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7" r:id="rId3"/>
    <p:sldId id="302" r:id="rId4"/>
    <p:sldId id="303" r:id="rId5"/>
    <p:sldId id="304" r:id="rId6"/>
    <p:sldId id="305" r:id="rId7"/>
    <p:sldId id="306" r:id="rId8"/>
    <p:sldId id="308" r:id="rId9"/>
    <p:sldId id="281" r:id="rId10"/>
    <p:sldId id="297" r:id="rId11"/>
    <p:sldId id="298" r:id="rId12"/>
    <p:sldId id="300" r:id="rId13"/>
    <p:sldId id="301" r:id="rId14"/>
    <p:sldId id="299" r:id="rId15"/>
    <p:sldId id="2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36" autoAdjust="0"/>
    <p:restoredTop sz="94660"/>
  </p:normalViewPr>
  <p:slideViewPr>
    <p:cSldViewPr>
      <p:cViewPr varScale="1">
        <p:scale>
          <a:sx n="120" d="100"/>
          <a:sy n="120" d="100"/>
        </p:scale>
        <p:origin x="184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an&#10;&#10;Description automatically generated">
            <a:extLst>
              <a:ext uri="{FF2B5EF4-FFF2-40B4-BE49-F238E27FC236}">
                <a16:creationId xmlns:a16="http://schemas.microsoft.com/office/drawing/2014/main" id="{4DB2FC24-6582-3E0E-0DFC-D5CBB14FB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C0CF2-4150-460E-87C7-94A378F42154}" type="datetime1">
              <a:rPr lang="en-US" smtClean="0"/>
              <a:t>4/30/24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D9FC-D430-4567-A041-940CC5362721}" type="datetime1">
              <a:rPr lang="en-US" smtClean="0"/>
              <a:t>4/30/24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3ABE-1371-4EEF-8322-330E82B65729}" type="datetime1">
              <a:rPr lang="en-US" smtClean="0"/>
              <a:t>4/30/24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4/30/24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F3A3-BCE3-4675-9458-F647FF18D4CF}" type="datetime1">
              <a:rPr lang="en-US" smtClean="0"/>
              <a:t>4/30/24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DB7F-4ACD-4086-8771-E7A0AB82C236}" type="datetime1">
              <a:rPr lang="en-US" smtClean="0"/>
              <a:t>4/30/24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FC58-7940-4C0C-A6F7-429BBB6214EC}" type="datetime1">
              <a:rPr lang="en-US" smtClean="0"/>
              <a:t>4/30/24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9D06-E9AE-47E2-8699-EA5719992BDE}" type="datetime1">
              <a:rPr lang="en-US" smtClean="0"/>
              <a:t>4/30/24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8333-BB7A-48B3-BDCA-DB70185826D0}" type="datetime1">
              <a:rPr lang="en-US" smtClean="0"/>
              <a:t>4/30/24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4CFD-F54B-4D29-9D5A-0F264714056D}" type="datetime1">
              <a:rPr lang="en-US" smtClean="0"/>
              <a:t>4/30/24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ABA4-7794-49E1-8586-B7A0D91383A3}" type="datetime1">
              <a:rPr lang="en-US" smtClean="0"/>
              <a:t>4/30/24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C1C6AAD-A6A6-4E83-8806-4A441106BDBF}" type="datetime1">
              <a:rPr lang="en-US" smtClean="0"/>
              <a:pPr/>
              <a:t>4/30/24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653135"/>
            <a:ext cx="11582400" cy="1780207"/>
          </a:xfrm>
          <a:solidFill>
            <a:srgbClr val="EAEAEA">
              <a:alpha val="23137"/>
            </a:srgbClr>
          </a:solidFill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Diego Arbelaez and Reed </a:t>
            </a:r>
            <a:r>
              <a:rPr lang="en-US" sz="2800" dirty="0" err="1">
                <a:latin typeface="+mj-lt"/>
              </a:rPr>
              <a:t>Teyber</a:t>
            </a:r>
            <a:r>
              <a:rPr lang="en-US" sz="2800" dirty="0">
                <a:latin typeface="+mj-lt"/>
              </a:rPr>
              <a:t> on behalf of LBNL Nb</a:t>
            </a:r>
            <a:r>
              <a:rPr lang="en-US" sz="2800" baseline="-25000" dirty="0">
                <a:latin typeface="+mj-lt"/>
              </a:rPr>
              <a:t>3</a:t>
            </a:r>
            <a:r>
              <a:rPr lang="en-US" sz="2800" dirty="0">
                <a:latin typeface="+mj-lt"/>
              </a:rPr>
              <a:t>Sn CCT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Recen</a:t>
            </a:r>
            <a:r>
              <a:rPr lang="en-US" dirty="0">
                <a:latin typeface="Arial" panose="020B0604020202020204" pitchFamily="34" charset="0"/>
              </a:rPr>
              <a:t>t Test Results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6231-4D54-8DC9-CD1D-8C40BB1D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– Thermal 1 + 2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D6CFB-E876-29B4-985F-4E4E718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6EE91-6515-C6FD-CCC7-4C08D055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675" y="1600200"/>
            <a:ext cx="7209665" cy="4253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3E0EEF-C9CC-86CA-37B5-6C2DDE8E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60" y="2553630"/>
            <a:ext cx="4191531" cy="24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4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6231-4D54-8DC9-CD1D-8C40BB1D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– Thermal 1 + 2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D6CFB-E876-29B4-985F-4E4E718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948F9-98C6-C7C5-AC11-1E188042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40628"/>
            <a:ext cx="7772400" cy="481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1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6231-4D54-8DC9-CD1D-8C40BB1D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– Thermal 1 + 2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D6CFB-E876-29B4-985F-4E4E718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17F7D-18E0-DDC5-A3CE-AFBA092C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79" y="1682841"/>
            <a:ext cx="9896889" cy="39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6231-4D54-8DC9-CD1D-8C40BB1D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– Thermal 1 + 2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D6CFB-E876-29B4-985F-4E4E718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395B0-8F70-689E-1616-E909D4DCC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9814097" cy="40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47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6231-4D54-8DC9-CD1D-8C40BB1D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– Thermal 1 + 2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D6CFB-E876-29B4-985F-4E4E718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8A56A-B0CA-3A6C-FF23-46ED5FDA1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47" y="1524000"/>
            <a:ext cx="9323505" cy="453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42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6231-4D54-8DC9-CD1D-8C40BB1D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– Thermal 1 + 2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D6CFB-E876-29B4-985F-4E4E718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ABEE6-9956-A45A-7485-002B4C648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4" y="1368000"/>
            <a:ext cx="11757596" cy="2407406"/>
          </a:xfrm>
        </p:spPr>
        <p:txBody>
          <a:bodyPr>
            <a:normAutofit/>
          </a:bodyPr>
          <a:lstStyle/>
          <a:p>
            <a:r>
              <a:rPr lang="en-US" dirty="0"/>
              <a:t>The wax subscale test results were just published by Diego, just accepted by Superconductor Science and Technology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04781-A4D4-4A62-99E9-0C79A8C35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398874"/>
            <a:ext cx="6781800" cy="27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9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inter-layer quench antenna localization method</a:t>
            </a:r>
          </a:p>
          <a:p>
            <a:r>
              <a:rPr lang="en-US" dirty="0"/>
              <a:t>Test results from wax CCT subscale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53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2884-F5E8-434F-B70C-114FDAC8C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Localization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F6C79-DDB5-46FA-AB43-F57DD3B7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DBF396-1E82-1F35-0FF5-F1A48B8E1C7B}"/>
              </a:ext>
            </a:extLst>
          </p:cNvPr>
          <p:cNvGrpSpPr/>
          <p:nvPr/>
        </p:nvGrpSpPr>
        <p:grpSpPr>
          <a:xfrm>
            <a:off x="3886279" y="4413737"/>
            <a:ext cx="4135255" cy="1764105"/>
            <a:chOff x="6083402" y="4406460"/>
            <a:chExt cx="4135255" cy="176410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815FFF-717C-204B-891F-D8008A5F5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245"/>
            <a:stretch/>
          </p:blipFill>
          <p:spPr>
            <a:xfrm>
              <a:off x="7104438" y="4406460"/>
              <a:ext cx="3078030" cy="1764104"/>
            </a:xfrm>
            <a:prstGeom prst="rect">
              <a:avLst/>
            </a:prstGeom>
          </p:spPr>
        </p:pic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E684434F-D89F-6147-A608-4F0F7FD56804}"/>
                </a:ext>
              </a:extLst>
            </p:cNvPr>
            <p:cNvSpPr/>
            <p:nvPr/>
          </p:nvSpPr>
          <p:spPr>
            <a:xfrm rot="1336782">
              <a:off x="7783502" y="5313347"/>
              <a:ext cx="1474334" cy="96956"/>
            </a:xfrm>
            <a:prstGeom prst="parallelogram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DEE49077-9BF1-DF42-892C-E4BD9A35F1EF}"/>
                </a:ext>
              </a:extLst>
            </p:cNvPr>
            <p:cNvSpPr/>
            <p:nvPr/>
          </p:nvSpPr>
          <p:spPr>
            <a:xfrm rot="20206454">
              <a:off x="8080897" y="5229723"/>
              <a:ext cx="1314135" cy="156292"/>
            </a:xfrm>
            <a:prstGeom prst="parallelogram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F26996-3A57-1040-9B49-2AE03283C93E}"/>
                </a:ext>
              </a:extLst>
            </p:cNvPr>
            <p:cNvSpPr txBox="1"/>
            <p:nvPr/>
          </p:nvSpPr>
          <p:spPr>
            <a:xfrm>
              <a:off x="6083402" y="4412877"/>
              <a:ext cx="21640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err="1">
                  <a:solidFill>
                    <a:srgbClr val="FF0000"/>
                  </a:solidFill>
                </a:rPr>
                <a:t>Vtap</a:t>
              </a:r>
              <a:r>
                <a:rPr lang="en-US" sz="1600" i="1" dirty="0">
                  <a:solidFill>
                    <a:srgbClr val="FF0000"/>
                  </a:solidFill>
                </a:rPr>
                <a:t> - turn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337DCB-DDC8-7742-B5C3-D5E4D5F035FC}"/>
                </a:ext>
              </a:extLst>
            </p:cNvPr>
            <p:cNvSpPr txBox="1"/>
            <p:nvPr/>
          </p:nvSpPr>
          <p:spPr>
            <a:xfrm>
              <a:off x="7163193" y="5741425"/>
              <a:ext cx="3055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rgbClr val="FFC000"/>
                  </a:solidFill>
                </a:rPr>
                <a:t>Antenna - angle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36789A5-8FE4-9F01-3FEF-7E0559AE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1" y="1171834"/>
            <a:ext cx="2659759" cy="1571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A99B6F-7CBF-B166-3C4C-1E99D1CFA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566" y="1171834"/>
            <a:ext cx="2655701" cy="1571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64C30-D604-E60A-8523-B15D601B6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159" y="1186447"/>
            <a:ext cx="2692412" cy="1542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2A391-FF71-E5B7-74CF-33BDE5F7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402" y="2750537"/>
            <a:ext cx="2686029" cy="15358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41222-44B8-0F1B-40D9-B03809860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349" y="2743199"/>
            <a:ext cx="2692875" cy="155448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59E93EB-93F3-F8B5-4806-1309249EA01A}"/>
              </a:ext>
            </a:extLst>
          </p:cNvPr>
          <p:cNvSpPr txBox="1">
            <a:spLocks/>
          </p:cNvSpPr>
          <p:nvPr/>
        </p:nvSpPr>
        <p:spPr>
          <a:xfrm>
            <a:off x="0" y="1219201"/>
            <a:ext cx="4343400" cy="4860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Extensive analysis was performed by R. </a:t>
            </a:r>
            <a:r>
              <a:rPr lang="en-US" sz="2000" dirty="0" err="1"/>
              <a:t>Teyber</a:t>
            </a:r>
            <a:endParaRPr lang="en-US" sz="2000" dirty="0"/>
          </a:p>
          <a:p>
            <a:pPr lvl="1"/>
            <a:r>
              <a:rPr lang="en-US" sz="1800" dirty="0"/>
              <a:t>Combine </a:t>
            </a:r>
            <a:r>
              <a:rPr lang="en-US" sz="1800" dirty="0" err="1"/>
              <a:t>Vtap</a:t>
            </a:r>
            <a:r>
              <a:rPr lang="en-US" sz="1800" dirty="0"/>
              <a:t> and quench antennas to localize quenches</a:t>
            </a:r>
          </a:p>
          <a:p>
            <a:pPr lvl="1"/>
            <a:r>
              <a:rPr lang="en-US" sz="1800" dirty="0"/>
              <a:t>Histogram bins to 15, 45 or 75 degrees based on antenna element with largest measured flux</a:t>
            </a:r>
          </a:p>
          <a:p>
            <a:r>
              <a:rPr lang="en-US" sz="2000" dirty="0"/>
              <a:t>New method was recently introduced to improve the resolution of angle localization by using correlation between antenna segments</a:t>
            </a:r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97B40B-207E-3B8A-56D3-2B6EED921F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58" b="7836"/>
          <a:stretch/>
        </p:blipFill>
        <p:spPr>
          <a:xfrm>
            <a:off x="4460669" y="2872570"/>
            <a:ext cx="2120423" cy="12917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01E4A5-0284-1BE1-5500-1203646E7E73}"/>
              </a:ext>
            </a:extLst>
          </p:cNvPr>
          <p:cNvSpPr/>
          <p:nvPr/>
        </p:nvSpPr>
        <p:spPr>
          <a:xfrm>
            <a:off x="9506497" y="1102327"/>
            <a:ext cx="2686031" cy="162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D7D44-DDB1-EC71-3332-6BA00640C7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161" t="57825" r="9143" b="6567"/>
          <a:stretch/>
        </p:blipFill>
        <p:spPr>
          <a:xfrm>
            <a:off x="8470952" y="4569516"/>
            <a:ext cx="898837" cy="13411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DA7C02-3284-AA39-5F7F-20FF3395F452}"/>
              </a:ext>
            </a:extLst>
          </p:cNvPr>
          <p:cNvCxnSpPr>
            <a:cxnSpLocks/>
          </p:cNvCxnSpPr>
          <p:nvPr/>
        </p:nvCxnSpPr>
        <p:spPr>
          <a:xfrm flipV="1">
            <a:off x="9369790" y="3752187"/>
            <a:ext cx="1097556" cy="9992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C4A2B46-4480-12BD-668A-72EFE371CC58}"/>
              </a:ext>
            </a:extLst>
          </p:cNvPr>
          <p:cNvSpPr/>
          <p:nvPr/>
        </p:nvSpPr>
        <p:spPr>
          <a:xfrm>
            <a:off x="10340451" y="3546991"/>
            <a:ext cx="1025752" cy="205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C8245-6A30-04D3-2811-295C78460C95}"/>
              </a:ext>
            </a:extLst>
          </p:cNvPr>
          <p:cNvSpPr txBox="1"/>
          <p:nvPr/>
        </p:nvSpPr>
        <p:spPr>
          <a:xfrm>
            <a:off x="9947143" y="5858772"/>
            <a:ext cx="208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Work by R. </a:t>
            </a:r>
            <a:r>
              <a:rPr lang="en-US" i="1" dirty="0" err="1"/>
              <a:t>Teyber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049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3684-742E-47A3-F9C1-8DF8FB11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Quench Localization Method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CD239-42CF-817D-60A4-49D2A21F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A6B24EE-5774-D283-6F07-0074EFAE69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779" y="1224001"/>
                <a:ext cx="8026336" cy="200622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000" dirty="0"/>
                  <a:t>Define Correlation parameter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  <a:p>
                <a:r>
                  <a:rPr lang="en-US" sz="2000" dirty="0"/>
                  <a:t>Improve localization by accounting for signals from neighboring antenna elements</a:t>
                </a:r>
              </a:p>
              <a:p>
                <a:pPr lvl="1"/>
                <a:r>
                  <a:rPr lang="en-US" sz="1600" dirty="0">
                    <a:solidFill>
                      <a:srgbClr val="577F3C"/>
                    </a:solidFill>
                  </a:rPr>
                  <a:t>Cross-Correlation between neighboring antennas</a:t>
                </a: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</a:rPr>
                  <a:t>Self-Correlation of neighboring antennas</a:t>
                </a:r>
              </a:p>
              <a:p>
                <a:r>
                  <a:rPr lang="en-US" sz="2000" dirty="0"/>
                  <a:t>Use Quench simulations to determine relationship between correlation parameters and quench initiation angle</a:t>
                </a: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A6B24EE-5774-D283-6F07-0074EFAE69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779" y="1224001"/>
                <a:ext cx="8026336" cy="2006223"/>
              </a:xfrm>
              <a:blipFill>
                <a:blip r:embed="rId4"/>
                <a:stretch>
                  <a:fillRect l="-607" t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D0B5D4F-6D9B-CF54-1130-FEDA9ABC1C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399" y="3429000"/>
            <a:ext cx="3455719" cy="259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327FC7-ED43-AB37-9F19-CC17B363DD99}"/>
              </a:ext>
            </a:extLst>
          </p:cNvPr>
          <p:cNvSpPr txBox="1"/>
          <p:nvPr/>
        </p:nvSpPr>
        <p:spPr>
          <a:xfrm>
            <a:off x="4521200" y="324927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5⁰ Simulation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4829A-FA67-4768-3D29-B36838AF0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3432048"/>
            <a:ext cx="3451651" cy="2587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99C96-EDD2-D4CD-C443-76B10191E784}"/>
              </a:ext>
            </a:extLst>
          </p:cNvPr>
          <p:cNvSpPr txBox="1"/>
          <p:nvPr/>
        </p:nvSpPr>
        <p:spPr>
          <a:xfrm>
            <a:off x="1193799" y="324927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0⁰ Simulation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870854-B621-4670-D8B3-7147DE6A3FEE}"/>
              </a:ext>
            </a:extLst>
          </p:cNvPr>
          <p:cNvSpPr/>
          <p:nvPr/>
        </p:nvSpPr>
        <p:spPr>
          <a:xfrm>
            <a:off x="5133588" y="4653663"/>
            <a:ext cx="40574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2688E6-03AB-7A10-10E1-207F9C0FF763}"/>
              </a:ext>
            </a:extLst>
          </p:cNvPr>
          <p:cNvSpPr/>
          <p:nvPr/>
        </p:nvSpPr>
        <p:spPr>
          <a:xfrm>
            <a:off x="4327854" y="3960991"/>
            <a:ext cx="40574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F09F49-6ACA-125D-F294-6811B2397CC0}"/>
              </a:ext>
            </a:extLst>
          </p:cNvPr>
          <p:cNvSpPr/>
          <p:nvPr/>
        </p:nvSpPr>
        <p:spPr>
          <a:xfrm>
            <a:off x="4727848" y="4672711"/>
            <a:ext cx="405741" cy="36933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96BA44-9480-1DE7-5E81-961CFAF737D8}"/>
              </a:ext>
            </a:extLst>
          </p:cNvPr>
          <p:cNvSpPr/>
          <p:nvPr/>
        </p:nvSpPr>
        <p:spPr>
          <a:xfrm>
            <a:off x="4318328" y="4337105"/>
            <a:ext cx="405741" cy="36933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CT_quench_0_edgeinner.mp4">
            <a:hlinkClick r:id="" action="ppaction://media"/>
            <a:extLst>
              <a:ext uri="{FF2B5EF4-FFF2-40B4-BE49-F238E27FC236}">
                <a16:creationId xmlns:a16="http://schemas.microsoft.com/office/drawing/2014/main" id="{2B3DF446-D584-415C-D0FC-64F14FB5B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1350819"/>
            <a:ext cx="3810000" cy="41563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AA4D95-2B97-FDEA-9CDE-58127F0D5552}"/>
              </a:ext>
            </a:extLst>
          </p:cNvPr>
          <p:cNvSpPr txBox="1"/>
          <p:nvPr/>
        </p:nvSpPr>
        <p:spPr>
          <a:xfrm>
            <a:off x="7765144" y="5634001"/>
            <a:ext cx="417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Straight cable simulation performed by Ruben </a:t>
            </a:r>
            <a:r>
              <a:rPr lang="en-US" i="1" dirty="0" err="1"/>
              <a:t>Keijzer</a:t>
            </a:r>
            <a:r>
              <a:rPr lang="en-US" i="1" dirty="0"/>
              <a:t> &amp; Gerard </a:t>
            </a:r>
            <a:r>
              <a:rPr lang="en-US" i="1" dirty="0" err="1"/>
              <a:t>Willering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126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3684-742E-47A3-F9C1-8DF8FB11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Quench Localization Method (cont.)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CD239-42CF-817D-60A4-49D2A21F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F498956-BF35-E430-F14C-EABBFE730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6" y="3545293"/>
            <a:ext cx="3581527" cy="2685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B64EF-1AF7-ECEF-5833-39F19748C99A}"/>
              </a:ext>
            </a:extLst>
          </p:cNvPr>
          <p:cNvSpPr txBox="1"/>
          <p:nvPr/>
        </p:nvSpPr>
        <p:spPr>
          <a:xfrm>
            <a:off x="627144" y="3293225"/>
            <a:ext cx="255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Correlation Matrix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3292093-3A4F-7FD4-ACDF-53DE1B8755F9}"/>
              </a:ext>
            </a:extLst>
          </p:cNvPr>
          <p:cNvSpPr/>
          <p:nvPr/>
        </p:nvSpPr>
        <p:spPr>
          <a:xfrm>
            <a:off x="1040484" y="4471362"/>
            <a:ext cx="405741" cy="36933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DF3BE9-3D03-2A48-E160-14CC1B64580E}"/>
              </a:ext>
            </a:extLst>
          </p:cNvPr>
          <p:cNvSpPr/>
          <p:nvPr/>
        </p:nvSpPr>
        <p:spPr>
          <a:xfrm>
            <a:off x="627144" y="4116801"/>
            <a:ext cx="405741" cy="36933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57899D-29AB-0A3B-859F-19F4F7FB8146}"/>
              </a:ext>
            </a:extLst>
          </p:cNvPr>
          <p:cNvSpPr/>
          <p:nvPr/>
        </p:nvSpPr>
        <p:spPr>
          <a:xfrm>
            <a:off x="1471846" y="4455751"/>
            <a:ext cx="40574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61BFAF-B56A-EB49-79E6-74F097B6B1FD}"/>
              </a:ext>
            </a:extLst>
          </p:cNvPr>
          <p:cNvSpPr/>
          <p:nvPr/>
        </p:nvSpPr>
        <p:spPr>
          <a:xfrm>
            <a:off x="628011" y="3763079"/>
            <a:ext cx="40574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7E2C02-F7BC-9B81-6C0B-0AD5F22B9B30}"/>
              </a:ext>
            </a:extLst>
          </p:cNvPr>
          <p:cNvGrpSpPr/>
          <p:nvPr/>
        </p:nvGrpSpPr>
        <p:grpSpPr>
          <a:xfrm>
            <a:off x="3962401" y="3330269"/>
            <a:ext cx="7069523" cy="3070532"/>
            <a:chOff x="4360478" y="3330269"/>
            <a:chExt cx="7069522" cy="307053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0686CC-E361-184D-E710-10F389015849}"/>
                </a:ext>
              </a:extLst>
            </p:cNvPr>
            <p:cNvGrpSpPr/>
            <p:nvPr/>
          </p:nvGrpSpPr>
          <p:grpSpPr>
            <a:xfrm>
              <a:off x="4360478" y="3474994"/>
              <a:ext cx="3488122" cy="2616092"/>
              <a:chOff x="3451824" y="3358701"/>
              <a:chExt cx="3488122" cy="2616092"/>
            </a:xfrm>
          </p:grpSpPr>
          <p:pic>
            <p:nvPicPr>
              <p:cNvPr id="11" name="Picture 10" descr="Chart&#10;&#10;Description automatically generated">
                <a:extLst>
                  <a:ext uri="{FF2B5EF4-FFF2-40B4-BE49-F238E27FC236}">
                    <a16:creationId xmlns:a16="http://schemas.microsoft.com/office/drawing/2014/main" id="{C3F4AF03-7521-119C-8B08-B4F1E6682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1824" y="3358701"/>
                <a:ext cx="3488122" cy="2616092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F753895-BC25-CA3F-FCC7-179CA770DB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24425" y="3556635"/>
                <a:ext cx="0" cy="210312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4FAD3F3-C042-BB3E-626C-83BCA3E7379E}"/>
                </a:ext>
              </a:extLst>
            </p:cNvPr>
            <p:cNvGrpSpPr/>
            <p:nvPr/>
          </p:nvGrpSpPr>
          <p:grpSpPr>
            <a:xfrm>
              <a:off x="7894921" y="3474994"/>
              <a:ext cx="3535079" cy="2651309"/>
              <a:chOff x="7268813" y="3358701"/>
              <a:chExt cx="3535079" cy="2651309"/>
            </a:xfrm>
          </p:grpSpPr>
          <p:pic>
            <p:nvPicPr>
              <p:cNvPr id="9" name="Picture 8" descr="Chart&#10;&#10;Description automatically generated">
                <a:extLst>
                  <a:ext uri="{FF2B5EF4-FFF2-40B4-BE49-F238E27FC236}">
                    <a16:creationId xmlns:a16="http://schemas.microsoft.com/office/drawing/2014/main" id="{15FAADE9-D819-C18A-0201-476EEB79B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8813" y="3358701"/>
                <a:ext cx="3535079" cy="2651309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7BF4248-E1D5-9104-91F5-813D651857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7825" y="3556635"/>
                <a:ext cx="0" cy="2148840"/>
              </a:xfrm>
              <a:prstGeom prst="line">
                <a:avLst/>
              </a:prstGeom>
              <a:ln w="25400">
                <a:solidFill>
                  <a:srgbClr val="577F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1FB853-B6FF-6162-662E-225A2AC8A0B3}"/>
                </a:ext>
              </a:extLst>
            </p:cNvPr>
            <p:cNvSpPr txBox="1"/>
            <p:nvPr/>
          </p:nvSpPr>
          <p:spPr>
            <a:xfrm>
              <a:off x="4648201" y="3330269"/>
              <a:ext cx="3066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Self-Correlation Neighbor Difference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EAF4D5-709E-AFE7-5FED-0E487F92905D}"/>
                </a:ext>
              </a:extLst>
            </p:cNvPr>
            <p:cNvSpPr txBox="1"/>
            <p:nvPr/>
          </p:nvSpPr>
          <p:spPr>
            <a:xfrm>
              <a:off x="8170476" y="3330269"/>
              <a:ext cx="322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Cross-Correlation Neighbor Difference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BBFD4C-C93D-D4EC-2E4A-E6E2AEC55A8D}"/>
                </a:ext>
              </a:extLst>
            </p:cNvPr>
            <p:cNvSpPr txBox="1"/>
            <p:nvPr/>
          </p:nvSpPr>
          <p:spPr>
            <a:xfrm>
              <a:off x="5562600" y="6062246"/>
              <a:ext cx="55899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Points are simulation results (deviations near “dead” zones)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723E4DB-5BC7-5868-D78C-1AFEF3801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7854" y="4916893"/>
              <a:ext cx="891779" cy="11741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FF4ED2A-98C6-CDFC-E5C1-D171D678BF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0162" y="4916893"/>
              <a:ext cx="1857692" cy="11741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B57555-4A88-FAB6-7357-AA17C32441C2}"/>
                  </a:ext>
                </a:extLst>
              </p:cNvPr>
              <p:cNvSpPr txBox="1"/>
              <p:nvPr/>
            </p:nvSpPr>
            <p:spPr>
              <a:xfrm>
                <a:off x="9774499" y="2263737"/>
                <a:ext cx="2185727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/12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B57555-4A88-FAB6-7357-AA17C3244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499" y="2263737"/>
                <a:ext cx="2185727" cy="5841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ABED2C02-8C89-0DF9-79A4-8518D18A62DE}"/>
              </a:ext>
            </a:extLst>
          </p:cNvPr>
          <p:cNvSpPr/>
          <p:nvPr/>
        </p:nvSpPr>
        <p:spPr>
          <a:xfrm>
            <a:off x="5324475" y="3668098"/>
            <a:ext cx="886968" cy="21079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D5F1E-0D78-A7A2-A87D-0417197329C2}"/>
              </a:ext>
            </a:extLst>
          </p:cNvPr>
          <p:cNvSpPr/>
          <p:nvPr/>
        </p:nvSpPr>
        <p:spPr>
          <a:xfrm>
            <a:off x="9337915" y="3687149"/>
            <a:ext cx="1349131" cy="21079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11">
                <a:extLst>
                  <a:ext uri="{FF2B5EF4-FFF2-40B4-BE49-F238E27FC236}">
                    <a16:creationId xmlns:a16="http://schemas.microsoft.com/office/drawing/2014/main" id="{CA6B24EE-5774-D283-6F07-0074EFAE69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124" y="1083425"/>
                <a:ext cx="10972800" cy="2198855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Find quench location segment by identifying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dirty="0"/>
                  <a:t>Within this segment compare the normalized values of the two neighboring self and cross-correlation values</a:t>
                </a:r>
              </a:p>
              <a:p>
                <a:pPr lvl="1"/>
                <a:r>
                  <a:rPr lang="en-US" sz="1600" dirty="0"/>
                  <a:t>Neighbor self-correlation difference: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+1,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Neighbor cross-correlation difference: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+1,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/>
              </a:p>
              <a:p>
                <a:r>
                  <a:rPr lang="en-US" sz="1800" dirty="0"/>
                  <a:t>Use fit function derived from simulations to determine angle for each case (should be consistent)</a:t>
                </a:r>
              </a:p>
            </p:txBody>
          </p:sp>
        </mc:Choice>
        <mc:Fallback xmlns="">
          <p:sp>
            <p:nvSpPr>
              <p:cNvPr id="29" name="Content Placeholder 11">
                <a:extLst>
                  <a:ext uri="{FF2B5EF4-FFF2-40B4-BE49-F238E27FC236}">
                    <a16:creationId xmlns:a16="http://schemas.microsoft.com/office/drawing/2014/main" id="{CA6B24EE-5774-D283-6F07-0074EFAE69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124" y="1083425"/>
                <a:ext cx="10972800" cy="2198855"/>
              </a:xfrm>
              <a:blipFill>
                <a:blip r:embed="rId6"/>
                <a:stretch>
                  <a:fillRect l="-389" t="-1667" b="-16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56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42F3-0638-7984-8BAF-9B90F92E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Localization SUB2 and SUB3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37B87-C054-5E42-8733-D00CD905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94AAC5-0D90-FCDE-CE54-894E27E9A422}"/>
              </a:ext>
            </a:extLst>
          </p:cNvPr>
          <p:cNvGrpSpPr/>
          <p:nvPr/>
        </p:nvGrpSpPr>
        <p:grpSpPr>
          <a:xfrm>
            <a:off x="337458" y="1565211"/>
            <a:ext cx="5551449" cy="4419600"/>
            <a:chOff x="337457" y="1565211"/>
            <a:chExt cx="5551449" cy="44196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E251F0-E92F-D868-7235-3C52B49529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7457" y="1565211"/>
              <a:ext cx="5551449" cy="4419600"/>
              <a:chOff x="-381001" y="609599"/>
              <a:chExt cx="7848601" cy="6248401"/>
            </a:xfrm>
          </p:grpSpPr>
          <p:pic>
            <p:nvPicPr>
              <p:cNvPr id="17" name="Picture 16" descr="A diagram of a graph&#10;&#10;Description automatically generated">
                <a:extLst>
                  <a:ext uri="{FF2B5EF4-FFF2-40B4-BE49-F238E27FC236}">
                    <a16:creationId xmlns:a16="http://schemas.microsoft.com/office/drawing/2014/main" id="{1E0E4902-A1C9-FEE7-9D30-F9F9BEE22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80" t="25597" r="7810" b="30993"/>
              <a:stretch/>
            </p:blipFill>
            <p:spPr>
              <a:xfrm>
                <a:off x="-381000" y="609599"/>
                <a:ext cx="7848600" cy="2067193"/>
              </a:xfrm>
              <a:prstGeom prst="rect">
                <a:avLst/>
              </a:prstGeom>
            </p:spPr>
          </p:pic>
          <p:pic>
            <p:nvPicPr>
              <p:cNvPr id="19" name="Picture 18" descr="A diagram of a graph&#10;&#10;Description automatically generated">
                <a:extLst>
                  <a:ext uri="{FF2B5EF4-FFF2-40B4-BE49-F238E27FC236}">
                    <a16:creationId xmlns:a16="http://schemas.microsoft.com/office/drawing/2014/main" id="{FAC01B9A-844D-73C2-05D3-F73A586B9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80" t="25908" r="7810" b="27686"/>
              <a:stretch/>
            </p:blipFill>
            <p:spPr>
              <a:xfrm>
                <a:off x="-381001" y="2676793"/>
                <a:ext cx="7848601" cy="2209799"/>
              </a:xfrm>
              <a:prstGeom prst="rect">
                <a:avLst/>
              </a:prstGeom>
            </p:spPr>
          </p:pic>
          <p:pic>
            <p:nvPicPr>
              <p:cNvPr id="21" name="Picture 20" descr="A diagram of a graph&#10;&#10;Description automatically generated">
                <a:extLst>
                  <a:ext uri="{FF2B5EF4-FFF2-40B4-BE49-F238E27FC236}">
                    <a16:creationId xmlns:a16="http://schemas.microsoft.com/office/drawing/2014/main" id="{3333A4DE-CCB0-32CF-6940-236A7D927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89" t="27104" r="8000" b="31496"/>
              <a:stretch/>
            </p:blipFill>
            <p:spPr>
              <a:xfrm>
                <a:off x="-381001" y="4886592"/>
                <a:ext cx="7848601" cy="1971408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CDA246-0889-F38D-4233-F83873F89C6A}"/>
                </a:ext>
              </a:extLst>
            </p:cNvPr>
            <p:cNvSpPr txBox="1"/>
            <p:nvPr/>
          </p:nvSpPr>
          <p:spPr>
            <a:xfrm>
              <a:off x="533400" y="1742294"/>
              <a:ext cx="111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SUB2 T1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8FFE74-09FF-0DA1-385F-84B5EC94EE75}"/>
                </a:ext>
              </a:extLst>
            </p:cNvPr>
            <p:cNvSpPr txBox="1"/>
            <p:nvPr/>
          </p:nvSpPr>
          <p:spPr>
            <a:xfrm>
              <a:off x="533400" y="3212068"/>
              <a:ext cx="111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SUB2 T2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D96AA1-C084-C5B7-D0CE-1C104434C1FC}"/>
                </a:ext>
              </a:extLst>
            </p:cNvPr>
            <p:cNvSpPr txBox="1"/>
            <p:nvPr/>
          </p:nvSpPr>
          <p:spPr>
            <a:xfrm>
              <a:off x="533400" y="4684879"/>
              <a:ext cx="111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SUB2 T3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5709CAE-95A7-A54F-A312-71A7376F8770}"/>
              </a:ext>
            </a:extLst>
          </p:cNvPr>
          <p:cNvSpPr txBox="1"/>
          <p:nvPr/>
        </p:nvSpPr>
        <p:spPr>
          <a:xfrm>
            <a:off x="1902337" y="1169017"/>
            <a:ext cx="242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CCT Subscale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3C9129-E585-61A4-A5C6-96B4F62C152A}"/>
              </a:ext>
            </a:extLst>
          </p:cNvPr>
          <p:cNvSpPr txBox="1"/>
          <p:nvPr/>
        </p:nvSpPr>
        <p:spPr>
          <a:xfrm>
            <a:off x="7770969" y="1188353"/>
            <a:ext cx="242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CCT Subscale 3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00612D-F20F-7617-C42E-CB1F3933B6F3}"/>
              </a:ext>
            </a:extLst>
          </p:cNvPr>
          <p:cNvGrpSpPr/>
          <p:nvPr/>
        </p:nvGrpSpPr>
        <p:grpSpPr>
          <a:xfrm>
            <a:off x="6303096" y="1630682"/>
            <a:ext cx="5544189" cy="2984687"/>
            <a:chOff x="6303096" y="1630681"/>
            <a:chExt cx="5544189" cy="298468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8EA08A-F0D2-171B-7720-76232164A3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03096" y="1630681"/>
              <a:ext cx="5544189" cy="2984687"/>
              <a:chOff x="5638799" y="621559"/>
              <a:chExt cx="7772401" cy="4184232"/>
            </a:xfrm>
          </p:grpSpPr>
          <p:pic>
            <p:nvPicPr>
              <p:cNvPr id="33" name="Picture 32" descr="A graph of different colored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69CA272E-4B26-0CEE-2FC9-2AF2CFD8DF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1" t="25031" r="7988" b="28038"/>
              <a:stretch/>
            </p:blipFill>
            <p:spPr>
              <a:xfrm>
                <a:off x="5638800" y="2570977"/>
                <a:ext cx="7772400" cy="2234814"/>
              </a:xfrm>
              <a:prstGeom prst="rect">
                <a:avLst/>
              </a:prstGeom>
            </p:spPr>
          </p:pic>
          <p:pic>
            <p:nvPicPr>
              <p:cNvPr id="31" name="Picture 30" descr="A graph of different colored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B88D6F82-6F80-D7E0-95AB-B4D8781F68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1" t="26957" r="7988" b="30089"/>
              <a:stretch/>
            </p:blipFill>
            <p:spPr>
              <a:xfrm>
                <a:off x="5638799" y="621559"/>
                <a:ext cx="7772401" cy="2045441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9B96DB-7B84-BC82-7E51-596E6E3CF005}"/>
                </a:ext>
              </a:extLst>
            </p:cNvPr>
            <p:cNvSpPr txBox="1"/>
            <p:nvPr/>
          </p:nvSpPr>
          <p:spPr>
            <a:xfrm>
              <a:off x="6477000" y="1751886"/>
              <a:ext cx="111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SUB3 T1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BEB649-3301-3426-E13D-175D24CC04F1}"/>
                </a:ext>
              </a:extLst>
            </p:cNvPr>
            <p:cNvSpPr txBox="1"/>
            <p:nvPr/>
          </p:nvSpPr>
          <p:spPr>
            <a:xfrm>
              <a:off x="6477000" y="3221661"/>
              <a:ext cx="111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SUB3 T2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CE41414-FD4F-CF22-81CB-D14246A2C846}"/>
              </a:ext>
            </a:extLst>
          </p:cNvPr>
          <p:cNvSpPr txBox="1"/>
          <p:nvPr/>
        </p:nvSpPr>
        <p:spPr>
          <a:xfrm>
            <a:off x="6261760" y="4712058"/>
            <a:ext cx="5626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Dashed lines represent </a:t>
            </a:r>
            <a:r>
              <a:rPr lang="en-US" sz="2400" dirty="0" err="1"/>
              <a:t>Vtap</a:t>
            </a:r>
            <a:r>
              <a:rPr lang="en-US" sz="2400" dirty="0"/>
              <a:t> segment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Color represents quench number</a:t>
            </a:r>
          </a:p>
        </p:txBody>
      </p:sp>
    </p:spTree>
    <p:extLst>
      <p:ext uri="{BB962C8B-B14F-4D97-AF65-F5344CB8AC3E}">
        <p14:creationId xmlns:p14="http://schemas.microsoft.com/office/powerpoint/2010/main" val="320381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CC0D-83F1-B483-6E9D-C71DE86D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Quench Angle Localization Summary and 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D7F40-E0A0-3FC2-B50D-4F53B139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B4D3B-E8F5-F0B9-9648-E410FA6B28B6}"/>
              </a:ext>
            </a:extLst>
          </p:cNvPr>
          <p:cNvSpPr txBox="1"/>
          <p:nvPr/>
        </p:nvSpPr>
        <p:spPr>
          <a:xfrm>
            <a:off x="51117" y="1446943"/>
            <a:ext cx="5001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General trends for quench angle on thin and thick spar magnets have been established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Simulations of debonding and training in CCT magnets are being performed by G. Vallone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Will continue to use available information and tools to improve understanding of training mechanisms in these magnets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FC9666-3098-2171-42B9-FD5A8C777B19}"/>
              </a:ext>
            </a:extLst>
          </p:cNvPr>
          <p:cNvGrpSpPr/>
          <p:nvPr/>
        </p:nvGrpSpPr>
        <p:grpSpPr>
          <a:xfrm>
            <a:off x="5238373" y="3344332"/>
            <a:ext cx="6953628" cy="2977008"/>
            <a:chOff x="4873058" y="3305628"/>
            <a:chExt cx="6953628" cy="2977008"/>
          </a:xfrm>
        </p:grpSpPr>
        <p:pic>
          <p:nvPicPr>
            <p:cNvPr id="6" name="Picture 5" descr="A graph of a graph showing the temperature and temperature of a thermal cycle&#10;&#10;Description automatically generated">
              <a:extLst>
                <a:ext uri="{FF2B5EF4-FFF2-40B4-BE49-F238E27FC236}">
                  <a16:creationId xmlns:a16="http://schemas.microsoft.com/office/drawing/2014/main" id="{7649EC8F-BBD6-91AE-F013-55617DD0E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1"/>
            <a:stretch/>
          </p:blipFill>
          <p:spPr>
            <a:xfrm>
              <a:off x="8264714" y="3409040"/>
              <a:ext cx="3561972" cy="2842929"/>
            </a:xfrm>
            <a:prstGeom prst="rect">
              <a:avLst/>
            </a:prstGeom>
          </p:spPr>
        </p:pic>
        <p:pic>
          <p:nvPicPr>
            <p:cNvPr id="8" name="Picture 7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7C87B2C9-5FFF-DBE0-E10C-ACCB3F9D5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5" r="4690"/>
            <a:stretch/>
          </p:blipFill>
          <p:spPr>
            <a:xfrm>
              <a:off x="4873058" y="3439707"/>
              <a:ext cx="3499228" cy="28429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E2E093-B985-87BE-5240-C6699AEA1BE2}"/>
                </a:ext>
              </a:extLst>
            </p:cNvPr>
            <p:cNvSpPr txBox="1"/>
            <p:nvPr/>
          </p:nvSpPr>
          <p:spPr>
            <a:xfrm>
              <a:off x="5592478" y="3305628"/>
              <a:ext cx="2300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SUB2 Quench Angle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0D13CD-7A39-BAF1-2D76-BFE6174F540F}"/>
                </a:ext>
              </a:extLst>
            </p:cNvPr>
            <p:cNvSpPr txBox="1"/>
            <p:nvPr/>
          </p:nvSpPr>
          <p:spPr>
            <a:xfrm>
              <a:off x="9097678" y="3312287"/>
              <a:ext cx="2300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SUB3 Quench Angle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A820C9-548C-60CC-B24A-BAD72D9065EF}"/>
              </a:ext>
            </a:extLst>
          </p:cNvPr>
          <p:cNvGrpSpPr/>
          <p:nvPr/>
        </p:nvGrpSpPr>
        <p:grpSpPr>
          <a:xfrm>
            <a:off x="5943600" y="1175552"/>
            <a:ext cx="5868168" cy="2226237"/>
            <a:chOff x="5943600" y="1098143"/>
            <a:chExt cx="5868168" cy="22262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751BF1-A3E5-A17B-7661-6ACD737F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35938" y="1098143"/>
              <a:ext cx="2975830" cy="2196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94812B-C690-7640-79C8-8A19F4CF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43600" y="1106424"/>
              <a:ext cx="2924900" cy="2196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4C7E70-9E91-AF20-B95A-C0033349D0ED}"/>
                </a:ext>
              </a:extLst>
            </p:cNvPr>
            <p:cNvSpPr txBox="1"/>
            <p:nvPr/>
          </p:nvSpPr>
          <p:spPr>
            <a:xfrm>
              <a:off x="7336785" y="293309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21694A-D6B5-42BE-1F88-86DDC692D216}"/>
                </a:ext>
              </a:extLst>
            </p:cNvPr>
            <p:cNvSpPr txBox="1"/>
            <p:nvPr/>
          </p:nvSpPr>
          <p:spPr>
            <a:xfrm>
              <a:off x="10218237" y="2955046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D42B8A-3B04-2AEE-347D-7C7A32C11C06}"/>
                </a:ext>
              </a:extLst>
            </p:cNvPr>
            <p:cNvSpPr txBox="1"/>
            <p:nvPr/>
          </p:nvSpPr>
          <p:spPr>
            <a:xfrm>
              <a:off x="5950857" y="1106424"/>
              <a:ext cx="3997633" cy="3693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Debonding Simulations by G. Vallone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12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Test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29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6231-4D54-8DC9-CD1D-8C40BB1D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6 – Thermal 1 + 2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D6CFB-E876-29B4-985F-4E4E718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ABEE6-9956-A45A-7485-002B4C648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4" y="1368000"/>
            <a:ext cx="11300396" cy="4641379"/>
          </a:xfrm>
        </p:spPr>
        <p:txBody>
          <a:bodyPr/>
          <a:lstStyle/>
          <a:p>
            <a:r>
              <a:rPr lang="en-US" dirty="0"/>
              <a:t>Full wax subscale tested august (T1), </a:t>
            </a:r>
            <a:r>
              <a:rPr lang="en-US" dirty="0" err="1"/>
              <a:t>october</a:t>
            </a:r>
            <a:r>
              <a:rPr lang="en-US" dirty="0"/>
              <a:t> (T2) 2023</a:t>
            </a:r>
          </a:p>
        </p:txBody>
      </p:sp>
      <p:pic>
        <p:nvPicPr>
          <p:cNvPr id="8" name="Picture 7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7D48B263-76F9-9E55-1933-B39C22AAD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2177642"/>
            <a:ext cx="5275278" cy="3956458"/>
          </a:xfrm>
          <a:prstGeom prst="rect">
            <a:avLst/>
          </a:prstGeom>
        </p:spPr>
      </p:pic>
      <p:pic>
        <p:nvPicPr>
          <p:cNvPr id="10" name="Picture 9" descr="A computer on a table with many electronic equipment&#10;&#10;Description automatically generated">
            <a:extLst>
              <a:ext uri="{FF2B5EF4-FFF2-40B4-BE49-F238E27FC236}">
                <a16:creationId xmlns:a16="http://schemas.microsoft.com/office/drawing/2014/main" id="{C72567EB-EE9F-AC02-6980-9518D7C1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73843"/>
            <a:ext cx="5236797" cy="39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BNL_colors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9E310A55-0BFC-479D-A419-452645A4F021}" vid="{4AA04D56-5B00-4E6E-907B-AC1569C3F4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10360</TotalTime>
  <Words>431</Words>
  <Application>Microsoft Macintosh PowerPoint</Application>
  <PresentationFormat>Widescreen</PresentationFormat>
  <Paragraphs>78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 Math</vt:lpstr>
      <vt:lpstr>Office Theme</vt:lpstr>
      <vt:lpstr>Recent Test Results</vt:lpstr>
      <vt:lpstr>Outline</vt:lpstr>
      <vt:lpstr>Quench Localization Analysis</vt:lpstr>
      <vt:lpstr>Improved Quench Localization Method</vt:lpstr>
      <vt:lpstr>Improved Quench Localization Method (cont.)</vt:lpstr>
      <vt:lpstr>Quench Localization SUB2 and SUB3</vt:lpstr>
      <vt:lpstr>Quench Angle Localization Summary and Next Steps</vt:lpstr>
      <vt:lpstr>Subscale 6 Test Results</vt:lpstr>
      <vt:lpstr>Subscale 6 – Thermal 1 + 2</vt:lpstr>
      <vt:lpstr>Subscale 6 – Thermal 1 + 2</vt:lpstr>
      <vt:lpstr>Subscale 6 – Thermal 1 + 2</vt:lpstr>
      <vt:lpstr>Subscale 6 – Thermal 1 + 2</vt:lpstr>
      <vt:lpstr>Subscale 6 – Thermal 1 + 2</vt:lpstr>
      <vt:lpstr>Subscale 6 – Thermal 1 + 2</vt:lpstr>
      <vt:lpstr>Subscale 6 – Thermal 1 + 2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Acoustic and Quench Antenna Data Analysis for CCT Sub-scales</dc:title>
  <dc:creator>Reed Teyber</dc:creator>
  <cp:lastModifiedBy>Reed Teyber</cp:lastModifiedBy>
  <cp:revision>234</cp:revision>
  <dcterms:created xsi:type="dcterms:W3CDTF">2023-03-19T21:37:10Z</dcterms:created>
  <dcterms:modified xsi:type="dcterms:W3CDTF">2024-04-30T14:14:08Z</dcterms:modified>
</cp:coreProperties>
</file>