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04" r:id="rId2"/>
    <p:sldId id="317" r:id="rId3"/>
    <p:sldId id="415" r:id="rId4"/>
    <p:sldId id="410" r:id="rId5"/>
    <p:sldId id="409" r:id="rId6"/>
    <p:sldId id="416" r:id="rId7"/>
    <p:sldId id="417" r:id="rId8"/>
    <p:sldId id="260" r:id="rId9"/>
    <p:sldId id="806" r:id="rId10"/>
    <p:sldId id="807" r:id="rId11"/>
    <p:sldId id="263" r:id="rId12"/>
    <p:sldId id="411" r:id="rId13"/>
    <p:sldId id="412" r:id="rId14"/>
    <p:sldId id="809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Martchevskii" initials="MM" lastIdx="2" clrIdx="0">
    <p:extLst>
      <p:ext uri="{19B8F6BF-5375-455C-9EA6-DF929625EA0E}">
        <p15:presenceInfo xmlns:p15="http://schemas.microsoft.com/office/powerpoint/2012/main" userId="S-1-5-21-1715567821-1060284298-725345543-3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5326"/>
    <a:srgbClr val="FF5050"/>
    <a:srgbClr val="FF7C8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8" autoAdjust="0"/>
    <p:restoredTop sz="95822" autoAdjust="0"/>
  </p:normalViewPr>
  <p:slideViewPr>
    <p:cSldViewPr snapToGrid="0">
      <p:cViewPr varScale="1">
        <p:scale>
          <a:sx n="107" d="100"/>
          <a:sy n="107" d="100"/>
        </p:scale>
        <p:origin x="9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FBA28F7-987C-4928-8287-A6A09861DD42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1AA0E21-8050-4290-87DD-5ED62E246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4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F66A-9472-460C-8F7E-56BFD55C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742E1-3D2F-4F99-AC2F-56A96D7AE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E305E-C530-4523-B4FF-ED593F45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063FA-30E0-4822-869D-2B1D9479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75CB5-C7D2-4371-9F52-0DFC077E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3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BA90-7A73-4FDB-B280-5CD59D0C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5A4EB-2DC4-4D62-92A3-1083CBD95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96BA1-1A81-4DF9-A6D4-88E3AF0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A7EEE-76A6-406D-A238-D15F2CCE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07654-8BBC-4D7B-9C4C-1C5E913A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12951-4BCA-412C-A4B6-C4DC831B5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74925-6F25-4C2D-A303-F94A81246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D0C9-22E1-425B-8D56-5FE5B850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A98D-2551-4448-A2C0-1B2AE1F2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7264-283F-4439-94DB-3E9197B5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71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D9F078-1E17-4C0E-9930-52FBC22202D3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r:id="rId6" imgW="16507800" imgH="8418960" progId="">
                  <p:embed/>
                </p:oleObj>
              </mc:Choice>
              <mc:Fallback>
                <p:oleObj r:id="rId6" imgW="16507800" imgH="841896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8D9F078-1E17-4C0E-9930-52FBC2220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10A80B7-195D-46DC-88D1-890187308DD7}"/>
              </a:ext>
            </a:extLst>
          </p:cNvPr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3C92F-9DD1-432C-B225-744C7558C0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7D5F4D-1848-495B-BD73-8866B30FA8C3}"/>
              </a:ext>
            </a:extLst>
          </p:cNvPr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777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14655"/>
            <a:ext cx="12192000" cy="443345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57" y="1"/>
            <a:ext cx="8415453" cy="884664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H="1" flipV="1">
            <a:off x="2648680" y="0"/>
            <a:ext cx="7114" cy="90095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07960" y="63647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M. Marchevsky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2024 MDP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794199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39571" y="15648"/>
            <a:ext cx="9030886" cy="84124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M. Marchevsky</a:t>
            </a:r>
          </a:p>
        </p:txBody>
      </p:sp>
      <p:pic>
        <p:nvPicPr>
          <p:cNvPr id="14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56" y="0"/>
            <a:ext cx="1130290" cy="8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127F6E-F178-484F-B36E-598E1882BFC5}"/>
              </a:ext>
            </a:extLst>
          </p:cNvPr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8E00ED-B0BB-4E5E-8A87-07ED8A21B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4AFA8C-94E1-40AA-853F-0D4A74EFC685}"/>
              </a:ext>
            </a:extLst>
          </p:cNvPr>
          <p:cNvCxnSpPr/>
          <p:nvPr userDrawn="1"/>
        </p:nvCxnSpPr>
        <p:spPr>
          <a:xfrm>
            <a:off x="0" y="841248"/>
            <a:ext cx="12200746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45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F9D1-4910-41B8-B44F-AF3621A1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A101-68C1-4FF1-959E-22221D0A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42C8-1E38-464F-B277-BFDC3611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35BB4-D00F-4694-A66A-A3207E95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D983C-1001-4985-9F13-AFE66811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586D4-AD77-41B0-87B2-090405AD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5CA02-A8C0-45D1-BB54-BB5F1909C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80525-9D81-49BB-B7F2-4715499A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B1829-B134-4EF7-9D0D-EA712251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72BA9-0EE8-4E0B-9E17-664C567B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697C-19FB-4B53-B5C7-CCF0159C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8A3E1-C2DF-41B0-9991-E0A0BC898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7537D-BF35-4679-B46B-61E848B16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C2617-73DE-457E-BE38-D413216F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D6B69-CC98-4FAD-B42F-16C4258D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B079-474D-46CA-8AC6-002708A0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FE92-7F02-4085-BE0E-141E9B3A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2B35A-112E-4D27-B126-A35549656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5DF-5A6F-42AA-AC72-05A029C43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0CF90-5943-4E16-BB4D-DDC930A2E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8FDA5-0330-409D-831E-812DE9907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F7157-71E6-4ED4-8DFA-8B05123D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683B9-CE3A-41CD-9CFA-244A1AF8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AF469-EC46-46D5-B745-E819F1AB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75DB-50EF-4DFA-B2A9-31B3C1C7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117AB-4F61-4746-842B-C519AB52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6B7B6-0876-4C0D-B619-D8E647F6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E4D-B628-41A9-B05C-23EA915D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0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0BB39-EF00-4D64-A163-36A665FA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74D27-43BC-410C-A3B4-CD20E2C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0EF2-255D-468C-9173-7C9632F8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4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F5AB-A298-4208-B278-D8FEB628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09E8F-4F34-49B9-8EC6-5EF08BE36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1FA56-7BCB-4D6C-A265-F970961B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8829A-4BAA-4731-A048-5B81A5CB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DF41E-BD99-4763-817D-7FC8C5D6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71357-0954-4A5F-8DD8-7A81AA27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FE5A-E6C9-4956-955A-EBC4E43D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EACA4-B95D-4EC1-8DCA-558C29A78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D6DB6-C337-463F-8B4F-F7DCD973C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0D084-56C9-4B68-8BE9-3B3F6EC6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B08E1-7CAA-4A83-AA22-DD5D211C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F6105-10C4-48CA-B1CB-1AD2D693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8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A31E9-6CBB-4007-A09A-40D65B27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AFEB6-3F27-4281-97E7-3D781FCE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58EBE-4A71-46C6-A8B4-4B45BB885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D40AA-A93F-437E-A8BE-334C43F4DB8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E7891-69BB-4FB3-9317-0C24AC26A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B630F-B9B9-4333-8476-0A6A81D09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7AF83-2C5A-425B-8AB8-DC6CC04FC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7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0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0F7BF-C756-48E3-823E-252589BA1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715" y="2028441"/>
            <a:ext cx="10968568" cy="1574800"/>
          </a:xfrm>
        </p:spPr>
        <p:txBody>
          <a:bodyPr>
            <a:normAutofit/>
          </a:bodyPr>
          <a:lstStyle/>
          <a:p>
            <a:r>
              <a:rPr lang="en-US" sz="4400" dirty="0"/>
              <a:t>Acoustic emission in the wax-impregnated CCT subscale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999B0C-1449-44A1-897D-35CA1067433C}"/>
              </a:ext>
            </a:extLst>
          </p:cNvPr>
          <p:cNvSpPr txBox="1">
            <a:spLocks/>
          </p:cNvSpPr>
          <p:nvPr/>
        </p:nvSpPr>
        <p:spPr>
          <a:xfrm>
            <a:off x="901863" y="3603241"/>
            <a:ext cx="10968567" cy="8050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Helvetica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 Marchevsky (for the CCT team) </a:t>
            </a:r>
          </a:p>
          <a:p>
            <a:r>
              <a:rPr lang="en-US" dirty="0"/>
              <a:t>LBNL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C4B83-05C0-45FC-AF5F-14C2B9FD9BFB}"/>
              </a:ext>
            </a:extLst>
          </p:cNvPr>
          <p:cNvSpPr txBox="1"/>
          <p:nvPr/>
        </p:nvSpPr>
        <p:spPr>
          <a:xfrm>
            <a:off x="5858535" y="547308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04/30/2024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40226-D8DC-4508-BFED-B35072E45B48}"/>
              </a:ext>
            </a:extLst>
          </p:cNvPr>
          <p:cNvSpPr txBox="1"/>
          <p:nvPr/>
        </p:nvSpPr>
        <p:spPr>
          <a:xfrm>
            <a:off x="4351582" y="4863402"/>
            <a:ext cx="406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 MDP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4084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6F96C-203D-41E4-9358-B0161039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3" y="1387928"/>
            <a:ext cx="11077806" cy="4919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2F681-2174-4E95-9029-710DF6C4F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Multiplet analysis: Quench 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6BB35-C993-402F-86C1-B1509554B055}"/>
              </a:ext>
            </a:extLst>
          </p:cNvPr>
          <p:cNvSpPr txBox="1"/>
          <p:nvPr/>
        </p:nvSpPr>
        <p:spPr>
          <a:xfrm>
            <a:off x="9350925" y="4856774"/>
            <a:ext cx="252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Multiplet frequency statistics is roughly the  same as for the singular AEs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7B4AC5-3DE1-4128-AA0B-F6C4478A7FC4}"/>
                  </a:ext>
                </a:extLst>
              </p:cNvPr>
              <p:cNvSpPr/>
              <p:nvPr/>
            </p:nvSpPr>
            <p:spPr>
              <a:xfrm>
                <a:off x="7165616" y="1002003"/>
                <a:ext cx="5026383" cy="1222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20 % of AE events were multiplets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&gt;0.9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6%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of the AE energy was released in multiplets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The frequency distribution peak is higher for the multiplet events than for singular events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7B4AC5-3DE1-4128-AA0B-F6C4478A7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616" y="1002003"/>
                <a:ext cx="5026383" cy="1222642"/>
              </a:xfrm>
              <a:prstGeom prst="rect">
                <a:avLst/>
              </a:prstGeom>
              <a:blipFill>
                <a:blip r:embed="rId3"/>
                <a:stretch>
                  <a:fillRect l="-727" t="-1990" r="-1091" b="-6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A19A4A-5E7F-446F-8E84-1853D3D85037}"/>
              </a:ext>
            </a:extLst>
          </p:cNvPr>
          <p:cNvCxnSpPr>
            <a:cxnSpLocks/>
          </p:cNvCxnSpPr>
          <p:nvPr/>
        </p:nvCxnSpPr>
        <p:spPr>
          <a:xfrm flipH="1">
            <a:off x="7789513" y="5029697"/>
            <a:ext cx="1561412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86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DF608-2E6A-4AEA-9E2A-736693B41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/>
        </p:blipFill>
        <p:spPr>
          <a:xfrm>
            <a:off x="409169" y="1305588"/>
            <a:ext cx="10805369" cy="4901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EDB73-FA9D-49C8-BEB8-1106476D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Multiplet analysis: Quench #7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55CAA-C75A-4B4D-AA57-B08D76396132}"/>
              </a:ext>
            </a:extLst>
          </p:cNvPr>
          <p:cNvSpPr txBox="1"/>
          <p:nvPr/>
        </p:nvSpPr>
        <p:spPr>
          <a:xfrm>
            <a:off x="7757369" y="1057612"/>
            <a:ext cx="4352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~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12%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energy is released in multiplets, i.e. at the same locations within the coil. Growing in size cracks?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7CE32-0086-45C9-8D45-83A70CDD0642}"/>
              </a:ext>
            </a:extLst>
          </p:cNvPr>
          <p:cNvSpPr txBox="1"/>
          <p:nvPr/>
        </p:nvSpPr>
        <p:spPr>
          <a:xfrm>
            <a:off x="3363448" y="5837434"/>
            <a:ext cx="6098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 absolute amount of correlated events has decreased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8D765-9231-4F30-ACCD-0C417764FB0A}"/>
              </a:ext>
            </a:extLst>
          </p:cNvPr>
          <p:cNvSpPr txBox="1"/>
          <p:nvPr/>
        </p:nvSpPr>
        <p:spPr>
          <a:xfrm>
            <a:off x="9598519" y="4360106"/>
            <a:ext cx="2566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Some high frequency shift in multiplet frequency distribution is seen relative to the singular events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254F4B-5786-4041-AD1B-E5B98EA5FB73}"/>
              </a:ext>
            </a:extLst>
          </p:cNvPr>
          <p:cNvCxnSpPr>
            <a:cxnSpLocks/>
          </p:cNvCxnSpPr>
          <p:nvPr/>
        </p:nvCxnSpPr>
        <p:spPr>
          <a:xfrm flipH="1">
            <a:off x="7861738" y="4847029"/>
            <a:ext cx="1561412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F27328E-AF00-4FEC-8E4F-219480C14F1B}"/>
              </a:ext>
            </a:extLst>
          </p:cNvPr>
          <p:cNvSpPr/>
          <p:nvPr/>
        </p:nvSpPr>
        <p:spPr>
          <a:xfrm>
            <a:off x="4387645" y="3023419"/>
            <a:ext cx="1106129" cy="870155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3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3A6F-B666-4EEF-B72F-C4442B84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557" y="-16328"/>
            <a:ext cx="8415453" cy="884664"/>
          </a:xfrm>
        </p:spPr>
        <p:txBody>
          <a:bodyPr/>
          <a:lstStyle/>
          <a:p>
            <a:r>
              <a:rPr lang="en-US" dirty="0"/>
              <a:t>The up-down-up ramp puzzle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C9AE8-EB3B-4730-822A-23E462F0C56C}"/>
              </a:ext>
            </a:extLst>
          </p:cNvPr>
          <p:cNvSpPr txBox="1"/>
          <p:nvPr/>
        </p:nvSpPr>
        <p:spPr>
          <a:xfrm>
            <a:off x="6249660" y="1322076"/>
            <a:ext cx="5472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Magnet current was ramped up to 9.5 kA, then ramped down to 200 A, ramped back up to 9.5 kA and then energy was extracted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3E9FE784-D6F2-41B7-909A-58DB24AE388A}"/>
              </a:ext>
            </a:extLst>
          </p:cNvPr>
          <p:cNvSpPr/>
          <p:nvPr/>
        </p:nvSpPr>
        <p:spPr>
          <a:xfrm>
            <a:off x="5443671" y="5453172"/>
            <a:ext cx="529839" cy="4614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63FA3-A6EA-4A33-9498-775003DB48C0}"/>
              </a:ext>
            </a:extLst>
          </p:cNvPr>
          <p:cNvSpPr txBox="1"/>
          <p:nvPr/>
        </p:nvSpPr>
        <p:spPr>
          <a:xfrm>
            <a:off x="6156215" y="4896851"/>
            <a:ext cx="556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Energy per event has somewhat increased in the second up-ramp. We also see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multiple events on the ramp down, but their energy is very small, an order of magnitude less than during ramping up phase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! </a:t>
            </a:r>
            <a:r>
              <a:rPr lang="en-US" dirty="0">
                <a:solidFill>
                  <a:srgbClr val="FF0000"/>
                </a:solidFill>
              </a:rPr>
              <a:t>Are they conductor motion-related?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387CBC4D-B655-4D51-A84F-0B20C8E6B57B}"/>
              </a:ext>
            </a:extLst>
          </p:cNvPr>
          <p:cNvSpPr/>
          <p:nvPr/>
        </p:nvSpPr>
        <p:spPr>
          <a:xfrm>
            <a:off x="5505948" y="4161333"/>
            <a:ext cx="529839" cy="4614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6E01D31-15A7-44A4-AAEF-2E0AA046F633}"/>
              </a:ext>
            </a:extLst>
          </p:cNvPr>
          <p:cNvSpPr/>
          <p:nvPr/>
        </p:nvSpPr>
        <p:spPr>
          <a:xfrm>
            <a:off x="5505947" y="2739472"/>
            <a:ext cx="529839" cy="4614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D2141F3-7130-43CD-A9EC-E11261A7253E}"/>
              </a:ext>
            </a:extLst>
          </p:cNvPr>
          <p:cNvSpPr/>
          <p:nvPr/>
        </p:nvSpPr>
        <p:spPr>
          <a:xfrm>
            <a:off x="5505946" y="1506781"/>
            <a:ext cx="529839" cy="4614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487EA-47DA-4B5D-8755-A37ACBD6D047}"/>
              </a:ext>
            </a:extLst>
          </p:cNvPr>
          <p:cNvSpPr txBox="1"/>
          <p:nvPr/>
        </p:nvSpPr>
        <p:spPr>
          <a:xfrm>
            <a:off x="6211482" y="2665658"/>
            <a:ext cx="554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Net energy release plot. 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small release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occurs also during the ramping down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20EDB-1AED-4E2F-970C-BCD7FA2638E2}"/>
              </a:ext>
            </a:extLst>
          </p:cNvPr>
          <p:cNvSpPr txBox="1"/>
          <p:nvPr/>
        </p:nvSpPr>
        <p:spPr>
          <a:xfrm>
            <a:off x="6249660" y="4066907"/>
            <a:ext cx="554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Net event # plot. Some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significant amount of AE events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occurs during the ramp down!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038525-47AD-4BC1-9E90-25F535168DC9}"/>
              </a:ext>
            </a:extLst>
          </p:cNvPr>
          <p:cNvGrpSpPr/>
          <p:nvPr/>
        </p:nvGrpSpPr>
        <p:grpSpPr>
          <a:xfrm>
            <a:off x="561568" y="1024898"/>
            <a:ext cx="4614490" cy="5349281"/>
            <a:chOff x="561568" y="812621"/>
            <a:chExt cx="4614490" cy="53492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0D7721-3E8F-4968-A93C-DF7B8A0B0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27" t="12754" r="24506" b="33117"/>
            <a:stretch/>
          </p:blipFill>
          <p:spPr>
            <a:xfrm>
              <a:off x="561568" y="2134953"/>
              <a:ext cx="4611487" cy="40269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E0335C-16CB-4CD9-AA2C-8F15EF75B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27" t="66757" r="24483" b="15122"/>
            <a:stretch/>
          </p:blipFill>
          <p:spPr>
            <a:xfrm>
              <a:off x="561568" y="812621"/>
              <a:ext cx="4614490" cy="1348015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1C8BFA7-F90F-4952-B6FF-10ED125B5C28}"/>
              </a:ext>
            </a:extLst>
          </p:cNvPr>
          <p:cNvSpPr/>
          <p:nvPr/>
        </p:nvSpPr>
        <p:spPr>
          <a:xfrm rot="10035692">
            <a:off x="2347040" y="4147098"/>
            <a:ext cx="1353658" cy="3981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1E9C62-5686-4624-B957-B0B8C0C65CE8}"/>
              </a:ext>
            </a:extLst>
          </p:cNvPr>
          <p:cNvSpPr/>
          <p:nvPr/>
        </p:nvSpPr>
        <p:spPr>
          <a:xfrm rot="10493278">
            <a:off x="2460056" y="2972327"/>
            <a:ext cx="1256395" cy="31391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2B58B2-E30A-44C8-B561-43E20DCC1FE0}"/>
              </a:ext>
            </a:extLst>
          </p:cNvPr>
          <p:cNvSpPr/>
          <p:nvPr/>
        </p:nvSpPr>
        <p:spPr>
          <a:xfrm rot="10493278">
            <a:off x="2474533" y="5943132"/>
            <a:ext cx="1256395" cy="21449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B7A8-74FC-428F-AE3E-68D246C5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711" y="16329"/>
            <a:ext cx="8865086" cy="884664"/>
          </a:xfrm>
        </p:spPr>
        <p:txBody>
          <a:bodyPr>
            <a:noAutofit/>
          </a:bodyPr>
          <a:lstStyle/>
          <a:p>
            <a:r>
              <a:rPr lang="en-US" sz="3200" dirty="0"/>
              <a:t>Future work: a small scale “calibration” </a:t>
            </a:r>
            <a:r>
              <a:rPr lang="en-US" sz="3200"/>
              <a:t>experiment is needed</a:t>
            </a:r>
            <a:r>
              <a:rPr lang="en-US" sz="3200" dirty="0"/>
              <a:t>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31F043-7D34-4374-8DA7-836B61DF157E}"/>
              </a:ext>
            </a:extLst>
          </p:cNvPr>
          <p:cNvSpPr/>
          <p:nvPr/>
        </p:nvSpPr>
        <p:spPr>
          <a:xfrm>
            <a:off x="2272467" y="1495661"/>
            <a:ext cx="2975621" cy="161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FB7D14-8292-4609-AC4C-63CC7FE197F7}"/>
              </a:ext>
            </a:extLst>
          </p:cNvPr>
          <p:cNvSpPr/>
          <p:nvPr/>
        </p:nvSpPr>
        <p:spPr>
          <a:xfrm>
            <a:off x="2272468" y="1463393"/>
            <a:ext cx="331761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A9BE1-D95A-47A1-9FA9-8BCDD6BD9885}"/>
              </a:ext>
            </a:extLst>
          </p:cNvPr>
          <p:cNvGrpSpPr/>
          <p:nvPr/>
        </p:nvGrpSpPr>
        <p:grpSpPr>
          <a:xfrm>
            <a:off x="6295743" y="1433628"/>
            <a:ext cx="4239350" cy="994511"/>
            <a:chOff x="3521960" y="5175615"/>
            <a:chExt cx="5124741" cy="5260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609EBE-B6CE-482F-A1CE-5406B7274267}"/>
                </a:ext>
              </a:extLst>
            </p:cNvPr>
            <p:cNvSpPr/>
            <p:nvPr/>
          </p:nvSpPr>
          <p:spPr>
            <a:xfrm>
              <a:off x="3533189" y="5175615"/>
              <a:ext cx="4944349" cy="5260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AEEA3F-B501-4DF9-AEB9-8B4955F3DA09}"/>
                </a:ext>
              </a:extLst>
            </p:cNvPr>
            <p:cNvSpPr/>
            <p:nvPr/>
          </p:nvSpPr>
          <p:spPr>
            <a:xfrm>
              <a:off x="3521960" y="5318826"/>
              <a:ext cx="5124741" cy="241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0FD236F-364A-4848-A736-6C4DF0AB55A1}"/>
              </a:ext>
            </a:extLst>
          </p:cNvPr>
          <p:cNvSpPr/>
          <p:nvPr/>
        </p:nvSpPr>
        <p:spPr>
          <a:xfrm>
            <a:off x="2763172" y="1834439"/>
            <a:ext cx="6524974" cy="2325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BF760-A530-49A9-A0C2-C74581A68B8B}"/>
              </a:ext>
            </a:extLst>
          </p:cNvPr>
          <p:cNvSpPr/>
          <p:nvPr/>
        </p:nvSpPr>
        <p:spPr>
          <a:xfrm>
            <a:off x="7744979" y="1710537"/>
            <a:ext cx="1424620" cy="11504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8AD2E5-A75A-4DED-B93D-0080581E4C83}"/>
              </a:ext>
            </a:extLst>
          </p:cNvPr>
          <p:cNvSpPr/>
          <p:nvPr/>
        </p:nvSpPr>
        <p:spPr>
          <a:xfrm>
            <a:off x="7744979" y="2067996"/>
            <a:ext cx="1424706" cy="925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02A282-E994-488D-8D00-98ABB7517C57}"/>
              </a:ext>
            </a:extLst>
          </p:cNvPr>
          <p:cNvSpPr/>
          <p:nvPr/>
        </p:nvSpPr>
        <p:spPr>
          <a:xfrm>
            <a:off x="2044908" y="1502529"/>
            <a:ext cx="187245" cy="1699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7567D-CE69-48D3-82A8-FD02315586E0}"/>
              </a:ext>
            </a:extLst>
          </p:cNvPr>
          <p:cNvSpPr/>
          <p:nvPr/>
        </p:nvSpPr>
        <p:spPr>
          <a:xfrm>
            <a:off x="3231197" y="1210594"/>
            <a:ext cx="67938" cy="5309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E86F10-F088-42F2-8B4E-9C16C87ACBB9}"/>
              </a:ext>
            </a:extLst>
          </p:cNvPr>
          <p:cNvSpPr/>
          <p:nvPr/>
        </p:nvSpPr>
        <p:spPr>
          <a:xfrm>
            <a:off x="3354776" y="1205677"/>
            <a:ext cx="67938" cy="4953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973A68-5357-4B60-8B7A-396AF892E966}"/>
              </a:ext>
            </a:extLst>
          </p:cNvPr>
          <p:cNvSpPr/>
          <p:nvPr/>
        </p:nvSpPr>
        <p:spPr>
          <a:xfrm>
            <a:off x="3472319" y="1205677"/>
            <a:ext cx="67938" cy="5785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F9A06C-50D7-4BE2-82A9-9A9B124CFE37}"/>
              </a:ext>
            </a:extLst>
          </p:cNvPr>
          <p:cNvCxnSpPr/>
          <p:nvPr/>
        </p:nvCxnSpPr>
        <p:spPr>
          <a:xfrm flipH="1">
            <a:off x="4212648" y="2165700"/>
            <a:ext cx="103544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137B5-4585-4537-A050-55483D8A2482}"/>
              </a:ext>
            </a:extLst>
          </p:cNvPr>
          <p:cNvSpPr/>
          <p:nvPr/>
        </p:nvSpPr>
        <p:spPr>
          <a:xfrm>
            <a:off x="9288145" y="1879042"/>
            <a:ext cx="45719" cy="1306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88B7AC0-1893-4E81-A024-9382DB708D9B}"/>
              </a:ext>
            </a:extLst>
          </p:cNvPr>
          <p:cNvSpPr/>
          <p:nvPr/>
        </p:nvSpPr>
        <p:spPr>
          <a:xfrm>
            <a:off x="9315115" y="1985580"/>
            <a:ext cx="1899138" cy="237389"/>
          </a:xfrm>
          <a:custGeom>
            <a:avLst/>
            <a:gdLst>
              <a:gd name="connsiteX0" fmla="*/ 0 w 1899138"/>
              <a:gd name="connsiteY0" fmla="*/ 26374 h 237389"/>
              <a:gd name="connsiteX1" fmla="*/ 180870 w 1899138"/>
              <a:gd name="connsiteY1" fmla="*/ 66567 h 237389"/>
              <a:gd name="connsiteX2" fmla="*/ 190918 w 1899138"/>
              <a:gd name="connsiteY2" fmla="*/ 96712 h 237389"/>
              <a:gd name="connsiteX3" fmla="*/ 216039 w 1899138"/>
              <a:gd name="connsiteY3" fmla="*/ 116809 h 237389"/>
              <a:gd name="connsiteX4" fmla="*/ 326571 w 1899138"/>
              <a:gd name="connsiteY4" fmla="*/ 111785 h 237389"/>
              <a:gd name="connsiteX5" fmla="*/ 381837 w 1899138"/>
              <a:gd name="connsiteY5" fmla="*/ 106760 h 237389"/>
              <a:gd name="connsiteX6" fmla="*/ 406958 w 1899138"/>
              <a:gd name="connsiteY6" fmla="*/ 101736 h 237389"/>
              <a:gd name="connsiteX7" fmla="*/ 477296 w 1899138"/>
              <a:gd name="connsiteY7" fmla="*/ 96712 h 237389"/>
              <a:gd name="connsiteX8" fmla="*/ 487345 w 1899138"/>
              <a:gd name="connsiteY8" fmla="*/ 86664 h 237389"/>
              <a:gd name="connsiteX9" fmla="*/ 492369 w 1899138"/>
              <a:gd name="connsiteY9" fmla="*/ 71591 h 237389"/>
              <a:gd name="connsiteX10" fmla="*/ 502417 w 1899138"/>
              <a:gd name="connsiteY10" fmla="*/ 56519 h 237389"/>
              <a:gd name="connsiteX11" fmla="*/ 507441 w 1899138"/>
              <a:gd name="connsiteY11" fmla="*/ 41446 h 237389"/>
              <a:gd name="connsiteX12" fmla="*/ 542610 w 1899138"/>
              <a:gd name="connsiteY12" fmla="*/ 16325 h 237389"/>
              <a:gd name="connsiteX13" fmla="*/ 572756 w 1899138"/>
              <a:gd name="connsiteY13" fmla="*/ 21349 h 237389"/>
              <a:gd name="connsiteX14" fmla="*/ 592852 w 1899138"/>
              <a:gd name="connsiteY14" fmla="*/ 51495 h 237389"/>
              <a:gd name="connsiteX15" fmla="*/ 622997 w 1899138"/>
              <a:gd name="connsiteY15" fmla="*/ 66567 h 237389"/>
              <a:gd name="connsiteX16" fmla="*/ 663191 w 1899138"/>
              <a:gd name="connsiteY16" fmla="*/ 61543 h 237389"/>
              <a:gd name="connsiteX17" fmla="*/ 678263 w 1899138"/>
              <a:gd name="connsiteY17" fmla="*/ 51495 h 237389"/>
              <a:gd name="connsiteX18" fmla="*/ 698360 w 1899138"/>
              <a:gd name="connsiteY18" fmla="*/ 26374 h 237389"/>
              <a:gd name="connsiteX19" fmla="*/ 708408 w 1899138"/>
              <a:gd name="connsiteY19" fmla="*/ 16325 h 237389"/>
              <a:gd name="connsiteX20" fmla="*/ 713432 w 1899138"/>
              <a:gd name="connsiteY20" fmla="*/ 1253 h 237389"/>
              <a:gd name="connsiteX21" fmla="*/ 773723 w 1899138"/>
              <a:gd name="connsiteY21" fmla="*/ 6277 h 237389"/>
              <a:gd name="connsiteX22" fmla="*/ 798843 w 1899138"/>
              <a:gd name="connsiteY22" fmla="*/ 36422 h 237389"/>
              <a:gd name="connsiteX23" fmla="*/ 808892 w 1899138"/>
              <a:gd name="connsiteY23" fmla="*/ 46470 h 237389"/>
              <a:gd name="connsiteX24" fmla="*/ 818940 w 1899138"/>
              <a:gd name="connsiteY24" fmla="*/ 61543 h 237389"/>
              <a:gd name="connsiteX25" fmla="*/ 849085 w 1899138"/>
              <a:gd name="connsiteY25" fmla="*/ 71591 h 237389"/>
              <a:gd name="connsiteX26" fmla="*/ 864158 w 1899138"/>
              <a:gd name="connsiteY26" fmla="*/ 76615 h 237389"/>
              <a:gd name="connsiteX27" fmla="*/ 904351 w 1899138"/>
              <a:gd name="connsiteY27" fmla="*/ 71591 h 237389"/>
              <a:gd name="connsiteX28" fmla="*/ 919424 w 1899138"/>
              <a:gd name="connsiteY28" fmla="*/ 66567 h 237389"/>
              <a:gd name="connsiteX29" fmla="*/ 999810 w 1899138"/>
              <a:gd name="connsiteY29" fmla="*/ 71591 h 237389"/>
              <a:gd name="connsiteX30" fmla="*/ 1040004 w 1899138"/>
              <a:gd name="connsiteY30" fmla="*/ 106760 h 237389"/>
              <a:gd name="connsiteX31" fmla="*/ 1065125 w 1899138"/>
              <a:gd name="connsiteY31" fmla="*/ 121833 h 237389"/>
              <a:gd name="connsiteX32" fmla="*/ 1175657 w 1899138"/>
              <a:gd name="connsiteY32" fmla="*/ 126857 h 237389"/>
              <a:gd name="connsiteX33" fmla="*/ 1190729 w 1899138"/>
              <a:gd name="connsiteY33" fmla="*/ 136906 h 237389"/>
              <a:gd name="connsiteX34" fmla="*/ 1200778 w 1899138"/>
              <a:gd name="connsiteY34" fmla="*/ 146954 h 237389"/>
              <a:gd name="connsiteX35" fmla="*/ 1251019 w 1899138"/>
              <a:gd name="connsiteY35" fmla="*/ 157002 h 237389"/>
              <a:gd name="connsiteX36" fmla="*/ 1381648 w 1899138"/>
              <a:gd name="connsiteY36" fmla="*/ 167051 h 237389"/>
              <a:gd name="connsiteX37" fmla="*/ 1416817 w 1899138"/>
              <a:gd name="connsiteY37" fmla="*/ 197196 h 237389"/>
              <a:gd name="connsiteX38" fmla="*/ 1436914 w 1899138"/>
              <a:gd name="connsiteY38" fmla="*/ 227341 h 237389"/>
              <a:gd name="connsiteX39" fmla="*/ 1467059 w 1899138"/>
              <a:gd name="connsiteY39" fmla="*/ 237389 h 237389"/>
              <a:gd name="connsiteX40" fmla="*/ 1487156 w 1899138"/>
              <a:gd name="connsiteY40" fmla="*/ 232365 h 237389"/>
              <a:gd name="connsiteX41" fmla="*/ 1527349 w 1899138"/>
              <a:gd name="connsiteY41" fmla="*/ 217292 h 237389"/>
              <a:gd name="connsiteX42" fmla="*/ 1547446 w 1899138"/>
              <a:gd name="connsiteY42" fmla="*/ 212268 h 237389"/>
              <a:gd name="connsiteX43" fmla="*/ 1663002 w 1899138"/>
              <a:gd name="connsiteY43" fmla="*/ 207244 h 237389"/>
              <a:gd name="connsiteX44" fmla="*/ 1728316 w 1899138"/>
              <a:gd name="connsiteY44" fmla="*/ 192171 h 237389"/>
              <a:gd name="connsiteX45" fmla="*/ 1748413 w 1899138"/>
              <a:gd name="connsiteY45" fmla="*/ 187147 h 237389"/>
              <a:gd name="connsiteX46" fmla="*/ 1783582 w 1899138"/>
              <a:gd name="connsiteY46" fmla="*/ 182123 h 237389"/>
              <a:gd name="connsiteX47" fmla="*/ 1798654 w 1899138"/>
              <a:gd name="connsiteY47" fmla="*/ 197196 h 237389"/>
              <a:gd name="connsiteX48" fmla="*/ 1803679 w 1899138"/>
              <a:gd name="connsiteY48" fmla="*/ 217292 h 237389"/>
              <a:gd name="connsiteX49" fmla="*/ 1899138 w 1899138"/>
              <a:gd name="connsiteY49" fmla="*/ 217292 h 23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99138" h="237389">
                <a:moveTo>
                  <a:pt x="0" y="26374"/>
                </a:moveTo>
                <a:cubicBezTo>
                  <a:pt x="51660" y="116782"/>
                  <a:pt x="-13108" y="26631"/>
                  <a:pt x="180870" y="66567"/>
                </a:cubicBezTo>
                <a:cubicBezTo>
                  <a:pt x="191244" y="68703"/>
                  <a:pt x="183428" y="89223"/>
                  <a:pt x="190918" y="96712"/>
                </a:cubicBezTo>
                <a:cubicBezTo>
                  <a:pt x="205237" y="111029"/>
                  <a:pt x="197026" y="104132"/>
                  <a:pt x="216039" y="116809"/>
                </a:cubicBezTo>
                <a:lnTo>
                  <a:pt x="326571" y="111785"/>
                </a:lnTo>
                <a:cubicBezTo>
                  <a:pt x="345035" y="110666"/>
                  <a:pt x="363482" y="109055"/>
                  <a:pt x="381837" y="106760"/>
                </a:cubicBezTo>
                <a:cubicBezTo>
                  <a:pt x="390311" y="105701"/>
                  <a:pt x="398465" y="102630"/>
                  <a:pt x="406958" y="101736"/>
                </a:cubicBezTo>
                <a:cubicBezTo>
                  <a:pt x="430335" y="99275"/>
                  <a:pt x="453850" y="98387"/>
                  <a:pt x="477296" y="96712"/>
                </a:cubicBezTo>
                <a:cubicBezTo>
                  <a:pt x="480646" y="93363"/>
                  <a:pt x="484908" y="90726"/>
                  <a:pt x="487345" y="86664"/>
                </a:cubicBezTo>
                <a:cubicBezTo>
                  <a:pt x="490070" y="82123"/>
                  <a:pt x="490001" y="76328"/>
                  <a:pt x="492369" y="71591"/>
                </a:cubicBezTo>
                <a:cubicBezTo>
                  <a:pt x="495069" y="66190"/>
                  <a:pt x="499068" y="61543"/>
                  <a:pt x="502417" y="56519"/>
                </a:cubicBezTo>
                <a:cubicBezTo>
                  <a:pt x="504092" y="51495"/>
                  <a:pt x="504363" y="45756"/>
                  <a:pt x="507441" y="41446"/>
                </a:cubicBezTo>
                <a:cubicBezTo>
                  <a:pt x="522342" y="20585"/>
                  <a:pt x="523548" y="22679"/>
                  <a:pt x="542610" y="16325"/>
                </a:cubicBezTo>
                <a:cubicBezTo>
                  <a:pt x="552659" y="18000"/>
                  <a:pt x="564410" y="15507"/>
                  <a:pt x="572756" y="21349"/>
                </a:cubicBezTo>
                <a:cubicBezTo>
                  <a:pt x="582650" y="28275"/>
                  <a:pt x="582803" y="44796"/>
                  <a:pt x="592852" y="51495"/>
                </a:cubicBezTo>
                <a:cubicBezTo>
                  <a:pt x="612331" y="64480"/>
                  <a:pt x="602196" y="59633"/>
                  <a:pt x="622997" y="66567"/>
                </a:cubicBezTo>
                <a:cubicBezTo>
                  <a:pt x="636395" y="64892"/>
                  <a:pt x="650164" y="65096"/>
                  <a:pt x="663191" y="61543"/>
                </a:cubicBezTo>
                <a:cubicBezTo>
                  <a:pt x="669016" y="59954"/>
                  <a:pt x="673548" y="55267"/>
                  <a:pt x="678263" y="51495"/>
                </a:cubicBezTo>
                <a:cubicBezTo>
                  <a:pt x="691742" y="40712"/>
                  <a:pt x="686755" y="40881"/>
                  <a:pt x="698360" y="26374"/>
                </a:cubicBezTo>
                <a:cubicBezTo>
                  <a:pt x="701319" y="22675"/>
                  <a:pt x="705059" y="19675"/>
                  <a:pt x="708408" y="16325"/>
                </a:cubicBezTo>
                <a:cubicBezTo>
                  <a:pt x="710083" y="11301"/>
                  <a:pt x="708198" y="2058"/>
                  <a:pt x="713432" y="1253"/>
                </a:cubicBezTo>
                <a:cubicBezTo>
                  <a:pt x="733364" y="-1813"/>
                  <a:pt x="754237" y="1081"/>
                  <a:pt x="773723" y="6277"/>
                </a:cubicBezTo>
                <a:cubicBezTo>
                  <a:pt x="782827" y="8705"/>
                  <a:pt x="793555" y="29812"/>
                  <a:pt x="798843" y="36422"/>
                </a:cubicBezTo>
                <a:cubicBezTo>
                  <a:pt x="801802" y="40121"/>
                  <a:pt x="805933" y="42771"/>
                  <a:pt x="808892" y="46470"/>
                </a:cubicBezTo>
                <a:cubicBezTo>
                  <a:pt x="812664" y="51185"/>
                  <a:pt x="813819" y="58343"/>
                  <a:pt x="818940" y="61543"/>
                </a:cubicBezTo>
                <a:cubicBezTo>
                  <a:pt x="827922" y="67157"/>
                  <a:pt x="839037" y="68242"/>
                  <a:pt x="849085" y="71591"/>
                </a:cubicBezTo>
                <a:lnTo>
                  <a:pt x="864158" y="76615"/>
                </a:lnTo>
                <a:cubicBezTo>
                  <a:pt x="877556" y="74940"/>
                  <a:pt x="891067" y="74006"/>
                  <a:pt x="904351" y="71591"/>
                </a:cubicBezTo>
                <a:cubicBezTo>
                  <a:pt x="909562" y="70644"/>
                  <a:pt x="914128" y="66567"/>
                  <a:pt x="919424" y="66567"/>
                </a:cubicBezTo>
                <a:cubicBezTo>
                  <a:pt x="946272" y="66567"/>
                  <a:pt x="973015" y="69916"/>
                  <a:pt x="999810" y="71591"/>
                </a:cubicBezTo>
                <a:cubicBezTo>
                  <a:pt x="1061805" y="133586"/>
                  <a:pt x="998453" y="73519"/>
                  <a:pt x="1040004" y="106760"/>
                </a:cubicBezTo>
                <a:cubicBezTo>
                  <a:pt x="1051473" y="115935"/>
                  <a:pt x="1048157" y="120476"/>
                  <a:pt x="1065125" y="121833"/>
                </a:cubicBezTo>
                <a:cubicBezTo>
                  <a:pt x="1101890" y="124774"/>
                  <a:pt x="1138813" y="125182"/>
                  <a:pt x="1175657" y="126857"/>
                </a:cubicBezTo>
                <a:cubicBezTo>
                  <a:pt x="1180681" y="130207"/>
                  <a:pt x="1186014" y="133134"/>
                  <a:pt x="1190729" y="136906"/>
                </a:cubicBezTo>
                <a:cubicBezTo>
                  <a:pt x="1194428" y="139865"/>
                  <a:pt x="1196716" y="144517"/>
                  <a:pt x="1200778" y="146954"/>
                </a:cubicBezTo>
                <a:cubicBezTo>
                  <a:pt x="1211740" y="153531"/>
                  <a:pt x="1244920" y="156131"/>
                  <a:pt x="1251019" y="157002"/>
                </a:cubicBezTo>
                <a:cubicBezTo>
                  <a:pt x="1308146" y="176043"/>
                  <a:pt x="1220928" y="148506"/>
                  <a:pt x="1381648" y="167051"/>
                </a:cubicBezTo>
                <a:cubicBezTo>
                  <a:pt x="1389855" y="167998"/>
                  <a:pt x="1415589" y="195354"/>
                  <a:pt x="1416817" y="197196"/>
                </a:cubicBezTo>
                <a:cubicBezTo>
                  <a:pt x="1423516" y="207244"/>
                  <a:pt x="1425457" y="223522"/>
                  <a:pt x="1436914" y="227341"/>
                </a:cubicBezTo>
                <a:lnTo>
                  <a:pt x="1467059" y="237389"/>
                </a:lnTo>
                <a:cubicBezTo>
                  <a:pt x="1473758" y="235714"/>
                  <a:pt x="1480605" y="234549"/>
                  <a:pt x="1487156" y="232365"/>
                </a:cubicBezTo>
                <a:cubicBezTo>
                  <a:pt x="1519028" y="221740"/>
                  <a:pt x="1502643" y="224351"/>
                  <a:pt x="1527349" y="217292"/>
                </a:cubicBezTo>
                <a:cubicBezTo>
                  <a:pt x="1533988" y="215395"/>
                  <a:pt x="1540560" y="212778"/>
                  <a:pt x="1547446" y="212268"/>
                </a:cubicBezTo>
                <a:cubicBezTo>
                  <a:pt x="1585896" y="209420"/>
                  <a:pt x="1624483" y="208919"/>
                  <a:pt x="1663002" y="207244"/>
                </a:cubicBezTo>
                <a:cubicBezTo>
                  <a:pt x="1761488" y="182623"/>
                  <a:pt x="1658730" y="207635"/>
                  <a:pt x="1728316" y="192171"/>
                </a:cubicBezTo>
                <a:cubicBezTo>
                  <a:pt x="1735057" y="190673"/>
                  <a:pt x="1741619" y="188382"/>
                  <a:pt x="1748413" y="187147"/>
                </a:cubicBezTo>
                <a:cubicBezTo>
                  <a:pt x="1760064" y="185029"/>
                  <a:pt x="1771859" y="183798"/>
                  <a:pt x="1783582" y="182123"/>
                </a:cubicBezTo>
                <a:cubicBezTo>
                  <a:pt x="1788606" y="187147"/>
                  <a:pt x="1795129" y="191027"/>
                  <a:pt x="1798654" y="197196"/>
                </a:cubicBezTo>
                <a:cubicBezTo>
                  <a:pt x="1802080" y="203191"/>
                  <a:pt x="1796908" y="215938"/>
                  <a:pt x="1803679" y="217292"/>
                </a:cubicBezTo>
                <a:cubicBezTo>
                  <a:pt x="1834881" y="223532"/>
                  <a:pt x="1867318" y="217292"/>
                  <a:pt x="1899138" y="2172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193093-C2D3-4BD4-81FB-5C29F833FC0C}"/>
              </a:ext>
            </a:extLst>
          </p:cNvPr>
          <p:cNvCxnSpPr>
            <a:cxnSpLocks/>
          </p:cNvCxnSpPr>
          <p:nvPr/>
        </p:nvCxnSpPr>
        <p:spPr>
          <a:xfrm>
            <a:off x="2232153" y="1579270"/>
            <a:ext cx="3119779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E62CDD-00AA-4F72-9A04-27757EEF25FB}"/>
              </a:ext>
            </a:extLst>
          </p:cNvPr>
          <p:cNvSpPr txBox="1"/>
          <p:nvPr/>
        </p:nvSpPr>
        <p:spPr>
          <a:xfrm>
            <a:off x="3534236" y="1168134"/>
            <a:ext cx="119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waveguide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DCC57-A327-4502-AB0B-269E0F17FEDF}"/>
              </a:ext>
            </a:extLst>
          </p:cNvPr>
          <p:cNvSpPr txBox="1"/>
          <p:nvPr/>
        </p:nvSpPr>
        <p:spPr>
          <a:xfrm>
            <a:off x="1919446" y="1108123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 sensor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A2BF7E-8A47-4FB3-8729-A9AF8BC4AACD}"/>
              </a:ext>
            </a:extLst>
          </p:cNvPr>
          <p:cNvSpPr txBox="1"/>
          <p:nvPr/>
        </p:nvSpPr>
        <p:spPr>
          <a:xfrm>
            <a:off x="9311004" y="1677367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thermometer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176AB8-9AE9-49E4-92B2-EDF3FE96F327}"/>
              </a:ext>
            </a:extLst>
          </p:cNvPr>
          <p:cNvSpPr txBox="1"/>
          <p:nvPr/>
        </p:nvSpPr>
        <p:spPr>
          <a:xfrm>
            <a:off x="6632509" y="2608539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impregnation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CF76B5-59A6-4BC5-9FBC-F40E3BF2787F}"/>
              </a:ext>
            </a:extLst>
          </p:cNvPr>
          <p:cNvCxnSpPr>
            <a:cxnSpLocks/>
            <a:stCxn id="28" idx="3"/>
            <a:endCxn id="16" idx="2"/>
          </p:cNvCxnSpPr>
          <p:nvPr/>
        </p:nvCxnSpPr>
        <p:spPr>
          <a:xfrm flipV="1">
            <a:off x="8081624" y="2160559"/>
            <a:ext cx="375708" cy="6326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62D447-17A3-45A9-A585-B50004E062B5}"/>
              </a:ext>
            </a:extLst>
          </p:cNvPr>
          <p:cNvSpPr/>
          <p:nvPr/>
        </p:nvSpPr>
        <p:spPr>
          <a:xfrm rot="410355">
            <a:off x="5335858" y="1626370"/>
            <a:ext cx="1019908" cy="175560"/>
          </a:xfrm>
          <a:custGeom>
            <a:avLst/>
            <a:gdLst>
              <a:gd name="connsiteX0" fmla="*/ 0 w 1019908"/>
              <a:gd name="connsiteY0" fmla="*/ 14503 h 175560"/>
              <a:gd name="connsiteX1" fmla="*/ 351692 w 1019908"/>
              <a:gd name="connsiteY1" fmla="*/ 14503 h 175560"/>
              <a:gd name="connsiteX2" fmla="*/ 668215 w 1019908"/>
              <a:gd name="connsiteY2" fmla="*/ 165228 h 175560"/>
              <a:gd name="connsiteX3" fmla="*/ 1019908 w 1019908"/>
              <a:gd name="connsiteY3" fmla="*/ 150156 h 1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908" h="175560">
                <a:moveTo>
                  <a:pt x="0" y="14503"/>
                </a:moveTo>
                <a:cubicBezTo>
                  <a:pt x="120161" y="1942"/>
                  <a:pt x="240323" y="-10618"/>
                  <a:pt x="351692" y="14503"/>
                </a:cubicBezTo>
                <a:cubicBezTo>
                  <a:pt x="463061" y="39624"/>
                  <a:pt x="556846" y="142619"/>
                  <a:pt x="668215" y="165228"/>
                </a:cubicBezTo>
                <a:cubicBezTo>
                  <a:pt x="779584" y="187837"/>
                  <a:pt x="899746" y="168996"/>
                  <a:pt x="1019908" y="15015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908600D-E424-43CC-A7BB-3C5761A66D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662160"/>
              </p:ext>
            </p:extLst>
          </p:nvPr>
        </p:nvGraphicFramePr>
        <p:xfrm>
          <a:off x="395969" y="2448490"/>
          <a:ext cx="4517692" cy="338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Graph" r:id="rId3" imgW="4296960" imgH="3221280" progId="Origin50.Graph">
                  <p:embed/>
                </p:oleObj>
              </mc:Choice>
              <mc:Fallback>
                <p:oleObj name="Graph" r:id="rId3" imgW="4296960" imgH="3221280" progId="Origin50.Graph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969" y="2448490"/>
                        <a:ext cx="4517692" cy="3386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52D83D3-5B3C-45CE-8DD1-D5A5C9CF9782}"/>
              </a:ext>
            </a:extLst>
          </p:cNvPr>
          <p:cNvSpPr txBox="1"/>
          <p:nvPr/>
        </p:nvSpPr>
        <p:spPr>
          <a:xfrm>
            <a:off x="830369" y="5648571"/>
            <a:ext cx="418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CCT4 experiment: thermometer built into the OL winding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AB8B66-7533-4857-9592-2255D9090255}"/>
              </a:ext>
            </a:extLst>
          </p:cNvPr>
          <p:cNvSpPr txBox="1"/>
          <p:nvPr/>
        </p:nvSpPr>
        <p:spPr>
          <a:xfrm>
            <a:off x="8036378" y="3668437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Goals: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8B8925-9BE4-4CDA-B049-3AFF5F94255C}"/>
              </a:ext>
            </a:extLst>
          </p:cNvPr>
          <p:cNvSpPr txBox="1"/>
          <p:nvPr/>
        </p:nvSpPr>
        <p:spPr>
          <a:xfrm>
            <a:off x="5348061" y="4191657"/>
            <a:ext cx="646699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Providing cross-calibration between AE energy release and heat release  =&gt; enables analysis of heat release in CCT subscales using AE data</a:t>
            </a:r>
          </a:p>
          <a:p>
            <a:pPr marL="457200" indent="-457200" algn="just">
              <a:spcBef>
                <a:spcPts val="600"/>
              </a:spcBef>
              <a:buAutoNum type="arabi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Providing a direct input to FEA modeling of energy release with impregnation cracking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DDB747-D51A-4A1D-8050-20623DEF2CC2}"/>
              </a:ext>
            </a:extLst>
          </p:cNvPr>
          <p:cNvSpPr txBox="1"/>
          <p:nvPr/>
        </p:nvSpPr>
        <p:spPr>
          <a:xfrm>
            <a:off x="5348061" y="2958126"/>
            <a:ext cx="664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Same principle as was presented in J. L.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Rudeiros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Fernadez’s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talk on debonding strength measurements</a:t>
            </a:r>
          </a:p>
        </p:txBody>
      </p:sp>
    </p:spTree>
    <p:extLst>
      <p:ext uri="{BB962C8B-B14F-4D97-AF65-F5344CB8AC3E}">
        <p14:creationId xmlns:p14="http://schemas.microsoft.com/office/powerpoint/2010/main" val="1022503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3A37-DC59-437C-8123-CFC376A9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F2D99-8798-4F2C-BC26-932D2D0E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96152-063C-4966-A2DC-3750055C9D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2D7D6B8B-8A28-46EB-94F5-6316A1B95CCC}" type="datetime1">
              <a:rPr lang="en-US" smtClean="0"/>
              <a:t>4/30/2024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716A3F-6A31-406B-A824-D3D36B2B4424}"/>
                  </a:ext>
                </a:extLst>
              </p:cNvPr>
              <p:cNvSpPr txBox="1"/>
              <p:nvPr/>
            </p:nvSpPr>
            <p:spPr>
              <a:xfrm>
                <a:off x="504562" y="1045443"/>
                <a:ext cx="11274462" cy="5150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Wax-impregnated magnets emit lots of AE! The AE energy release scaling is similar to “well-trained” epoxy magnets, approaching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4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asymptotically.</a:t>
                </a:r>
              </a:p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With repeated quenching (or ramping), the amount of AE events per ramp </a:t>
                </a:r>
                <a:r>
                  <a:rPr lang="en-US" sz="2400">
                    <a:solidFill>
                      <a:schemeClr val="accent1">
                        <a:lumMod val="75000"/>
                      </a:schemeClr>
                    </a:solidFill>
                  </a:rPr>
                  <a:t>decreases indicating </a:t>
                </a: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the magnet is mechanically changing with every consecutive ramp even if there is no change in the quench current.</a:t>
                </a:r>
              </a:p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Wax magnet is “quiet” at quench and when current is held at 50 A below the short sample limit</a:t>
                </a:r>
              </a:p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Wax magnets exhibit AE multiplets, indicating that the energy is being released repeatedly from the same coil locations. The multiplet count decreases as “training” progresses, while the multiplet-released energy fraction increases.</a:t>
                </a:r>
              </a:p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Up-down-up ramping reveals multiple AE events of smaller energy that may be potentially associated with conductor motion.</a:t>
                </a:r>
              </a:p>
              <a:p>
                <a:pPr marL="285750" indent="-285750" algn="just">
                  <a:spcAft>
                    <a:spcPts val="4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Calorimetric calibration of AE is a must, and we are working on it.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716A3F-6A31-406B-A824-D3D36B2B4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62" y="1045443"/>
                <a:ext cx="11274462" cy="5150128"/>
              </a:xfrm>
              <a:prstGeom prst="rect">
                <a:avLst/>
              </a:prstGeom>
              <a:blipFill>
                <a:blip r:embed="rId2"/>
                <a:stretch>
                  <a:fillRect l="-757" t="-947" r="-811" b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44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BCAA-95CB-461D-BAFE-DF0A2AFB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039" y="13447"/>
            <a:ext cx="8627133" cy="884664"/>
          </a:xfrm>
        </p:spPr>
        <p:txBody>
          <a:bodyPr>
            <a:normAutofit fontScale="90000"/>
          </a:bodyPr>
          <a:lstStyle/>
          <a:p>
            <a:r>
              <a:rPr lang="en-US" dirty="0"/>
              <a:t>Wax-impregnated subscale (sub 6) training and AE instrumentation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948641-64EA-471C-8B30-5070F729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2" y="1450251"/>
            <a:ext cx="5988038" cy="43480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6F4076-251B-410F-8AA4-4FB46C384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 b="16647"/>
          <a:stretch/>
        </p:blipFill>
        <p:spPr>
          <a:xfrm>
            <a:off x="6500754" y="1395514"/>
            <a:ext cx="5371522" cy="23645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8EB52-CF6C-44C3-BDFD-CD369DCA8224}"/>
              </a:ext>
            </a:extLst>
          </p:cNvPr>
          <p:cNvGrpSpPr/>
          <p:nvPr/>
        </p:nvGrpSpPr>
        <p:grpSpPr>
          <a:xfrm>
            <a:off x="6426643" y="4604141"/>
            <a:ext cx="5558343" cy="1144520"/>
            <a:chOff x="4648456" y="27976760"/>
            <a:chExt cx="13343578" cy="32185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AE70B63-BF6C-4929-B8D2-1A827105C320}"/>
                </a:ext>
              </a:extLst>
            </p:cNvPr>
            <p:cNvSpPr/>
            <p:nvPr/>
          </p:nvSpPr>
          <p:spPr bwMode="auto">
            <a:xfrm>
              <a:off x="4648456" y="29331558"/>
              <a:ext cx="13343578" cy="495780"/>
            </a:xfrm>
            <a:prstGeom prst="roundRect">
              <a:avLst/>
            </a:prstGeom>
            <a:solidFill>
              <a:schemeClr val="accent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1519" tIns="40759" rIns="81519" bIns="40759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1597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D9F2989-F89C-43F0-9950-45C6EC1BA2B9}"/>
                </a:ext>
              </a:extLst>
            </p:cNvPr>
            <p:cNvGrpSpPr/>
            <p:nvPr/>
          </p:nvGrpSpPr>
          <p:grpSpPr>
            <a:xfrm flipH="1">
              <a:off x="15079012" y="28836071"/>
              <a:ext cx="1205457" cy="603118"/>
              <a:chOff x="6715596" y="3015646"/>
              <a:chExt cx="2825319" cy="785318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85AB050-FB01-4E4D-AA5E-B6E3E31BBF4A}"/>
                  </a:ext>
                </a:extLst>
              </p:cNvPr>
              <p:cNvGrpSpPr/>
              <p:nvPr/>
            </p:nvGrpSpPr>
            <p:grpSpPr>
              <a:xfrm>
                <a:off x="7145067" y="3015646"/>
                <a:ext cx="544627" cy="428358"/>
                <a:chOff x="10731316" y="2408680"/>
                <a:chExt cx="544627" cy="428358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210D964B-E9D6-4622-AD2B-6CE39991CC1F}"/>
                    </a:ext>
                  </a:extLst>
                </p:cNvPr>
                <p:cNvSpPr/>
                <p:nvPr/>
              </p:nvSpPr>
              <p:spPr>
                <a:xfrm>
                  <a:off x="10776043" y="2408680"/>
                  <a:ext cx="455174" cy="352346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E92D1F0D-6012-4FA7-8043-B7A483F47F2C}"/>
                    </a:ext>
                  </a:extLst>
                </p:cNvPr>
                <p:cNvSpPr/>
                <p:nvPr/>
              </p:nvSpPr>
              <p:spPr>
                <a:xfrm>
                  <a:off x="10731316" y="2573023"/>
                  <a:ext cx="544627" cy="264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071B37F-F9E4-4EE3-8DAE-629C1803B611}"/>
                  </a:ext>
                </a:extLst>
              </p:cNvPr>
              <p:cNvSpPr/>
              <p:nvPr/>
            </p:nvSpPr>
            <p:spPr>
              <a:xfrm>
                <a:off x="6715596" y="3218937"/>
                <a:ext cx="2825319" cy="10933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4CC9585-FFDB-4994-A161-AF2E8683B046}"/>
                  </a:ext>
                </a:extLst>
              </p:cNvPr>
              <p:cNvSpPr/>
              <p:nvPr/>
            </p:nvSpPr>
            <p:spPr>
              <a:xfrm>
                <a:off x="6715596" y="3328267"/>
                <a:ext cx="1474247" cy="20042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E1BD394-94AB-4059-A91A-A0EAA2A652A6}"/>
                  </a:ext>
                </a:extLst>
              </p:cNvPr>
              <p:cNvSpPr/>
              <p:nvPr/>
            </p:nvSpPr>
            <p:spPr>
              <a:xfrm>
                <a:off x="7295322" y="3324042"/>
                <a:ext cx="278296" cy="20042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9A067DC-2B97-4A10-A02B-F647AB524CD1}"/>
                  </a:ext>
                </a:extLst>
              </p:cNvPr>
              <p:cNvSpPr/>
              <p:nvPr/>
            </p:nvSpPr>
            <p:spPr>
              <a:xfrm>
                <a:off x="6715596" y="3524464"/>
                <a:ext cx="1474247" cy="1135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B838F6F-0260-4085-90BA-804AF3849B64}"/>
                  </a:ext>
                </a:extLst>
              </p:cNvPr>
              <p:cNvSpPr/>
              <p:nvPr/>
            </p:nvSpPr>
            <p:spPr>
              <a:xfrm>
                <a:off x="7295322" y="3524464"/>
                <a:ext cx="278296" cy="11355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1D8CFC73-5D0D-446F-9FE1-AF730CAF3602}"/>
                  </a:ext>
                </a:extLst>
              </p:cNvPr>
              <p:cNvSpPr/>
              <p:nvPr/>
            </p:nvSpPr>
            <p:spPr>
              <a:xfrm>
                <a:off x="7295322" y="3219202"/>
                <a:ext cx="278296" cy="11355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B48244E-35FF-4DC4-96E2-13397926F34F}"/>
                  </a:ext>
                </a:extLst>
              </p:cNvPr>
              <p:cNvSpPr/>
              <p:nvPr/>
            </p:nvSpPr>
            <p:spPr>
              <a:xfrm>
                <a:off x="7345017" y="3571373"/>
                <a:ext cx="159026" cy="229591"/>
              </a:xfrm>
              <a:prstGeom prst="rect">
                <a:avLst/>
              </a:prstGeom>
              <a:pattFill prst="narHorz">
                <a:fgClr>
                  <a:schemeClr val="bg2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E118F29-6A95-43A4-8A1C-5FDA8C42F90C}"/>
                  </a:ext>
                </a:extLst>
              </p:cNvPr>
              <p:cNvSpPr/>
              <p:nvPr/>
            </p:nvSpPr>
            <p:spPr>
              <a:xfrm>
                <a:off x="7345017" y="3168364"/>
                <a:ext cx="159026" cy="632600"/>
              </a:xfrm>
              <a:prstGeom prst="rect">
                <a:avLst/>
              </a:prstGeom>
              <a:solidFill>
                <a:schemeClr val="bg1">
                  <a:lumMod val="5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E0D8BB3-BFEE-422E-9166-FD6E9D925848}"/>
                </a:ext>
              </a:extLst>
            </p:cNvPr>
            <p:cNvGrpSpPr/>
            <p:nvPr/>
          </p:nvGrpSpPr>
          <p:grpSpPr>
            <a:xfrm rot="10800000" flipH="1">
              <a:off x="5899103" y="29742565"/>
              <a:ext cx="1325042" cy="603118"/>
              <a:chOff x="6715596" y="3015646"/>
              <a:chExt cx="2825319" cy="785318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18FCE4A4-C2F8-4961-BF5F-80BBF003B51F}"/>
                  </a:ext>
                </a:extLst>
              </p:cNvPr>
              <p:cNvGrpSpPr/>
              <p:nvPr/>
            </p:nvGrpSpPr>
            <p:grpSpPr>
              <a:xfrm>
                <a:off x="7145067" y="3015646"/>
                <a:ext cx="544627" cy="428358"/>
                <a:chOff x="10731316" y="2408680"/>
                <a:chExt cx="544627" cy="428358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1BCD211-CD50-4ED7-A55C-E44A0D26ED0C}"/>
                    </a:ext>
                  </a:extLst>
                </p:cNvPr>
                <p:cNvSpPr/>
                <p:nvPr/>
              </p:nvSpPr>
              <p:spPr>
                <a:xfrm>
                  <a:off x="10776043" y="2408680"/>
                  <a:ext cx="455174" cy="352346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86E83538-BD41-4D14-A832-DD4D83451BF7}"/>
                    </a:ext>
                  </a:extLst>
                </p:cNvPr>
                <p:cNvSpPr/>
                <p:nvPr/>
              </p:nvSpPr>
              <p:spPr>
                <a:xfrm>
                  <a:off x="10731316" y="2573023"/>
                  <a:ext cx="544627" cy="264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365DABC-4299-4069-BB39-05E4032A582A}"/>
                  </a:ext>
                </a:extLst>
              </p:cNvPr>
              <p:cNvSpPr/>
              <p:nvPr/>
            </p:nvSpPr>
            <p:spPr>
              <a:xfrm>
                <a:off x="6715596" y="3218937"/>
                <a:ext cx="2825319" cy="10933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D87E5D1-2EE8-43F3-A185-9BD7B564CD63}"/>
                  </a:ext>
                </a:extLst>
              </p:cNvPr>
              <p:cNvSpPr/>
              <p:nvPr/>
            </p:nvSpPr>
            <p:spPr>
              <a:xfrm>
                <a:off x="6715596" y="3328267"/>
                <a:ext cx="1474247" cy="20042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669C900-FE7E-402F-8101-0A6AECAE79E8}"/>
                  </a:ext>
                </a:extLst>
              </p:cNvPr>
              <p:cNvSpPr/>
              <p:nvPr/>
            </p:nvSpPr>
            <p:spPr>
              <a:xfrm>
                <a:off x="7295322" y="3324042"/>
                <a:ext cx="278296" cy="20042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D353E2C-900E-4624-A88D-86CF38513974}"/>
                  </a:ext>
                </a:extLst>
              </p:cNvPr>
              <p:cNvSpPr/>
              <p:nvPr/>
            </p:nvSpPr>
            <p:spPr>
              <a:xfrm>
                <a:off x="6715596" y="3524464"/>
                <a:ext cx="1474247" cy="11355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2092DD2-CC77-4269-A553-6D235A9109B1}"/>
                  </a:ext>
                </a:extLst>
              </p:cNvPr>
              <p:cNvSpPr/>
              <p:nvPr/>
            </p:nvSpPr>
            <p:spPr>
              <a:xfrm>
                <a:off x="7295322" y="3524464"/>
                <a:ext cx="278296" cy="11355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F42ACD9-73FB-4574-9D74-4C8EA9ACE7EF}"/>
                  </a:ext>
                </a:extLst>
              </p:cNvPr>
              <p:cNvSpPr/>
              <p:nvPr/>
            </p:nvSpPr>
            <p:spPr>
              <a:xfrm>
                <a:off x="7295322" y="3219202"/>
                <a:ext cx="278296" cy="11355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214FAC7-4E29-4E0E-931B-7438E52C7473}"/>
                  </a:ext>
                </a:extLst>
              </p:cNvPr>
              <p:cNvSpPr/>
              <p:nvPr/>
            </p:nvSpPr>
            <p:spPr>
              <a:xfrm>
                <a:off x="7345017" y="3571373"/>
                <a:ext cx="159026" cy="229591"/>
              </a:xfrm>
              <a:prstGeom prst="rect">
                <a:avLst/>
              </a:prstGeom>
              <a:pattFill prst="narHorz">
                <a:fgClr>
                  <a:schemeClr val="bg2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73C7EF9-DCF3-4084-B56C-C45910A564B2}"/>
                  </a:ext>
                </a:extLst>
              </p:cNvPr>
              <p:cNvSpPr/>
              <p:nvPr/>
            </p:nvSpPr>
            <p:spPr>
              <a:xfrm>
                <a:off x="7345017" y="3168364"/>
                <a:ext cx="159026" cy="632600"/>
              </a:xfrm>
              <a:prstGeom prst="rect">
                <a:avLst/>
              </a:prstGeom>
              <a:solidFill>
                <a:schemeClr val="bg1">
                  <a:lumMod val="5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068FA66-8362-4B47-9E69-B0B9D8ED01AC}"/>
                </a:ext>
              </a:extLst>
            </p:cNvPr>
            <p:cNvGrpSpPr/>
            <p:nvPr/>
          </p:nvGrpSpPr>
          <p:grpSpPr>
            <a:xfrm>
              <a:off x="6135194" y="28837092"/>
              <a:ext cx="210302" cy="627473"/>
              <a:chOff x="5511982" y="27634157"/>
              <a:chExt cx="210302" cy="524221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10DE206-A161-48B2-B6BA-86CEC8351A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13813" y="27717116"/>
                <a:ext cx="3320" cy="441262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11031E24-5106-4D51-97C6-1D863500E6A8}"/>
                  </a:ext>
                </a:extLst>
              </p:cNvPr>
              <p:cNvSpPr/>
              <p:nvPr/>
            </p:nvSpPr>
            <p:spPr bwMode="auto">
              <a:xfrm>
                <a:off x="5511982" y="27634157"/>
                <a:ext cx="210302" cy="105561"/>
              </a:xfrm>
              <a:prstGeom prst="roundRect">
                <a:avLst/>
              </a:prstGeom>
              <a:solidFill>
                <a:srgbClr val="99330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1519" tIns="40759" rIns="81519" bIns="40759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15975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8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EF1FD4-27AD-46FE-B34D-02802B84C355}"/>
                </a:ext>
              </a:extLst>
            </p:cNvPr>
            <p:cNvSpPr/>
            <p:nvPr/>
          </p:nvSpPr>
          <p:spPr bwMode="auto">
            <a:xfrm>
              <a:off x="4748471" y="30327081"/>
              <a:ext cx="13013407" cy="862337"/>
            </a:xfrm>
            <a:prstGeom prst="rect">
              <a:avLst/>
            </a:prstGeom>
            <a:solidFill>
              <a:srgbClr val="C2930E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1519" tIns="40759" rIns="81519" bIns="40759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1597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1C0C52-C64F-4087-BCE9-1E4F116B0B34}"/>
                </a:ext>
              </a:extLst>
            </p:cNvPr>
            <p:cNvSpPr/>
            <p:nvPr/>
          </p:nvSpPr>
          <p:spPr bwMode="auto">
            <a:xfrm>
              <a:off x="4748471" y="27976760"/>
              <a:ext cx="13013407" cy="862337"/>
            </a:xfrm>
            <a:prstGeom prst="rect">
              <a:avLst/>
            </a:prstGeom>
            <a:solidFill>
              <a:srgbClr val="C2930E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1519" tIns="40759" rIns="81519" bIns="40759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1597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99BE72-24AE-4C27-B71C-0DA2D3D480FD}"/>
                </a:ext>
              </a:extLst>
            </p:cNvPr>
            <p:cNvGrpSpPr/>
            <p:nvPr/>
          </p:nvGrpSpPr>
          <p:grpSpPr>
            <a:xfrm rot="10800000">
              <a:off x="15882327" y="29718330"/>
              <a:ext cx="210302" cy="627473"/>
              <a:chOff x="5511982" y="27634157"/>
              <a:chExt cx="210302" cy="524221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D0A34C5B-F035-485D-85D7-C0E9E6E524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13813" y="27717116"/>
                <a:ext cx="3320" cy="441262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741F0A7C-8A2F-49D6-A1CA-E755E2446029}"/>
                  </a:ext>
                </a:extLst>
              </p:cNvPr>
              <p:cNvSpPr/>
              <p:nvPr/>
            </p:nvSpPr>
            <p:spPr bwMode="auto">
              <a:xfrm>
                <a:off x="5511982" y="27634157"/>
                <a:ext cx="210302" cy="105561"/>
              </a:xfrm>
              <a:prstGeom prst="roundRect">
                <a:avLst/>
              </a:prstGeom>
              <a:solidFill>
                <a:srgbClr val="99330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1519" tIns="40759" rIns="81519" bIns="40759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15975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8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479170E-7664-44D1-9ED7-1E7C91F9F987}"/>
                </a:ext>
              </a:extLst>
            </p:cNvPr>
            <p:cNvGrpSpPr/>
            <p:nvPr/>
          </p:nvGrpSpPr>
          <p:grpSpPr>
            <a:xfrm>
              <a:off x="7060653" y="27985670"/>
              <a:ext cx="4421928" cy="724272"/>
              <a:chOff x="7839572" y="27968039"/>
              <a:chExt cx="4421928" cy="724272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DCFA4AF-4CB6-4AA6-BC94-FDF7CF90A1AE}"/>
                  </a:ext>
                </a:extLst>
              </p:cNvPr>
              <p:cNvGrpSpPr/>
              <p:nvPr/>
            </p:nvGrpSpPr>
            <p:grpSpPr>
              <a:xfrm>
                <a:off x="7839572" y="279767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98148FD2-5051-4836-9A08-33EAC8E65361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6F891201-524D-4FB7-BA9E-6ED11653B56A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6C67999-A5F1-4830-8FFF-BFD0420F58C8}"/>
                  </a:ext>
                </a:extLst>
              </p:cNvPr>
              <p:cNvGrpSpPr/>
              <p:nvPr/>
            </p:nvGrpSpPr>
            <p:grpSpPr>
              <a:xfrm>
                <a:off x="8150355" y="279767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270ECDBC-8EEE-4296-BC97-E5DD0F364AA2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D4E4914-792B-437C-BA7B-8A7C9AD667C7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B8D05CE-1428-4AF2-A2E5-5E3BA49ECA20}"/>
                  </a:ext>
                </a:extLst>
              </p:cNvPr>
              <p:cNvGrpSpPr/>
              <p:nvPr/>
            </p:nvGrpSpPr>
            <p:grpSpPr>
              <a:xfrm>
                <a:off x="8461573" y="279767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84D594E-F09C-48AA-9939-AA0909269648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741C99C7-76FA-46DE-93E3-8443BCAEC386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F9E74AF-B7B6-460D-B354-2E5F2CC37F74}"/>
                  </a:ext>
                </a:extLst>
              </p:cNvPr>
              <p:cNvGrpSpPr/>
              <p:nvPr/>
            </p:nvGrpSpPr>
            <p:grpSpPr>
              <a:xfrm>
                <a:off x="8752231" y="279767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B1CBBE3-CAA4-426B-99F7-523B20D4F64A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63A6499-92B4-4AD9-8BD6-E3E8E15F735E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F3A65D0-8257-487A-B5C3-BBE85FAC44AB}"/>
                  </a:ext>
                </a:extLst>
              </p:cNvPr>
              <p:cNvGrpSpPr/>
              <p:nvPr/>
            </p:nvGrpSpPr>
            <p:grpSpPr>
              <a:xfrm>
                <a:off x="9049371" y="27975095"/>
                <a:ext cx="223635" cy="709953"/>
                <a:chOff x="7240613" y="26672703"/>
                <a:chExt cx="223635" cy="709953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955BC02D-6870-4310-914F-020CC477AA47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EB697657-9597-467B-AFF8-B345D8831851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2A4CB12-707D-4115-B210-579702244098}"/>
                  </a:ext>
                </a:extLst>
              </p:cNvPr>
              <p:cNvGrpSpPr/>
              <p:nvPr/>
            </p:nvGrpSpPr>
            <p:grpSpPr>
              <a:xfrm>
                <a:off x="9346611" y="27975095"/>
                <a:ext cx="223635" cy="709953"/>
                <a:chOff x="7240613" y="26672703"/>
                <a:chExt cx="223635" cy="709953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3C140652-9B8C-42BE-95BA-CBF1AEDEB445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9217CC45-4E88-4521-8D26-52A21901A009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B5E55D9-DC7B-4682-9166-C96F5C9229D1}"/>
                  </a:ext>
                </a:extLst>
              </p:cNvPr>
              <p:cNvGrpSpPr/>
              <p:nvPr/>
            </p:nvGrpSpPr>
            <p:grpSpPr>
              <a:xfrm>
                <a:off x="9636216" y="27975095"/>
                <a:ext cx="223635" cy="709953"/>
                <a:chOff x="7240613" y="26672703"/>
                <a:chExt cx="223635" cy="709953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8356A0B-7A32-4742-9A0C-2B826D9E3FDC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D996F06-AA7F-422E-9633-1E229E4008AF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F659416-C4F0-4D28-A654-8607332ADCCB}"/>
                  </a:ext>
                </a:extLst>
              </p:cNvPr>
              <p:cNvGrpSpPr/>
              <p:nvPr/>
            </p:nvGrpSpPr>
            <p:grpSpPr>
              <a:xfrm>
                <a:off x="9938164" y="279823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2953023-85C6-4BB2-BABE-A8B1E60B364A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9E4BEFE-1EC7-48D8-AA51-2441753EB3E9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E6C5CD6-2AB4-4917-89C5-479217368836}"/>
                  </a:ext>
                </a:extLst>
              </p:cNvPr>
              <p:cNvGrpSpPr/>
              <p:nvPr/>
            </p:nvGrpSpPr>
            <p:grpSpPr>
              <a:xfrm>
                <a:off x="10239965" y="27973883"/>
                <a:ext cx="223635" cy="709953"/>
                <a:chOff x="7240613" y="26672703"/>
                <a:chExt cx="223635" cy="70995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E86C092-411D-4DBD-A499-4524DEAF4909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9A5447A-C7B6-418D-AC20-0CF62F13A174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DD38206-6E07-4854-A3DA-A5D6A35BC771}"/>
                  </a:ext>
                </a:extLst>
              </p:cNvPr>
              <p:cNvGrpSpPr/>
              <p:nvPr/>
            </p:nvGrpSpPr>
            <p:grpSpPr>
              <a:xfrm>
                <a:off x="10542801" y="27975095"/>
                <a:ext cx="223635" cy="709953"/>
                <a:chOff x="7240613" y="26672703"/>
                <a:chExt cx="223635" cy="709953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9274CB2-E9BB-449E-96D8-7082CCE19724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13CA617A-4B5E-498E-B64A-932B9AEE30F7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4E4A187-5403-4192-9E58-819F6EF641CB}"/>
                  </a:ext>
                </a:extLst>
              </p:cNvPr>
              <p:cNvGrpSpPr/>
              <p:nvPr/>
            </p:nvGrpSpPr>
            <p:grpSpPr>
              <a:xfrm>
                <a:off x="10837533" y="27975095"/>
                <a:ext cx="223635" cy="709953"/>
                <a:chOff x="7240613" y="26672703"/>
                <a:chExt cx="223635" cy="709953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FCED022C-1B41-4CC9-9B18-7E6998B13241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0EB66BC3-EF94-43F3-A7E7-40DA09403D66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4F773A1-6766-428C-9BDB-9FA550DCFDDF}"/>
                  </a:ext>
                </a:extLst>
              </p:cNvPr>
              <p:cNvGrpSpPr/>
              <p:nvPr/>
            </p:nvGrpSpPr>
            <p:grpSpPr>
              <a:xfrm>
                <a:off x="11139505" y="27973883"/>
                <a:ext cx="223635" cy="709953"/>
                <a:chOff x="7240613" y="26672703"/>
                <a:chExt cx="223635" cy="709953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247E49C-AC0F-4393-9850-17B6B9350229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F52F056-6F23-4A5D-A77B-91A0DF9DE580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770F290-19CC-4416-AF6C-7BE761A179A0}"/>
                  </a:ext>
                </a:extLst>
              </p:cNvPr>
              <p:cNvGrpSpPr/>
              <p:nvPr/>
            </p:nvGrpSpPr>
            <p:grpSpPr>
              <a:xfrm>
                <a:off x="11446483" y="27968039"/>
                <a:ext cx="223635" cy="709953"/>
                <a:chOff x="7240613" y="26672703"/>
                <a:chExt cx="223635" cy="709953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7E762D6-AE0E-4C61-A284-37B2D3B2F1AD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C88CE6E-7964-491F-B107-14DE3449EBDD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1905CAF-540F-4D41-A176-7470233D23AA}"/>
                  </a:ext>
                </a:extLst>
              </p:cNvPr>
              <p:cNvGrpSpPr/>
              <p:nvPr/>
            </p:nvGrpSpPr>
            <p:grpSpPr>
              <a:xfrm>
                <a:off x="11742598" y="27971431"/>
                <a:ext cx="223635" cy="709953"/>
                <a:chOff x="7240613" y="26672703"/>
                <a:chExt cx="223635" cy="709953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E487091-6817-4069-B9CA-23645CA1577F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C05F7C6-2471-4A0C-9F67-76088B853096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96423BA9-255B-4B66-A68D-E1C4E4F1A965}"/>
                  </a:ext>
                </a:extLst>
              </p:cNvPr>
              <p:cNvGrpSpPr/>
              <p:nvPr/>
            </p:nvGrpSpPr>
            <p:grpSpPr>
              <a:xfrm>
                <a:off x="12037865" y="27982358"/>
                <a:ext cx="223635" cy="709953"/>
                <a:chOff x="7240613" y="26672703"/>
                <a:chExt cx="223635" cy="709953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8D2869D-A722-4A42-A8A3-7F7195E28F8C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D6543DC2-512A-4410-9B44-894707287A66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793FB8D-7E55-4E73-9A2A-96449891CEF8}"/>
                </a:ext>
              </a:extLst>
            </p:cNvPr>
            <p:cNvGrpSpPr/>
            <p:nvPr/>
          </p:nvGrpSpPr>
          <p:grpSpPr>
            <a:xfrm rot="10800000">
              <a:off x="11014239" y="30471004"/>
              <a:ext cx="4421928" cy="724272"/>
              <a:chOff x="17968633" y="26081704"/>
              <a:chExt cx="4421928" cy="72427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AD31F33-C247-482B-B170-41DA752F39DF}"/>
                  </a:ext>
                </a:extLst>
              </p:cNvPr>
              <p:cNvGrpSpPr/>
              <p:nvPr/>
            </p:nvGrpSpPr>
            <p:grpSpPr>
              <a:xfrm>
                <a:off x="17968633" y="260904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1A31BB78-5B64-4524-875A-E0DCFAE30EC1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9DBD05A-7F3E-47EF-95C1-6C40D1D8041D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B4FC31E-81DF-49A4-8607-DCDF719089FD}"/>
                  </a:ext>
                </a:extLst>
              </p:cNvPr>
              <p:cNvGrpSpPr/>
              <p:nvPr/>
            </p:nvGrpSpPr>
            <p:grpSpPr>
              <a:xfrm>
                <a:off x="18279416" y="260904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624A00E-29E0-404D-82B4-6F0E33F15227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2E90EB5-A002-4608-84C2-E0E36A65448A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24074B4-6E47-41E1-AB81-443A338B1289}"/>
                  </a:ext>
                </a:extLst>
              </p:cNvPr>
              <p:cNvGrpSpPr/>
              <p:nvPr/>
            </p:nvGrpSpPr>
            <p:grpSpPr>
              <a:xfrm>
                <a:off x="18590634" y="260904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DE0C3BE-26C0-4355-95A3-FC74490AAA6B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4252188-24C9-49EE-BAE7-1FAA5D70C7A4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F9E26AC-E086-49EC-916F-F46D8810DF2F}"/>
                  </a:ext>
                </a:extLst>
              </p:cNvPr>
              <p:cNvGrpSpPr/>
              <p:nvPr/>
            </p:nvGrpSpPr>
            <p:grpSpPr>
              <a:xfrm>
                <a:off x="18881292" y="260904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787E8C5-0BBC-42EB-A069-14E519039562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E104C4CE-3242-45E7-802C-BDD86CFE6ED2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1ED205B-C2DF-4667-9F6D-314F686752CF}"/>
                  </a:ext>
                </a:extLst>
              </p:cNvPr>
              <p:cNvGrpSpPr/>
              <p:nvPr/>
            </p:nvGrpSpPr>
            <p:grpSpPr>
              <a:xfrm>
                <a:off x="19178432" y="26088760"/>
                <a:ext cx="223635" cy="709953"/>
                <a:chOff x="7240613" y="26672703"/>
                <a:chExt cx="223635" cy="709953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5AAAA335-6A67-4B9D-BFE8-DBBFB9D3F4CB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25F850E-DE99-436A-9EC9-88475B5828F8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686FCCF-2DD5-40CA-BD0B-8A425A9758D3}"/>
                  </a:ext>
                </a:extLst>
              </p:cNvPr>
              <p:cNvGrpSpPr/>
              <p:nvPr/>
            </p:nvGrpSpPr>
            <p:grpSpPr>
              <a:xfrm>
                <a:off x="19475672" y="26088760"/>
                <a:ext cx="223635" cy="709953"/>
                <a:chOff x="7240613" y="26672703"/>
                <a:chExt cx="223635" cy="709953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E41F4E2-E9AF-497D-86BC-DB970B16BFD5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0195E05-1853-47DE-ACDD-AED1F9D4B17E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B5A6F91-8FA9-4612-8BB7-EA1B585B4096}"/>
                  </a:ext>
                </a:extLst>
              </p:cNvPr>
              <p:cNvGrpSpPr/>
              <p:nvPr/>
            </p:nvGrpSpPr>
            <p:grpSpPr>
              <a:xfrm>
                <a:off x="19765277" y="26088760"/>
                <a:ext cx="223635" cy="709953"/>
                <a:chOff x="7240613" y="26672703"/>
                <a:chExt cx="223635" cy="709953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6129E54-DD26-4AE7-9484-5F065BB40999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DB7D80C-9F87-4F28-9827-77C65B272C2B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3EFBDE9-D783-4B31-A600-DEEAD39AC5C2}"/>
                  </a:ext>
                </a:extLst>
              </p:cNvPr>
              <p:cNvGrpSpPr/>
              <p:nvPr/>
            </p:nvGrpSpPr>
            <p:grpSpPr>
              <a:xfrm>
                <a:off x="20067225" y="260960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6A8ACB-570C-4D36-BDB3-516F7547BBE0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EEC8015-B071-46B7-B228-3A9A13D73244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B21D29E-D491-415D-8374-BE2F858B1527}"/>
                  </a:ext>
                </a:extLst>
              </p:cNvPr>
              <p:cNvGrpSpPr/>
              <p:nvPr/>
            </p:nvGrpSpPr>
            <p:grpSpPr>
              <a:xfrm>
                <a:off x="20369026" y="26087548"/>
                <a:ext cx="223635" cy="709953"/>
                <a:chOff x="7240613" y="26672703"/>
                <a:chExt cx="223635" cy="709953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C1B2D76-92B7-4958-BAB4-867E7562549B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C5BF441-BDA6-46BA-A09D-53575111C107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D88B384-08B0-4FF2-8B86-57ED8B57F8D2}"/>
                  </a:ext>
                </a:extLst>
              </p:cNvPr>
              <p:cNvGrpSpPr/>
              <p:nvPr/>
            </p:nvGrpSpPr>
            <p:grpSpPr>
              <a:xfrm>
                <a:off x="20671862" y="26088760"/>
                <a:ext cx="223635" cy="709953"/>
                <a:chOff x="7240613" y="26672703"/>
                <a:chExt cx="223635" cy="709953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32BB4FD-32C1-4BAF-8F84-3A22B66DA349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E347451-BE17-46D3-9E16-D112E9E3D5AC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D6C0666-18A4-45D9-B22C-C257D89B1CDB}"/>
                  </a:ext>
                </a:extLst>
              </p:cNvPr>
              <p:cNvGrpSpPr/>
              <p:nvPr/>
            </p:nvGrpSpPr>
            <p:grpSpPr>
              <a:xfrm>
                <a:off x="20966594" y="26088760"/>
                <a:ext cx="223635" cy="709953"/>
                <a:chOff x="7240613" y="26672703"/>
                <a:chExt cx="223635" cy="709953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CC3A6BD-A6B8-42FC-A822-4465A26B12A8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E3DE898-A222-4C37-ABF0-EA65F1C44E5E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E674073-CD13-4825-9419-6168FF1A6ECE}"/>
                  </a:ext>
                </a:extLst>
              </p:cNvPr>
              <p:cNvGrpSpPr/>
              <p:nvPr/>
            </p:nvGrpSpPr>
            <p:grpSpPr>
              <a:xfrm>
                <a:off x="21268566" y="26087548"/>
                <a:ext cx="223635" cy="709953"/>
                <a:chOff x="7240613" y="26672703"/>
                <a:chExt cx="223635" cy="709953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97489C5-C874-4700-9E32-334987C1EE0A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D5CE798-0237-44E6-93F0-AD3442B3B675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B113EA8-2315-4D0D-85E3-9CDF06BB51E0}"/>
                  </a:ext>
                </a:extLst>
              </p:cNvPr>
              <p:cNvGrpSpPr/>
              <p:nvPr/>
            </p:nvGrpSpPr>
            <p:grpSpPr>
              <a:xfrm>
                <a:off x="21575544" y="26081704"/>
                <a:ext cx="223635" cy="709953"/>
                <a:chOff x="7240613" y="26672703"/>
                <a:chExt cx="223635" cy="709953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2652A99-2608-4D4A-9698-E954050120B4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533094A-B0AD-4D9F-B897-529F7D2E13AD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7615D28-25A1-43F3-81F5-9C5EDB7CC1B7}"/>
                  </a:ext>
                </a:extLst>
              </p:cNvPr>
              <p:cNvGrpSpPr/>
              <p:nvPr/>
            </p:nvGrpSpPr>
            <p:grpSpPr>
              <a:xfrm>
                <a:off x="21871659" y="26085096"/>
                <a:ext cx="223635" cy="709953"/>
                <a:chOff x="7240613" y="26672703"/>
                <a:chExt cx="223635" cy="709953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0709CEF-7ACA-4C76-B484-5A3864BEFC77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EF07C91-FF94-4BD7-A619-368E114C595C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B0948C4-01C6-4635-B4EF-DD9020335D4C}"/>
                  </a:ext>
                </a:extLst>
              </p:cNvPr>
              <p:cNvGrpSpPr/>
              <p:nvPr/>
            </p:nvGrpSpPr>
            <p:grpSpPr>
              <a:xfrm>
                <a:off x="22166926" y="26096023"/>
                <a:ext cx="223635" cy="709953"/>
                <a:chOff x="7240613" y="26672703"/>
                <a:chExt cx="223635" cy="70995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20BD871-8755-45CD-A0EC-2C50255205EF}"/>
                    </a:ext>
                  </a:extLst>
                </p:cNvPr>
                <p:cNvSpPr/>
                <p:nvPr/>
              </p:nvSpPr>
              <p:spPr bwMode="auto">
                <a:xfrm>
                  <a:off x="7240613" y="26672703"/>
                  <a:ext cx="223635" cy="7099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52258CF1-A2DB-46A5-A2E7-E6E7DC893331}"/>
                    </a:ext>
                  </a:extLst>
                </p:cNvPr>
                <p:cNvSpPr/>
                <p:nvPr/>
              </p:nvSpPr>
              <p:spPr bwMode="auto">
                <a:xfrm>
                  <a:off x="7275293" y="26672703"/>
                  <a:ext cx="154274" cy="667398"/>
                </a:xfrm>
                <a:prstGeom prst="rect">
                  <a:avLst/>
                </a:prstGeom>
                <a:solidFill>
                  <a:srgbClr val="DE08C5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1519" tIns="40759" rIns="81519" bIns="40759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815975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8" charset="0"/>
                  </a:endParaRPr>
                </a:p>
              </p:txBody>
            </p:sp>
          </p:grpSp>
        </p:grp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5B4440FB-36DA-4E05-9DFE-67F942CD2198}"/>
              </a:ext>
            </a:extLst>
          </p:cNvPr>
          <p:cNvSpPr txBox="1"/>
          <p:nvPr/>
        </p:nvSpPr>
        <p:spPr>
          <a:xfrm>
            <a:off x="6985127" y="959814"/>
            <a:ext cx="405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AE sensor installed on the bore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E9FA6C0-11BE-4743-9848-BEB98B79DFCA}"/>
              </a:ext>
            </a:extLst>
          </p:cNvPr>
          <p:cNvSpPr/>
          <p:nvPr/>
        </p:nvSpPr>
        <p:spPr>
          <a:xfrm>
            <a:off x="6549475" y="4075926"/>
            <a:ext cx="5550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Bore tube installed in the CCT magnet bore</a:t>
            </a:r>
          </a:p>
        </p:txBody>
      </p:sp>
    </p:spTree>
    <p:extLst>
      <p:ext uri="{BB962C8B-B14F-4D97-AF65-F5344CB8AC3E}">
        <p14:creationId xmlns:p14="http://schemas.microsoft.com/office/powerpoint/2010/main" val="333983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7F39423-3592-4B2B-84F5-E9BCCB075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2755" r="2473" b="1184"/>
          <a:stretch/>
        </p:blipFill>
        <p:spPr>
          <a:xfrm>
            <a:off x="6407169" y="2401600"/>
            <a:ext cx="5363162" cy="3963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EC76A-562B-43AA-A759-776BDC9B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and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807D4-DF6A-4B67-85DB-FF31BB8504E9}"/>
              </a:ext>
            </a:extLst>
          </p:cNvPr>
          <p:cNvSpPr txBox="1"/>
          <p:nvPr/>
        </p:nvSpPr>
        <p:spPr>
          <a:xfrm flipH="1">
            <a:off x="4618520" y="898929"/>
            <a:ext cx="7383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Individual AE events are extracted from every ramp to quench by thresholding the acoustic data stream at 20 mV level and then cross-correlated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F57782-8271-4FD4-9942-6992F1F60071}"/>
                  </a:ext>
                </a:extLst>
              </p:cNvPr>
              <p:cNvSpPr txBox="1"/>
              <p:nvPr/>
            </p:nvSpPr>
            <p:spPr>
              <a:xfrm>
                <a:off x="6599049" y="1603286"/>
                <a:ext cx="5443809" cy="687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400" b="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b="0" i="1" dirty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dirty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400" i="1" dirty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dirty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∫</m:t>
                                  </m:r>
                                  <m:sSub>
                                    <m:sSubPr>
                                      <m:ctrlP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1400" i="1" dirty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sz="1400" i="1" dirty="0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limLoc m:val="undOvr"/>
                                              <m:subHide m:val="on"/>
                                              <m:supHide m:val="on"/>
                                              <m:ctrlP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1/2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sz="1400" i="1" dirty="0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limLoc m:val="undOvr"/>
                                              <m:subHide m:val="on"/>
                                              <m:supHide m:val="on"/>
                                              <m:ctrlP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i="1" dirty="0">
                                                      <a:solidFill>
                                                        <a:schemeClr val="accent5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r>
                                                <a:rPr lang="en-US" sz="1400" i="1" dirty="0">
                                                  <a:solidFill>
                                                    <a:schemeClr val="accent5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 dirty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1/2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F57782-8271-4FD4-9942-6992F1F60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049" y="1603286"/>
                <a:ext cx="5443809" cy="687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779440-EA20-46B2-9795-95ADF18CBB89}"/>
                  </a:ext>
                </a:extLst>
              </p:cNvPr>
              <p:cNvSpPr/>
              <p:nvPr/>
            </p:nvSpPr>
            <p:spPr>
              <a:xfrm>
                <a:off x="6407169" y="4964921"/>
                <a:ext cx="2540182" cy="945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Cross-correlation matrices and count of multiplets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&gt;0.9 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779440-EA20-46B2-9795-95ADF18CB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169" y="4964921"/>
                <a:ext cx="2540182" cy="945643"/>
              </a:xfrm>
              <a:prstGeom prst="rect">
                <a:avLst/>
              </a:prstGeom>
              <a:blipFill>
                <a:blip r:embed="rId5"/>
                <a:stretch>
                  <a:fillRect l="-1918" t="-3205" b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86CAB28-69BB-435E-82EB-520564CE946D}"/>
              </a:ext>
            </a:extLst>
          </p:cNvPr>
          <p:cNvGrpSpPr/>
          <p:nvPr/>
        </p:nvGrpSpPr>
        <p:grpSpPr>
          <a:xfrm>
            <a:off x="290793" y="917787"/>
            <a:ext cx="4287357" cy="2646151"/>
            <a:chOff x="906793" y="1446360"/>
            <a:chExt cx="7284352" cy="4739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DE448E-B7B2-4925-A865-5F6C3199C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"/>
            <a:stretch/>
          </p:blipFill>
          <p:spPr>
            <a:xfrm>
              <a:off x="906793" y="1446360"/>
              <a:ext cx="7284352" cy="473928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19CEA70-D527-4B28-94EA-0792CB8FB2E0}"/>
                </a:ext>
              </a:extLst>
            </p:cNvPr>
            <p:cNvCxnSpPr>
              <a:cxnSpLocks/>
            </p:cNvCxnSpPr>
            <p:nvPr/>
          </p:nvCxnSpPr>
          <p:spPr>
            <a:xfrm>
              <a:off x="1835523" y="3529853"/>
              <a:ext cx="5714139" cy="0"/>
            </a:xfrm>
            <a:prstGeom prst="line">
              <a:avLst/>
            </a:prstGeom>
            <a:ln w="12700">
              <a:solidFill>
                <a:srgbClr val="BD138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670354-A2D2-4A98-BEC5-9775A1F2F178}"/>
                </a:ext>
              </a:extLst>
            </p:cNvPr>
            <p:cNvCxnSpPr>
              <a:cxnSpLocks/>
            </p:cNvCxnSpPr>
            <p:nvPr/>
          </p:nvCxnSpPr>
          <p:spPr>
            <a:xfrm>
              <a:off x="1835523" y="3675529"/>
              <a:ext cx="5714139" cy="0"/>
            </a:xfrm>
            <a:prstGeom prst="line">
              <a:avLst/>
            </a:prstGeom>
            <a:ln w="12700">
              <a:solidFill>
                <a:srgbClr val="BD138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BD4189-8B86-45CB-9EE4-CB9F76153C2F}"/>
                </a:ext>
              </a:extLst>
            </p:cNvPr>
            <p:cNvSpPr txBox="1"/>
            <p:nvPr/>
          </p:nvSpPr>
          <p:spPr>
            <a:xfrm>
              <a:off x="5233387" y="4082077"/>
              <a:ext cx="2547907" cy="45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D138C"/>
                  </a:solidFill>
                </a:rPr>
                <a:t>+/- 20 mV threshold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904A42-F1BE-4741-861D-E15E7206067C}"/>
                </a:ext>
              </a:extLst>
            </p:cNvPr>
            <p:cNvSpPr txBox="1"/>
            <p:nvPr/>
          </p:nvSpPr>
          <p:spPr>
            <a:xfrm>
              <a:off x="4692591" y="4601752"/>
              <a:ext cx="3312419" cy="41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Wavelet-filtered AE waveforms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20312-088C-4FB8-914E-B4B8F533B356}"/>
              </a:ext>
            </a:extLst>
          </p:cNvPr>
          <p:cNvGrpSpPr/>
          <p:nvPr/>
        </p:nvGrpSpPr>
        <p:grpSpPr>
          <a:xfrm>
            <a:off x="3068965" y="4294685"/>
            <a:ext cx="3641763" cy="1264378"/>
            <a:chOff x="8041227" y="1572255"/>
            <a:chExt cx="2214060" cy="881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B9DB6C5-E7D3-4F8E-A918-FAAD1C24CEE3}"/>
                    </a:ext>
                  </a:extLst>
                </p:cNvPr>
                <p:cNvSpPr txBox="1"/>
                <p:nvPr/>
              </p:nvSpPr>
              <p:spPr>
                <a:xfrm>
                  <a:off x="8041227" y="1572255"/>
                  <a:ext cx="2214060" cy="6072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en-US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en-US" sz="16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B9DB6C5-E7D3-4F8E-A918-FAAD1C24CE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1227" y="1572255"/>
                  <a:ext cx="2214060" cy="6072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320EFA-0364-42AD-BB9A-EEA81FFAB6EE}"/>
                </a:ext>
              </a:extLst>
            </p:cNvPr>
            <p:cNvSpPr txBox="1"/>
            <p:nvPr/>
          </p:nvSpPr>
          <p:spPr>
            <a:xfrm>
              <a:off x="8602688" y="2196250"/>
              <a:ext cx="1112762" cy="25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- AE event energy</a:t>
              </a:r>
            </a:p>
          </p:txBody>
        </p:sp>
      </p:grp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3D0342B-FF98-4FE2-B3B0-2636D8B31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928180"/>
              </p:ext>
            </p:extLst>
          </p:nvPr>
        </p:nvGraphicFramePr>
        <p:xfrm>
          <a:off x="158323" y="3196399"/>
          <a:ext cx="3828666" cy="33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Graph" r:id="rId8" imgW="3752640" imgH="3432960" progId="Origin50.Graph">
                  <p:embed/>
                </p:oleObj>
              </mc:Choice>
              <mc:Fallback>
                <p:oleObj name="Graph" r:id="rId8" imgW="3752640" imgH="3432960" progId="Origin50.Graph">
                  <p:embed/>
                  <p:pic>
                    <p:nvPicPr>
                      <p:cNvPr id="154" name="Object 153">
                        <a:extLst>
                          <a:ext uri="{FF2B5EF4-FFF2-40B4-BE49-F238E27FC236}">
                            <a16:creationId xmlns:a16="http://schemas.microsoft.com/office/drawing/2014/main" id="{F821ABA8-9981-492A-88DA-7DBB74AB9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323" y="3196399"/>
                        <a:ext cx="3828666" cy="33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54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4D0B-923B-42BF-A93C-8F2A9D6A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668" y="-2834"/>
            <a:ext cx="8140134" cy="884664"/>
          </a:xfrm>
        </p:spPr>
        <p:txBody>
          <a:bodyPr>
            <a:noAutofit/>
          </a:bodyPr>
          <a:lstStyle/>
          <a:p>
            <a:r>
              <a:rPr lang="en-US" sz="3200" dirty="0"/>
              <a:t>Sub 6 AE cumulative energy release and its  evolution with the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E5A9-4E63-46EA-B061-3AF745908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5" t="58298" b="7660"/>
          <a:stretch/>
        </p:blipFill>
        <p:spPr>
          <a:xfrm>
            <a:off x="6419157" y="1121536"/>
            <a:ext cx="5110100" cy="38900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789D62-D11D-47E7-86B6-451351E30A4B}"/>
              </a:ext>
            </a:extLst>
          </p:cNvPr>
          <p:cNvGrpSpPr/>
          <p:nvPr/>
        </p:nvGrpSpPr>
        <p:grpSpPr>
          <a:xfrm>
            <a:off x="97623" y="2143739"/>
            <a:ext cx="5928780" cy="4135653"/>
            <a:chOff x="168040" y="1446823"/>
            <a:chExt cx="5535901" cy="3964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FB8DC7-D593-4410-92F6-1F6338A6B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9" t="8519" r="3377" b="3574"/>
            <a:stretch/>
          </p:blipFill>
          <p:spPr>
            <a:xfrm>
              <a:off x="168040" y="1446823"/>
              <a:ext cx="5535901" cy="396435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989E23-3F73-4FCF-9E9C-F5DD725DAB21}"/>
                </a:ext>
              </a:extLst>
            </p:cNvPr>
            <p:cNvCxnSpPr/>
            <p:nvPr/>
          </p:nvCxnSpPr>
          <p:spPr>
            <a:xfrm flipV="1">
              <a:off x="1260404" y="1828800"/>
              <a:ext cx="4124528" cy="1916349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0871FEC-A496-46C1-BE05-DB6E5868F045}"/>
              </a:ext>
            </a:extLst>
          </p:cNvPr>
          <p:cNvSpPr/>
          <p:nvPr/>
        </p:nvSpPr>
        <p:spPr>
          <a:xfrm>
            <a:off x="5079933" y="2769283"/>
            <a:ext cx="609600" cy="445168"/>
          </a:xfrm>
          <a:prstGeom prst="ellipse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8B843A2-C76F-4167-B0DD-87B59D0DBD87}"/>
              </a:ext>
            </a:extLst>
          </p:cNvPr>
          <p:cNvSpPr/>
          <p:nvPr/>
        </p:nvSpPr>
        <p:spPr>
          <a:xfrm>
            <a:off x="5960422" y="2838561"/>
            <a:ext cx="449178" cy="318837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27ECA-CCB6-4FEB-A522-D3543CF3D9F3}"/>
                  </a:ext>
                </a:extLst>
              </p:cNvPr>
              <p:cNvSpPr txBox="1"/>
              <p:nvPr/>
            </p:nvSpPr>
            <p:spPr>
              <a:xfrm>
                <a:off x="2401187" y="3541798"/>
                <a:ext cx="5384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50000"/>
                      </a:schemeClr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27ECA-CCB6-4FEB-A522-D3543CF3D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187" y="3541798"/>
                <a:ext cx="538481" cy="400110"/>
              </a:xfrm>
              <a:prstGeom prst="rect">
                <a:avLst/>
              </a:prstGeom>
              <a:blipFill>
                <a:blip r:embed="rId4"/>
                <a:stretch>
                  <a:fillRect l="-1250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41C15B4-542A-4E32-9E22-9487688657AA}"/>
              </a:ext>
            </a:extLst>
          </p:cNvPr>
          <p:cNvSpPr txBox="1"/>
          <p:nvPr/>
        </p:nvSpPr>
        <p:spPr>
          <a:xfrm>
            <a:off x="6558796" y="1073241"/>
            <a:ext cx="522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Cumulative energy release is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increasing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with training.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B6452E-C542-40F3-B26E-333931738AC9}"/>
                  </a:ext>
                </a:extLst>
              </p:cNvPr>
              <p:cNvSpPr txBox="1"/>
              <p:nvPr/>
            </p:nvSpPr>
            <p:spPr>
              <a:xfrm>
                <a:off x="477878" y="1064913"/>
                <a:ext cx="58334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While in the ideal case elastic energy is accumulated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, the energy release scaling is approaching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 asymptotically, A deviation at high currents may be related to “missed” events, as they can no longer be separated accurately.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B6452E-C542-40F3-B26E-3339317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78" y="1064913"/>
                <a:ext cx="5833497" cy="1200329"/>
              </a:xfrm>
              <a:prstGeom prst="rect">
                <a:avLst/>
              </a:prstGeom>
              <a:blipFill>
                <a:blip r:embed="rId5"/>
                <a:stretch>
                  <a:fillRect l="-836" t="-3046" r="-940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124006B-C6E0-40FB-A7C1-89C80ECD27D2}"/>
              </a:ext>
            </a:extLst>
          </p:cNvPr>
          <p:cNvSpPr txBox="1"/>
          <p:nvPr/>
        </p:nvSpPr>
        <p:spPr>
          <a:xfrm>
            <a:off x="6255293" y="4900758"/>
            <a:ext cx="582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magnet evolution in terms of energy release continues even so the plateau in quench current has been reached!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EE31-A48D-44BF-AB17-FB474D77F091}"/>
              </a:ext>
            </a:extLst>
          </p:cNvPr>
          <p:cNvSpPr txBox="1"/>
          <p:nvPr/>
        </p:nvSpPr>
        <p:spPr>
          <a:xfrm>
            <a:off x="6265109" y="5461685"/>
            <a:ext cx="567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C00000"/>
                </a:solidFill>
              </a:rPr>
              <a:t>So how should we really define </a:t>
            </a:r>
            <a:r>
              <a:rPr lang="en-US" b="1" dirty="0">
                <a:solidFill>
                  <a:srgbClr val="C00000"/>
                </a:solidFill>
              </a:rPr>
              <a:t>training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memory</a:t>
            </a:r>
            <a:r>
              <a:rPr lang="en-US" dirty="0">
                <a:solidFill>
                  <a:srgbClr val="C00000"/>
                </a:solidFill>
              </a:rPr>
              <a:t> in magnets? Should we consider the quench current alone or also take into account the mechanical state of the magnet?</a:t>
            </a:r>
          </a:p>
        </p:txBody>
      </p:sp>
    </p:spTree>
    <p:extLst>
      <p:ext uri="{BB962C8B-B14F-4D97-AF65-F5344CB8AC3E}">
        <p14:creationId xmlns:p14="http://schemas.microsoft.com/office/powerpoint/2010/main" val="141137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B49A-68F4-431A-9176-12323B85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08" y="19391"/>
            <a:ext cx="8888688" cy="884664"/>
          </a:xfrm>
        </p:spPr>
        <p:txBody>
          <a:bodyPr>
            <a:noAutofit/>
          </a:bodyPr>
          <a:lstStyle/>
          <a:p>
            <a:r>
              <a:rPr lang="en-US" sz="3200" dirty="0"/>
              <a:t>Thermal cycling the sub 6 did not affect AE energy release and AE event count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D2F9C7-A10A-4E50-A037-ED44C9781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02568"/>
              </p:ext>
            </p:extLst>
          </p:nvPr>
        </p:nvGraphicFramePr>
        <p:xfrm>
          <a:off x="-198325" y="1325311"/>
          <a:ext cx="6428678" cy="399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Graph" r:id="rId3" imgW="5070240" imgH="3152160" progId="Origin50.Graph">
                  <p:embed/>
                </p:oleObj>
              </mc:Choice>
              <mc:Fallback>
                <p:oleObj name="Graph" r:id="rId3" imgW="5070240" imgH="3152160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819EF87-A6D4-4757-ABBC-CAC52C6CC6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98325" y="1325311"/>
                        <a:ext cx="6428678" cy="3997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02C153D-791F-4E37-B286-0707E7B33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821935"/>
              </p:ext>
            </p:extLst>
          </p:nvPr>
        </p:nvGraphicFramePr>
        <p:xfrm>
          <a:off x="5925938" y="1522403"/>
          <a:ext cx="6240891" cy="375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Graph" r:id="rId5" imgW="5034240" imgH="3028320" progId="Origin50.Graph">
                  <p:embed/>
                </p:oleObj>
              </mc:Choice>
              <mc:Fallback>
                <p:oleObj name="Graph" r:id="rId5" imgW="5034240" imgH="302832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094CDD-191E-4B4E-A338-A4A538B8A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5938" y="1522403"/>
                        <a:ext cx="6240891" cy="3755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269FF27-2CB3-4412-9CFA-859A8E63F45A}"/>
              </a:ext>
            </a:extLst>
          </p:cNvPr>
          <p:cNvSpPr/>
          <p:nvPr/>
        </p:nvSpPr>
        <p:spPr>
          <a:xfrm rot="19902928">
            <a:off x="7972270" y="2309140"/>
            <a:ext cx="2657742" cy="52129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83BF0D-0DDD-42C6-BDFF-750F3F52235A}"/>
              </a:ext>
            </a:extLst>
          </p:cNvPr>
          <p:cNvSpPr/>
          <p:nvPr/>
        </p:nvSpPr>
        <p:spPr>
          <a:xfrm rot="19758422">
            <a:off x="1956031" y="2352366"/>
            <a:ext cx="2657742" cy="52129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0218-504F-40DE-A092-D7434E8BCE98}"/>
              </a:ext>
            </a:extLst>
          </p:cNvPr>
          <p:cNvSpPr txBox="1"/>
          <p:nvPr/>
        </p:nvSpPr>
        <p:spPr>
          <a:xfrm>
            <a:off x="437293" y="1163631"/>
            <a:ext cx="11586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Plots comparing cumulative energy release and event count for the Sub 2 (CTD101K), Sub 6 (wax) and Sub 6TC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5FE36-AE8B-4064-B65D-12977A1FEFB4}"/>
              </a:ext>
            </a:extLst>
          </p:cNvPr>
          <p:cNvSpPr txBox="1"/>
          <p:nvPr/>
        </p:nvSpPr>
        <p:spPr>
          <a:xfrm>
            <a:off x="1775638" y="5277565"/>
            <a:ext cx="946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Memory” seems to be very good also from the energy release prospective!</a:t>
            </a:r>
          </a:p>
        </p:txBody>
      </p:sp>
    </p:spTree>
    <p:extLst>
      <p:ext uri="{BB962C8B-B14F-4D97-AF65-F5344CB8AC3E}">
        <p14:creationId xmlns:p14="http://schemas.microsoft.com/office/powerpoint/2010/main" val="417361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1450C-9D0A-443B-BA6C-583B5AB50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" y="973308"/>
            <a:ext cx="7704686" cy="5385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9E70B-CB87-41C2-AE09-04D8BA30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26" y="0"/>
            <a:ext cx="8525940" cy="884664"/>
          </a:xfrm>
        </p:spPr>
        <p:txBody>
          <a:bodyPr>
            <a:noAutofit/>
          </a:bodyPr>
          <a:lstStyle/>
          <a:p>
            <a:r>
              <a:rPr lang="en-US" sz="3200" dirty="0"/>
              <a:t>A summary of AE event # and AE energy accumulation over the training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A6218-520C-4550-BB09-36D81F65F740}"/>
              </a:ext>
            </a:extLst>
          </p:cNvPr>
          <p:cNvSpPr txBox="1"/>
          <p:nvPr/>
        </p:nvSpPr>
        <p:spPr>
          <a:xfrm>
            <a:off x="7714593" y="1888594"/>
            <a:ext cx="36260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 cumulative AE energy release remains is initially </a:t>
            </a:r>
            <a:r>
              <a:rPr lang="en-US" sz="2000" u="sng" dirty="0">
                <a:solidFill>
                  <a:schemeClr val="accent5">
                    <a:lumMod val="50000"/>
                  </a:schemeClr>
                </a:solidFill>
              </a:rPr>
              <a:t>increasing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with repeated quenching of the magnet, then </a:t>
            </a:r>
            <a:r>
              <a:rPr lang="en-US" sz="2000" u="sng" dirty="0">
                <a:solidFill>
                  <a:schemeClr val="accent5">
                    <a:lumMod val="50000"/>
                  </a:schemeClr>
                </a:solidFill>
              </a:rPr>
              <a:t>sets at a plateau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 number of AE events is</a:t>
            </a:r>
            <a:r>
              <a:rPr lang="en-US" sz="2000" u="sng" dirty="0">
                <a:solidFill>
                  <a:schemeClr val="accent5">
                    <a:lumMod val="50000"/>
                  </a:schemeClr>
                </a:solidFill>
              </a:rPr>
              <a:t> decreasing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with repeated quenching of the magnet</a:t>
            </a:r>
          </a:p>
          <a:p>
            <a:pPr algn="just"/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84ED95-02F8-4F25-B413-93486FF786EE}"/>
              </a:ext>
            </a:extLst>
          </p:cNvPr>
          <p:cNvCxnSpPr>
            <a:cxnSpLocks/>
          </p:cNvCxnSpPr>
          <p:nvPr/>
        </p:nvCxnSpPr>
        <p:spPr>
          <a:xfrm flipV="1">
            <a:off x="2014390" y="4455049"/>
            <a:ext cx="943963" cy="572892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6CD162-64CA-49B8-BE1C-64796EB16151}"/>
              </a:ext>
            </a:extLst>
          </p:cNvPr>
          <p:cNvCxnSpPr>
            <a:cxnSpLocks/>
          </p:cNvCxnSpPr>
          <p:nvPr/>
        </p:nvCxnSpPr>
        <p:spPr>
          <a:xfrm>
            <a:off x="3309966" y="2912480"/>
            <a:ext cx="882423" cy="407275"/>
          </a:xfrm>
          <a:prstGeom prst="straightConnector1">
            <a:avLst/>
          </a:prstGeom>
          <a:ln w="158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196FCF-92FF-4ECE-9FE0-66B5DCF783B9}"/>
              </a:ext>
            </a:extLst>
          </p:cNvPr>
          <p:cNvCxnSpPr>
            <a:cxnSpLocks/>
          </p:cNvCxnSpPr>
          <p:nvPr/>
        </p:nvCxnSpPr>
        <p:spPr>
          <a:xfrm>
            <a:off x="4009189" y="4356437"/>
            <a:ext cx="1078304" cy="1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12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8278C-C640-4449-BC7D-367413E3B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5878"/>
          <a:stretch/>
        </p:blipFill>
        <p:spPr>
          <a:xfrm>
            <a:off x="210208" y="1221827"/>
            <a:ext cx="7976569" cy="494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557AEF-A01E-464E-BB0D-D68DDF8C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178" y="0"/>
            <a:ext cx="7737664" cy="884664"/>
          </a:xfrm>
        </p:spPr>
        <p:txBody>
          <a:bodyPr>
            <a:noAutofit/>
          </a:bodyPr>
          <a:lstStyle/>
          <a:p>
            <a:r>
              <a:rPr lang="en-US" sz="3200" dirty="0"/>
              <a:t>AE energy release per event increases with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CB4D2-6DDB-4358-BB86-914CC7368928}"/>
              </a:ext>
            </a:extLst>
          </p:cNvPr>
          <p:cNvSpPr txBox="1"/>
          <p:nvPr/>
        </p:nvSpPr>
        <p:spPr>
          <a:xfrm>
            <a:off x="8096643" y="3782169"/>
            <a:ext cx="3457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As we “train”, do cracks in the wax impregnations become progressively larger in size while occurring less often?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283AA-C238-4918-A8D3-FFBF96E21FC5}"/>
              </a:ext>
            </a:extLst>
          </p:cNvPr>
          <p:cNvSpPr txBox="1"/>
          <p:nvPr/>
        </p:nvSpPr>
        <p:spPr>
          <a:xfrm flipH="1">
            <a:off x="8096643" y="1290728"/>
            <a:ext cx="409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How do we interpret this?</a:t>
            </a:r>
          </a:p>
        </p:txBody>
      </p:sp>
    </p:spTree>
    <p:extLst>
      <p:ext uri="{BB962C8B-B14F-4D97-AF65-F5344CB8AC3E}">
        <p14:creationId xmlns:p14="http://schemas.microsoft.com/office/powerpoint/2010/main" val="411052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38154-B8F9-4F9F-A49B-AB577EDA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0" y="1620849"/>
            <a:ext cx="8690217" cy="4287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E6D8D-3D2E-49F6-BF23-609F7D81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AE precursor to the quench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63DF1-CEBF-4730-8326-20A2082F4270}"/>
              </a:ext>
            </a:extLst>
          </p:cNvPr>
          <p:cNvSpPr txBox="1"/>
          <p:nvPr/>
        </p:nvSpPr>
        <p:spPr>
          <a:xfrm>
            <a:off x="1593135" y="177405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05EC4-CD1C-43F6-AD24-477D05AB0C06}"/>
              </a:ext>
            </a:extLst>
          </p:cNvPr>
          <p:cNvSpPr txBox="1"/>
          <p:nvPr/>
        </p:nvSpPr>
        <p:spPr>
          <a:xfrm>
            <a:off x="8349452" y="3429000"/>
            <a:ext cx="3136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No AE event can be identified as “precursor” to the quench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AE begins almost immediately after quench starts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72AEE0-B444-46DD-B28E-DB2992BEA995}"/>
              </a:ext>
            </a:extLst>
          </p:cNvPr>
          <p:cNvCxnSpPr>
            <a:cxnSpLocks/>
          </p:cNvCxnSpPr>
          <p:nvPr/>
        </p:nvCxnSpPr>
        <p:spPr>
          <a:xfrm>
            <a:off x="6032090" y="1592826"/>
            <a:ext cx="0" cy="379770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3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D95EF-18EB-4116-B76A-4F40506DC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b="4496"/>
          <a:stretch/>
        </p:blipFill>
        <p:spPr>
          <a:xfrm>
            <a:off x="1793889" y="1422594"/>
            <a:ext cx="8087218" cy="4840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0D14B-DBCB-4061-8D2C-30494DD3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046" y="0"/>
            <a:ext cx="8415453" cy="884664"/>
          </a:xfrm>
        </p:spPr>
        <p:txBody>
          <a:bodyPr>
            <a:noAutofit/>
          </a:bodyPr>
          <a:lstStyle/>
          <a:p>
            <a:r>
              <a:rPr lang="en-US" sz="3200" dirty="0"/>
              <a:t>No AE events during a 5+ min holding at 50 A below short sample limit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F3A95-F98D-44E7-A4BD-A23ACC2BCF67}"/>
              </a:ext>
            </a:extLst>
          </p:cNvPr>
          <p:cNvSpPr txBox="1"/>
          <p:nvPr/>
        </p:nvSpPr>
        <p:spPr>
          <a:xfrm>
            <a:off x="3344353" y="1107942"/>
            <a:ext cx="514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 magnet remains “silent” during the hold</a:t>
            </a:r>
          </a:p>
        </p:txBody>
      </p:sp>
    </p:spTree>
    <p:extLst>
      <p:ext uri="{BB962C8B-B14F-4D97-AF65-F5344CB8AC3E}">
        <p14:creationId xmlns:p14="http://schemas.microsoft.com/office/powerpoint/2010/main" val="39118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9985</TotalTime>
  <Words>858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Helvetica</vt:lpstr>
      <vt:lpstr>Symbol</vt:lpstr>
      <vt:lpstr>Wingdings</vt:lpstr>
      <vt:lpstr>Office Theme</vt:lpstr>
      <vt:lpstr>Graph</vt:lpstr>
      <vt:lpstr>PowerPoint Presentation</vt:lpstr>
      <vt:lpstr>Wax-impregnated subscale (sub 6) training and AE instrumentation </vt:lpstr>
      <vt:lpstr>Data processing and analysis</vt:lpstr>
      <vt:lpstr>Sub 6 AE cumulative energy release and its  evolution with the training</vt:lpstr>
      <vt:lpstr>Thermal cycling the sub 6 did not affect AE energy release and AE event count</vt:lpstr>
      <vt:lpstr>A summary of AE event # and AE energy accumulation over the training history</vt:lpstr>
      <vt:lpstr>AE energy release per event increases with training</vt:lpstr>
      <vt:lpstr>No AE precursor to the quench</vt:lpstr>
      <vt:lpstr>No AE events during a 5+ min holding at 50 A below short sample limit</vt:lpstr>
      <vt:lpstr>Multiplet analysis: Quench #1</vt:lpstr>
      <vt:lpstr>Multiplet analysis: Quench #7</vt:lpstr>
      <vt:lpstr>The up-down-up ramp puzzle</vt:lpstr>
      <vt:lpstr>Future work: a small scale “calibration” experiment is needed!</vt:lpstr>
      <vt:lpstr>Preliminary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Martchevskii</dc:creator>
  <cp:lastModifiedBy>Maxim Martchevskii</cp:lastModifiedBy>
  <cp:revision>191</cp:revision>
  <cp:lastPrinted>2021-10-26T17:59:48Z</cp:lastPrinted>
  <dcterms:created xsi:type="dcterms:W3CDTF">2021-10-19T23:35:27Z</dcterms:created>
  <dcterms:modified xsi:type="dcterms:W3CDTF">2024-04-30T16:13:00Z</dcterms:modified>
</cp:coreProperties>
</file>