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77" r:id="rId5"/>
  </p:sldMasterIdLst>
  <p:notesMasterIdLst>
    <p:notesMasterId r:id="rId12"/>
  </p:notesMasterIdLst>
  <p:handoutMasterIdLst>
    <p:handoutMasterId r:id="rId13"/>
  </p:handoutMasterIdLst>
  <p:sldIdLst>
    <p:sldId id="1266" r:id="rId6"/>
    <p:sldId id="1653" r:id="rId7"/>
    <p:sldId id="1654" r:id="rId8"/>
    <p:sldId id="1657" r:id="rId9"/>
    <p:sldId id="1668" r:id="rId10"/>
    <p:sldId id="1670" r:id="rId11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2BDAFA-E961-45AA-8E34-76944E7F5140}">
          <p14:sldIdLst>
            <p14:sldId id="1266"/>
            <p14:sldId id="1653"/>
            <p14:sldId id="1654"/>
            <p14:sldId id="1657"/>
            <p14:sldId id="1668"/>
            <p14:sldId id="1670"/>
          </p14:sldIdLst>
        </p14:section>
        <p14:section name="Untitled Section" id="{BA336F6A-9CE9-43BE-8B66-2D27497DC5C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560" userDrawn="1">
          <p15:clr>
            <a:srgbClr val="A4A3A4"/>
          </p15:clr>
        </p15:guide>
        <p15:guide id="2" orient="horz" pos="1010" userDrawn="1">
          <p15:clr>
            <a:srgbClr val="A4A3A4"/>
          </p15:clr>
        </p15:guide>
        <p15:guide id="3" orient="horz" pos="3630" userDrawn="1">
          <p15:clr>
            <a:srgbClr val="A4A3A4"/>
          </p15:clr>
        </p15:guide>
        <p15:guide id="4" orient="horz" pos="2309" userDrawn="1">
          <p15:clr>
            <a:srgbClr val="A4A3A4"/>
          </p15:clr>
        </p15:guide>
        <p15:guide id="5" pos="7295" userDrawn="1">
          <p15:clr>
            <a:srgbClr val="A4A3A4"/>
          </p15:clr>
        </p15:guide>
        <p15:guide id="6" pos="393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pos="2767" userDrawn="1">
          <p15:clr>
            <a:srgbClr val="A4A3A4"/>
          </p15:clr>
        </p15:guide>
        <p15:guide id="9" pos="5185" userDrawn="1">
          <p15:clr>
            <a:srgbClr val="A4A3A4"/>
          </p15:clr>
        </p15:guide>
        <p15:guide id="10" pos="4905" userDrawn="1">
          <p15:clr>
            <a:srgbClr val="A4A3A4"/>
          </p15:clr>
        </p15:guide>
        <p15:guide id="11" pos="3803" userDrawn="1">
          <p15:clr>
            <a:srgbClr val="A4A3A4"/>
          </p15:clr>
        </p15:guide>
        <p15:guide id="12" pos="24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203BE2"/>
    <a:srgbClr val="CCFF99"/>
    <a:srgbClr val="008080"/>
    <a:srgbClr val="009999"/>
    <a:srgbClr val="99FF99"/>
    <a:srgbClr val="FF33CC"/>
    <a:srgbClr val="339933"/>
    <a:srgbClr val="1F497D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6491D7-86F5-4CA2-9544-A8BE3A676F28}" v="298" dt="2024-04-29T17:58:49.7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46" y="48"/>
      </p:cViewPr>
      <p:guideLst>
        <p:guide orient="horz" pos="2560"/>
        <p:guide orient="horz" pos="1010"/>
        <p:guide orient="horz" pos="3630"/>
        <p:guide orient="horz" pos="2309"/>
        <p:guide pos="7295"/>
        <p:guide pos="393"/>
        <p:guide/>
        <p:guide pos="2767"/>
        <p:guide pos="5185"/>
        <p:guide pos="4905"/>
        <p:guide pos="3803"/>
        <p:guide pos="24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B9D2C41-C2D0-FF45-8B99-3885B7F78EB1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69AC406-2681-664E-BB07-370330405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68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A948ED6-3360-EB40-9D40-476C2156E9E8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8C10DA6-9909-7D4F-83A2-7593F71DD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52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57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1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7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03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31372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891939"/>
            <a:ext cx="12192000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722" y="4891939"/>
            <a:ext cx="10968567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183808"/>
            <a:ext cx="12192000" cy="2183808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11717" y="2538981"/>
            <a:ext cx="10968568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59" y="186644"/>
            <a:ext cx="3789783" cy="10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3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11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43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31372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891939"/>
            <a:ext cx="12192000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722" y="4891939"/>
            <a:ext cx="10968567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183808"/>
            <a:ext cx="12192000" cy="2183808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11717" y="2538981"/>
            <a:ext cx="10968568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59" y="186644"/>
            <a:ext cx="3789783" cy="10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8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9" y="2130853"/>
            <a:ext cx="10364391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100" y="3886652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241093" indent="0" algn="ctr">
              <a:buNone/>
              <a:defRPr/>
            </a:lvl2pPr>
            <a:lvl3pPr marL="482186" indent="0" algn="ctr">
              <a:buNone/>
              <a:defRPr/>
            </a:lvl3pPr>
            <a:lvl4pPr marL="723279" indent="0" algn="ctr">
              <a:buNone/>
              <a:defRPr/>
            </a:lvl4pPr>
            <a:lvl5pPr marL="964372" indent="0" algn="ctr">
              <a:buNone/>
              <a:defRPr/>
            </a:lvl5pPr>
            <a:lvl6pPr marL="1205465" indent="0" algn="ctr">
              <a:buNone/>
              <a:defRPr/>
            </a:lvl6pPr>
            <a:lvl7pPr marL="1446558" indent="0" algn="ctr">
              <a:buNone/>
              <a:defRPr/>
            </a:lvl7pPr>
            <a:lvl8pPr marL="1687651" indent="0" algn="ctr">
              <a:buNone/>
              <a:defRPr/>
            </a:lvl8pPr>
            <a:lvl9pPr marL="19287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99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3503" y="6356355"/>
            <a:ext cx="688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211627" y="-142629"/>
            <a:ext cx="12596659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 userDrawn="1"/>
        </p:nvSpPr>
        <p:spPr>
          <a:xfrm>
            <a:off x="615" y="6323779"/>
            <a:ext cx="12191383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2" tIns="34282" rIns="68562" bIns="34282" anchor="ctr"/>
          <a:lstStyle/>
          <a:p>
            <a:pPr algn="r" defTabSz="342812">
              <a:defRPr/>
            </a:pPr>
            <a:endParaRPr lang="en-US" sz="135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defTabSz="342812">
              <a:defRPr/>
            </a:pPr>
            <a:r>
              <a:rPr lang="en-US" sz="1600" b="1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                     Updates on 20 T common-coil design           </a:t>
            </a:r>
            <a:r>
              <a:rPr lang="en-US" sz="16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-Ramesh Gupta, BNL            April 30, 2024         </a:t>
            </a:r>
            <a:fld id="{65E27790-C969-4B44-8A21-AF79E53C34FD}" type="slidenum">
              <a:rPr lang="en-US" sz="1600" smtClean="0">
                <a:solidFill>
                  <a:schemeClr val="tx2"/>
                </a:solidFill>
                <a:highlight>
                  <a:srgbClr val="FFFF00"/>
                </a:highlight>
                <a:latin typeface="Arial" charset="0"/>
                <a:ea typeface="ＭＳ Ｐゴシック" charset="0"/>
                <a:cs typeface="ＭＳ Ｐゴシック" charset="0"/>
              </a:rPr>
              <a:t>‹#›</a:t>
            </a:fld>
            <a:endParaRPr lang="en-US" sz="1600" dirty="0">
              <a:solidFill>
                <a:schemeClr val="tx2"/>
              </a:solidFill>
              <a:highlight>
                <a:srgbClr val="FFFF00"/>
              </a:highligh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92" y="6457861"/>
            <a:ext cx="2093957" cy="263614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B08FBF34-4E67-6C47-A78A-9C135843AE40}"/>
              </a:ext>
            </a:extLst>
          </p:cNvPr>
          <p:cNvSpPr/>
          <p:nvPr userDrawn="1"/>
        </p:nvSpPr>
        <p:spPr>
          <a:xfrm>
            <a:off x="5" y="0"/>
            <a:ext cx="12191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24CD79B7-4787-7344-A8E3-991F38CC2D9C}"/>
              </a:ext>
            </a:extLst>
          </p:cNvPr>
          <p:cNvSpPr txBox="1">
            <a:spLocks/>
          </p:cNvSpPr>
          <p:nvPr userDrawn="1"/>
        </p:nvSpPr>
        <p:spPr>
          <a:xfrm>
            <a:off x="3610096" y="0"/>
            <a:ext cx="8581904" cy="1143000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/>
              <a:t>Click to edit Master title style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1AF6C34-0601-C649-8859-7C59EC754F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57" y="123515"/>
            <a:ext cx="2752384" cy="8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6" r:id="rId2"/>
  </p:sldLayoutIdLst>
  <p:hf sldNum="0" hdr="0" dt="0"/>
  <p:txStyles>
    <p:titleStyle>
      <a:lvl1pPr algn="ctr" defTabSz="342900" rtl="0" eaLnBrk="1" latinLnBrk="0" hangingPunct="1"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Courier New"/>
        <a:buChar char="o"/>
        <a:defRPr sz="1500" kern="1200">
          <a:solidFill>
            <a:srgbClr val="1F497D"/>
          </a:solidFill>
          <a:latin typeface="+mj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rgbClr val="1F497D"/>
          </a:solidFill>
          <a:latin typeface="+mj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1F497D"/>
          </a:solidFill>
          <a:latin typeface="+mj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1F497D"/>
          </a:solidFill>
          <a:latin typeface="+mj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3503" y="6356355"/>
            <a:ext cx="688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260E43B-7F43-FA45-AAB7-E054FD6CC4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211627" y="-142629"/>
            <a:ext cx="12596659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 userDrawn="1"/>
        </p:nvSpPr>
        <p:spPr>
          <a:xfrm>
            <a:off x="615" y="6323779"/>
            <a:ext cx="12221599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2" tIns="34282" rIns="68562" bIns="34282" anchor="ctr"/>
          <a:lstStyle/>
          <a:p>
            <a:pPr marL="0" marR="0" lvl="0" indent="0" algn="ctr" defTabSz="34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lvl="0" indent="0" algn="ctr" defTabSz="34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92" y="6457861"/>
            <a:ext cx="2093957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7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1" r:id="rId3"/>
  </p:sldLayoutIdLst>
  <p:hf sldNum="0" hdr="0" dt="0"/>
  <p:txStyles>
    <p:titleStyle>
      <a:lvl1pPr algn="ctr" defTabSz="342900" rtl="0" eaLnBrk="1" latinLnBrk="0" hangingPunct="1"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Courier New"/>
        <a:buChar char="o"/>
        <a:defRPr sz="1500" kern="1200">
          <a:solidFill>
            <a:srgbClr val="1F497D"/>
          </a:solidFill>
          <a:latin typeface="+mj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rgbClr val="1F497D"/>
          </a:solidFill>
          <a:latin typeface="+mj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1F497D"/>
          </a:solidFill>
          <a:latin typeface="+mj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1F497D"/>
          </a:solidFill>
          <a:latin typeface="+mj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fm.web.cern.ch/hfm-working-groups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135618"/>
            <a:ext cx="12191999" cy="2338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400" b="1" dirty="0">
                <a:solidFill>
                  <a:schemeClr val="bg1"/>
                </a:solidFill>
              </a:rPr>
              <a:t>Updates on 20 T common-coil design</a:t>
            </a:r>
          </a:p>
          <a:p>
            <a:pPr algn="ctr">
              <a:lnSpc>
                <a:spcPts val="6000"/>
              </a:lnSpc>
            </a:pPr>
            <a:r>
              <a:rPr lang="en-US" sz="4400" b="1" dirty="0">
                <a:solidFill>
                  <a:schemeClr val="bg1"/>
                </a:solidFill>
              </a:rPr>
              <a:t>Ramesh Gupta, BNL</a:t>
            </a:r>
          </a:p>
          <a:p>
            <a:pPr algn="ctr">
              <a:lnSpc>
                <a:spcPts val="6000"/>
              </a:lnSpc>
            </a:pPr>
            <a:r>
              <a:rPr lang="en-US" sz="4400" b="1" dirty="0">
                <a:solidFill>
                  <a:schemeClr val="bg1"/>
                </a:solidFill>
              </a:rPr>
              <a:t>(part 1; part 2 by Douglas M. Araujo, PSI)</a:t>
            </a:r>
          </a:p>
        </p:txBody>
      </p:sp>
    </p:spTree>
    <p:extLst>
      <p:ext uri="{BB962C8B-B14F-4D97-AF65-F5344CB8AC3E}">
        <p14:creationId xmlns:p14="http://schemas.microsoft.com/office/powerpoint/2010/main" val="74081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2041" y="76200"/>
            <a:ext cx="9839959" cy="990600"/>
          </a:xfrm>
        </p:spPr>
        <p:txBody>
          <a:bodyPr>
            <a:noAutofit/>
          </a:bodyPr>
          <a:lstStyle/>
          <a:p>
            <a:r>
              <a:rPr lang="en-US" altLang="en-US" sz="4400" dirty="0">
                <a:solidFill>
                  <a:srgbClr val="FFFF00"/>
                </a:solidFill>
              </a:rPr>
              <a:t>Common Coil Design and BNL@MDP</a:t>
            </a:r>
            <a:br>
              <a:rPr lang="en-US" altLang="en-US" sz="4400" dirty="0">
                <a:solidFill>
                  <a:srgbClr val="FFFF00"/>
                </a:solidFill>
              </a:rPr>
            </a:br>
            <a:r>
              <a:rPr lang="en-US" altLang="en-US" sz="3200" dirty="0">
                <a:solidFill>
                  <a:srgbClr val="CCFFCC"/>
                </a:solidFill>
              </a:rPr>
              <a:t>(contributions since last meeting &amp; possible future role)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C37FDA-56BD-4D4A-BE60-EB1B7EB021B4}"/>
              </a:ext>
            </a:extLst>
          </p:cNvPr>
          <p:cNvSpPr txBox="1"/>
          <p:nvPr/>
        </p:nvSpPr>
        <p:spPr>
          <a:xfrm>
            <a:off x="0" y="1066800"/>
            <a:ext cx="12130616" cy="5384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1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Updated magnetic design for &gt;15% margin (over 20 T) for the same conductor parameters as those used in the comparative studies of the other designs.</a:t>
            </a:r>
          </a:p>
          <a:p>
            <a:pPr marL="457200" indent="-457200" algn="just">
              <a:lnSpc>
                <a:spcPts val="31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Worked with international collaborators (PSI, CIEMAT, CERN, KEK, IHEP, …) to help advance the common coil design for (a) lower field demos (designs for meeting short term R&amp;D goals) and for (b) higher field pre-engineering designs (designs for meeting long term goals for larger scale industrial production).</a:t>
            </a:r>
            <a:endParaRPr lang="en-US" sz="2400" b="1" dirty="0">
              <a:solidFill>
                <a:srgbClr val="C0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ts val="31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Worked with international accelerator community (CERN, KEK, …) and with HEP and Fusion community (via INFUSE,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arpa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-e, …) to use common coil dipole DCC017 as a tool to carry out unique, low-cost and rapid-turn-around R&amp;D</a:t>
            </a:r>
          </a:p>
          <a:p>
            <a:pPr marL="457200" indent="-457200" algn="just">
              <a:lnSpc>
                <a:spcPts val="31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203B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400" b="1" dirty="0">
                <a:solidFill>
                  <a:srgbClr val="203BE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hile US magnet R&amp;D is going to align more with the muon colliders, some </a:t>
            </a:r>
            <a:r>
              <a:rPr lang="en-US" sz="2400" b="1" dirty="0">
                <a:solidFill>
                  <a:srgbClr val="203B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 remains worldwide </a:t>
            </a:r>
            <a:r>
              <a:rPr lang="en-US" sz="2400" b="1" dirty="0">
                <a:solidFill>
                  <a:srgbClr val="203BE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p-p colliders, and in particular</a:t>
            </a:r>
            <a:r>
              <a:rPr lang="en-US" sz="2400" b="1" dirty="0">
                <a:solidFill>
                  <a:srgbClr val="203B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common coil design. With BNL’s background with the common coil, USMDP can still play a significant role and stay engaged in this space at a relatively low budget. </a:t>
            </a:r>
            <a:endParaRPr lang="en-US" sz="2400" b="1" dirty="0">
              <a:solidFill>
                <a:srgbClr val="203BE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62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03A944DF-F7FA-862F-3302-406502D575A5}"/>
              </a:ext>
            </a:extLst>
          </p:cNvPr>
          <p:cNvSpPr txBox="1">
            <a:spLocks noChangeArrowheads="1"/>
          </p:cNvSpPr>
          <p:nvPr/>
        </p:nvSpPr>
        <p:spPr>
          <a:xfrm>
            <a:off x="3190240" y="0"/>
            <a:ext cx="8910320" cy="109728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400" dirty="0">
                <a:solidFill>
                  <a:srgbClr val="FFFF00"/>
                </a:solidFill>
              </a:rPr>
              <a:t>20 T Common Coil Magnetic Design </a:t>
            </a:r>
            <a:r>
              <a:rPr lang="en-US" altLang="en-US" sz="3600" dirty="0">
                <a:solidFill>
                  <a:srgbClr val="99FF99"/>
                </a:solidFill>
              </a:rPr>
              <a:t>(with &gt;15%, ~16.5% margin)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3913973-BCEB-896C-027C-C5B28F36178A}"/>
              </a:ext>
            </a:extLst>
          </p:cNvPr>
          <p:cNvGrpSpPr/>
          <p:nvPr/>
        </p:nvGrpSpPr>
        <p:grpSpPr>
          <a:xfrm>
            <a:off x="-16997" y="1177278"/>
            <a:ext cx="3645201" cy="5120640"/>
            <a:chOff x="5394960" y="1178560"/>
            <a:chExt cx="3645201" cy="512064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4B7AF1B-06E9-A14B-5342-BA6BF7043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4960" y="1178560"/>
              <a:ext cx="3471493" cy="512064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ABCF19B-A5FC-2D5A-D76C-868B78C05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87820" y="5567680"/>
              <a:ext cx="2352341" cy="731520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29E44C2B-B040-9B95-3681-92F435D271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37" b="91701"/>
          <a:stretch/>
        </p:blipFill>
        <p:spPr>
          <a:xfrm>
            <a:off x="7165372" y="3544435"/>
            <a:ext cx="4864608" cy="2060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84DD1FA-3889-E0DF-7887-052DC2CE3A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0665" y="1177278"/>
            <a:ext cx="3454707" cy="51206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52018BC-A97A-43FB-AE92-B3ABD8F301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8061" y="5342878"/>
            <a:ext cx="2432807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F8814DB-B97A-493A-3E7E-CE63AEFF940A}"/>
              </a:ext>
            </a:extLst>
          </p:cNvPr>
          <p:cNvSpPr txBox="1"/>
          <p:nvPr/>
        </p:nvSpPr>
        <p:spPr>
          <a:xfrm>
            <a:off x="999978" y="5035788"/>
            <a:ext cx="2710999" cy="40011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@Quench Field: 23.35T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6F2EAD-81C2-861F-CF56-B42A41A25694}"/>
              </a:ext>
            </a:extLst>
          </p:cNvPr>
          <p:cNvSpPr txBox="1"/>
          <p:nvPr/>
        </p:nvSpPr>
        <p:spPr>
          <a:xfrm>
            <a:off x="4663752" y="5082547"/>
            <a:ext cx="2757790" cy="46166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@Design </a:t>
            </a:r>
            <a:r>
              <a:rPr lang="en-US" sz="2200" b="1" dirty="0">
                <a:solidFill>
                  <a:srgbClr val="FFFF00"/>
                </a:solidFill>
              </a:rPr>
              <a:t>Field</a:t>
            </a:r>
            <a:r>
              <a:rPr lang="en-US" sz="2400" b="1" dirty="0">
                <a:solidFill>
                  <a:srgbClr val="FFFF00"/>
                </a:solidFill>
              </a:rPr>
              <a:t>: 20 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0B97EA-BE85-98DD-EFCB-C9880C905937}"/>
              </a:ext>
            </a:extLst>
          </p:cNvPr>
          <p:cNvSpPr txBox="1"/>
          <p:nvPr/>
        </p:nvSpPr>
        <p:spPr>
          <a:xfrm>
            <a:off x="7057944" y="1344406"/>
            <a:ext cx="504261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03BE2"/>
                </a:solidFill>
              </a:rPr>
              <a:t>Present design uses the same cable and number of turns as the 2023 design: (85 HTS + 210 LTS = 295 Total)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03BE2"/>
                </a:solidFill>
              </a:rPr>
              <a:t>Design is better optimized for margin than the field quality (harmonics still &lt;2 units)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rgbClr val="203BE2"/>
                </a:solidFill>
                <a:highlight>
                  <a:srgbClr val="FFFF00"/>
                </a:highlight>
              </a:rPr>
              <a:t>B</a:t>
            </a:r>
            <a:r>
              <a:rPr lang="en-US" sz="2400" b="1" baseline="-25000" dirty="0" err="1">
                <a:solidFill>
                  <a:srgbClr val="203BE2"/>
                </a:solidFill>
                <a:highlight>
                  <a:srgbClr val="FFFF00"/>
                </a:highlight>
              </a:rPr>
              <a:t>ss</a:t>
            </a:r>
            <a:r>
              <a:rPr lang="en-US" sz="2400" b="1" dirty="0">
                <a:solidFill>
                  <a:srgbClr val="203BE2"/>
                </a:solidFill>
                <a:highlight>
                  <a:srgbClr val="FFFF00"/>
                </a:highlight>
              </a:rPr>
              <a:t> = 23.35 T (~16.5% over 20 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BB8984-E26A-9810-1B8C-8410DCD927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488" r="13161" b="9695"/>
          <a:stretch/>
        </p:blipFill>
        <p:spPr>
          <a:xfrm>
            <a:off x="7467258" y="3971696"/>
            <a:ext cx="4480560" cy="222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21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CE05F716-5D6D-5EFF-DC7E-7DDB4635204A}"/>
              </a:ext>
            </a:extLst>
          </p:cNvPr>
          <p:cNvSpPr txBox="1">
            <a:spLocks noChangeArrowheads="1"/>
          </p:cNvSpPr>
          <p:nvPr/>
        </p:nvSpPr>
        <p:spPr>
          <a:xfrm>
            <a:off x="3088640" y="61836"/>
            <a:ext cx="8961120" cy="978686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solidFill>
                  <a:srgbClr val="FFFF00"/>
                </a:solidFill>
              </a:rPr>
              <a:t>Mechanical Design Approach Under Consideration </a:t>
            </a:r>
            <a:r>
              <a:rPr lang="en-US" altLang="en-US" sz="3200" dirty="0">
                <a:solidFill>
                  <a:srgbClr val="CCFF99"/>
                </a:solidFill>
              </a:rPr>
              <a:t>(vertical spacers with soft material next to coils)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D19DE3-8A7F-F57E-2C11-D87949971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" y="1222984"/>
            <a:ext cx="3687447" cy="5029200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C98D3D8-F041-7160-1575-2A65A5260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994" y="1222984"/>
            <a:ext cx="4418012" cy="5029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1017A7-B589-20A0-3A8C-2520DCE47A35}"/>
              </a:ext>
            </a:extLst>
          </p:cNvPr>
          <p:cNvSpPr txBox="1"/>
          <p:nvPr/>
        </p:nvSpPr>
        <p:spPr>
          <a:xfrm>
            <a:off x="8433433" y="1222984"/>
            <a:ext cx="3568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Courtesy: </a:t>
            </a:r>
          </a:p>
          <a:p>
            <a:r>
              <a:rPr lang="en-US" sz="2000" b="1" dirty="0"/>
              <a:t>Anerella, Cozzolino and Runyan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133BFD-34A6-5A02-47F6-52EF7877C4F0}"/>
              </a:ext>
            </a:extLst>
          </p:cNvPr>
          <p:cNvSpPr txBox="1"/>
          <p:nvPr/>
        </p:nvSpPr>
        <p:spPr>
          <a:xfrm>
            <a:off x="8305006" y="1971980"/>
            <a:ext cx="38158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Coil Equivalent Stress – Fixed Vertical Separators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Stainless steel collars are fully bonded together.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Right pads are Kapton on HTS only.  All others are stainless steel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Horizontal stress supports are stainless steel.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/>
              <a:t> 112MPa max in HTS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/>
              <a:t>~180MPa max* in LTS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4A1C05-9176-F95B-87C1-C1359FD44ED6}"/>
              </a:ext>
            </a:extLst>
          </p:cNvPr>
          <p:cNvSpPr txBox="1"/>
          <p:nvPr/>
        </p:nvSpPr>
        <p:spPr>
          <a:xfrm>
            <a:off x="8539759" y="5396428"/>
            <a:ext cx="3358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Work under progress, proposed to be continued</a:t>
            </a:r>
          </a:p>
        </p:txBody>
      </p:sp>
    </p:spTree>
    <p:extLst>
      <p:ext uri="{BB962C8B-B14F-4D97-AF65-F5344CB8AC3E}">
        <p14:creationId xmlns:p14="http://schemas.microsoft.com/office/powerpoint/2010/main" val="3525311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05BBE5CB-0D5E-2A2E-6D25-05A74245CCA0}"/>
              </a:ext>
            </a:extLst>
          </p:cNvPr>
          <p:cNvSpPr txBox="1">
            <a:spLocks noChangeArrowheads="1"/>
          </p:cNvSpPr>
          <p:nvPr/>
        </p:nvSpPr>
        <p:spPr>
          <a:xfrm>
            <a:off x="1676400" y="0"/>
            <a:ext cx="10403840" cy="1055271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solidFill>
                  <a:srgbClr val="FFFF00"/>
                </a:solidFill>
              </a:rPr>
              <a:t>Hybrid Field Test in Common Coil Dipole DCC017</a:t>
            </a:r>
          </a:p>
          <a:p>
            <a:r>
              <a:rPr lang="en-US" altLang="en-US" sz="2800" dirty="0">
                <a:solidFill>
                  <a:srgbClr val="CCFFCC"/>
                </a:solidFill>
              </a:rPr>
              <a:t>(MDP 2020 Test of 12.3 hybrid field was limited by the structure)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D7B7B3-B210-4FF6-D80C-3C68E5EEC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240" y="3744529"/>
            <a:ext cx="4572000" cy="25439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3D285-A65B-30F7-C8E8-10DE7D1E8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8240" y="1164715"/>
            <a:ext cx="4572000" cy="25665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C453BA-D7B6-8845-7953-1012911958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4" r="858" b="1938"/>
          <a:stretch/>
        </p:blipFill>
        <p:spPr>
          <a:xfrm>
            <a:off x="507822" y="2447979"/>
            <a:ext cx="6858000" cy="38404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26ABC2-B852-4199-F1A7-99FB89522647}"/>
              </a:ext>
            </a:extLst>
          </p:cNvPr>
          <p:cNvSpPr txBox="1"/>
          <p:nvPr/>
        </p:nvSpPr>
        <p:spPr>
          <a:xfrm>
            <a:off x="3329982" y="2539941"/>
            <a:ext cx="3944221" cy="36933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Courtesy: KEK, US Japan Collaboration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4870BE-9B72-C16F-9EB9-E70FE8AD6E27}"/>
              </a:ext>
            </a:extLst>
          </p:cNvPr>
          <p:cNvSpPr txBox="1"/>
          <p:nvPr/>
        </p:nvSpPr>
        <p:spPr>
          <a:xfrm>
            <a:off x="77845" y="1166343"/>
            <a:ext cx="7379595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Test of two sets of HTS coils in structure attempted: (a) KEK coils with 4 mm tape, and (b) BNL coils with 12 mm tape, with a goal to exceed 14 T hybrid field. This program can be resumed.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</a:rPr>
              <a:t>See another presentation by Mithlesh Kumar.</a:t>
            </a:r>
          </a:p>
        </p:txBody>
      </p:sp>
    </p:spTree>
    <p:extLst>
      <p:ext uri="{BB962C8B-B14F-4D97-AF65-F5344CB8AC3E}">
        <p14:creationId xmlns:p14="http://schemas.microsoft.com/office/powerpoint/2010/main" val="2640104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05BBE5CB-0D5E-2A2E-6D25-05A74245CCA0}"/>
              </a:ext>
            </a:extLst>
          </p:cNvPr>
          <p:cNvSpPr txBox="1">
            <a:spLocks noChangeArrowheads="1"/>
          </p:cNvSpPr>
          <p:nvPr/>
        </p:nvSpPr>
        <p:spPr>
          <a:xfrm>
            <a:off x="3315855" y="0"/>
            <a:ext cx="8764385" cy="1055271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solidFill>
                  <a:srgbClr val="FFFF00"/>
                </a:solidFill>
              </a:rPr>
              <a:t>Joint Common-coils Collaboration Meetings (hosted by the HFM program)</a:t>
            </a:r>
            <a:endParaRPr lang="en-US" altLang="en-US" sz="2800" dirty="0">
              <a:solidFill>
                <a:srgbClr val="CCFFCC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5D82D5-6CF5-F37A-5421-0015F74E92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00"/>
          <a:stretch/>
        </p:blipFill>
        <p:spPr>
          <a:xfrm>
            <a:off x="111760" y="1945770"/>
            <a:ext cx="8154929" cy="44805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E0E44B-7738-151B-EEDB-E966F66AB2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173" b="4000"/>
          <a:stretch/>
        </p:blipFill>
        <p:spPr>
          <a:xfrm>
            <a:off x="6270206" y="2018269"/>
            <a:ext cx="5810034" cy="4480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6BB65B-44DF-F76E-94FC-DABB149F7056}"/>
              </a:ext>
            </a:extLst>
          </p:cNvPr>
          <p:cNvSpPr txBox="1"/>
          <p:nvPr/>
        </p:nvSpPr>
        <p:spPr>
          <a:xfrm>
            <a:off x="1607126" y="1499628"/>
            <a:ext cx="1030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BNL participants: R. Gupta, M. Anerella, P. Joshi, J. Cozzolino, C. Runyan, F. Kurian, M. Kumar, V. Teotia, 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68829C-11F6-9881-778F-B2ABB474F4C2}"/>
              </a:ext>
            </a:extLst>
          </p:cNvPr>
          <p:cNvSpPr txBox="1"/>
          <p:nvPr/>
        </p:nvSpPr>
        <p:spPr>
          <a:xfrm>
            <a:off x="0" y="1167438"/>
            <a:ext cx="6303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5"/>
              </a:rPr>
              <a:t>https://hfm.web.cern.ch/hfm-working-groups</a:t>
            </a:r>
            <a:endParaRPr lang="en-US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380572"/>
      </p:ext>
    </p:extLst>
  </p:cSld>
  <p:clrMapOvr>
    <a:masterClrMapping/>
  </p:clrMapOvr>
</p:sld>
</file>

<file path=ppt/theme/theme1.xml><?xml version="1.0" encoding="utf-8"?>
<a:theme xmlns:a="http://schemas.openxmlformats.org/drawingml/2006/main" name="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93C50077B73F4081A727CE26F7297D" ma:contentTypeVersion="13" ma:contentTypeDescription="Create a new document." ma:contentTypeScope="" ma:versionID="728083fc9d673f68be60a86c999b5ede">
  <xsd:schema xmlns:xsd="http://www.w3.org/2001/XMLSchema" xmlns:xs="http://www.w3.org/2001/XMLSchema" xmlns:p="http://schemas.microsoft.com/office/2006/metadata/properties" xmlns:ns3="d198decf-2ff7-46b8-bd1c-477e40bd1f45" xmlns:ns4="c66da833-743e-4877-8ff4-bd7d31564978" targetNamespace="http://schemas.microsoft.com/office/2006/metadata/properties" ma:root="true" ma:fieldsID="e3b51183db3b30395368252b0f7bc3ea" ns3:_="" ns4:_="">
    <xsd:import namespace="d198decf-2ff7-46b8-bd1c-477e40bd1f45"/>
    <xsd:import namespace="c66da833-743e-4877-8ff4-bd7d315649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98decf-2ff7-46b8-bd1c-477e40bd1f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6da833-743e-4877-8ff4-bd7d3156497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4EAA2D-D873-47C1-B2C4-B9A6310289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BA2CFB-FA42-43C6-91CA-BE64ACAE07C1}">
  <ds:schemaRefs>
    <ds:schemaRef ds:uri="c66da833-743e-4877-8ff4-bd7d31564978"/>
    <ds:schemaRef ds:uri="d198decf-2ff7-46b8-bd1c-477e40bd1f4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2910A9C-A194-4F47-A155-03E33315F30E}">
  <ds:schemaRefs>
    <ds:schemaRef ds:uri="c66da833-743e-4877-8ff4-bd7d31564978"/>
    <ds:schemaRef ds:uri="d198decf-2ff7-46b8-bd1c-477e40bd1f4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2207</TotalTime>
  <Words>541</Words>
  <Application>Microsoft Office PowerPoint</Application>
  <PresentationFormat>Widescreen</PresentationFormat>
  <Paragraphs>37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Aptos</vt:lpstr>
      <vt:lpstr>Arial</vt:lpstr>
      <vt:lpstr>Calibri</vt:lpstr>
      <vt:lpstr>Courier New</vt:lpstr>
      <vt:lpstr>Franklin Gothic Book</vt:lpstr>
      <vt:lpstr>Franklin Gothic Medium</vt:lpstr>
      <vt:lpstr>Wingdings</vt:lpstr>
      <vt:lpstr>ATAP No Footer</vt:lpstr>
      <vt:lpstr>1_ATAP No Footer</vt:lpstr>
      <vt:lpstr>PowerPoint Presentation</vt:lpstr>
      <vt:lpstr>Common Coil Design and BNL@MDP (contributions since last meeting &amp; possible future role) </vt:lpstr>
      <vt:lpstr>PowerPoint Presentation</vt:lpstr>
      <vt:lpstr>PowerPoint Presentation</vt:lpstr>
      <vt:lpstr>PowerPoint Presentation</vt:lpstr>
      <vt:lpstr>PowerPoint Presentation</vt:lpstr>
    </vt:vector>
  </TitlesOfParts>
  <Company>Lawrence Berkekley Nationl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teid05</dc:creator>
  <cp:lastModifiedBy>Gupta, Ramesh C</cp:lastModifiedBy>
  <cp:revision>41</cp:revision>
  <cp:lastPrinted>2019-05-15T18:36:20Z</cp:lastPrinted>
  <dcterms:created xsi:type="dcterms:W3CDTF">2015-07-10T17:44:33Z</dcterms:created>
  <dcterms:modified xsi:type="dcterms:W3CDTF">2024-04-30T01:05:47Z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0x010100AE93C50077B73F4081A727CE26F7297D</vt:lpwstr>
  </property>
</Properties>
</file>