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796" r:id="rId3"/>
    <p:sldId id="797" r:id="rId4"/>
    <p:sldId id="795" r:id="rId5"/>
    <p:sldId id="799" r:id="rId6"/>
    <p:sldId id="801" r:id="rId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28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0" autoAdjust="0"/>
    <p:restoredTop sz="94732"/>
  </p:normalViewPr>
  <p:slideViewPr>
    <p:cSldViewPr snapToGrid="0" snapToObjects="1">
      <p:cViewPr varScale="1">
        <p:scale>
          <a:sx n="32" d="100"/>
          <a:sy n="32" d="100"/>
        </p:scale>
        <p:origin x="62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306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7F4A44D-F9FB-F341-B4CB-D8DF2408A8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EE71D3-F16E-C74A-B850-2EBECCB97E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8E4D7-26F9-5244-A705-35723188DE87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B42848-1C1B-3C47-B06A-D6323FB4D1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5902C-9A6D-9449-A842-0E9EEAB4E0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A1B12-0D4C-8748-A5BF-F4746E4F2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24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Shape 100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09" name="Shape 100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2400">
        <a:latin typeface="+mn-lt"/>
        <a:ea typeface="+mn-ea"/>
        <a:cs typeface="+mn-cs"/>
        <a:sym typeface="Calibri"/>
      </a:defRPr>
    </a:lvl1pPr>
    <a:lvl2pPr indent="228600" latinLnBrk="0">
      <a:defRPr sz="2400">
        <a:latin typeface="+mn-lt"/>
        <a:ea typeface="+mn-ea"/>
        <a:cs typeface="+mn-cs"/>
        <a:sym typeface="Calibri"/>
      </a:defRPr>
    </a:lvl2pPr>
    <a:lvl3pPr indent="457200" latinLnBrk="0">
      <a:defRPr sz="2400">
        <a:latin typeface="+mn-lt"/>
        <a:ea typeface="+mn-ea"/>
        <a:cs typeface="+mn-cs"/>
        <a:sym typeface="Calibri"/>
      </a:defRPr>
    </a:lvl3pPr>
    <a:lvl4pPr indent="685800" latinLnBrk="0">
      <a:defRPr sz="2400">
        <a:latin typeface="+mn-lt"/>
        <a:ea typeface="+mn-ea"/>
        <a:cs typeface="+mn-cs"/>
        <a:sym typeface="Calibri"/>
      </a:defRPr>
    </a:lvl4pPr>
    <a:lvl5pPr indent="914400" latinLnBrk="0">
      <a:defRPr sz="2400">
        <a:latin typeface="+mn-lt"/>
        <a:ea typeface="+mn-ea"/>
        <a:cs typeface="+mn-cs"/>
        <a:sym typeface="Calibri"/>
      </a:defRPr>
    </a:lvl5pPr>
    <a:lvl6pPr indent="1143000" latinLnBrk="0">
      <a:defRPr sz="2400">
        <a:latin typeface="+mn-lt"/>
        <a:ea typeface="+mn-ea"/>
        <a:cs typeface="+mn-cs"/>
        <a:sym typeface="Calibri"/>
      </a:defRPr>
    </a:lvl6pPr>
    <a:lvl7pPr indent="1371600" latinLnBrk="0">
      <a:defRPr sz="2400">
        <a:latin typeface="+mn-lt"/>
        <a:ea typeface="+mn-ea"/>
        <a:cs typeface="+mn-cs"/>
        <a:sym typeface="Calibri"/>
      </a:defRPr>
    </a:lvl7pPr>
    <a:lvl8pPr indent="1600200" latinLnBrk="0">
      <a:defRPr sz="2400">
        <a:latin typeface="+mn-lt"/>
        <a:ea typeface="+mn-ea"/>
        <a:cs typeface="+mn-cs"/>
        <a:sym typeface="Calibri"/>
      </a:defRPr>
    </a:lvl8pPr>
    <a:lvl9pPr indent="1828800" latinLnBrk="0">
      <a:defRPr sz="24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"/>
          <p:cNvGrpSpPr/>
          <p:nvPr/>
        </p:nvGrpSpPr>
        <p:grpSpPr>
          <a:xfrm>
            <a:off x="2730559" y="-285258"/>
            <a:ext cx="18896263" cy="14275987"/>
            <a:chOff x="0" y="0"/>
            <a:chExt cx="18896262" cy="14275986"/>
          </a:xfrm>
        </p:grpSpPr>
        <p:grpSp>
          <p:nvGrpSpPr>
            <p:cNvPr id="67" name="Group"/>
            <p:cNvGrpSpPr/>
            <p:nvPr/>
          </p:nvGrpSpPr>
          <p:grpSpPr>
            <a:xfrm>
              <a:off x="1253052" y="14031754"/>
              <a:ext cx="16435735" cy="244233"/>
              <a:chOff x="0" y="0"/>
              <a:chExt cx="16435735" cy="244231"/>
            </a:xfrm>
          </p:grpSpPr>
          <p:sp>
            <p:nvSpPr>
              <p:cNvPr id="59" name="Line"/>
              <p:cNvSpPr/>
              <p:nvPr/>
            </p:nvSpPr>
            <p:spPr>
              <a:xfrm flipH="1">
                <a:off x="-1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0" name="Line"/>
              <p:cNvSpPr/>
              <p:nvPr/>
            </p:nvSpPr>
            <p:spPr>
              <a:xfrm>
                <a:off x="16435733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63" name="Group"/>
              <p:cNvGrpSpPr/>
              <p:nvPr/>
            </p:nvGrpSpPr>
            <p:grpSpPr>
              <a:xfrm>
                <a:off x="10494388" y="0"/>
                <a:ext cx="914404" cy="244232"/>
                <a:chOff x="0" y="0"/>
                <a:chExt cx="914403" cy="244231"/>
              </a:xfrm>
            </p:grpSpPr>
            <p:sp>
              <p:nvSpPr>
                <p:cNvPr id="61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2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6" name="Group"/>
              <p:cNvGrpSpPr/>
              <p:nvPr/>
            </p:nvGrpSpPr>
            <p:grpSpPr>
              <a:xfrm>
                <a:off x="5007986" y="0"/>
                <a:ext cx="914404" cy="244232"/>
                <a:chOff x="0" y="0"/>
                <a:chExt cx="914403" cy="244231"/>
              </a:xfrm>
            </p:grpSpPr>
            <p:sp>
              <p:nvSpPr>
                <p:cNvPr id="64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5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76" name="Group"/>
            <p:cNvGrpSpPr/>
            <p:nvPr/>
          </p:nvGrpSpPr>
          <p:grpSpPr>
            <a:xfrm>
              <a:off x="1253052" y="0"/>
              <a:ext cx="16435735" cy="244233"/>
              <a:chOff x="0" y="0"/>
              <a:chExt cx="16435735" cy="244231"/>
            </a:xfrm>
          </p:grpSpPr>
          <p:sp>
            <p:nvSpPr>
              <p:cNvPr id="68" name="Line"/>
              <p:cNvSpPr/>
              <p:nvPr/>
            </p:nvSpPr>
            <p:spPr>
              <a:xfrm flipH="1">
                <a:off x="-1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Line"/>
              <p:cNvSpPr/>
              <p:nvPr/>
            </p:nvSpPr>
            <p:spPr>
              <a:xfrm>
                <a:off x="16435733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72" name="Group"/>
              <p:cNvGrpSpPr/>
              <p:nvPr/>
            </p:nvGrpSpPr>
            <p:grpSpPr>
              <a:xfrm>
                <a:off x="10494388" y="0"/>
                <a:ext cx="914404" cy="244232"/>
                <a:chOff x="0" y="0"/>
                <a:chExt cx="914403" cy="244231"/>
              </a:xfrm>
            </p:grpSpPr>
            <p:sp>
              <p:nvSpPr>
                <p:cNvPr id="70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5" name="Group"/>
              <p:cNvGrpSpPr/>
              <p:nvPr/>
            </p:nvGrpSpPr>
            <p:grpSpPr>
              <a:xfrm>
                <a:off x="5007986" y="0"/>
                <a:ext cx="914404" cy="244232"/>
                <a:chOff x="0" y="0"/>
                <a:chExt cx="914403" cy="244231"/>
              </a:xfrm>
            </p:grpSpPr>
            <p:sp>
              <p:nvSpPr>
                <p:cNvPr id="73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4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83" name="Group"/>
            <p:cNvGrpSpPr/>
            <p:nvPr/>
          </p:nvGrpSpPr>
          <p:grpSpPr>
            <a:xfrm>
              <a:off x="0" y="2570118"/>
              <a:ext cx="245504" cy="10058272"/>
              <a:chOff x="0" y="-1"/>
              <a:chExt cx="245503" cy="10058271"/>
            </a:xfrm>
          </p:grpSpPr>
          <p:sp>
            <p:nvSpPr>
              <p:cNvPr id="77" name="Line"/>
              <p:cNvSpPr/>
              <p:nvPr/>
            </p:nvSpPr>
            <p:spPr>
              <a:xfrm flipH="1" flipV="1">
                <a:off x="1270" y="-2"/>
                <a:ext cx="244234" cy="3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Line"/>
              <p:cNvSpPr/>
              <p:nvPr/>
            </p:nvSpPr>
            <p:spPr>
              <a:xfrm flipH="1">
                <a:off x="1270" y="914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9" name="Line"/>
              <p:cNvSpPr/>
              <p:nvPr/>
            </p:nvSpPr>
            <p:spPr>
              <a:xfrm flipH="1">
                <a:off x="1270" y="10058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0" name="Line"/>
              <p:cNvSpPr/>
              <p:nvPr/>
            </p:nvSpPr>
            <p:spPr>
              <a:xfrm flipH="1">
                <a:off x="0" y="5866433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1" name="Line"/>
              <p:cNvSpPr/>
              <p:nvPr/>
            </p:nvSpPr>
            <p:spPr>
              <a:xfrm flipH="1">
                <a:off x="0" y="5074030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Line"/>
              <p:cNvSpPr/>
              <p:nvPr/>
            </p:nvSpPr>
            <p:spPr>
              <a:xfrm flipH="1">
                <a:off x="0" y="9262899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90" name="Group"/>
            <p:cNvGrpSpPr/>
            <p:nvPr/>
          </p:nvGrpSpPr>
          <p:grpSpPr>
            <a:xfrm>
              <a:off x="18650759" y="2570118"/>
              <a:ext cx="245504" cy="10058272"/>
              <a:chOff x="0" y="-1"/>
              <a:chExt cx="245503" cy="10058271"/>
            </a:xfrm>
          </p:grpSpPr>
          <p:sp>
            <p:nvSpPr>
              <p:cNvPr id="84" name="Line"/>
              <p:cNvSpPr/>
              <p:nvPr/>
            </p:nvSpPr>
            <p:spPr>
              <a:xfrm flipH="1" flipV="1">
                <a:off x="1270" y="-2"/>
                <a:ext cx="244234" cy="3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Line"/>
              <p:cNvSpPr/>
              <p:nvPr/>
            </p:nvSpPr>
            <p:spPr>
              <a:xfrm flipH="1">
                <a:off x="1270" y="914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6" name="Line"/>
              <p:cNvSpPr/>
              <p:nvPr/>
            </p:nvSpPr>
            <p:spPr>
              <a:xfrm flipH="1">
                <a:off x="1270" y="10058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Line"/>
              <p:cNvSpPr/>
              <p:nvPr/>
            </p:nvSpPr>
            <p:spPr>
              <a:xfrm flipH="1">
                <a:off x="0" y="5866433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8" name="Line"/>
              <p:cNvSpPr/>
              <p:nvPr/>
            </p:nvSpPr>
            <p:spPr>
              <a:xfrm flipH="1">
                <a:off x="0" y="5074030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Line"/>
              <p:cNvSpPr/>
              <p:nvPr/>
            </p:nvSpPr>
            <p:spPr>
              <a:xfrm flipH="1">
                <a:off x="0" y="9262899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92" name="Rectangle"/>
          <p:cNvSpPr/>
          <p:nvPr/>
        </p:nvSpPr>
        <p:spPr>
          <a:xfrm>
            <a:off x="3048919" y="12647548"/>
            <a:ext cx="21387918" cy="1092192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pPr algn="ctr" defTabSz="914162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93" name="RGB_White-Seal_White-Mark_SC_Horizontal–400dpi.png" descr="RGB_White-Seal_White-Mark_SC_Horizontal–400dp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285" y="12915720"/>
            <a:ext cx="3140938" cy="527230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20160714_001-2-Edit_blueppt.jpg" descr="20160714_001-2-Edit_blue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80625" y="-1"/>
            <a:ext cx="24518542" cy="16929506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Rectangle"/>
          <p:cNvSpPr/>
          <p:nvPr/>
        </p:nvSpPr>
        <p:spPr>
          <a:xfrm>
            <a:off x="-53758" y="9783877"/>
            <a:ext cx="24491516" cy="3937828"/>
          </a:xfrm>
          <a:prstGeom prst="rect">
            <a:avLst/>
          </a:prstGeom>
          <a:gradFill>
            <a:gsLst>
              <a:gs pos="0">
                <a:srgbClr val="1F497D">
                  <a:alpha val="61000"/>
                </a:srgbClr>
              </a:gs>
              <a:gs pos="100000">
                <a:schemeClr val="accent3">
                  <a:alpha val="0"/>
                </a:schemeClr>
              </a:gs>
            </a:gsLst>
            <a:lin ang="16200000"/>
          </a:gradFill>
          <a:ln w="12700">
            <a:miter lim="400000"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</p:spPr>
        <p:txBody>
          <a:bodyPr lIns="91438" tIns="91438" rIns="91438" bIns="91438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9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965578" y="9783877"/>
            <a:ext cx="16452852" cy="1610107"/>
          </a:xfrm>
          <a:prstGeom prst="rect">
            <a:avLst/>
          </a:prstGeom>
        </p:spPr>
        <p:txBody>
          <a:bodyPr anchor="b"/>
          <a:lstStyle>
            <a:lvl1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Rectangle"/>
          <p:cNvSpPr/>
          <p:nvPr/>
        </p:nvSpPr>
        <p:spPr>
          <a:xfrm>
            <a:off x="-53758" y="4367615"/>
            <a:ext cx="24491516" cy="4367618"/>
          </a:xfrm>
          <a:prstGeom prst="rect">
            <a:avLst/>
          </a:prstGeom>
          <a:solidFill>
            <a:srgbClr val="00395A">
              <a:alpha val="90000"/>
            </a:srgbClr>
          </a:solidFill>
          <a:ln w="12700">
            <a:solidFill>
              <a:srgbClr val="4A7EBB"/>
            </a:solidFill>
          </a:ln>
        </p:spPr>
        <p:txBody>
          <a:bodyPr lIns="91438" tIns="91438" rIns="91438" bIns="91438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98" name="Rectangle"/>
          <p:cNvSpPr>
            <a:spLocks noGrp="1"/>
          </p:cNvSpPr>
          <p:nvPr>
            <p:ph type="body" sz="half" idx="13"/>
          </p:nvPr>
        </p:nvSpPr>
        <p:spPr>
          <a:xfrm>
            <a:off x="4725" y="5077962"/>
            <a:ext cx="24374552" cy="3149602"/>
          </a:xfrm>
          <a:prstGeom prst="rect">
            <a:avLst/>
          </a:prstGeom>
        </p:spPr>
        <p:txBody>
          <a:bodyPr anchor="ctr"/>
          <a:lstStyle/>
          <a:p>
            <a:pPr marL="124324" indent="-124324">
              <a:defRPr sz="4800"/>
            </a:pPr>
            <a:endParaRPr/>
          </a:p>
        </p:txBody>
      </p:sp>
      <p:pic>
        <p:nvPicPr>
          <p:cNvPr id="99" name="image3.png" descr="imag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308" y="143041"/>
            <a:ext cx="5684676" cy="2040801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670591" y="12481561"/>
            <a:ext cx="483809" cy="4622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94E1FD9-5A01-6048-A7ED-2AFE9F4960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US MDP Updated Roadmaps - 2019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-35245" y="12647548"/>
            <a:ext cx="24454490" cy="1092192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pPr algn="ctr" defTabSz="914162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3" name="RGB_White-Seal_White-Mark_SC_Horizontal–400dpi.png" descr="RGB_White-Seal_White-Mark_SC_Horizontal–400dp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474" y="12883246"/>
            <a:ext cx="3140937" cy="52723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"/>
          <p:cNvSpPr/>
          <p:nvPr/>
        </p:nvSpPr>
        <p:spPr>
          <a:xfrm>
            <a:off x="-67861" y="0"/>
            <a:ext cx="24493100" cy="2286000"/>
          </a:xfrm>
          <a:prstGeom prst="rect">
            <a:avLst/>
          </a:prstGeom>
          <a:solidFill>
            <a:srgbClr val="1F497D"/>
          </a:solidFill>
          <a:ln w="12700">
            <a:solidFill>
              <a:srgbClr val="4A7EBB"/>
            </a:solidFill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</p:spPr>
        <p:txBody>
          <a:bodyPr lIns="91438" tIns="91438" rIns="91438" bIns="91438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pic>
        <p:nvPicPr>
          <p:cNvPr id="5" name="image3.png" descr="image3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229" y="108413"/>
            <a:ext cx="3577429" cy="128429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Line"/>
          <p:cNvSpPr/>
          <p:nvPr/>
        </p:nvSpPr>
        <p:spPr>
          <a:xfrm flipV="1">
            <a:off x="3882952" y="187140"/>
            <a:ext cx="2" cy="1939646"/>
          </a:xfrm>
          <a:prstGeom prst="line">
            <a:avLst/>
          </a:prstGeom>
          <a:ln w="50800">
            <a:solidFill>
              <a:schemeClr val="accent2">
                <a:satOff val="-4966"/>
                <a:lumOff val="-10549"/>
              </a:schemeClr>
            </a:solidFill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" name="Title Text"/>
          <p:cNvSpPr txBox="1">
            <a:spLocks noGrp="1"/>
          </p:cNvSpPr>
          <p:nvPr>
            <p:ph type="title"/>
          </p:nvPr>
        </p:nvSpPr>
        <p:spPr>
          <a:xfrm>
            <a:off x="5021309" y="-25400"/>
            <a:ext cx="19396623" cy="2213071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8" tIns="91438" rIns="91438" bIns="9143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223645" y="13059562"/>
            <a:ext cx="483809" cy="462279"/>
          </a:xfrm>
          <a:prstGeom prst="rect">
            <a:avLst/>
          </a:prstGeom>
          <a:ln w="12700">
            <a:miter lim="400000"/>
          </a:ln>
        </p:spPr>
        <p:txBody>
          <a:bodyPr wrap="none" lIns="91438" tIns="91438" rIns="91438" bIns="91438" anchor="ctr">
            <a:spAutoFit/>
          </a:bodyPr>
          <a:lstStyle>
            <a:lvl1pPr algn="r">
              <a:defRPr sz="2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" name="Body Level One…"/>
          <p:cNvSpPr txBox="1">
            <a:spLocks noGrp="1"/>
          </p:cNvSpPr>
          <p:nvPr>
            <p:ph type="body" idx="1"/>
          </p:nvPr>
        </p:nvSpPr>
        <p:spPr>
          <a:xfrm>
            <a:off x="703555" y="2612015"/>
            <a:ext cx="22270530" cy="9051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8" tIns="91438" rIns="91438" bIns="91438">
            <a:normAutofit/>
          </a:bodyPr>
          <a:lstStyle>
            <a:lvl2pPr marL="977648" indent="-520448"/>
            <a:lvl3pPr marL="1388423" indent="-474023"/>
            <a:lvl4pPr marL="1754777" indent="-383177"/>
            <a:lvl5pPr marL="2281428" indent="-452628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FF9F4FF4-AE5A-EA4E-87EE-2568EF9A8A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US MDP Updated Roadmaps - 2019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ransition spd="med"/>
  <p:hf hdr="0" dt="0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9pPr>
    </p:titleStyle>
    <p:bodyStyle>
      <a:lvl1pPr marL="103603" marR="0" indent="-103603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1pPr>
      <a:lvl2pPr marL="955962" marR="0" indent="-498763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o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2pPr>
      <a:lvl3pPr marL="1348921" marR="0" indent="-434521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3pPr>
      <a:lvl4pPr marL="1706880" marR="0" indent="-335280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–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4pPr>
      <a:lvl5pPr marL="2205990" marR="0" indent="-377190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»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5pPr>
      <a:lvl6pPr marL="2788919" marR="0" indent="-502919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6pPr>
      <a:lvl7pPr marL="3246120" marR="0" indent="-502919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7pPr>
      <a:lvl8pPr marL="3703320" marR="0" indent="-502919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8pPr>
      <a:lvl9pPr marL="4160520" marR="0" indent="-502920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9pPr>
    </p:bodyStyle>
    <p:otherStyle>
      <a:lvl1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1pPr>
      <a:lvl2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2pPr>
      <a:lvl3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3pPr>
      <a:lvl4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4pPr>
      <a:lvl5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5pPr>
      <a:lvl6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6pPr>
      <a:lvl7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7pPr>
      <a:lvl8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8pPr>
      <a:lvl9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011.09539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011.09539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Soren Prestemon…"/>
          <p:cNvSpPr txBox="1">
            <a:spLocks noGrp="1"/>
          </p:cNvSpPr>
          <p:nvPr>
            <p:ph type="body" sz="half" idx="1"/>
          </p:nvPr>
        </p:nvSpPr>
        <p:spPr>
          <a:xfrm>
            <a:off x="3965574" y="9217495"/>
            <a:ext cx="16452852" cy="255845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r>
              <a:rPr lang="en-US" sz="4600" dirty="0"/>
              <a:t>Lucas Brouwer and Giorgio Vallone</a:t>
            </a:r>
          </a:p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r>
              <a:rPr lang="en-US" sz="4600" dirty="0"/>
              <a:t> (for the modeling working group team)</a:t>
            </a:r>
          </a:p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endParaRPr lang="en-US" sz="4600" dirty="0"/>
          </a:p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r>
              <a:rPr lang="en-US" sz="4600" dirty="0"/>
              <a:t>4/30/2024</a:t>
            </a:r>
          </a:p>
        </p:txBody>
      </p:sp>
      <p:sp>
        <p:nvSpPr>
          <p:cNvPr id="1012" name="High Field Magnet Technology…"/>
          <p:cNvSpPr txBox="1"/>
          <p:nvPr/>
        </p:nvSpPr>
        <p:spPr>
          <a:xfrm>
            <a:off x="2927915" y="5839496"/>
            <a:ext cx="18528169" cy="2246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>
            <a:lvl1pPr algn="ctr">
              <a:defRPr sz="67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 lang="en-US" dirty="0"/>
              <a:t>MDP modeling working group: current status of R&amp;D and upcoming milestones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E5701C-B3B8-B34E-AFA9-AC2A4E341B3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BAEF2F-84D7-BA4B-A382-FDBB41EA75E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17931" y="3182861"/>
            <a:ext cx="20079969" cy="1723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A wide</a:t>
            </a:r>
            <a:r>
              <a:rPr kumimoji="0" lang="en-US" sz="5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range of modeling is performed across all areas of US-MDP program, </a:t>
            </a:r>
            <a:r>
              <a:rPr lang="en-US" sz="5000" dirty="0"/>
              <a:t>our update </a:t>
            </a:r>
            <a:r>
              <a:rPr kumimoji="0" lang="en-US" sz="5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focuses on the work described in the updated 2020 roadmap</a:t>
            </a:r>
            <a:endParaRPr kumimoji="0" lang="en-US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62052"/>
          <a:stretch/>
        </p:blipFill>
        <p:spPr>
          <a:xfrm>
            <a:off x="796414" y="5471037"/>
            <a:ext cx="23287696" cy="54184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334961" y="12018260"/>
            <a:ext cx="140490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from 2020 US-MDP Updated Roadmaps: </a:t>
            </a:r>
            <a:r>
              <a:rPr lang="en-US" dirty="0">
                <a:hlinkClick r:id="rId3"/>
              </a:rPr>
              <a:t>https://arxiv.org/abs/2011.09539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08354" y="0"/>
            <a:ext cx="19396623" cy="2213071"/>
          </a:xfrm>
        </p:spPr>
        <p:txBody>
          <a:bodyPr>
            <a:normAutofit/>
          </a:bodyPr>
          <a:lstStyle/>
          <a:p>
            <a:r>
              <a:rPr lang="en-US" dirty="0"/>
              <a:t>Current driving technical questions</a:t>
            </a:r>
          </a:p>
        </p:txBody>
      </p:sp>
    </p:spTree>
    <p:extLst>
      <p:ext uri="{BB962C8B-B14F-4D97-AF65-F5344CB8AC3E}">
        <p14:creationId xmlns:p14="http://schemas.microsoft.com/office/powerpoint/2010/main" val="374864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8354" y="0"/>
            <a:ext cx="19396623" cy="2213071"/>
          </a:xfrm>
        </p:spPr>
        <p:txBody>
          <a:bodyPr>
            <a:normAutofit/>
          </a:bodyPr>
          <a:lstStyle/>
          <a:p>
            <a:r>
              <a:rPr lang="en-US" dirty="0"/>
              <a:t>Overarching thrusts: (1) connect interfaces to training, (2) hybrid magnet behavior, (3) advanced simulation of HTS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1147" t="38738"/>
          <a:stretch/>
        </p:blipFill>
        <p:spPr>
          <a:xfrm>
            <a:off x="222968" y="3749040"/>
            <a:ext cx="15708464" cy="596888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334961" y="11997990"/>
            <a:ext cx="140490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from 2020 US-MDP Updated Roadmaps: </a:t>
            </a:r>
            <a:r>
              <a:rPr lang="en-US" dirty="0">
                <a:hlinkClick r:id="rId3"/>
              </a:rPr>
              <a:t>https://arxiv.org/abs/2011.09539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6901084" y="4948470"/>
            <a:ext cx="6322561" cy="738660"/>
          </a:xfrm>
          <a:prstGeom prst="rect">
            <a:avLst/>
          </a:prstGeom>
          <a:noFill/>
          <a:ln w="57150" cap="flat">
            <a:solidFill>
              <a:schemeClr val="accent2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(1) connect interfaces</a:t>
            </a:r>
            <a:r>
              <a:rPr kumimoji="0" lang="en-US" sz="36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to training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901084" y="8053199"/>
            <a:ext cx="6040432" cy="738660"/>
          </a:xfrm>
          <a:prstGeom prst="rect">
            <a:avLst/>
          </a:prstGeom>
          <a:noFill/>
          <a:ln w="57150" cap="flat">
            <a:solidFill>
              <a:srgbClr val="0070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(3) advanced simulation of HTS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901084" y="6528326"/>
            <a:ext cx="5400833" cy="738660"/>
          </a:xfrm>
          <a:prstGeom prst="rect">
            <a:avLst/>
          </a:prstGeom>
          <a:noFill/>
          <a:ln w="57150" cap="flat">
            <a:solidFill>
              <a:schemeClr val="accent6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(2) hybrid magnet behavior </a:t>
            </a:r>
          </a:p>
        </p:txBody>
      </p:sp>
      <p:cxnSp>
        <p:nvCxnSpPr>
          <p:cNvPr id="17" name="Straight Connector 16"/>
          <p:cNvCxnSpPr>
            <a:endCxn id="13" idx="1"/>
          </p:cNvCxnSpPr>
          <p:nvPr/>
        </p:nvCxnSpPr>
        <p:spPr>
          <a:xfrm>
            <a:off x="15672816" y="4626864"/>
            <a:ext cx="1228268" cy="690936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13" idx="1"/>
          </p:cNvCxnSpPr>
          <p:nvPr/>
        </p:nvCxnSpPr>
        <p:spPr>
          <a:xfrm flipV="1">
            <a:off x="15672816" y="5317800"/>
            <a:ext cx="1228268" cy="236019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15" idx="1"/>
          </p:cNvCxnSpPr>
          <p:nvPr/>
        </p:nvCxnSpPr>
        <p:spPr>
          <a:xfrm>
            <a:off x="14596948" y="6480775"/>
            <a:ext cx="2304136" cy="416881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5" idx="1"/>
          </p:cNvCxnSpPr>
          <p:nvPr/>
        </p:nvCxnSpPr>
        <p:spPr>
          <a:xfrm flipH="1">
            <a:off x="15749016" y="6897656"/>
            <a:ext cx="1152068" cy="184666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14" idx="1"/>
          </p:cNvCxnSpPr>
          <p:nvPr/>
        </p:nvCxnSpPr>
        <p:spPr>
          <a:xfrm>
            <a:off x="15556954" y="7919888"/>
            <a:ext cx="1344130" cy="502641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4" idx="1"/>
          </p:cNvCxnSpPr>
          <p:nvPr/>
        </p:nvCxnSpPr>
        <p:spPr>
          <a:xfrm flipH="1">
            <a:off x="15802124" y="8422529"/>
            <a:ext cx="1098960" cy="502641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0859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592E7-DA75-D94D-8984-ACA2EB9B2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0413" y="54864"/>
            <a:ext cx="19396623" cy="2213071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Takeaway: progress on interfaces and HTS, delay in hybrid modeling correlated with slip in planned testing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BAEF2F-84D7-BA4B-A382-FDBB41EA75E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72925" y="2721297"/>
            <a:ext cx="6322561" cy="738660"/>
          </a:xfrm>
          <a:prstGeom prst="rect">
            <a:avLst/>
          </a:prstGeom>
          <a:noFill/>
          <a:ln w="57150" cap="flat">
            <a:solidFill>
              <a:schemeClr val="accent2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(1) connect interfaces</a:t>
            </a:r>
            <a:r>
              <a:rPr kumimoji="0" lang="en-US" sz="36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to training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2925" y="9894813"/>
            <a:ext cx="6040432" cy="738660"/>
          </a:xfrm>
          <a:prstGeom prst="rect">
            <a:avLst/>
          </a:prstGeom>
          <a:noFill/>
          <a:ln w="57150" cap="flat">
            <a:solidFill>
              <a:srgbClr val="0070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(3) advanced simulation of HTS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2925" y="7005172"/>
            <a:ext cx="5400833" cy="738660"/>
          </a:xfrm>
          <a:prstGeom prst="rect">
            <a:avLst/>
          </a:prstGeom>
          <a:noFill/>
          <a:ln w="57150" cap="flat">
            <a:solidFill>
              <a:schemeClr val="accent6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(2) hybrid magnet behavior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173199" y="7705191"/>
            <a:ext cx="9050445" cy="18466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Hybrid</a:t>
            </a:r>
            <a:r>
              <a:rPr kumimoji="0" lang="en-US" sz="36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modeling is likely to be an area of growing effort next year, requires close coordination with other working groups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822689"/>
              </p:ext>
            </p:extLst>
          </p:nvPr>
        </p:nvGraphicFramePr>
        <p:xfrm>
          <a:off x="472927" y="7825785"/>
          <a:ext cx="11747500" cy="151447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44600">
                  <a:extLst>
                    <a:ext uri="{9D8B030D-6E8A-4147-A177-3AD203B41FA5}">
                      <a16:colId xmlns:a16="http://schemas.microsoft.com/office/drawing/2014/main" val="3055202430"/>
                    </a:ext>
                  </a:extLst>
                </a:gridCol>
                <a:gridCol w="7835900">
                  <a:extLst>
                    <a:ext uri="{9D8B030D-6E8A-4147-A177-3AD203B41FA5}">
                      <a16:colId xmlns:a16="http://schemas.microsoft.com/office/drawing/2014/main" val="3234059164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1359579519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732269522"/>
                    </a:ext>
                  </a:extLst>
                </a:gridCol>
              </a:tblGrid>
              <a:tr h="9239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AIIIb-M6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Design and optimization of quench protection systems for planned hybrid tests in the Nb</a:t>
                      </a:r>
                      <a:r>
                        <a:rPr lang="en-US" sz="1800" u="none" strike="noStrike" baseline="-25000" dirty="0">
                          <a:effectLst/>
                        </a:rPr>
                        <a:t>3</a:t>
                      </a:r>
                      <a:r>
                        <a:rPr lang="en-US" sz="1800" u="none" strike="noStrike" dirty="0">
                          <a:effectLst/>
                        </a:rPr>
                        <a:t>Sn and HTS roadmaps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March, 2025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In Progress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69177593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AIIIb-M4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Benchmarking of new codes with existing hybrid magnet test data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October, 2025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Preliminary work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68625207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693913"/>
              </p:ext>
            </p:extLst>
          </p:nvPr>
        </p:nvGraphicFramePr>
        <p:xfrm>
          <a:off x="472927" y="3541910"/>
          <a:ext cx="12168653" cy="295275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44600">
                  <a:extLst>
                    <a:ext uri="{9D8B030D-6E8A-4147-A177-3AD203B41FA5}">
                      <a16:colId xmlns:a16="http://schemas.microsoft.com/office/drawing/2014/main" val="4120520976"/>
                    </a:ext>
                  </a:extLst>
                </a:gridCol>
                <a:gridCol w="7835900">
                  <a:extLst>
                    <a:ext uri="{9D8B030D-6E8A-4147-A177-3AD203B41FA5}">
                      <a16:colId xmlns:a16="http://schemas.microsoft.com/office/drawing/2014/main" val="1115829632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2193280259"/>
                    </a:ext>
                  </a:extLst>
                </a:gridCol>
                <a:gridCol w="1589553">
                  <a:extLst>
                    <a:ext uri="{9D8B030D-6E8A-4147-A177-3AD203B41FA5}">
                      <a16:colId xmlns:a16="http://schemas.microsoft.com/office/drawing/2014/main" val="88860239"/>
                    </a:ext>
                  </a:extLst>
                </a:gridCol>
              </a:tblGrid>
              <a:tr h="590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Milestone #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Description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Target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Status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7180246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AIIIb-M5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Report correlating interface modeling results with experimental magnet training and summarizing desired interface conditions for stress managed designs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July, 2022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Publication </a:t>
                      </a:r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06382151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AIIIb-M11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Training modeling with debonding elements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December, 2022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Complete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93550367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AIIIb-M12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Advanced material model for Nb3Sn coils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March, 2023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Complete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83668880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AIIIb-M13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Integration of advanced contact elements in SMCT mechanical models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May, 2023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Not started</a:t>
                      </a:r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88892872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89318"/>
              </p:ext>
            </p:extLst>
          </p:nvPr>
        </p:nvGraphicFramePr>
        <p:xfrm>
          <a:off x="472925" y="10900691"/>
          <a:ext cx="11747500" cy="1423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44600">
                  <a:extLst>
                    <a:ext uri="{9D8B030D-6E8A-4147-A177-3AD203B41FA5}">
                      <a16:colId xmlns:a16="http://schemas.microsoft.com/office/drawing/2014/main" val="286648362"/>
                    </a:ext>
                  </a:extLst>
                </a:gridCol>
                <a:gridCol w="7835900">
                  <a:extLst>
                    <a:ext uri="{9D8B030D-6E8A-4147-A177-3AD203B41FA5}">
                      <a16:colId xmlns:a16="http://schemas.microsoft.com/office/drawing/2014/main" val="2878277169"/>
                    </a:ext>
                  </a:extLst>
                </a:gridCol>
                <a:gridCol w="1670835">
                  <a:extLst>
                    <a:ext uri="{9D8B030D-6E8A-4147-A177-3AD203B41FA5}">
                      <a16:colId xmlns:a16="http://schemas.microsoft.com/office/drawing/2014/main" val="1074661429"/>
                    </a:ext>
                  </a:extLst>
                </a:gridCol>
                <a:gridCol w="996165">
                  <a:extLst>
                    <a:ext uri="{9D8B030D-6E8A-4147-A177-3AD203B41FA5}">
                      <a16:colId xmlns:a16="http://schemas.microsoft.com/office/drawing/2014/main" val="923927368"/>
                    </a:ext>
                  </a:extLst>
                </a:gridCol>
              </a:tblGrid>
              <a:tr h="590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AIIIb-M14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Coupled thermal-magnetic TS-3D model of </a:t>
                      </a:r>
                      <a:r>
                        <a:rPr lang="en-US" sz="1800" u="none" strike="noStrike" dirty="0" err="1">
                          <a:effectLst/>
                        </a:rPr>
                        <a:t>tapestack</a:t>
                      </a:r>
                      <a:r>
                        <a:rPr lang="en-US" sz="1800" u="none" strike="noStrike" dirty="0">
                          <a:effectLst/>
                        </a:rPr>
                        <a:t> benchmark with h-phi-T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December, 2024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dirty="0">
                          <a:effectLst/>
                        </a:rPr>
                        <a:t>In progress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5737307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AIIIb-M15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Implementation of contact </a:t>
                      </a:r>
                      <a:r>
                        <a:rPr lang="en-US" sz="1800" u="none" strike="noStrike" dirty="0" err="1">
                          <a:effectLst/>
                        </a:rPr>
                        <a:t>resistivities</a:t>
                      </a:r>
                      <a:r>
                        <a:rPr lang="en-US" sz="1800" u="none" strike="noStrike" dirty="0">
                          <a:effectLst/>
                        </a:rPr>
                        <a:t>, solder and quench capability in TS-3D h-phi-T model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March, 2025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Not</a:t>
                      </a:r>
                      <a:r>
                        <a:rPr lang="en-US" sz="1800" b="1" u="none" strike="noStrike" baseline="0" dirty="0">
                          <a:effectLst/>
                        </a:rPr>
                        <a:t> started</a:t>
                      </a:r>
                      <a:r>
                        <a:rPr lang="en-US" sz="1800" b="1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347312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7926" y="4427240"/>
            <a:ext cx="10775555" cy="8424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6219" y="10828582"/>
            <a:ext cx="9877425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5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68403" y="5353920"/>
            <a:ext cx="17999373" cy="22159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/>
              <a:t>Final announcement:</a:t>
            </a: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 Giorgio</a:t>
            </a:r>
            <a:r>
              <a:rPr kumimoji="0" lang="en-US" sz="66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 Vallone will now coordinate the modeling working group!</a:t>
            </a: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136479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04A9B-5E8B-C230-2FF6-C75B90686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update modeling targets in the most effective way?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206FAE-ECB2-2166-A36E-A5C8631197C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6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E1A320-1E0F-702F-C61D-CF6EC68E4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3555" y="4167964"/>
            <a:ext cx="22270530" cy="81445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 ‘efforts’ are already part of other activities</a:t>
            </a:r>
          </a:p>
          <a:p>
            <a:pPr lvl="1"/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they could be more </a:t>
            </a: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coordinated</a:t>
            </a: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2"/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Compare different approaches, unify/share available tools and knowledge, etc.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want to start </a:t>
            </a: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planning</a:t>
            </a: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an updated </a:t>
            </a: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synergic</a:t>
            </a: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milestone list during this collaboration meeting</a:t>
            </a:r>
          </a:p>
          <a:p>
            <a:pPr lvl="1"/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Formulate a list of </a:t>
            </a: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 practical </a:t>
            </a: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</a:t>
            </a: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issues/challenges</a:t>
            </a:r>
          </a:p>
          <a:p>
            <a:pPr lvl="1"/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While keeping on with the present efforts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an </a:t>
            </a: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one area of interest could be </a:t>
            </a: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HTS</a:t>
            </a: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mechanical</a:t>
            </a: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modeling:</a:t>
            </a:r>
          </a:p>
          <a:p>
            <a:pPr lvl="1"/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Conductor mechanical </a:t>
            </a: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properties</a:t>
            </a: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strength</a:t>
            </a: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limits are unclear</a:t>
            </a:r>
          </a:p>
          <a:p>
            <a:pPr lvl="1"/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Needed for </a:t>
            </a: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standalone</a:t>
            </a: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insert</a:t>
            </a: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design, </a:t>
            </a: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 T</a:t>
            </a: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magnet design…</a:t>
            </a:r>
          </a:p>
          <a:p>
            <a:pPr lvl="1"/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started on </a:t>
            </a: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Bi2212</a:t>
            </a: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modeling and strength (see Alessio’s talk)</a:t>
            </a:r>
          </a:p>
          <a:p>
            <a:pPr lvl="1"/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Planning more work on </a:t>
            </a: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REBCO</a:t>
            </a: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(CORC, STAR, twisted stack, others)</a:t>
            </a:r>
          </a:p>
          <a:p>
            <a:endParaRPr lang="en-US" sz="4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34EAD6-8775-EB7F-B73F-5EAAECBEB6B6}"/>
              </a:ext>
            </a:extLst>
          </p:cNvPr>
          <p:cNvSpPr txBox="1"/>
          <p:nvPr/>
        </p:nvSpPr>
        <p:spPr>
          <a:xfrm>
            <a:off x="703555" y="2778826"/>
            <a:ext cx="22270530" cy="10156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115888" lvl="2"/>
            <a:r>
              <a:rPr lang="en-US" sz="5400" dirty="0">
                <a:ea typeface="Yu Gothic UI Semilight" panose="020B0400000000000000" pitchFamily="34" charset="-128"/>
              </a:rPr>
              <a:t>We could increase the collaboration/synergies with other working groups</a:t>
            </a:r>
          </a:p>
        </p:txBody>
      </p:sp>
    </p:spTree>
    <p:extLst>
      <p:ext uri="{BB962C8B-B14F-4D97-AF65-F5344CB8AC3E}">
        <p14:creationId xmlns:p14="http://schemas.microsoft.com/office/powerpoint/2010/main" val="381538140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ATAP No Footer">
  <a:themeElements>
    <a:clrScheme name="ATAP No Foo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ATAP No Footer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TAP No Foot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8" tIns="91438" rIns="91438" bIns="9143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8" tIns="91438" rIns="91438" bIns="9143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ATAP No Footer">
  <a:themeElements>
    <a:clrScheme name="ATAP No Foo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ATAP No Footer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TAP No Foot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8" tIns="91438" rIns="91438" bIns="9143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8" tIns="91438" rIns="91438" bIns="9143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63909</TotalTime>
  <Words>503</Words>
  <Application>Microsoft Office PowerPoint</Application>
  <PresentationFormat>Custom</PresentationFormat>
  <Paragraphs>76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Yu Gothic UI Semilight</vt:lpstr>
      <vt:lpstr>Arial</vt:lpstr>
      <vt:lpstr>Calibri</vt:lpstr>
      <vt:lpstr>Franklin Gothic Book</vt:lpstr>
      <vt:lpstr>Franklin Gothic Medium</vt:lpstr>
      <vt:lpstr>ATAP No Footer</vt:lpstr>
      <vt:lpstr>PowerPoint Presentation</vt:lpstr>
      <vt:lpstr>Current driving technical questions</vt:lpstr>
      <vt:lpstr>Overarching thrusts: (1) connect interfaces to training, (2) hybrid magnet behavior, (3) advanced simulation of HTS</vt:lpstr>
      <vt:lpstr>Takeaway: progress on interfaces and HTS, delay in hybrid modeling correlated with slip in planned testing</vt:lpstr>
      <vt:lpstr>Plans</vt:lpstr>
      <vt:lpstr>How we update modeling targets in the most effective way?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Zlobin x8192 11001N</dc:creator>
  <cp:lastModifiedBy>Lucas Brouwer</cp:lastModifiedBy>
  <cp:revision>920</cp:revision>
  <dcterms:modified xsi:type="dcterms:W3CDTF">2024-04-30T04:04:44Z</dcterms:modified>
</cp:coreProperties>
</file>