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17"/>
  </p:notesMasterIdLst>
  <p:handoutMasterIdLst>
    <p:handoutMasterId r:id="rId18"/>
  </p:handoutMasterIdLst>
  <p:sldIdLst>
    <p:sldId id="294" r:id="rId2"/>
    <p:sldId id="328" r:id="rId3"/>
    <p:sldId id="317" r:id="rId4"/>
    <p:sldId id="321" r:id="rId5"/>
    <p:sldId id="327" r:id="rId6"/>
    <p:sldId id="308" r:id="rId7"/>
    <p:sldId id="309" r:id="rId8"/>
    <p:sldId id="315" r:id="rId9"/>
    <p:sldId id="310" r:id="rId10"/>
    <p:sldId id="311" r:id="rId11"/>
    <p:sldId id="316" r:id="rId12"/>
    <p:sldId id="324" r:id="rId13"/>
    <p:sldId id="325" r:id="rId14"/>
    <p:sldId id="319" r:id="rId15"/>
    <p:sldId id="322" r:id="rId1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F2D62"/>
    <a:srgbClr val="50504E"/>
    <a:srgbClr val="4E4E4E"/>
    <a:srgbClr val="404040"/>
    <a:srgbClr val="004C97"/>
    <a:srgbClr val="63666A"/>
    <a:srgbClr val="99D6EA"/>
    <a:srgbClr val="505050"/>
    <a:srgbClr val="A7A8AA"/>
    <a:srgbClr val="003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02" autoAdjust="0"/>
    <p:restoredTop sz="96327"/>
  </p:normalViewPr>
  <p:slideViewPr>
    <p:cSldViewPr snapToGrid="0" snapToObjects="1" showGuides="1">
      <p:cViewPr varScale="1">
        <p:scale>
          <a:sx n="89" d="100"/>
          <a:sy n="89" d="100"/>
        </p:scale>
        <p:origin x="-1214" y="-62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4/30/2024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4/30/2024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556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043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622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043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590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342F55E-5880-DFDC-1269-28EDE5F7EF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860" y="808129"/>
            <a:ext cx="9189720" cy="296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5/1/2024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MDP Collaboration Meeting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496DF85D-9E15-6943-AE30-0ED88E91D4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9D5FCF3-4E2F-704F-BE1D-3307737332FD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5/1/2024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MDP Collaboration Meeting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7195FC8E-A302-604F-B566-3B477A1532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A2A4A72-F504-5545-BC7E-7E2B7738B172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5/1/2024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MDP Collaboration Meeting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B79370FC-E149-604A-B4F3-08DEA3D84B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36FF585D-DDCF-264A-ADC6-3B99862B509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altLang="en-US" smtClean="0"/>
              <a:t>5/1/2024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b="0" i="0" baseline="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MDP Collaboration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0168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9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DED135D-5C29-B729-A5F1-BCAB25D951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17011"/>
            <a:ext cx="9189720" cy="296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0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07C3AF8-3A11-7294-17A4-8CA21B169D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82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76D4CD9-E6FD-C338-F1B5-149A3CE7F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103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23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5/1/2024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MDP Collaboration Meeting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9CC9F3FA-594D-7948-B9BB-A349A58089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FED55EB-E5AE-1140-8A4A-A11133DEEC2F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5/1/2024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MDP Collaboration Meeting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1DA16756-E255-8B4F-A3A1-3BBDD1DB05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7E78866-2134-CA4E-800C-6577038C03A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 smtClean="0"/>
              <a:t>5/1/2024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MDP Collaboration Meeting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A6277B28-07F0-1A40-A152-F179A1370D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CC5D535-9066-B247-8A94-392C689516EB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5/1/2024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MDP Collaboration Meeting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7" r:id="rId2"/>
    <p:sldLayoutId id="2147484129" r:id="rId3"/>
    <p:sldLayoutId id="2147484130" r:id="rId4"/>
    <p:sldLayoutId id="2147484132" r:id="rId5"/>
    <p:sldLayoutId id="2147484131" r:id="rId6"/>
    <p:sldLayoutId id="2147484104" r:id="rId7"/>
    <p:sldLayoutId id="2147484105" r:id="rId8"/>
    <p:sldLayoutId id="2147484120" r:id="rId9"/>
    <p:sldLayoutId id="2147484103" r:id="rId10"/>
    <p:sldLayoutId id="2147484122" r:id="rId11"/>
    <p:sldLayoutId id="2147484116" r:id="rId12"/>
    <p:sldLayoutId id="2147484133" r:id="rId13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sz="1600" dirty="0"/>
              <a:t>Vadim Kashikhin	</a:t>
            </a:r>
          </a:p>
          <a:p>
            <a:r>
              <a:rPr lang="en-US" sz="1600" dirty="0"/>
              <a:t>MDP Collaboration Meeting</a:t>
            </a:r>
          </a:p>
          <a:p>
            <a:r>
              <a:rPr lang="en-US" sz="1600" dirty="0"/>
              <a:t>1 May 2024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FNAL update and conductor needs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xmlns="" id="{200B5CFC-BAE6-2385-C732-64BD7AC812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7508" y="1162373"/>
            <a:ext cx="3263605" cy="5036948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The magnet was protected by a 60 </a:t>
            </a:r>
            <a:r>
              <a:rPr lang="en-US" dirty="0" err="1"/>
              <a:t>m</a:t>
            </a:r>
            <a:r>
              <a:rPr lang="en-US" dirty="0" err="1">
                <a:latin typeface="Symbol" panose="05050102010706020507" pitchFamily="18" charset="2"/>
              </a:rPr>
              <a:t>W</a:t>
            </a:r>
            <a:r>
              <a:rPr lang="en-US" dirty="0"/>
              <a:t> dump resistor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The dump activation system requires a relatively large capacitor charged to 400 V to be connected across SCR (thyristor) in series with the magnet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Due to the low magnet inductance, it caused ~5 kA spikes through the magnet in all cases of dump activation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The additional MIITs due to the spike was ~0.1 corresponding to 50 K coil temperature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It is possible the current spikes could degrade the magnet performance due to Lorentz forces and rapid heating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The dump activation system will need to be improved for the future HTS magnet testing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EDF8ED-BC88-E856-7906-CECE29828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spikes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EC4471B-A63A-FD9C-9B11-12D4F42E209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5/1/2024</a:t>
            </a: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8E9B86-65EF-4828-3CB6-9C102A69E7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MDP Collaboration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A2DA18-D886-EFB3-77F3-6C10E34C41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1026" name="Chart 1">
            <a:extLst>
              <a:ext uri="{FF2B5EF4-FFF2-40B4-BE49-F238E27FC236}">
                <a16:creationId xmlns:a16="http://schemas.microsoft.com/office/drawing/2014/main" xmlns="" id="{DA12A280-82A6-D36E-9F7F-90FD1ED9F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38" y="1695667"/>
            <a:ext cx="5319793" cy="3511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9052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B7E3AB0-2791-22B8-B629-77EE590B3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662" y="1026897"/>
            <a:ext cx="3985221" cy="3657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4116DF3-6D7F-AC69-8954-5CF161F24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789" y="1025425"/>
            <a:ext cx="4010020" cy="36576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4876535A-5D33-9A83-460B-17F7EDEA6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V-I ramp history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CA3499-E3D9-25FA-AEBE-AC0681AD6EC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5/1/2024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11BA88-1E72-BF1E-A764-197D6D4AD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MDP Collaboration Meeting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D48A877-4E78-3B57-D983-B2E7C7206B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xmlns="" id="{3996CCBC-2544-C450-DE12-B29BF29BE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092" y="4870342"/>
            <a:ext cx="8474508" cy="1308651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The half-coil 1 did not show a significant reduction of the critical current throughout testing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However, it went through ~15 events (each one having ~5 kA spikes on top of the magnet current) prior to the start of V-I measurements, so </a:t>
            </a:r>
            <a:r>
              <a:rPr lang="en-US" dirty="0" smtClean="0"/>
              <a:t>it was very likely degraded </a:t>
            </a:r>
            <a:r>
              <a:rPr lang="en-US" dirty="0"/>
              <a:t>by that time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The half-coil 2 experienced a progressive reduction of the critical current during testing in addition to a factor of 8 higher resistance comparing to half-coil 1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endParaRPr lang="en-US" dirty="0"/>
          </a:p>
          <a:p>
            <a:pPr lvl="1">
              <a:lnSpc>
                <a:spcPct val="120000"/>
              </a:lnSpc>
              <a:spcBef>
                <a:spcPts val="600"/>
              </a:spcBef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2BA8D8F-567C-BB2C-BEF6-0992149A15B8}"/>
              </a:ext>
            </a:extLst>
          </p:cNvPr>
          <p:cNvSpPr txBox="1"/>
          <p:nvPr/>
        </p:nvSpPr>
        <p:spPr>
          <a:xfrm>
            <a:off x="3219128" y="4008879"/>
            <a:ext cx="930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Half-coil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B16AFB8-AF6D-B0BF-DB86-24A0C1B092E6}"/>
              </a:ext>
            </a:extLst>
          </p:cNvPr>
          <p:cNvSpPr txBox="1"/>
          <p:nvPr/>
        </p:nvSpPr>
        <p:spPr>
          <a:xfrm>
            <a:off x="7594816" y="3967550"/>
            <a:ext cx="930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Half-coil 2</a:t>
            </a:r>
          </a:p>
        </p:txBody>
      </p:sp>
    </p:spTree>
    <p:extLst>
      <p:ext uri="{BB962C8B-B14F-4D97-AF65-F5344CB8AC3E}">
        <p14:creationId xmlns:p14="http://schemas.microsoft.com/office/powerpoint/2010/main" val="3742142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58141E5F-4882-2005-740E-561D2E6BD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Re-test in LN2 after </a:t>
            </a:r>
            <a:r>
              <a:rPr lang="en-US" dirty="0" err="1"/>
              <a:t>LHe</a:t>
            </a:r>
            <a:r>
              <a:rPr lang="en-US" dirty="0"/>
              <a:t> test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DD1AF7-2571-462E-4F27-C3F7C0D1F45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5/1/2024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A384A68-A630-7155-C521-B544E9D44D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MDP Collaboration Meeting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C20494-5616-2C1F-48CF-96E74A5A12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EB87F7B-93F2-06E3-9412-9B64138EB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" y="1255092"/>
            <a:ext cx="5242560" cy="3991356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xmlns="" id="{7D5B24CF-C7AE-F5C8-E831-E127673D8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8618" y="1036637"/>
            <a:ext cx="2871870" cy="4689987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The magnet was re-tested in LN2 after the test in </a:t>
            </a:r>
            <a:r>
              <a:rPr lang="en-US" dirty="0" err="1"/>
              <a:t>LHe</a:t>
            </a:r>
            <a:r>
              <a:rPr lang="en-US" dirty="0"/>
              <a:t> to compare its performance with the previously established baseline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The </a:t>
            </a:r>
            <a:r>
              <a:rPr lang="en-US" dirty="0" err="1"/>
              <a:t>Ic</a:t>
            </a:r>
            <a:r>
              <a:rPr lang="en-US" dirty="0"/>
              <a:t> retention with respect to the previous LN2 test was 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69% for the half-coil 1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60% for the half-coil 2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Both coils showed </a:t>
            </a:r>
            <a:r>
              <a:rPr lang="en-US" dirty="0" err="1"/>
              <a:t>Ic</a:t>
            </a:r>
            <a:r>
              <a:rPr lang="en-US" dirty="0"/>
              <a:t> reduction and the half-coil 2 had a larger resistive component comparing to the previous LN2 test, however the difference between half-coils 1 and 2 was not as dramatic as during the </a:t>
            </a:r>
            <a:r>
              <a:rPr lang="en-US" dirty="0" err="1"/>
              <a:t>LHe</a:t>
            </a:r>
            <a:r>
              <a:rPr lang="en-US" dirty="0"/>
              <a:t> test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305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7673E0C4-8B69-F822-636B-4B4EB30B8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between 77 K and 1.8 K tests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DD618D-AD4E-247A-8100-16AEEA2C79B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5/1/2024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9435B4-44C6-CB27-F830-EB110F6BD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MDP Collaboration Meeting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FCC3F5-50C9-E1C2-0333-8B4B85961F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xmlns="" id="{E7E0C90B-EA81-90E4-10FC-1B9D7C99731B}"/>
              </a:ext>
            </a:extLst>
          </p:cNvPr>
          <p:cNvSpPr txBox="1">
            <a:spLocks/>
          </p:cNvSpPr>
          <p:nvPr/>
        </p:nvSpPr>
        <p:spPr>
          <a:xfrm>
            <a:off x="406225" y="3939611"/>
            <a:ext cx="8331550" cy="2378521"/>
          </a:xfrm>
          <a:prstGeom prst="rect">
            <a:avLst/>
          </a:prstGeom>
        </p:spPr>
        <p:txBody>
          <a:bodyPr lIns="0" tIns="0" rIns="0" bIns="0">
            <a:normAutofit fontScale="62500" lnSpcReduction="20000"/>
          </a:bodyPr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The performance of both coils in LN2 was reduced by 30-40% after the test in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LHe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However, based on the virgin tape </a:t>
            </a:r>
            <a:r>
              <a:rPr lang="en-US" dirty="0" err="1"/>
              <a:t>Ic</a:t>
            </a:r>
            <a:r>
              <a:rPr lang="en-US" dirty="0"/>
              <a:t> measurements by the vendor at 77 K and 4.2 K, even the half-coil 2 with the lowest </a:t>
            </a:r>
            <a:r>
              <a:rPr lang="en-US" dirty="0" err="1"/>
              <a:t>Ic</a:t>
            </a:r>
            <a:r>
              <a:rPr lang="en-US" dirty="0"/>
              <a:t> should have reached &gt;4 </a:t>
            </a:r>
            <a:r>
              <a:rPr lang="en-US" dirty="0" smtClean="0"/>
              <a:t>kA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dirty="0" smtClean="0"/>
              <a:t>The difference may </a:t>
            </a:r>
            <a:r>
              <a:rPr lang="en-US" dirty="0"/>
              <a:t>be related to strain-induced change in the field and/or temperature </a:t>
            </a:r>
            <a:r>
              <a:rPr lang="en-US" dirty="0" smtClean="0"/>
              <a:t>dependence due to </a:t>
            </a:r>
          </a:p>
          <a:p>
            <a:pPr lvl="2"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c</a:t>
            </a:r>
            <a:r>
              <a:rPr lang="en-US" dirty="0" smtClean="0"/>
              <a:t>urrent spikes (primary suspect for the limited </a:t>
            </a:r>
            <a:r>
              <a:rPr lang="en-US" dirty="0" err="1" smtClean="0"/>
              <a:t>LHe</a:t>
            </a:r>
            <a:r>
              <a:rPr lang="en-US" dirty="0" smtClean="0"/>
              <a:t> performance)</a:t>
            </a:r>
            <a:endParaRPr lang="en-US" dirty="0"/>
          </a:p>
          <a:p>
            <a:pPr lvl="2"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s</a:t>
            </a:r>
            <a:r>
              <a:rPr lang="en-US" dirty="0" smtClean="0"/>
              <a:t>trains built in during </a:t>
            </a:r>
            <a:r>
              <a:rPr lang="en-US" dirty="0"/>
              <a:t>the </a:t>
            </a:r>
            <a:r>
              <a:rPr lang="en-US" dirty="0" smtClean="0"/>
              <a:t>wire fabrication (</a:t>
            </a:r>
            <a:r>
              <a:rPr lang="en-US" dirty="0" err="1" smtClean="0"/>
              <a:t>Ic</a:t>
            </a:r>
            <a:r>
              <a:rPr lang="en-US" dirty="0" smtClean="0"/>
              <a:t> reduction in standalone test of half-coil 2 wire in LN2) </a:t>
            </a:r>
            <a:endParaRPr lang="en-US" dirty="0"/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Need to test </a:t>
            </a:r>
            <a:r>
              <a:rPr lang="en-US" u="sng" dirty="0">
                <a:solidFill>
                  <a:schemeClr val="accent6">
                    <a:lumMod val="75000"/>
                  </a:schemeClr>
                </a:solidFill>
              </a:rPr>
              <a:t>extracted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tapes or (preferably) the whole cable in field at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LHe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temperature to determine the expected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Ic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(such tests were not in the scope of this SBIR)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C6EFCD6-8D7E-4A8B-9993-092B92C494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144"/>
          <a:stretch/>
        </p:blipFill>
        <p:spPr>
          <a:xfrm>
            <a:off x="1209183" y="1092528"/>
            <a:ext cx="6444904" cy="263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39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503334CE-7828-335E-85B4-50A84455A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959" y="922946"/>
            <a:ext cx="8529154" cy="5409488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 smtClean="0">
                <a:solidFill>
                  <a:srgbClr val="C00000"/>
                </a:solidFill>
              </a:rPr>
              <a:t>The magnet did not burn despite ~40 x 8 kA pulses, but this is not the way to test HTS magnets!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 smtClean="0"/>
              <a:t>The </a:t>
            </a:r>
            <a:r>
              <a:rPr lang="en-US" dirty="0"/>
              <a:t>test facility needs </a:t>
            </a:r>
            <a:r>
              <a:rPr lang="en-US" u="sng" dirty="0"/>
              <a:t>improvements</a:t>
            </a:r>
            <a:r>
              <a:rPr lang="en-US" dirty="0"/>
              <a:t> to test </a:t>
            </a:r>
            <a:r>
              <a:rPr lang="en-US" dirty="0">
                <a:solidFill>
                  <a:srgbClr val="0070C0"/>
                </a:solidFill>
              </a:rPr>
              <a:t>REBCO magnets standalone in </a:t>
            </a:r>
            <a:r>
              <a:rPr lang="en-US" dirty="0" err="1">
                <a:solidFill>
                  <a:srgbClr val="0070C0"/>
                </a:solidFill>
              </a:rPr>
              <a:t>LHe</a:t>
            </a:r>
            <a:r>
              <a:rPr lang="en-US" dirty="0">
                <a:solidFill>
                  <a:srgbClr val="0070C0"/>
                </a:solidFill>
              </a:rPr>
              <a:t> </a:t>
            </a:r>
          </a:p>
          <a:p>
            <a:pPr lvl="1">
              <a:lnSpc>
                <a:spcPct val="120000"/>
              </a:lnSpc>
              <a:spcBef>
                <a:spcPts val="400"/>
              </a:spcBef>
            </a:pPr>
            <a:r>
              <a:rPr lang="en-US" dirty="0"/>
              <a:t>Decrease/eliminate current spikes from the dump switch </a:t>
            </a:r>
          </a:p>
          <a:p>
            <a:pPr lvl="2">
              <a:lnSpc>
                <a:spcPct val="120000"/>
              </a:lnSpc>
              <a:spcBef>
                <a:spcPts val="400"/>
              </a:spcBef>
            </a:pPr>
            <a:r>
              <a:rPr lang="en-US" dirty="0"/>
              <a:t>reduce voltage on the capacitors (low-cost but partial solution)</a:t>
            </a:r>
          </a:p>
          <a:p>
            <a:pPr lvl="2">
              <a:lnSpc>
                <a:spcPct val="120000"/>
              </a:lnSpc>
              <a:spcBef>
                <a:spcPts val="400"/>
              </a:spcBef>
            </a:pPr>
            <a:r>
              <a:rPr lang="en-US" dirty="0"/>
              <a:t>replace with </a:t>
            </a:r>
            <a:r>
              <a:rPr lang="en-US" dirty="0" smtClean="0"/>
              <a:t>IGBTs </a:t>
            </a:r>
            <a:r>
              <a:rPr lang="en-US" dirty="0"/>
              <a:t>(higher-cost but preferred in </a:t>
            </a:r>
            <a:r>
              <a:rPr lang="en-US" dirty="0" smtClean="0"/>
              <a:t>the long </a:t>
            </a:r>
            <a:r>
              <a:rPr lang="en-US" dirty="0"/>
              <a:t>term)</a:t>
            </a:r>
          </a:p>
          <a:p>
            <a:pPr lvl="1">
              <a:lnSpc>
                <a:spcPct val="120000"/>
              </a:lnSpc>
              <a:spcBef>
                <a:spcPts val="400"/>
              </a:spcBef>
            </a:pPr>
            <a:r>
              <a:rPr lang="en-US" dirty="0" smtClean="0"/>
              <a:t>Reduce noise in the fast DAQ channels to preferably &lt;0.5 mV</a:t>
            </a:r>
          </a:p>
          <a:p>
            <a:pPr lvl="1">
              <a:lnSpc>
                <a:spcPct val="120000"/>
              </a:lnSpc>
              <a:spcBef>
                <a:spcPts val="400"/>
              </a:spcBef>
            </a:pPr>
            <a:r>
              <a:rPr lang="en-US" dirty="0" smtClean="0"/>
              <a:t>A </a:t>
            </a:r>
            <a:r>
              <a:rPr lang="en-US" dirty="0"/>
              <a:t>true simultaneous multi-channel V-I measurement system with low noise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/>
              <a:t>The test facility needs </a:t>
            </a:r>
            <a:r>
              <a:rPr lang="en-US" u="sng" dirty="0"/>
              <a:t>upgrades</a:t>
            </a:r>
            <a:r>
              <a:rPr lang="en-US" dirty="0"/>
              <a:t> to test </a:t>
            </a:r>
            <a:r>
              <a:rPr lang="en-US" dirty="0">
                <a:solidFill>
                  <a:srgbClr val="0070C0"/>
                </a:solidFill>
              </a:rPr>
              <a:t>hybrid magnets in </a:t>
            </a:r>
            <a:r>
              <a:rPr lang="en-US" dirty="0" err="1">
                <a:solidFill>
                  <a:srgbClr val="0070C0"/>
                </a:solidFill>
              </a:rPr>
              <a:t>LHe</a:t>
            </a:r>
            <a:r>
              <a:rPr lang="en-US" dirty="0">
                <a:solidFill>
                  <a:srgbClr val="0070C0"/>
                </a:solidFill>
              </a:rPr>
              <a:t> </a:t>
            </a:r>
          </a:p>
          <a:p>
            <a:pPr lvl="1">
              <a:lnSpc>
                <a:spcPct val="120000"/>
              </a:lnSpc>
              <a:spcBef>
                <a:spcPts val="400"/>
              </a:spcBef>
            </a:pPr>
            <a:r>
              <a:rPr lang="en-US" dirty="0"/>
              <a:t>Separate/integrated QD/QP systems for HTS and LTS coils with different thresholds</a:t>
            </a:r>
          </a:p>
          <a:p>
            <a:pPr lvl="1">
              <a:lnSpc>
                <a:spcPct val="120000"/>
              </a:lnSpc>
              <a:spcBef>
                <a:spcPts val="400"/>
              </a:spcBef>
            </a:pPr>
            <a:r>
              <a:rPr lang="en-US" dirty="0"/>
              <a:t>The REBCO coil should be discharged in a few </a:t>
            </a:r>
            <a:r>
              <a:rPr lang="en-US" dirty="0" err="1"/>
              <a:t>ms.</a:t>
            </a:r>
            <a:r>
              <a:rPr lang="en-US" dirty="0"/>
              <a:t> Doable standalone, but will not be possible when connected in series with the Nb</a:t>
            </a:r>
            <a:r>
              <a:rPr lang="en-US" baseline="-25000" dirty="0"/>
              <a:t>3</a:t>
            </a:r>
            <a:r>
              <a:rPr lang="en-US" dirty="0"/>
              <a:t>Sn coil due to its much higher inductance</a:t>
            </a:r>
          </a:p>
          <a:p>
            <a:pPr lvl="2">
              <a:lnSpc>
                <a:spcPct val="120000"/>
              </a:lnSpc>
              <a:spcBef>
                <a:spcPts val="400"/>
              </a:spcBef>
            </a:pPr>
            <a:r>
              <a:rPr lang="en-US" dirty="0"/>
              <a:t>Cold bypass diode and a cold dump </a:t>
            </a:r>
            <a:r>
              <a:rPr lang="en-US" dirty="0" smtClean="0"/>
              <a:t>resistor to protect HTS coil</a:t>
            </a:r>
            <a:endParaRPr lang="en-US" dirty="0"/>
          </a:p>
          <a:p>
            <a:pPr lvl="2">
              <a:lnSpc>
                <a:spcPct val="120000"/>
              </a:lnSpc>
              <a:spcBef>
                <a:spcPts val="400"/>
              </a:spcBef>
            </a:pPr>
            <a:r>
              <a:rPr lang="en-US" dirty="0" smtClean="0"/>
              <a:t>Separate </a:t>
            </a:r>
            <a:r>
              <a:rPr lang="en-US" dirty="0"/>
              <a:t>magnet powering and protection circuits</a:t>
            </a:r>
          </a:p>
          <a:p>
            <a:pPr lvl="1">
              <a:lnSpc>
                <a:spcPct val="120000"/>
              </a:lnSpc>
              <a:spcBef>
                <a:spcPts val="400"/>
              </a:spcBef>
            </a:pPr>
            <a:r>
              <a:rPr lang="en-US" dirty="0" smtClean="0">
                <a:solidFill>
                  <a:srgbClr val="C00000"/>
                </a:solidFill>
              </a:rPr>
              <a:t>These </a:t>
            </a:r>
            <a:r>
              <a:rPr lang="en-US" dirty="0">
                <a:solidFill>
                  <a:srgbClr val="C00000"/>
                </a:solidFill>
              </a:rPr>
              <a:t>development activities should start ASAP to meet the hybrid test milestone next year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/>
              <a:t>Need to establish testing standards for REBCO “short samples” suitable for predicting </a:t>
            </a:r>
            <a:r>
              <a:rPr lang="en-US" dirty="0" smtClean="0"/>
              <a:t>the magnet </a:t>
            </a:r>
            <a:r>
              <a:rPr lang="en-US" dirty="0"/>
              <a:t>performance  </a:t>
            </a:r>
          </a:p>
          <a:p>
            <a:pPr lvl="1">
              <a:lnSpc>
                <a:spcPct val="120000"/>
              </a:lnSpc>
              <a:spcBef>
                <a:spcPts val="400"/>
              </a:spcBef>
            </a:pPr>
            <a:r>
              <a:rPr lang="en-US" dirty="0"/>
              <a:t>The virgin tape testing in </a:t>
            </a:r>
            <a:r>
              <a:rPr lang="en-US" dirty="0" err="1"/>
              <a:t>LHe</a:t>
            </a:r>
            <a:r>
              <a:rPr lang="en-US" dirty="0"/>
              <a:t> is not representative of the cable/magnet behavior </a:t>
            </a:r>
          </a:p>
          <a:p>
            <a:pPr lvl="2">
              <a:lnSpc>
                <a:spcPct val="120000"/>
              </a:lnSpc>
              <a:spcBef>
                <a:spcPts val="400"/>
              </a:spcBef>
            </a:pPr>
            <a:r>
              <a:rPr lang="en-US" dirty="0"/>
              <a:t>Replace it with extracted tape or whole cable or small coil testing in background field in </a:t>
            </a:r>
            <a:r>
              <a:rPr lang="en-US" dirty="0" err="1" smtClean="0"/>
              <a:t>LHe</a:t>
            </a:r>
            <a:endParaRPr lang="en-US" dirty="0"/>
          </a:p>
          <a:p>
            <a:pPr lvl="1">
              <a:lnSpc>
                <a:spcPct val="120000"/>
              </a:lnSpc>
              <a:spcBef>
                <a:spcPts val="400"/>
              </a:spcBef>
            </a:pPr>
            <a:r>
              <a:rPr lang="en-US" dirty="0" smtClean="0"/>
              <a:t>Use </a:t>
            </a:r>
            <a:r>
              <a:rPr lang="en-US" dirty="0"/>
              <a:t>constant voltage, constant electric </a:t>
            </a:r>
            <a:r>
              <a:rPr lang="en-US" dirty="0" smtClean="0"/>
              <a:t>field, etc. </a:t>
            </a:r>
            <a:r>
              <a:rPr lang="en-US" dirty="0"/>
              <a:t>to determine the </a:t>
            </a:r>
            <a:r>
              <a:rPr lang="en-US" dirty="0" err="1"/>
              <a:t>Ic</a:t>
            </a:r>
            <a:r>
              <a:rPr lang="en-US" dirty="0"/>
              <a:t>?</a:t>
            </a:r>
          </a:p>
          <a:p>
            <a:pPr lvl="2">
              <a:lnSpc>
                <a:spcPct val="120000"/>
              </a:lnSpc>
              <a:spcBef>
                <a:spcPts val="400"/>
              </a:spcBef>
            </a:pPr>
            <a:r>
              <a:rPr lang="en-US" dirty="0"/>
              <a:t>Remove the resistive component or leave it during fitting? </a:t>
            </a:r>
          </a:p>
          <a:p>
            <a:pPr>
              <a:lnSpc>
                <a:spcPct val="120000"/>
              </a:lnSpc>
            </a:pP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5AF23251-A70E-45C6-4AC0-04E796D9B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F05B76-8763-2AE4-C690-15579EC5DB2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5/1/2024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2BDD901-E297-707B-50E6-60B07B0BA2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MDP Collaboration Meeting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6C63C4-A34B-5F23-E44D-F79161CE80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337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F829DA83-C02C-622D-F67E-A8AD660D4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29159"/>
            <a:ext cx="8672513" cy="5439905"/>
          </a:xfrm>
        </p:spPr>
        <p:txBody>
          <a:bodyPr>
            <a:normAutofit fontScale="85000" lnSpcReduction="20000"/>
          </a:bodyPr>
          <a:lstStyle/>
          <a:p>
            <a:pPr marL="347472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REBCO group was encouraged by CPRD 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consider plans such that the conductor could be interchangeably used for the different magnet concepts, as well as in terms of length and performance requirements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7522" lvl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16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 seems that we can agree on some “standard” </a:t>
            </a:r>
            <a:r>
              <a:rPr lang="en-US" sz="1600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parameters for round conductors. </a:t>
            </a:r>
            <a:r>
              <a:rPr lang="en-US" sz="16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latest CORC cable with 30 Shanghai Superconductor tapes can be used as the baseline conductor</a:t>
            </a:r>
          </a:p>
          <a:p>
            <a:pPr marL="347472" marR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Conductor needs per COMB magnet</a:t>
            </a:r>
          </a:p>
          <a:p>
            <a:pPr marL="747522" lvl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30 m of baseline CORC cable is needed for one 2-layer COMB magnet (~5 T bore field), which can be split into two equal unit lengths (2x15 m)</a:t>
            </a:r>
          </a:p>
          <a:p>
            <a:pPr marL="747522" lvl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1600" dirty="0">
                <a:latin typeface="Calibri" panose="020F0502020204030204" pitchFamily="34" charset="0"/>
              </a:rPr>
              <a:t>60 m of STAR wire with 12 tapes 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is needed for one 4-layer COMB magnet (~5 T bore field), which can be split into two equal unit lengths (2x30 m)</a:t>
            </a:r>
          </a:p>
          <a:p>
            <a:pPr marL="347472" marR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Short sample and small coil testing in background field</a:t>
            </a:r>
          </a:p>
          <a:p>
            <a:pPr marL="747522" lvl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20 m of CORC cable and 40 m of STAR wires; these can come in multiple piece lengths</a:t>
            </a:r>
          </a:p>
          <a:p>
            <a:pPr marL="347472" marR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1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With the present resources, we can fabricate and test ~ two COMB magnets per year </a:t>
            </a:r>
          </a:p>
          <a:p>
            <a:pPr marL="347472" marR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18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FNAL conductor needs per </a:t>
            </a:r>
            <a:r>
              <a:rPr lang="en-US" sz="1800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year</a:t>
            </a:r>
            <a:endParaRPr lang="en-US" sz="1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7522" lvl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1600" dirty="0">
                <a:solidFill>
                  <a:srgbClr val="C00000"/>
                </a:solidFill>
                <a:latin typeface="Calibri" panose="020F0502020204030204" pitchFamily="34" charset="0"/>
              </a:rPr>
              <a:t>30+20 m </a:t>
            </a:r>
            <a:r>
              <a:rPr lang="en-US" sz="16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of CORC </a:t>
            </a:r>
            <a:r>
              <a:rPr lang="en-US" sz="1600" dirty="0">
                <a:solidFill>
                  <a:srgbClr val="C00000"/>
                </a:solidFill>
                <a:latin typeface="Calibri" panose="020F0502020204030204" pitchFamily="34" charset="0"/>
              </a:rPr>
              <a:t>cable</a:t>
            </a:r>
          </a:p>
          <a:p>
            <a:pPr marL="747522" lvl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1600" dirty="0">
                <a:solidFill>
                  <a:srgbClr val="C00000"/>
                </a:solidFill>
                <a:latin typeface="Calibri" panose="020F0502020204030204" pitchFamily="34" charset="0"/>
              </a:rPr>
              <a:t>60+40 m of STAR wire</a:t>
            </a:r>
          </a:p>
          <a:p>
            <a:pPr marL="347472" marR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 can be assumed that FNAL will need such quantiles of CORC and STAR wires every year as long as we target ~5 T self-field in the bore</a:t>
            </a:r>
          </a:p>
          <a:p>
            <a:pPr marL="747522" lvl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16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higher field targets (TBD) the conductor needs will increase</a:t>
            </a:r>
          </a:p>
          <a:p>
            <a:pPr marL="347472" marR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 would also be good to have a stockpile of virgin tapes used in these conductors as some experiments can be conducted on the tape itself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50978C91-AC3A-12D1-939A-D4BAE2A46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Conductor </a:t>
            </a:r>
            <a:r>
              <a:rPr lang="en-US" dirty="0" smtClean="0"/>
              <a:t>needs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42C1A5-8912-BFA9-0AD6-4D6846D1D93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5/1/2024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35F67B-2A36-4F67-769F-EC008795BA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MDP Collaboration Meeting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986D7A-897F-5962-D503-D1D49F40A0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912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3F86E948-D742-4479-A8EA-FB149AA4A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095" y="937647"/>
            <a:ext cx="8626019" cy="515550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dirty="0" smtClean="0"/>
              <a:t>Accelerator magnet </a:t>
            </a:r>
            <a:r>
              <a:rPr lang="en-US" dirty="0"/>
              <a:t>development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Conductor-dominated</a:t>
            </a:r>
          </a:p>
          <a:p>
            <a:pPr lvl="2">
              <a:lnSpc>
                <a:spcPct val="120000"/>
              </a:lnSpc>
              <a:spcBef>
                <a:spcPts val="300"/>
              </a:spcBef>
            </a:pPr>
            <a:r>
              <a:rPr lang="en-US" dirty="0" smtClean="0"/>
              <a:t>COMB</a:t>
            </a:r>
            <a:endParaRPr lang="en-US" dirty="0"/>
          </a:p>
          <a:p>
            <a:pPr lvl="2">
              <a:lnSpc>
                <a:spcPct val="120000"/>
              </a:lnSpc>
              <a:spcBef>
                <a:spcPts val="300"/>
              </a:spcBef>
            </a:pPr>
            <a:r>
              <a:rPr lang="en-US" dirty="0" smtClean="0"/>
              <a:t>TST</a:t>
            </a:r>
            <a:endParaRPr lang="en-US" dirty="0"/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dirty="0" smtClean="0"/>
              <a:t>Iron-dominated</a:t>
            </a:r>
            <a:endParaRPr lang="en-US" dirty="0"/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Material development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Exfoliated/soldered tape </a:t>
            </a:r>
            <a:r>
              <a:rPr lang="en-US" dirty="0" smtClean="0"/>
              <a:t>studies</a:t>
            </a:r>
            <a:endParaRPr lang="en-US" dirty="0"/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Tape/cable impregnation </a:t>
            </a:r>
            <a:r>
              <a:rPr lang="en-US" dirty="0" smtClean="0"/>
              <a:t>studies</a:t>
            </a:r>
            <a:endParaRPr lang="en-US" dirty="0"/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Fusion tape/cable/coil </a:t>
            </a:r>
            <a:r>
              <a:rPr lang="en-US" dirty="0" smtClean="0"/>
              <a:t>testing</a:t>
            </a:r>
            <a:endParaRPr lang="en-US" dirty="0"/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dirty="0" smtClean="0"/>
              <a:t>Diagnostic</a:t>
            </a:r>
            <a:r>
              <a:rPr lang="en-US" dirty="0" smtClean="0"/>
              <a:t> </a:t>
            </a:r>
            <a:r>
              <a:rPr lang="en-US" dirty="0"/>
              <a:t>development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dirty="0" smtClean="0"/>
              <a:t>Fiber-optic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dirty="0" smtClean="0"/>
              <a:t>Quench antenna 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dirty="0" smtClean="0"/>
              <a:t>Acoustic</a:t>
            </a:r>
            <a:endParaRPr lang="en-US" dirty="0"/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dirty="0" smtClean="0"/>
              <a:t>Testing infrastructure </a:t>
            </a:r>
            <a:r>
              <a:rPr lang="en-US" dirty="0"/>
              <a:t>upgrades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dirty="0" smtClean="0"/>
              <a:t>VMTF/HFVMTF</a:t>
            </a:r>
            <a:endParaRPr lang="en-US" dirty="0"/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dirty="0" smtClean="0"/>
              <a:t>IB1/Stand 3</a:t>
            </a:r>
            <a:endParaRPr lang="en-US" dirty="0"/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dirty="0" smtClean="0"/>
              <a:t>IB3A/Superconducting Lab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72C75245-BB84-4BDC-9A0B-004E3DE8D03A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FNAL REBCO-related </a:t>
            </a:r>
            <a:r>
              <a:rPr lang="en-US" dirty="0"/>
              <a:t>activities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A1469D-1588-1D93-4E3E-ABD0858CCA7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5/1/2024</a:t>
            </a:r>
            <a:endParaRPr lang="en-US" alt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4F37C3C-C003-549A-8113-946CF195D7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MDP Collaboration Meeting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697D2E55-4707-5A63-A078-3CEFFC57F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8930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3F86E948-D742-4479-A8EA-FB149AA4A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90" y="836908"/>
            <a:ext cx="8626019" cy="518418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COMB-STAR-1 – the Phase-I SBIR magnet was fabricated and tested in LN</a:t>
            </a:r>
            <a:r>
              <a:rPr lang="en-US" baseline="-25000" dirty="0"/>
              <a:t>2</a:t>
            </a:r>
            <a:r>
              <a:rPr lang="en-US" dirty="0"/>
              <a:t> and </a:t>
            </a:r>
            <a:r>
              <a:rPr lang="en-US" dirty="0" err="1"/>
              <a:t>LHe</a:t>
            </a:r>
            <a:endParaRPr lang="en-US" dirty="0"/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sz="2100" dirty="0"/>
              <a:t>Milestone AIIb-M2: “Demonstrate first COMB (Conductor on Molded Barrel) technology” - </a:t>
            </a:r>
            <a:r>
              <a:rPr lang="en-US" dirty="0">
                <a:solidFill>
                  <a:srgbClr val="C00000"/>
                </a:solidFill>
              </a:rPr>
              <a:t>complete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 smtClean="0"/>
              <a:t>Recently tested in </a:t>
            </a:r>
            <a:r>
              <a:rPr lang="en-US" dirty="0" err="1" smtClean="0"/>
              <a:t>LHe</a:t>
            </a:r>
            <a:r>
              <a:rPr lang="en-US" dirty="0" smtClean="0"/>
              <a:t> - reached </a:t>
            </a:r>
            <a:r>
              <a:rPr lang="en-US" dirty="0"/>
              <a:t>~1.5 T bore field at 3.2 </a:t>
            </a:r>
            <a:r>
              <a:rPr lang="en-US" dirty="0" smtClean="0"/>
              <a:t>kA</a:t>
            </a:r>
            <a:endParaRPr lang="en-US" dirty="0"/>
          </a:p>
          <a:p>
            <a:pPr lvl="2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Performance lower than expected – </a:t>
            </a:r>
            <a:r>
              <a:rPr lang="en-US" sz="2100" dirty="0">
                <a:solidFill>
                  <a:srgbClr val="0070C0"/>
                </a:solidFill>
              </a:rPr>
              <a:t>limited by one half-coil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Possible next steps</a:t>
            </a:r>
          </a:p>
          <a:p>
            <a:pPr lvl="2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Re-test in LN</a:t>
            </a:r>
            <a:r>
              <a:rPr lang="en-US" baseline="-25000" dirty="0"/>
              <a:t>2</a:t>
            </a:r>
            <a:r>
              <a:rPr lang="en-US" dirty="0"/>
              <a:t> (</a:t>
            </a:r>
            <a:r>
              <a:rPr lang="en-US" dirty="0">
                <a:solidFill>
                  <a:srgbClr val="0070C0"/>
                </a:solidFill>
              </a:rPr>
              <a:t>done</a:t>
            </a:r>
            <a:r>
              <a:rPr lang="en-US" dirty="0"/>
              <a:t>)</a:t>
            </a:r>
          </a:p>
          <a:p>
            <a:pPr lvl="2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Disassembly/autopsy/micro-CT scan of the bad half-coil</a:t>
            </a:r>
          </a:p>
          <a:p>
            <a:pPr lvl="2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Re-test of the good half-coil in </a:t>
            </a:r>
            <a:r>
              <a:rPr lang="en-US" dirty="0" err="1"/>
              <a:t>LHe</a:t>
            </a:r>
            <a:r>
              <a:rPr lang="en-US" dirty="0"/>
              <a:t> (as a “mirror”) and/or replace the other half-coil with a new conductor</a:t>
            </a:r>
          </a:p>
          <a:p>
            <a:pPr lvl="3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Depends on VMTF schedule and conductor availability</a:t>
            </a:r>
          </a:p>
          <a:p>
            <a:pPr lvl="3">
              <a:lnSpc>
                <a:spcPct val="120000"/>
              </a:lnSpc>
              <a:spcBef>
                <a:spcPts val="600"/>
              </a:spcBef>
            </a:pPr>
            <a:r>
              <a:rPr lang="en-US" dirty="0">
                <a:solidFill>
                  <a:srgbClr val="0070C0"/>
                </a:solidFill>
              </a:rPr>
              <a:t>Need to improve the VMTF dump system prior to the next test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COMB-STAR-2 – the Phase-II SBIR magnet </a:t>
            </a:r>
            <a:r>
              <a:rPr lang="en-US" dirty="0" smtClean="0"/>
              <a:t>is to </a:t>
            </a:r>
            <a:r>
              <a:rPr lang="en-US" dirty="0"/>
              <a:t>be fabricated/tested next year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100 m of STAR wire will be delivered later this or early next calendar year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The magnet will have </a:t>
            </a:r>
          </a:p>
          <a:p>
            <a:pPr lvl="2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60 mm clear bore </a:t>
            </a:r>
          </a:p>
          <a:p>
            <a:pPr lvl="2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4 layers of STAR wire</a:t>
            </a:r>
          </a:p>
          <a:p>
            <a:pPr lvl="2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target bore field ~5 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72C75245-BB84-4BDC-9A0B-004E3DE8D03A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Magnet development with STAR wires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A1469D-1588-1D93-4E3E-ABD0858CCA7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5/1/2024</a:t>
            </a:r>
            <a:endParaRPr lang="en-US" alt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4F37C3C-C003-549A-8113-946CF195D7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MDP Collaboration Meeting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697D2E55-4707-5A63-A078-3CEFFC57F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6420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3F86E948-D742-4479-A8EA-FB149AA4A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972517"/>
            <a:ext cx="8349712" cy="4659161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COMB-CORC-1 magnet is the next one to fabricate and test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Conductor is available, bending performance is to be verified</a:t>
            </a:r>
          </a:p>
          <a:p>
            <a:pPr lvl="2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Built a 1 T resistive dipole magnet that will be used for in-field cable testing in LN2 </a:t>
            </a:r>
            <a:endParaRPr lang="en-US" dirty="0" smtClean="0"/>
          </a:p>
          <a:p>
            <a:pPr lvl="3">
              <a:lnSpc>
                <a:spcPct val="120000"/>
              </a:lnSpc>
              <a:spcBef>
                <a:spcPts val="600"/>
              </a:spcBef>
            </a:pPr>
            <a:r>
              <a:rPr lang="en-US" dirty="0" smtClean="0">
                <a:solidFill>
                  <a:srgbClr val="0070C0"/>
                </a:solidFill>
              </a:rPr>
              <a:t>nice project for a student!</a:t>
            </a:r>
            <a:endParaRPr lang="en-US" dirty="0">
              <a:solidFill>
                <a:srgbClr val="0070C0"/>
              </a:solidFill>
            </a:endParaRP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The magnet will have </a:t>
            </a:r>
          </a:p>
          <a:p>
            <a:pPr lvl="2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~100 mm clear bore </a:t>
            </a:r>
          </a:p>
          <a:p>
            <a:pPr lvl="2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~120 mm coil OD</a:t>
            </a:r>
          </a:p>
          <a:p>
            <a:pPr lvl="2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2 layers of CORC cable with 24 HM Superpower tapes</a:t>
            </a:r>
          </a:p>
          <a:p>
            <a:pPr lvl="2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target bore field ~5 T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Standalone test this year in LN</a:t>
            </a:r>
            <a:r>
              <a:rPr lang="en-US" baseline="-25000" dirty="0"/>
              <a:t>2</a:t>
            </a:r>
            <a:r>
              <a:rPr lang="en-US" dirty="0"/>
              <a:t>/</a:t>
            </a:r>
            <a:r>
              <a:rPr lang="en-US" dirty="0" err="1"/>
              <a:t>LHe</a:t>
            </a:r>
            <a:endParaRPr lang="en-US" dirty="0"/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sz="2000" dirty="0"/>
              <a:t>Milestone AIIb-M7: COMB performance demonstration. Expected completion at the end of this calendar year </a:t>
            </a:r>
            <a:r>
              <a:rPr lang="en-US" dirty="0">
                <a:solidFill>
                  <a:srgbClr val="C00000"/>
                </a:solidFill>
              </a:rPr>
              <a:t>if the GARD funding is not interrupted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Hybrid test next year with a Nb</a:t>
            </a:r>
            <a:r>
              <a:rPr lang="en-US" baseline="-25000" dirty="0"/>
              <a:t>3</a:t>
            </a:r>
            <a:r>
              <a:rPr lang="en-US" dirty="0"/>
              <a:t>Sn coil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sz="2000" dirty="0"/>
              <a:t>Milestone AIIb-M5: Complete COMB insert test. Successor to AIIb-M7, expected completion in spring of 2025 </a:t>
            </a:r>
            <a:r>
              <a:rPr lang="en-US" dirty="0">
                <a:solidFill>
                  <a:srgbClr val="C00000"/>
                </a:solidFill>
              </a:rPr>
              <a:t>if the test facility is upgraded for that test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>
                <a:solidFill>
                  <a:srgbClr val="0070C0"/>
                </a:solidFill>
              </a:rPr>
              <a:t>Need to coordinate the interfaces between REBCO and NB</a:t>
            </a:r>
            <a:r>
              <a:rPr lang="en-US" baseline="-25000" dirty="0">
                <a:solidFill>
                  <a:srgbClr val="0070C0"/>
                </a:solidFill>
              </a:rPr>
              <a:t>3</a:t>
            </a:r>
            <a:r>
              <a:rPr lang="en-US" dirty="0">
                <a:solidFill>
                  <a:srgbClr val="0070C0"/>
                </a:solidFill>
              </a:rPr>
              <a:t>Sn coils soon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72C75245-BB84-4BDC-9A0B-004E3DE8D03A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Magnet development with CORC cables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A1469D-1588-1D93-4E3E-ABD0858CCA7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5/1/2024</a:t>
            </a:r>
            <a:endParaRPr lang="en-US" alt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4F37C3C-C003-549A-8113-946CF195D7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MDP Collaboration Meeting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697D2E55-4707-5A63-A078-3CEFFC57F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668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3F86E948-D742-4479-A8EA-FB149AA4A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5404" y="1356102"/>
            <a:ext cx="3445710" cy="4674811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60 mm clear bore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Two half-coils made with two layers of round REBCO STAR® wire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The cable is wound into a continuous channel without internal splices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Coil support structures 3D printed from ULTEM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The leads are terminated at 3 copper adapters that allows to test each coil individually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Redundant voltage taps co-wound with the conductor into the support structure to minimize the noise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72C75245-BB84-4BDC-9A0B-004E3DE8D03A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COMB-STAR-1 dipole magnet design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A1469D-1588-1D93-4E3E-ABD0858CCA7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5/1/2024</a:t>
            </a:r>
            <a:endParaRPr lang="en-US" alt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4F37C3C-C003-549A-8113-946CF195D7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MDP Collaboration Meeting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697D2E55-4707-5A63-A078-3CEFFC57F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5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29EC280-DE7E-48C2-ADC8-03BD7FB577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8" t="5819" r="1672" b="3526"/>
          <a:stretch/>
        </p:blipFill>
        <p:spPr bwMode="auto">
          <a:xfrm>
            <a:off x="151110" y="952534"/>
            <a:ext cx="4881966" cy="25478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A picture containing table, indoor&#10;&#10;Description automatically generated">
            <a:extLst>
              <a:ext uri="{FF2B5EF4-FFF2-40B4-BE49-F238E27FC236}">
                <a16:creationId xmlns:a16="http://schemas.microsoft.com/office/drawing/2014/main" xmlns="" id="{6D1283CB-B1DF-176B-A371-4EB6CAD1AE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82"/>
          <a:stretch/>
        </p:blipFill>
        <p:spPr>
          <a:xfrm>
            <a:off x="550190" y="3580902"/>
            <a:ext cx="4187379" cy="252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790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">
            <a:extLst>
              <a:ext uri="{FF2B5EF4-FFF2-40B4-BE49-F238E27FC236}">
                <a16:creationId xmlns:a16="http://schemas.microsoft.com/office/drawing/2014/main" xmlns="" id="{C37FFEE8-3842-4C46-B986-0186D5EE85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5953" y="971550"/>
            <a:ext cx="3895160" cy="5059363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COMB-STAR-1 was fabricated and tested in liquid nitrogen in 2023. It was the first experimental demonstration of a multi-layer COMB magnet fabricated with ~10 m of REBCO conductor</a:t>
            </a:r>
          </a:p>
          <a:p>
            <a:pPr marL="568325" lvl="1">
              <a:lnSpc>
                <a:spcPct val="120000"/>
              </a:lnSpc>
              <a:spcBef>
                <a:spcPts val="600"/>
              </a:spcBef>
              <a:buFont typeface="Helvetica" panose="020B0604020202020204" pitchFamily="34" charset="0"/>
              <a:buChar char="-"/>
            </a:pPr>
            <a:r>
              <a:rPr lang="en-US" dirty="0"/>
              <a:t>the magnet went through four thermo-cycles and multiple energization cycles </a:t>
            </a:r>
          </a:p>
          <a:p>
            <a:pPr marL="568325" lvl="1">
              <a:lnSpc>
                <a:spcPct val="120000"/>
              </a:lnSpc>
              <a:spcBef>
                <a:spcPts val="600"/>
              </a:spcBef>
              <a:buFont typeface="Helvetica" panose="020B0604020202020204" pitchFamily="34" charset="0"/>
              <a:buChar char="-"/>
            </a:pPr>
            <a:r>
              <a:rPr lang="en-US" dirty="0"/>
              <a:t>the measured critical current retentions for the coils were in 93-99% range, which exceeded the ultimate project target (over 90% </a:t>
            </a:r>
            <a:r>
              <a:rPr lang="en-US" dirty="0" err="1"/>
              <a:t>Ic</a:t>
            </a:r>
            <a:r>
              <a:rPr lang="en-US" dirty="0"/>
              <a:t> retention)</a:t>
            </a:r>
          </a:p>
          <a:p>
            <a:pPr marL="968375" lvl="2" indent="-285750">
              <a:lnSpc>
                <a:spcPct val="120000"/>
              </a:lnSpc>
              <a:spcBef>
                <a:spcPts val="600"/>
              </a:spcBef>
              <a:buFont typeface="Helvetica" panose="020B0604020202020204" pitchFamily="34" charset="0"/>
              <a:buChar char="-"/>
            </a:pPr>
            <a:r>
              <a:rPr lang="en-US" dirty="0"/>
              <a:t>One conductor showed a progressive reduction of </a:t>
            </a:r>
            <a:r>
              <a:rPr lang="en-US" dirty="0" err="1"/>
              <a:t>Ic</a:t>
            </a:r>
            <a:r>
              <a:rPr lang="en-US" dirty="0"/>
              <a:t> with each subsequent ramp when tested standalone prior to the coil winding</a:t>
            </a:r>
          </a:p>
          <a:p>
            <a:pPr marL="968375" lvl="2" indent="-285750">
              <a:lnSpc>
                <a:spcPct val="120000"/>
              </a:lnSpc>
              <a:spcBef>
                <a:spcPts val="600"/>
              </a:spcBef>
              <a:buFont typeface="Helvetica" panose="020B0604020202020204" pitchFamily="34" charset="0"/>
              <a:buChar char="-"/>
            </a:pPr>
            <a:r>
              <a:rPr lang="en-US" dirty="0">
                <a:solidFill>
                  <a:srgbClr val="0070C0"/>
                </a:solidFill>
              </a:rPr>
              <a:t>That particular coil demonstrated the lowest </a:t>
            </a:r>
            <a:r>
              <a:rPr lang="en-US" dirty="0" err="1">
                <a:solidFill>
                  <a:srgbClr val="0070C0"/>
                </a:solidFill>
              </a:rPr>
              <a:t>Ic</a:t>
            </a:r>
            <a:r>
              <a:rPr lang="en-US" dirty="0">
                <a:solidFill>
                  <a:srgbClr val="0070C0"/>
                </a:solidFill>
              </a:rPr>
              <a:t> retention of 93% in the magnet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The magnet was re-assembled with a larger iron yoke and tested in liquid helium at 1.8-4.5 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E0EC83C0-BC2F-406B-8D8B-8E25EEBBC17E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Magnet testing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00A9043-C620-958D-4305-5AD195E719A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5/1/2024</a:t>
            </a: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FE75C7C-2B14-2100-CE5E-87894C697C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MDP Collaboration Meeting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31E2E6C-3512-3DA6-DBB6-39E81A11C6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3E329A9-4072-FCD6-D29E-6B94E0FE76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895"/>
          <a:stretch/>
        </p:blipFill>
        <p:spPr>
          <a:xfrm>
            <a:off x="228600" y="880554"/>
            <a:ext cx="2425485" cy="5387009"/>
          </a:xfrm>
          <a:prstGeom prst="rect">
            <a:avLst/>
          </a:prstGeom>
        </p:spPr>
      </p:pic>
      <p:pic>
        <p:nvPicPr>
          <p:cNvPr id="5" name="Picture 4" descr="A close-up of a machine&#10;&#10;Description automatically generated with medium confidence">
            <a:extLst>
              <a:ext uri="{FF2B5EF4-FFF2-40B4-BE49-F238E27FC236}">
                <a16:creationId xmlns:a16="http://schemas.microsoft.com/office/drawing/2014/main" xmlns="" id="{85F26576-2968-1EDD-165F-44AF37FBB4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1073366" y="2521062"/>
            <a:ext cx="5346506" cy="206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758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xmlns="" id="{6EAF2D53-7279-8CEB-D929-864D0C4B9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7441" y="971550"/>
            <a:ext cx="2643672" cy="5235521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The QP thresholds had to be increased from ±1 mV to ± 2.5 mV to avoid trips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>
                <a:solidFill>
                  <a:srgbClr val="0070C0"/>
                </a:solidFill>
              </a:rPr>
              <a:t>Still a very low number comparing to LTS!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The highest current reached was 3273 A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1.5 T bore field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2.3 T peak coil field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All the quenches were localized in half-coil 2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The same conductor showed a small, but progressive reduction of </a:t>
            </a:r>
            <a:r>
              <a:rPr lang="en-US" dirty="0" err="1"/>
              <a:t>I</a:t>
            </a:r>
            <a:r>
              <a:rPr lang="en-US" baseline="-25000" dirty="0" err="1"/>
              <a:t>c</a:t>
            </a:r>
            <a:r>
              <a:rPr lang="en-US" dirty="0"/>
              <a:t> when tested standalone at 77 K 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It seems that whatever caused that reduction in liquid nitrogen was amplified when tested in liquid helium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1F3481-40E0-70CA-08A8-6A1ABD94D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quench history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BE28D63-3D62-A73E-B49B-365786121D4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5/1/2024</a:t>
            </a: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B7E4343-EB3A-149B-B8DC-80FF90480C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MDP Collaboration Meeting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FE61D68-1D24-B702-10D2-EECDD43A47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7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ECD07E7-3269-3BE5-3AAE-253E02DD9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88" y="1263111"/>
            <a:ext cx="5891775" cy="491517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0371834E-B3B3-EBFD-263E-9193208E9C20}"/>
              </a:ext>
            </a:extLst>
          </p:cNvPr>
          <p:cNvCxnSpPr>
            <a:cxnSpLocks/>
          </p:cNvCxnSpPr>
          <p:nvPr/>
        </p:nvCxnSpPr>
        <p:spPr>
          <a:xfrm flipH="1" flipV="1">
            <a:off x="2471980" y="2332822"/>
            <a:ext cx="165729" cy="1007063"/>
          </a:xfrm>
          <a:prstGeom prst="straightConnector1">
            <a:avLst/>
          </a:prstGeom>
          <a:ln w="15875">
            <a:solidFill>
              <a:srgbClr val="000000"/>
            </a:solidFill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AC72576-9418-B273-9C27-ED8DAA73B9FF}"/>
              </a:ext>
            </a:extLst>
          </p:cNvPr>
          <p:cNvSpPr txBox="1"/>
          <p:nvPr/>
        </p:nvSpPr>
        <p:spPr>
          <a:xfrm>
            <a:off x="1978940" y="3401928"/>
            <a:ext cx="20806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Quench/thermal runaway at 2800 A plateau that limited the currents in subsequent ramps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9E79C51C-7F29-8450-331C-CBBC2C556582}"/>
              </a:ext>
            </a:extLst>
          </p:cNvPr>
          <p:cNvCxnSpPr>
            <a:cxnSpLocks/>
          </p:cNvCxnSpPr>
          <p:nvPr/>
        </p:nvCxnSpPr>
        <p:spPr>
          <a:xfrm flipH="1">
            <a:off x="1906292" y="1263111"/>
            <a:ext cx="143359" cy="465875"/>
          </a:xfrm>
          <a:prstGeom prst="straightConnector1">
            <a:avLst/>
          </a:prstGeom>
          <a:ln w="15875">
            <a:solidFill>
              <a:srgbClr val="000000"/>
            </a:solidFill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13251DC-2DAF-C3EC-C5A7-6F78E7EE03C9}"/>
              </a:ext>
            </a:extLst>
          </p:cNvPr>
          <p:cNvSpPr txBox="1"/>
          <p:nvPr/>
        </p:nvSpPr>
        <p:spPr>
          <a:xfrm>
            <a:off x="1757121" y="988268"/>
            <a:ext cx="2516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First intentional ramp to quench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ABF37F1E-EE49-7915-4A49-2FDB0130FA25}"/>
              </a:ext>
            </a:extLst>
          </p:cNvPr>
          <p:cNvCxnSpPr>
            <a:cxnSpLocks/>
          </p:cNvCxnSpPr>
          <p:nvPr/>
        </p:nvCxnSpPr>
        <p:spPr>
          <a:xfrm flipH="1">
            <a:off x="966224" y="2894447"/>
            <a:ext cx="790897" cy="0"/>
          </a:xfrm>
          <a:prstGeom prst="straightConnector1">
            <a:avLst/>
          </a:prstGeom>
          <a:ln w="15875">
            <a:solidFill>
              <a:srgbClr val="000000"/>
            </a:solidFill>
            <a:headEnd type="triangle" w="med" len="lg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41A76FA-6F2E-DC10-C7E9-17F3499F8AC3}"/>
              </a:ext>
            </a:extLst>
          </p:cNvPr>
          <p:cNvSpPr txBox="1"/>
          <p:nvPr/>
        </p:nvSpPr>
        <p:spPr>
          <a:xfrm>
            <a:off x="906005" y="3044109"/>
            <a:ext cx="10002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Trips while adjusting DQD/FPGA </a:t>
            </a:r>
            <a:r>
              <a:rPr lang="en-US" sz="1400" dirty="0" smtClean="0">
                <a:highlight>
                  <a:srgbClr val="FFFF00"/>
                </a:highlight>
              </a:rPr>
              <a:t>thresholds and offsets</a:t>
            </a:r>
            <a:endParaRPr lang="en-US" sz="14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580769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821E06CF-ED6D-5EFE-0D20-BEBA8446B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quench protection triggers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1CAA9F9-3937-9F72-C3D8-13B40415CF5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5/1/2024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C6995C-D401-0091-E01B-51625F7748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MDP Collaboration Meeting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E8E24F-A123-F5CC-8F7F-1DEB6C89B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655E91F-961A-374B-DA4D-3EFDA7DDB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42" y="1003515"/>
            <a:ext cx="4102879" cy="37413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D296763-A040-02FF-03D6-8C8307B5A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2380" y="1003515"/>
            <a:ext cx="4098220" cy="37413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49731A0-0F35-73D2-9E9A-463B6AAAE1D1}"/>
              </a:ext>
            </a:extLst>
          </p:cNvPr>
          <p:cNvSpPr txBox="1"/>
          <p:nvPr/>
        </p:nvSpPr>
        <p:spPr>
          <a:xfrm>
            <a:off x="2978904" y="4047625"/>
            <a:ext cx="589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1.8 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C9D9ED4-11D5-797D-EE1B-A77B455E7180}"/>
              </a:ext>
            </a:extLst>
          </p:cNvPr>
          <p:cNvSpPr txBox="1"/>
          <p:nvPr/>
        </p:nvSpPr>
        <p:spPr>
          <a:xfrm>
            <a:off x="7393338" y="4010171"/>
            <a:ext cx="589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4.5 K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xmlns="" id="{90253D48-317C-812B-F21A-2242E7ECF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091" y="4909087"/>
            <a:ext cx="8535691" cy="1460716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The differential voltages (half-coil 1 minus half-coil 2) showed a considerable noise level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Despite that, there was a clear quench onset after the thresholds were adjusted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The quench behavior was very different between 1.8 K and 4.5 K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At 1.8 K, the quench development time was ~20 </a:t>
            </a:r>
            <a:r>
              <a:rPr lang="en-US" dirty="0" err="1"/>
              <a:t>ms</a:t>
            </a:r>
            <a:r>
              <a:rPr lang="en-US" dirty="0"/>
              <a:t> with a rapid voltage growth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At 4.5 K, the quench development time was ~350 </a:t>
            </a:r>
            <a:r>
              <a:rPr lang="en-US" dirty="0" err="1"/>
              <a:t>ms</a:t>
            </a:r>
            <a:r>
              <a:rPr lang="en-US" dirty="0"/>
              <a:t> with a slow voltage growth</a:t>
            </a:r>
          </a:p>
        </p:txBody>
      </p:sp>
    </p:spTree>
    <p:extLst>
      <p:ext uri="{BB962C8B-B14F-4D97-AF65-F5344CB8AC3E}">
        <p14:creationId xmlns:p14="http://schemas.microsoft.com/office/powerpoint/2010/main" val="3850940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>
            <a:extLst>
              <a:ext uri="{FF2B5EF4-FFF2-40B4-BE49-F238E27FC236}">
                <a16:creationId xmlns:a16="http://schemas.microsoft.com/office/drawing/2014/main" xmlns="" id="{15064FBC-6732-E93C-23A3-4D52CC0E0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8281" y="2409987"/>
            <a:ext cx="3573571" cy="2111643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The half-coil 2 that limited the magnet performance also showed a much larger voltage than the half-coil 1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There was a drastic change of resistance at ~1250 A in the half-coil 2 observed in all the ramps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That coil will be closely examined after the magnet is disassembled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3EB071-5533-1A2E-923C-9205C03D6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V-I curves at 1.8 K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87B787D-4864-DC6F-C2BB-950F1BF6CA1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5/1/2024</a:t>
            </a: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0F9A4D9-A049-F931-353B-9E653A70F3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MDP Collaboration Meeting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5652067-91D4-6BFD-21DF-0834A97E46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9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938C331-1198-6DD3-8A05-38F779097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67725"/>
            <a:ext cx="5114120" cy="428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78877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FNAL_PowerPoint_4x3_103023" id="{56412806-8E28-ED4B-B82F-EBF5DB226CE3}" vid="{FC0900A3-B597-DE43-A841-C86C130EBA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FNAL_PowerPoint_4x3_103023</Template>
  <TotalTime>18965</TotalTime>
  <Words>1808</Words>
  <Application>Microsoft Office PowerPoint</Application>
  <PresentationFormat>On-screen Show (4:3)</PresentationFormat>
  <Paragraphs>199</Paragraphs>
  <Slides>15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Fermilab_PPT_090815</vt:lpstr>
      <vt:lpstr>PowerPoint Presentation</vt:lpstr>
      <vt:lpstr>FNAL REBCO-related activities</vt:lpstr>
      <vt:lpstr>Magnet development with STAR wires</vt:lpstr>
      <vt:lpstr>Magnet development with CORC cables</vt:lpstr>
      <vt:lpstr>COMB-STAR-1 dipole magnet design</vt:lpstr>
      <vt:lpstr>Magnet testing</vt:lpstr>
      <vt:lpstr>Magnet quench history</vt:lpstr>
      <vt:lpstr>Typical quench protection triggers</vt:lpstr>
      <vt:lpstr>Typical V-I curves at 1.8 K</vt:lpstr>
      <vt:lpstr>Current spikes</vt:lpstr>
      <vt:lpstr>V-I ramp history</vt:lpstr>
      <vt:lpstr>Re-test in LN2 after LHe test</vt:lpstr>
      <vt:lpstr>Comparison between 77 K and 1.8 K tests</vt:lpstr>
      <vt:lpstr>Lessons learned</vt:lpstr>
      <vt:lpstr>Conductor needs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Vadim Kashikhin</dc:creator>
  <cp:lastModifiedBy>vadim</cp:lastModifiedBy>
  <cp:revision>40</cp:revision>
  <cp:lastPrinted>2014-01-20T19:40:21Z</cp:lastPrinted>
  <dcterms:created xsi:type="dcterms:W3CDTF">2024-04-09T06:51:40Z</dcterms:created>
  <dcterms:modified xsi:type="dcterms:W3CDTF">2024-05-01T07:23:01Z</dcterms:modified>
</cp:coreProperties>
</file>