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1093" r:id="rId2"/>
    <p:sldId id="1121" r:id="rId3"/>
    <p:sldId id="1122" r:id="rId4"/>
    <p:sldId id="1127" r:id="rId5"/>
    <p:sldId id="1123" r:id="rId6"/>
    <p:sldId id="1128" r:id="rId7"/>
    <p:sldId id="1125" r:id="rId8"/>
    <p:sldId id="1130" r:id="rId9"/>
    <p:sldId id="1126" r:id="rId10"/>
    <p:sldId id="1129" r:id="rId11"/>
    <p:sldId id="1131" r:id="rId12"/>
    <p:sldId id="755" r:id="rId1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9" autoAdjust="0"/>
    <p:restoredTop sz="94660"/>
  </p:normalViewPr>
  <p:slideViewPr>
    <p:cSldViewPr>
      <p:cViewPr varScale="1">
        <p:scale>
          <a:sx n="69" d="100"/>
          <a:sy n="69" d="100"/>
        </p:scale>
        <p:origin x="72" y="24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8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lobin\Desktop\20%20T%20REBCO%20dipole\20TRebco_margin%20(version%202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Insulated cable cross-section (mm</a:t>
            </a:r>
            <a:r>
              <a:rPr lang="en-US" sz="1800" b="1" baseline="30000" dirty="0"/>
              <a:t>2</a:t>
            </a:r>
            <a:r>
              <a:rPr lang="en-US" sz="1800" b="1" dirty="0"/>
              <a:t>)</a:t>
            </a:r>
          </a:p>
        </c:rich>
      </c:tx>
      <c:layout>
        <c:manualLayout>
          <c:xMode val="edge"/>
          <c:yMode val="edge"/>
          <c:x val="0.17180633446166557"/>
          <c:y val="5.777555101174911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028214300216696E-2"/>
          <c:y val="0.13171225937183384"/>
          <c:w val="0.88804246950680588"/>
          <c:h val="0.68507552258447046"/>
        </c:manualLayout>
      </c:layout>
      <c:barChart>
        <c:barDir val="col"/>
        <c:grouping val="clustered"/>
        <c:varyColors val="0"/>
        <c:ser>
          <c:idx val="0"/>
          <c:order val="0"/>
          <c:tx>
            <c:v>HTS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 T dipoles'!$C$4:$C$15</c:f>
              <c:strCache>
                <c:ptCount val="12"/>
                <c:pt idx="0">
                  <c:v>CT I</c:v>
                </c:pt>
                <c:pt idx="1">
                  <c:v>CT II</c:v>
                </c:pt>
                <c:pt idx="2">
                  <c:v>SMCT I</c:v>
                </c:pt>
                <c:pt idx="3">
                  <c:v>SMCT II</c:v>
                </c:pt>
                <c:pt idx="4">
                  <c:v>CCT</c:v>
                </c:pt>
                <c:pt idx="5">
                  <c:v>BL I</c:v>
                </c:pt>
                <c:pt idx="6">
                  <c:v>BL II</c:v>
                </c:pt>
                <c:pt idx="7">
                  <c:v>CC I</c:v>
                </c:pt>
                <c:pt idx="8">
                  <c:v>CC II</c:v>
                </c:pt>
                <c:pt idx="9">
                  <c:v>CC III</c:v>
                </c:pt>
                <c:pt idx="10">
                  <c:v>SMCT-BSCCO</c:v>
                </c:pt>
                <c:pt idx="11">
                  <c:v>SMCT-REBCO</c:v>
                </c:pt>
              </c:strCache>
            </c:strRef>
          </c:cat>
          <c:val>
            <c:numRef>
              <c:f>'20 T dipoles'!$F$4:$F$15</c:f>
              <c:numCache>
                <c:formatCode>General</c:formatCode>
                <c:ptCount val="12"/>
                <c:pt idx="0">
                  <c:v>3241</c:v>
                </c:pt>
                <c:pt idx="1">
                  <c:v>1494</c:v>
                </c:pt>
                <c:pt idx="2">
                  <c:v>2091</c:v>
                </c:pt>
                <c:pt idx="3">
                  <c:v>1527</c:v>
                </c:pt>
                <c:pt idx="4">
                  <c:v>4490</c:v>
                </c:pt>
                <c:pt idx="5">
                  <c:v>1360</c:v>
                </c:pt>
                <c:pt idx="6">
                  <c:v>1500</c:v>
                </c:pt>
                <c:pt idx="7">
                  <c:v>1290</c:v>
                </c:pt>
                <c:pt idx="8">
                  <c:v>1154</c:v>
                </c:pt>
                <c:pt idx="9">
                  <c:v>1012</c:v>
                </c:pt>
                <c:pt idx="10">
                  <c:v>972</c:v>
                </c:pt>
                <c:pt idx="11">
                  <c:v>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B-48C1-9D7D-0B0D1DF054E4}"/>
            </c:ext>
          </c:extLst>
        </c:ser>
        <c:ser>
          <c:idx val="1"/>
          <c:order val="1"/>
          <c:tx>
            <c:v>Nb3Sn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'20 T dipoles'!$C$4:$C$15</c:f>
              <c:strCache>
                <c:ptCount val="12"/>
                <c:pt idx="0">
                  <c:v>CT I</c:v>
                </c:pt>
                <c:pt idx="1">
                  <c:v>CT II</c:v>
                </c:pt>
                <c:pt idx="2">
                  <c:v>SMCT I</c:v>
                </c:pt>
                <c:pt idx="3">
                  <c:v>SMCT II</c:v>
                </c:pt>
                <c:pt idx="4">
                  <c:v>CCT</c:v>
                </c:pt>
                <c:pt idx="5">
                  <c:v>BL I</c:v>
                </c:pt>
                <c:pt idx="6">
                  <c:v>BL II</c:v>
                </c:pt>
                <c:pt idx="7">
                  <c:v>CC I</c:v>
                </c:pt>
                <c:pt idx="8">
                  <c:v>CC II</c:v>
                </c:pt>
                <c:pt idx="9">
                  <c:v>CC III</c:v>
                </c:pt>
                <c:pt idx="10">
                  <c:v>SMCT-BSCCO</c:v>
                </c:pt>
                <c:pt idx="11">
                  <c:v>SMCT-REBCO</c:v>
                </c:pt>
              </c:strCache>
            </c:strRef>
          </c:cat>
          <c:val>
            <c:numRef>
              <c:f>'20 T dipoles'!$G$4:$G$15</c:f>
              <c:numCache>
                <c:formatCode>General</c:formatCode>
                <c:ptCount val="12"/>
                <c:pt idx="0">
                  <c:v>2150</c:v>
                </c:pt>
                <c:pt idx="1">
                  <c:v>6106</c:v>
                </c:pt>
                <c:pt idx="2">
                  <c:v>3780</c:v>
                </c:pt>
                <c:pt idx="3">
                  <c:v>5148</c:v>
                </c:pt>
                <c:pt idx="4">
                  <c:v>4915</c:v>
                </c:pt>
                <c:pt idx="5">
                  <c:v>4740</c:v>
                </c:pt>
                <c:pt idx="6">
                  <c:v>4640</c:v>
                </c:pt>
                <c:pt idx="7">
                  <c:v>2326</c:v>
                </c:pt>
                <c:pt idx="8">
                  <c:v>2558</c:v>
                </c:pt>
                <c:pt idx="9">
                  <c:v>4191</c:v>
                </c:pt>
                <c:pt idx="10">
                  <c:v>3110</c:v>
                </c:pt>
                <c:pt idx="11">
                  <c:v>3770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8B-48C1-9D7D-0B0D1DF054E4}"/>
            </c:ext>
          </c:extLst>
        </c:ser>
        <c:ser>
          <c:idx val="2"/>
          <c:order val="2"/>
          <c:tx>
            <c:v>Total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'20 T dipoles'!$C$4:$C$15</c:f>
              <c:strCache>
                <c:ptCount val="12"/>
                <c:pt idx="0">
                  <c:v>CT I</c:v>
                </c:pt>
                <c:pt idx="1">
                  <c:v>CT II</c:v>
                </c:pt>
                <c:pt idx="2">
                  <c:v>SMCT I</c:v>
                </c:pt>
                <c:pt idx="3">
                  <c:v>SMCT II</c:v>
                </c:pt>
                <c:pt idx="4">
                  <c:v>CCT</c:v>
                </c:pt>
                <c:pt idx="5">
                  <c:v>BL I</c:v>
                </c:pt>
                <c:pt idx="6">
                  <c:v>BL II</c:v>
                </c:pt>
                <c:pt idx="7">
                  <c:v>CC I</c:v>
                </c:pt>
                <c:pt idx="8">
                  <c:v>CC II</c:v>
                </c:pt>
                <c:pt idx="9">
                  <c:v>CC III</c:v>
                </c:pt>
                <c:pt idx="10">
                  <c:v>SMCT-BSCCO</c:v>
                </c:pt>
                <c:pt idx="11">
                  <c:v>SMCT-REBCO</c:v>
                </c:pt>
              </c:strCache>
            </c:strRef>
          </c:cat>
          <c:val>
            <c:numRef>
              <c:f>'20 T dipoles'!$H$4:$H$15</c:f>
              <c:numCache>
                <c:formatCode>General</c:formatCode>
                <c:ptCount val="12"/>
                <c:pt idx="0">
                  <c:v>5391</c:v>
                </c:pt>
                <c:pt idx="1">
                  <c:v>7600</c:v>
                </c:pt>
                <c:pt idx="2">
                  <c:v>5871</c:v>
                </c:pt>
                <c:pt idx="3">
                  <c:v>6675</c:v>
                </c:pt>
                <c:pt idx="4">
                  <c:v>9405</c:v>
                </c:pt>
                <c:pt idx="5">
                  <c:v>6100</c:v>
                </c:pt>
                <c:pt idx="6">
                  <c:v>6140</c:v>
                </c:pt>
                <c:pt idx="7">
                  <c:v>3616</c:v>
                </c:pt>
                <c:pt idx="8">
                  <c:v>3712</c:v>
                </c:pt>
                <c:pt idx="9">
                  <c:v>5203</c:v>
                </c:pt>
                <c:pt idx="10">
                  <c:v>4082</c:v>
                </c:pt>
                <c:pt idx="11">
                  <c:v>4371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8B-48C1-9D7D-0B0D1DF05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0700544"/>
        <c:axId val="1050699824"/>
      </c:barChart>
      <c:catAx>
        <c:axId val="105070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699824"/>
        <c:crosses val="autoZero"/>
        <c:auto val="1"/>
        <c:lblAlgn val="ctr"/>
        <c:lblOffset val="100"/>
        <c:noMultiLvlLbl val="0"/>
      </c:catAx>
      <c:valAx>
        <c:axId val="105069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70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453115828875819"/>
          <c:y val="0.13991959682725613"/>
          <c:w val="0.34546884171124181"/>
          <c:h val="8.859352291707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0.89018</cdr:x>
      <cdr:y>0.27453</cdr:y>
    </cdr:from>
    <cdr:to>
      <cdr:x>0.96816</cdr:x>
      <cdr:y>0.95974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80778ACF-EE7F-778A-EC81-3725C41BBC0A}"/>
            </a:ext>
          </a:extLst>
        </cdr:cNvPr>
        <cdr:cNvSpPr/>
      </cdr:nvSpPr>
      <cdr:spPr>
        <a:xfrm xmlns:a="http://schemas.openxmlformats.org/drawingml/2006/main">
          <a:off x="4834324" y="729856"/>
          <a:ext cx="423481" cy="182167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6536E-4FDE-4DA8-9606-CF81246FA6D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B1864-45CD-444B-9BF0-340B03DD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2FABC2-BD1D-4AF1-808D-BFBF35A92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95A">
              <a:alpha val="9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933450" y="0"/>
            <a:ext cx="102108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96469"/>
            <a:ext cx="12192000" cy="1187883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6" y="4807756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17" y="140614"/>
            <a:ext cx="3234703" cy="1020399"/>
          </a:xfrm>
          <a:prstGeom prst="rect">
            <a:avLst/>
          </a:prstGeom>
        </p:spPr>
      </p:pic>
      <p:sp>
        <p:nvSpPr>
          <p:cNvPr id="13" name="Shape 128">
            <a:extLst>
              <a:ext uri="{FF2B5EF4-FFF2-40B4-BE49-F238E27FC236}">
                <a16:creationId xmlns:a16="http://schemas.microsoft.com/office/drawing/2014/main" id="{B21F043B-B4F2-44D6-B1F2-AC1A93621DE4}"/>
              </a:ext>
            </a:extLst>
          </p:cNvPr>
          <p:cNvSpPr/>
          <p:nvPr userDrawn="1"/>
        </p:nvSpPr>
        <p:spPr>
          <a:xfrm>
            <a:off x="615" y="6305550"/>
            <a:ext cx="12191385" cy="56431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59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4" name="image1.png" descr="RGB_White-Seal_White-Mark_SC_Horizontal–400dpi.png">
            <a:extLst>
              <a:ext uri="{FF2B5EF4-FFF2-40B4-BE49-F238E27FC236}">
                <a16:creationId xmlns:a16="http://schemas.microsoft.com/office/drawing/2014/main" id="{4CC85D67-F0E5-4C93-92F2-7E4F54B5C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7" y="6419616"/>
            <a:ext cx="2093957" cy="2636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95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112517"/>
            <a:ext cx="12191999" cy="5723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1112520"/>
          </a:xfrm>
          <a:custGeom>
            <a:avLst/>
            <a:gdLst/>
            <a:ahLst/>
            <a:cxnLst/>
            <a:rect l="l" t="t" r="r" b="b"/>
            <a:pathLst>
              <a:path w="12192000" h="1112520">
                <a:moveTo>
                  <a:pt x="0" y="1112520"/>
                </a:moveTo>
                <a:lnTo>
                  <a:pt x="12192000" y="1112520"/>
                </a:lnTo>
                <a:lnTo>
                  <a:pt x="12192000" y="0"/>
                </a:lnTo>
                <a:lnTo>
                  <a:pt x="0" y="0"/>
                </a:lnTo>
                <a:lnTo>
                  <a:pt x="0" y="111252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2192000" cy="1112520"/>
          </a:xfrm>
          <a:custGeom>
            <a:avLst/>
            <a:gdLst/>
            <a:ahLst/>
            <a:cxnLst/>
            <a:rect l="l" t="t" r="r" b="b"/>
            <a:pathLst>
              <a:path w="12192000" h="1112520">
                <a:moveTo>
                  <a:pt x="0" y="1112520"/>
                </a:moveTo>
                <a:lnTo>
                  <a:pt x="12192000" y="1112520"/>
                </a:lnTo>
                <a:lnTo>
                  <a:pt x="12192000" y="0"/>
                </a:lnTo>
              </a:path>
              <a:path w="12192000" h="1112520">
                <a:moveTo>
                  <a:pt x="0" y="0"/>
                </a:moveTo>
                <a:lnTo>
                  <a:pt x="0" y="1112520"/>
                </a:lnTo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6323075"/>
            <a:ext cx="12192000" cy="535305"/>
          </a:xfrm>
          <a:custGeom>
            <a:avLst/>
            <a:gdLst/>
            <a:ahLst/>
            <a:cxnLst/>
            <a:rect l="l" t="t" r="r" b="b"/>
            <a:pathLst>
              <a:path w="12192000" h="535304">
                <a:moveTo>
                  <a:pt x="12192000" y="534922"/>
                </a:moveTo>
                <a:lnTo>
                  <a:pt x="12192000" y="0"/>
                </a:lnTo>
                <a:lnTo>
                  <a:pt x="0" y="0"/>
                </a:lnTo>
                <a:lnTo>
                  <a:pt x="0" y="534922"/>
                </a:lnTo>
                <a:lnTo>
                  <a:pt x="12192000" y="534922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2504" y="6457188"/>
            <a:ext cx="2093976" cy="26365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112" y="109728"/>
            <a:ext cx="2904744" cy="8900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27" y="292430"/>
            <a:ext cx="12192254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1096" y="1447672"/>
            <a:ext cx="11118850" cy="3711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04778" y="6530433"/>
            <a:ext cx="208279" cy="141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60178" y="4876800"/>
            <a:ext cx="8226425" cy="715617"/>
          </a:xfrm>
        </p:spPr>
        <p:txBody>
          <a:bodyPr>
            <a:noAutofit/>
          </a:bodyPr>
          <a:lstStyle/>
          <a:p>
            <a:r>
              <a:rPr lang="en-US" sz="2400" b="0" i="1" strike="noStrike" dirty="0">
                <a:effectLst/>
                <a:latin typeface="Roboto" panose="02000000000000000000" pitchFamily="2" charset="0"/>
              </a:rPr>
              <a:t>MDP CM8, HTS-REBCO session</a:t>
            </a:r>
            <a:endParaRPr lang="en-US" sz="2400" b="0" i="1" dirty="0">
              <a:effectLst/>
              <a:latin typeface="Liberation Sans"/>
            </a:endParaRPr>
          </a:p>
          <a:p>
            <a:r>
              <a:rPr lang="en-US" sz="2400" b="0" i="1" dirty="0">
                <a:effectLst/>
                <a:latin typeface="Liberation Sans"/>
              </a:rPr>
              <a:t>Fermilab</a:t>
            </a:r>
          </a:p>
        </p:txBody>
      </p:sp>
      <p:sp>
        <p:nvSpPr>
          <p:cNvPr id="3" name="Rectangle 2"/>
          <p:cNvSpPr/>
          <p:nvPr/>
        </p:nvSpPr>
        <p:spPr>
          <a:xfrm>
            <a:off x="1804603" y="2213282"/>
            <a:ext cx="8382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REBCO Twisted Stack Tape (TST) coil R&amp;D program and conductor needs</a:t>
            </a:r>
          </a:p>
          <a:p>
            <a:pPr algn="ctr"/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A.V. Zlobin, Fermilab</a:t>
            </a:r>
          </a:p>
          <a:p>
            <a:pPr algn="ctr"/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05/01/2024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2BB7-DD7B-77E4-D785-28B0F124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292430"/>
            <a:ext cx="8839327" cy="430887"/>
          </a:xfrm>
        </p:spPr>
        <p:txBody>
          <a:bodyPr/>
          <a:lstStyle/>
          <a:p>
            <a:pPr algn="ctr"/>
            <a:r>
              <a:rPr lang="en-US" dirty="0"/>
              <a:t>REBCO sub-scale coil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D9C15-E66C-500B-924F-9FB6727F5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6749" y="3628642"/>
            <a:ext cx="5128494" cy="2954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 single REBCO coil in LN and in </a:t>
            </a:r>
            <a:r>
              <a:rPr lang="en-US" sz="2400" dirty="0" err="1"/>
              <a:t>LHe</a:t>
            </a:r>
            <a:r>
              <a:rPr lang="en-US" sz="2400" dirty="0"/>
              <a:t> with SC transformer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working on the coil-transformer mechanical and electrical interface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practice test with Nb-Ti sub-scale model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Coil test inside MBHSP04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REBCO coil powering and protection to be studied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 descr="A picture containing microphone&#10;&#10;Description automatically generated">
            <a:extLst>
              <a:ext uri="{FF2B5EF4-FFF2-40B4-BE49-F238E27FC236}">
                <a16:creationId xmlns:a16="http://schemas.microsoft.com/office/drawing/2014/main" id="{764F11C1-34DF-260B-F371-054474AC5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r="11250" b="32222"/>
          <a:stretch/>
        </p:blipFill>
        <p:spPr>
          <a:xfrm rot="16200000">
            <a:off x="-1625042" y="2933948"/>
            <a:ext cx="5139922" cy="1737438"/>
          </a:xfrm>
          <a:prstGeom prst="rect">
            <a:avLst/>
          </a:prstGeom>
        </p:spPr>
      </p:pic>
      <p:pic>
        <p:nvPicPr>
          <p:cNvPr id="7" name="Picture 6" descr="A picture containing indoor, cluttered, cooking, dirty&#10;&#10;Description automatically generated">
            <a:extLst>
              <a:ext uri="{FF2B5EF4-FFF2-40B4-BE49-F238E27FC236}">
                <a16:creationId xmlns:a16="http://schemas.microsoft.com/office/drawing/2014/main" id="{EFA2F94E-F82A-9B49-1C3C-2D25AB7C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6079"/>
          <a:stretch/>
        </p:blipFill>
        <p:spPr>
          <a:xfrm>
            <a:off x="1972765" y="1201833"/>
            <a:ext cx="4933984" cy="1872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AD338-FFDD-0C54-D039-56270F472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6" r="3369"/>
          <a:stretch/>
        </p:blipFill>
        <p:spPr>
          <a:xfrm>
            <a:off x="1905000" y="3118753"/>
            <a:ext cx="4800601" cy="3137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EE5405-BF6C-5015-201A-147F6A6B7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19" t="40000" r="10000" b="13334"/>
          <a:stretch/>
        </p:blipFill>
        <p:spPr>
          <a:xfrm>
            <a:off x="190211" y="1381155"/>
            <a:ext cx="1509413" cy="1513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FE578-499F-0401-C7AA-4D8B07BF1F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70" t="37778" r="14876" b="25556"/>
          <a:stretch/>
        </p:blipFill>
        <p:spPr>
          <a:xfrm>
            <a:off x="9894219" y="1232706"/>
            <a:ext cx="2141024" cy="22468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FCF4C-0B5C-88E9-B0AF-4F9A12576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1"/>
          <a:stretch/>
        </p:blipFill>
        <p:spPr>
          <a:xfrm>
            <a:off x="7000283" y="1232706"/>
            <a:ext cx="2871239" cy="239593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0EE0F-4147-9ED3-F455-FA0AC5BC32AD}"/>
              </a:ext>
            </a:extLst>
          </p:cNvPr>
          <p:cNvCxnSpPr>
            <a:cxnSpLocks/>
          </p:cNvCxnSpPr>
          <p:nvPr/>
        </p:nvCxnSpPr>
        <p:spPr>
          <a:xfrm flipH="1">
            <a:off x="4647210" y="4572000"/>
            <a:ext cx="839190" cy="1136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326C99-CACB-FCF0-8C6F-0BA8367385E6}"/>
              </a:ext>
            </a:extLst>
          </p:cNvPr>
          <p:cNvCxnSpPr>
            <a:cxnSpLocks/>
          </p:cNvCxnSpPr>
          <p:nvPr/>
        </p:nvCxnSpPr>
        <p:spPr>
          <a:xfrm flipH="1">
            <a:off x="3519006" y="4147920"/>
            <a:ext cx="1143000" cy="156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5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FA18-0633-DC55-0496-DC262757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92430"/>
            <a:ext cx="8839326" cy="430887"/>
          </a:xfrm>
        </p:spPr>
        <p:txBody>
          <a:bodyPr/>
          <a:lstStyle/>
          <a:p>
            <a:pPr algn="ctr"/>
            <a:r>
              <a:rPr lang="en-US" dirty="0"/>
              <a:t>Summary and possible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FD20E-633D-AC4C-D6BB-853341F5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11582400" cy="54476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HTS coil technology based on a REBCO TST cable, proposed at MIT, is being developed at Fermilab in support of the 20 T hybrid dipole task and other possible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Designs of the small 2L REBCO coil and the SMCT coil support structure have been developed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coil and SMCT structure designs, coil winding technology and fabrication tooling are being optimized using practice models made of SS tape of similar size and 3D printed plastic parts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REBCO tape and test data for the first coil have been provided by LBNL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mandrel of the first coil will be 3D printed of </a:t>
            </a:r>
            <a:r>
              <a:rPr lang="en-US" sz="2400" dirty="0" err="1"/>
              <a:t>Ultem</a:t>
            </a:r>
            <a:r>
              <a:rPr lang="en-US" sz="2400" dirty="0"/>
              <a:t> and is ready for procurement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Preparation to testing of small LTS and HTS coils using SC transformer is in progress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Demonstration of the cost-effective REBCO coil design and technology is planned for 2024 in parallel with the Bi2212 insert coil task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Bi2212 and REBCO coil parameters are close which allows direct comparison of the two technologies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8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92430"/>
            <a:ext cx="8763127" cy="45212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Result discussion and publication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04" y="1219200"/>
            <a:ext cx="11350487" cy="4903470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rgbClr val="7030A0"/>
                </a:solidFill>
              </a:rPr>
              <a:t>Presentations (since CM7):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A.V. Zlobin, “Update on the status of REBCO insert based on the parallel twisted-tape cable,” MDP general meeting, 07/19/2023.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A.V. Zlobin, “REBCO insert based on the twisted stacked-tape (TST) cable,” MSD REBCO working group meeting, 08/27/2023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A.V. Zlobin, “REBCO coils based on Twisted Stacked-Tape (TST) cable,” REBCO Round Table, 11/2–3/2023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A.V. Zlobin, “REBCO Twisted Stack Tape (TST) coil program activities,” MSD REBCO working group meeting, 04/17/2024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400" b="1" u="sng" dirty="0">
                <a:solidFill>
                  <a:srgbClr val="7030A0"/>
                </a:solidFill>
              </a:rPr>
              <a:t>ASC’2024 abstract: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schemeClr val="accent4">
                    <a:lumMod val="75000"/>
                  </a:schemeClr>
                </a:solidFill>
              </a:rPr>
              <a:t>A.V. Zlobin, I. Novitski, E. Barzi, D. Turrioni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, “Development and test of a two-layer subscale dipole coil made of REBCO Twisted Stacked-Tape cable,” poster.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93503" y="6356355"/>
            <a:ext cx="688900" cy="21544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fld id="{1D091ADE-CC5A-4045-B0CE-09B9612D935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5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F036-A4FE-D20F-E4C0-EAF308E3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9" y="292430"/>
            <a:ext cx="8991727" cy="430887"/>
          </a:xfrm>
        </p:spPr>
        <p:txBody>
          <a:bodyPr/>
          <a:lstStyle/>
          <a:p>
            <a:pPr algn="ctr"/>
            <a:r>
              <a:rPr lang="en-US" dirty="0"/>
              <a:t>Outlines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60877-CA54-0DFF-3C56-B86298861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10737850" cy="273921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TST cable original concept and its modification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20 T REBCO/Nb</a:t>
            </a:r>
            <a:r>
              <a:rPr lang="en-US" sz="3200" baseline="-25000" dirty="0"/>
              <a:t>3</a:t>
            </a:r>
            <a:r>
              <a:rPr lang="en-US" sz="3200" dirty="0"/>
              <a:t>Sn hybrid dipole design studies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REBCO TST coil technology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Sub-scale coil testing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Summary and next steps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6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1B021A-8CAA-028E-6760-73336D025CBE}"/>
              </a:ext>
            </a:extLst>
          </p:cNvPr>
          <p:cNvGrpSpPr>
            <a:grpSpLocks noChangeAspect="1"/>
          </p:cNvGrpSpPr>
          <p:nvPr/>
        </p:nvGrpSpPr>
        <p:grpSpPr>
          <a:xfrm>
            <a:off x="130807" y="1414371"/>
            <a:ext cx="3924552" cy="4549830"/>
            <a:chOff x="521022" y="1108874"/>
            <a:chExt cx="3545529" cy="41104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772F12-4465-C2FC-600D-E57361A95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040" t="40933" r="35872" b="24109"/>
            <a:stretch/>
          </p:blipFill>
          <p:spPr>
            <a:xfrm>
              <a:off x="521022" y="3232338"/>
              <a:ext cx="3545529" cy="19869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3096B5-78EB-4358-320B-B1FD1E96C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871" t="19317" r="47443" b="61178"/>
            <a:stretch/>
          </p:blipFill>
          <p:spPr>
            <a:xfrm>
              <a:off x="585111" y="1108874"/>
              <a:ext cx="3407683" cy="200090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B11378-DBD0-9BCF-D5FA-0005B948A2AE}"/>
              </a:ext>
            </a:extLst>
          </p:cNvPr>
          <p:cNvGrpSpPr/>
          <p:nvPr/>
        </p:nvGrpSpPr>
        <p:grpSpPr>
          <a:xfrm>
            <a:off x="4308638" y="1238200"/>
            <a:ext cx="4209887" cy="3867199"/>
            <a:chOff x="3992733" y="1513640"/>
            <a:chExt cx="4410063" cy="40987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DCC88A-1ABE-F888-FF7E-15A3DB6DA6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19307" y="1513640"/>
              <a:ext cx="4383489" cy="4021607"/>
              <a:chOff x="5888664" y="865041"/>
              <a:chExt cx="5889168" cy="540298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71A141-62E6-A6E2-6FD5-77FC01F65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5199" t="21492" r="26976" b="11045"/>
              <a:stretch/>
            </p:blipFill>
            <p:spPr>
              <a:xfrm>
                <a:off x="5888664" y="1595168"/>
                <a:ext cx="5889168" cy="467285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71D975-4C60-4430-19CB-07C7CBAC63CA}"/>
                  </a:ext>
                </a:extLst>
              </p:cNvPr>
              <p:cNvSpPr txBox="1"/>
              <p:nvPr/>
            </p:nvSpPr>
            <p:spPr>
              <a:xfrm>
                <a:off x="6023831" y="865041"/>
                <a:ext cx="561883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2014WAMHTS-1_REBCO Twisted Stacked-Tape Cable Takayasu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61253E-A690-4BC6-A032-DC8526BAECA0}"/>
                </a:ext>
              </a:extLst>
            </p:cNvPr>
            <p:cNvSpPr/>
            <p:nvPr/>
          </p:nvSpPr>
          <p:spPr>
            <a:xfrm>
              <a:off x="3992733" y="4917570"/>
              <a:ext cx="4309455" cy="6948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C65059A-76F0-4383-A957-4ADA99DEEA81}"/>
              </a:ext>
            </a:extLst>
          </p:cNvPr>
          <p:cNvSpPr/>
          <p:nvPr/>
        </p:nvSpPr>
        <p:spPr>
          <a:xfrm>
            <a:off x="2126444" y="3884252"/>
            <a:ext cx="1981200" cy="105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24516-185E-6AF9-C7C4-67A70DBD4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51" t="30000" r="51727" b="24770"/>
          <a:stretch/>
        </p:blipFill>
        <p:spPr>
          <a:xfrm>
            <a:off x="8879177" y="3299277"/>
            <a:ext cx="3076140" cy="21078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C29B62B-3D53-62DE-781D-3BDB21920749}"/>
              </a:ext>
            </a:extLst>
          </p:cNvPr>
          <p:cNvGrpSpPr>
            <a:grpSpLocks noChangeAspect="1"/>
          </p:cNvGrpSpPr>
          <p:nvPr/>
        </p:nvGrpSpPr>
        <p:grpSpPr>
          <a:xfrm>
            <a:off x="8711141" y="1235059"/>
            <a:ext cx="3363480" cy="1982331"/>
            <a:chOff x="152400" y="1234854"/>
            <a:chExt cx="5943600" cy="350297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945680-112A-7626-1C66-E8BCD3D42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00" t="26666" r="36250" b="38694"/>
            <a:stretch/>
          </p:blipFill>
          <p:spPr>
            <a:xfrm>
              <a:off x="152400" y="2362200"/>
              <a:ext cx="5943600" cy="23756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307AFC-00FA-CE9F-0F94-88085D8AE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250" t="23333" r="36875" b="58889"/>
            <a:stretch/>
          </p:blipFill>
          <p:spPr>
            <a:xfrm>
              <a:off x="495299" y="1234854"/>
              <a:ext cx="5448301" cy="1050275"/>
            </a:xfrm>
            <a:prstGeom prst="rect">
              <a:avLst/>
            </a:prstGeom>
          </p:spPr>
        </p:pic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3AEDDC7-A672-C2EA-FA0D-D9375F228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9741" y="5488978"/>
            <a:ext cx="3176059" cy="8309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7030A0"/>
                </a:solidFill>
              </a:rPr>
              <a:t>Minimal bending D~8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7030A0"/>
                </a:solidFill>
              </a:rPr>
              <a:t>For 4 mm wide 0.1 mm thick tape minimal L</a:t>
            </a:r>
            <a:r>
              <a:rPr lang="en-US" b="1" i="1" baseline="-25000" dirty="0">
                <a:solidFill>
                  <a:srgbClr val="7030A0"/>
                </a:solidFill>
              </a:rPr>
              <a:t>t</a:t>
            </a:r>
            <a:r>
              <a:rPr lang="en-US" b="1" i="1" dirty="0">
                <a:solidFill>
                  <a:srgbClr val="7030A0"/>
                </a:solidFill>
              </a:rPr>
              <a:t>~80 mm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CF959B1-C202-9BB0-5FCF-63251554CC7E}"/>
              </a:ext>
            </a:extLst>
          </p:cNvPr>
          <p:cNvSpPr txBox="1">
            <a:spLocks/>
          </p:cNvSpPr>
          <p:nvPr/>
        </p:nvSpPr>
        <p:spPr>
          <a:xfrm>
            <a:off x="3428999" y="292430"/>
            <a:ext cx="87631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800" dirty="0"/>
              <a:t>TST cable original concept and its modification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E313B-6E35-CF54-280D-5DA11499D10C}"/>
              </a:ext>
            </a:extLst>
          </p:cNvPr>
          <p:cNvSpPr txBox="1"/>
          <p:nvPr/>
        </p:nvSpPr>
        <p:spPr>
          <a:xfrm>
            <a:off x="4123180" y="5105399"/>
            <a:ext cx="468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7030A0"/>
                </a:solidFill>
              </a:rPr>
              <a:t>problem - relative tape axial shift during winding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7030A0"/>
                </a:solidFill>
              </a:rPr>
              <a:t>proposed technique – </a:t>
            </a:r>
            <a:r>
              <a:rPr lang="en-US" b="1" i="1" u="sng" dirty="0">
                <a:solidFill>
                  <a:srgbClr val="7030A0"/>
                </a:solidFill>
              </a:rPr>
              <a:t>stack forming and twisting during winding!</a:t>
            </a:r>
          </a:p>
        </p:txBody>
      </p:sp>
    </p:spTree>
    <p:extLst>
      <p:ext uri="{BB962C8B-B14F-4D97-AF65-F5344CB8AC3E}">
        <p14:creationId xmlns:p14="http://schemas.microsoft.com/office/powerpoint/2010/main" val="309742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21B0-0EB7-D9AF-4D57-D02C19B1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346320"/>
            <a:ext cx="8880231" cy="430887"/>
          </a:xfrm>
        </p:spPr>
        <p:txBody>
          <a:bodyPr/>
          <a:lstStyle/>
          <a:p>
            <a:pPr algn="ctr"/>
            <a:r>
              <a:rPr lang="en-US" sz="2800" dirty="0"/>
              <a:t>20 T REBCO/Nb</a:t>
            </a:r>
            <a:r>
              <a:rPr lang="en-US" sz="2800" baseline="-25000" dirty="0"/>
              <a:t>3</a:t>
            </a:r>
            <a:r>
              <a:rPr lang="en-US" sz="2800" dirty="0"/>
              <a:t>Sn hybrid dipole based on TST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AEED8D1-D884-A847-056B-6D4C52090F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461569"/>
              </p:ext>
            </p:extLst>
          </p:nvPr>
        </p:nvGraphicFramePr>
        <p:xfrm>
          <a:off x="6857999" y="3666036"/>
          <a:ext cx="5168395" cy="265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83254D-D134-5E28-283A-37FFD0C0A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02038"/>
              </p:ext>
            </p:extLst>
          </p:nvPr>
        </p:nvGraphicFramePr>
        <p:xfrm>
          <a:off x="7325810" y="1230641"/>
          <a:ext cx="4637590" cy="2255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3045">
                  <a:extLst>
                    <a:ext uri="{9D8B030D-6E8A-4147-A177-3AD203B41FA5}">
                      <a16:colId xmlns:a16="http://schemas.microsoft.com/office/drawing/2014/main" val="1725445598"/>
                    </a:ext>
                  </a:extLst>
                </a:gridCol>
                <a:gridCol w="1244545">
                  <a:extLst>
                    <a:ext uri="{9D8B030D-6E8A-4147-A177-3AD203B41FA5}">
                      <a16:colId xmlns:a16="http://schemas.microsoft.com/office/drawing/2014/main" val="1480377063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REBCO/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Nb</a:t>
                      </a:r>
                      <a:r>
                        <a:rPr lang="en-GB" sz="1800" baseline="-25000" dirty="0">
                          <a:effectLst/>
                        </a:rPr>
                        <a:t>3</a:t>
                      </a:r>
                      <a:r>
                        <a:rPr lang="en-GB" sz="1800" dirty="0">
                          <a:effectLst/>
                        </a:rPr>
                        <a:t>Sn</a:t>
                      </a:r>
                      <a:endParaRPr lang="en-US" sz="1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/>
                </a:tc>
                <a:extLst>
                  <a:ext uri="{0D108BD9-81ED-4DB2-BD59-A6C34878D82A}">
                    <a16:rowId xmlns:a16="http://schemas.microsoft.com/office/drawing/2014/main" val="1577350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Nominal current I</a:t>
                      </a:r>
                      <a:r>
                        <a:rPr lang="en-GB" sz="1600" baseline="-25000">
                          <a:effectLst/>
                        </a:rPr>
                        <a:t>nom</a:t>
                      </a:r>
                      <a:r>
                        <a:rPr lang="en-GB" sz="1600">
                          <a:effectLst/>
                        </a:rPr>
                        <a:t>, kA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14.90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/>
                </a:tc>
                <a:extLst>
                  <a:ext uri="{0D108BD9-81ED-4DB2-BD59-A6C34878D82A}">
                    <a16:rowId xmlns:a16="http://schemas.microsoft.com/office/drawing/2014/main" val="47228002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Nominal bore field </a:t>
                      </a:r>
                      <a:r>
                        <a:rPr lang="en-GB" sz="1600" dirty="0" err="1">
                          <a:effectLst/>
                        </a:rPr>
                        <a:t>B</a:t>
                      </a:r>
                      <a:r>
                        <a:rPr lang="en-GB" sz="1600" baseline="-25000" dirty="0" err="1">
                          <a:effectLst/>
                        </a:rPr>
                        <a:t>nom</a:t>
                      </a:r>
                      <a:r>
                        <a:rPr lang="en-GB" sz="1600" dirty="0">
                          <a:effectLst/>
                        </a:rPr>
                        <a:t>, T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20.0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/>
                </a:tc>
                <a:extLst>
                  <a:ext uri="{0D108BD9-81ED-4DB2-BD59-A6C34878D82A}">
                    <a16:rowId xmlns:a16="http://schemas.microsoft.com/office/drawing/2014/main" val="207072067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Coil nominal field </a:t>
                      </a:r>
                      <a:r>
                        <a:rPr lang="en-GB" sz="1600" dirty="0" err="1">
                          <a:effectLst/>
                        </a:rPr>
                        <a:t>B</a:t>
                      </a:r>
                      <a:r>
                        <a:rPr lang="en-GB" sz="1600" baseline="-25000" dirty="0" err="1">
                          <a:effectLst/>
                        </a:rPr>
                        <a:t>nom</a:t>
                      </a:r>
                      <a:r>
                        <a:rPr lang="en-GB" sz="1600" dirty="0">
                          <a:effectLst/>
                        </a:rPr>
                        <a:t>, T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20.34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/>
                </a:tc>
                <a:extLst>
                  <a:ext uri="{0D108BD9-81ED-4DB2-BD59-A6C34878D82A}">
                    <a16:rowId xmlns:a16="http://schemas.microsoft.com/office/drawing/2014/main" val="383682839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Coil to aperture field ratio </a:t>
                      </a:r>
                      <a:r>
                        <a:rPr lang="en-GB" sz="1600" dirty="0" err="1">
                          <a:effectLst/>
                        </a:rPr>
                        <a:t>B</a:t>
                      </a:r>
                      <a:r>
                        <a:rPr lang="en-GB" sz="1600" baseline="-25000" dirty="0" err="1">
                          <a:effectLst/>
                        </a:rPr>
                        <a:t>max</a:t>
                      </a:r>
                      <a:r>
                        <a:rPr lang="en-GB" sz="1600" dirty="0">
                          <a:effectLst/>
                        </a:rPr>
                        <a:t>/B</a:t>
                      </a:r>
                      <a:r>
                        <a:rPr lang="en-GB" sz="1600" baseline="-25000" dirty="0">
                          <a:effectLst/>
                        </a:rPr>
                        <a:t>o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1.017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/>
                </a:tc>
                <a:extLst>
                  <a:ext uri="{0D108BD9-81ED-4DB2-BD59-A6C34878D82A}">
                    <a16:rowId xmlns:a16="http://schemas.microsoft.com/office/drawing/2014/main" val="353753978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Magnet margin at 1.9 K, %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10.9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/>
                </a:tc>
                <a:extLst>
                  <a:ext uri="{0D108BD9-81ED-4DB2-BD59-A6C34878D82A}">
                    <a16:rowId xmlns:a16="http://schemas.microsoft.com/office/drawing/2014/main" val="137484219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Total HTS coil area, mm</a:t>
                      </a:r>
                      <a:r>
                        <a:rPr lang="en-GB" sz="1600" kern="800" baseline="300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indent="-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601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0" marB="0"/>
                </a:tc>
                <a:extLst>
                  <a:ext uri="{0D108BD9-81ED-4DB2-BD59-A6C34878D82A}">
                    <a16:rowId xmlns:a16="http://schemas.microsoft.com/office/drawing/2014/main" val="386295908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Total Nb</a:t>
                      </a:r>
                      <a:r>
                        <a:rPr lang="en-GB" sz="1600" kern="800" baseline="-25000" dirty="0">
                          <a:effectLst/>
                        </a:rPr>
                        <a:t>3</a:t>
                      </a:r>
                      <a:r>
                        <a:rPr lang="en-GB" sz="1600" kern="800" dirty="0">
                          <a:effectLst/>
                        </a:rPr>
                        <a:t>Sn coil area, mm</a:t>
                      </a:r>
                      <a:r>
                        <a:rPr lang="en-GB" sz="1600" kern="800" baseline="300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3854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0" marB="0"/>
                </a:tc>
                <a:extLst>
                  <a:ext uri="{0D108BD9-81ED-4DB2-BD59-A6C34878D82A}">
                    <a16:rowId xmlns:a16="http://schemas.microsoft.com/office/drawing/2014/main" val="2386334889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50142AE-41B9-AF68-0835-48948F518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4" t="43358" r="17965" b="14227"/>
          <a:stretch/>
        </p:blipFill>
        <p:spPr>
          <a:xfrm>
            <a:off x="152400" y="1230641"/>
            <a:ext cx="3750590" cy="2583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056192-5E84-06AC-A1A1-A8FC39BA8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72" y="3814553"/>
            <a:ext cx="3772428" cy="2510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E63B01-A1FD-89B3-A863-0CCB93542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14163" r="2278" b="6760"/>
          <a:stretch/>
        </p:blipFill>
        <p:spPr bwMode="auto">
          <a:xfrm>
            <a:off x="290582" y="4114800"/>
            <a:ext cx="2528818" cy="1910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13410-B90C-91A2-7386-1EB21819C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693" y="1689275"/>
            <a:ext cx="3320784" cy="1354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0A5F3-0680-FB43-EA4C-9AB312391554}"/>
              </a:ext>
            </a:extLst>
          </p:cNvPr>
          <p:cNvSpPr txBox="1"/>
          <p:nvPr/>
        </p:nvSpPr>
        <p:spPr>
          <a:xfrm>
            <a:off x="4701669" y="1363647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REBCO TST cable</a:t>
            </a:r>
          </a:p>
        </p:txBody>
      </p:sp>
    </p:spTree>
    <p:extLst>
      <p:ext uri="{BB962C8B-B14F-4D97-AF65-F5344CB8AC3E}">
        <p14:creationId xmlns:p14="http://schemas.microsoft.com/office/powerpoint/2010/main" val="398193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599" y="292430"/>
            <a:ext cx="8915527" cy="430887"/>
          </a:xfrm>
        </p:spPr>
        <p:txBody>
          <a:bodyPr/>
          <a:lstStyle/>
          <a:p>
            <a:pPr algn="ctr"/>
            <a:r>
              <a:rPr lang="en-US" sz="2800" dirty="0"/>
              <a:t>REBCO TST coil design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07813" y="13058775"/>
            <a:ext cx="484187" cy="463550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9624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meeting</a:t>
            </a:r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446BD00-1221-AD45-B043-A7B1C531F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19784"/>
              </p:ext>
            </p:extLst>
          </p:nvPr>
        </p:nvGraphicFramePr>
        <p:xfrm>
          <a:off x="533400" y="3979473"/>
          <a:ext cx="3812604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764">
                  <a:extLst>
                    <a:ext uri="{9D8B030D-6E8A-4147-A177-3AD203B41FA5}">
                      <a16:colId xmlns:a16="http://schemas.microsoft.com/office/drawing/2014/main" val="3088975178"/>
                    </a:ext>
                  </a:extLst>
                </a:gridCol>
                <a:gridCol w="1455840">
                  <a:extLst>
                    <a:ext uri="{9D8B030D-6E8A-4147-A177-3AD203B41FA5}">
                      <a16:colId xmlns:a16="http://schemas.microsoft.com/office/drawing/2014/main" val="1522618253"/>
                    </a:ext>
                  </a:extLst>
                </a:gridCol>
              </a:tblGrid>
              <a:tr h="242319">
                <a:tc>
                  <a:txBody>
                    <a:bodyPr/>
                    <a:lstStyle/>
                    <a:p>
                      <a:r>
                        <a:rPr lang="en-US" sz="18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13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Number of layers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326184473"/>
                  </a:ext>
                </a:extLst>
              </a:tr>
              <a:tr h="1528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Number of turns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9 (4 IL+5 OL)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212865708"/>
                  </a:ext>
                </a:extLst>
              </a:tr>
              <a:tr h="1926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Coil ID-I/ID-O/OD, mm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19/25/59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041371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Yoke R</a:t>
                      </a:r>
                      <a:r>
                        <a:rPr lang="en-US" sz="160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mm</a:t>
                      </a: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7362538"/>
                  </a:ext>
                </a:extLst>
              </a:tr>
              <a:tr h="8329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Coil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600" b="1" baseline="-25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max</a:t>
                      </a: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/I, T/kA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3.739/8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1177621"/>
                  </a:ext>
                </a:extLst>
              </a:tr>
              <a:tr h="468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Coil B</a:t>
                      </a:r>
                      <a:r>
                        <a:rPr lang="en-US" sz="160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/I , T/kA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3.375/8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417324461"/>
                  </a:ext>
                </a:extLst>
              </a:tr>
              <a:tr h="866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600" b="1" baseline="-25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max</a:t>
                      </a: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/B</a:t>
                      </a:r>
                      <a:r>
                        <a:rPr lang="en-US" sz="1600" b="1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1.108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964582265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L.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mH</a:t>
                      </a: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/m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0.282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89952844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115D0D5-C64B-8666-1494-46017FE268D9}"/>
              </a:ext>
            </a:extLst>
          </p:cNvPr>
          <p:cNvSpPr txBox="1"/>
          <p:nvPr/>
        </p:nvSpPr>
        <p:spPr>
          <a:xfrm>
            <a:off x="8060473" y="1203486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Coil end design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49374E-D937-64C4-F374-8D91851DB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4" t="36667" r="31250" b="27831"/>
          <a:stretch/>
        </p:blipFill>
        <p:spPr>
          <a:xfrm>
            <a:off x="482040" y="1268409"/>
            <a:ext cx="3863964" cy="2626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0372" y="1149256"/>
            <a:ext cx="2885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Coil cross-section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7FBB31-DBD6-1552-34A3-0264DEFA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77" y="1603596"/>
            <a:ext cx="7280324" cy="45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8B5A-8F9A-A1BE-9454-3B512F3C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599" y="292430"/>
            <a:ext cx="8915527" cy="430887"/>
          </a:xfrm>
        </p:spPr>
        <p:txBody>
          <a:bodyPr/>
          <a:lstStyle/>
          <a:p>
            <a:pPr algn="ctr"/>
            <a:r>
              <a:rPr lang="en-US" sz="2800" dirty="0"/>
              <a:t>REBCO TST coil structure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AA8BF-0F07-A4B5-0C73-7DE1C2A4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7" y="1189065"/>
            <a:ext cx="4938983" cy="3974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D3C77A-62DA-897C-FF91-21B51C70873D}"/>
              </a:ext>
            </a:extLst>
          </p:cNvPr>
          <p:cNvSpPr txBox="1"/>
          <p:nvPr/>
        </p:nvSpPr>
        <p:spPr>
          <a:xfrm>
            <a:off x="990600" y="5213340"/>
            <a:ext cx="3039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Coil structure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cylindrical 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two half-cylindrical 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D1B1D-3615-457A-C4C3-5E061E498042}"/>
              </a:ext>
            </a:extLst>
          </p:cNvPr>
          <p:cNvSpPr txBox="1"/>
          <p:nvPr/>
        </p:nvSpPr>
        <p:spPr>
          <a:xfrm>
            <a:off x="5867400" y="521334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Coil structure plastic parts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v1 with cylindrical groove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v2 with twisted  groove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1D8BE-E2C9-4A8A-1D3D-50FDEF1A7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4264" r="5000" b="2222"/>
          <a:stretch/>
        </p:blipFill>
        <p:spPr>
          <a:xfrm>
            <a:off x="5181063" y="1189064"/>
            <a:ext cx="4888682" cy="3974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57E45-8F5E-CC56-96AB-D126BE858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7778"/>
          <a:stretch/>
        </p:blipFill>
        <p:spPr>
          <a:xfrm>
            <a:off x="10149219" y="1189065"/>
            <a:ext cx="1876364" cy="49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9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DF49-F7AD-01E6-6E6D-F8FE377A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428" y="299784"/>
            <a:ext cx="8686927" cy="430887"/>
          </a:xfrm>
        </p:spPr>
        <p:txBody>
          <a:bodyPr/>
          <a:lstStyle/>
          <a:p>
            <a:pPr algn="ctr"/>
            <a:r>
              <a:rPr lang="en-US" sz="2800" dirty="0"/>
              <a:t>First demonstration of coil design and technology</a:t>
            </a:r>
          </a:p>
        </p:txBody>
      </p:sp>
      <p:pic>
        <p:nvPicPr>
          <p:cNvPr id="20" name="Picture 19" descr="A picture containing blue, floor, knife&#10;&#10;Description automatically generated">
            <a:extLst>
              <a:ext uri="{FF2B5EF4-FFF2-40B4-BE49-F238E27FC236}">
                <a16:creationId xmlns:a16="http://schemas.microsoft.com/office/drawing/2014/main" id="{C0C127F8-8C76-C7C4-5F59-2329A5076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0" b="38575"/>
          <a:stretch/>
        </p:blipFill>
        <p:spPr>
          <a:xfrm>
            <a:off x="442825" y="1339959"/>
            <a:ext cx="8410750" cy="1676400"/>
          </a:xfrm>
          <a:prstGeom prst="rect">
            <a:avLst/>
          </a:prstGeom>
        </p:spPr>
      </p:pic>
      <p:pic>
        <p:nvPicPr>
          <p:cNvPr id="24" name="Picture 23" descr="A picture containing floor, blue, empty, knife&#10;&#10;Description automatically generated">
            <a:extLst>
              <a:ext uri="{FF2B5EF4-FFF2-40B4-BE49-F238E27FC236}">
                <a16:creationId xmlns:a16="http://schemas.microsoft.com/office/drawing/2014/main" id="{0AE499BB-6576-FF8B-BB6C-EE474B5CC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6" b="40832"/>
          <a:stretch/>
        </p:blipFill>
        <p:spPr>
          <a:xfrm>
            <a:off x="457199" y="3016359"/>
            <a:ext cx="8382003" cy="1784241"/>
          </a:xfrm>
          <a:prstGeom prst="rect">
            <a:avLst/>
          </a:prstGeom>
        </p:spPr>
      </p:pic>
      <p:pic>
        <p:nvPicPr>
          <p:cNvPr id="26" name="Picture 25" descr="A picture containing floor, blue, wooden, seat&#10;&#10;Description automatically generated">
            <a:extLst>
              <a:ext uri="{FF2B5EF4-FFF2-40B4-BE49-F238E27FC236}">
                <a16:creationId xmlns:a16="http://schemas.microsoft.com/office/drawing/2014/main" id="{25DCA078-3334-2E5C-3741-0B139039CD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7777"/>
          <a:stretch/>
        </p:blipFill>
        <p:spPr>
          <a:xfrm rot="16200000">
            <a:off x="7939566" y="2408347"/>
            <a:ext cx="4897076" cy="2693393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7218C94-0DFA-16CF-98D3-77F708D094C0}"/>
              </a:ext>
            </a:extLst>
          </p:cNvPr>
          <p:cNvSpPr txBox="1">
            <a:spLocks/>
          </p:cNvSpPr>
          <p:nvPr/>
        </p:nvSpPr>
        <p:spPr>
          <a:xfrm>
            <a:off x="442824" y="4849365"/>
            <a:ext cx="8497479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practice coil used 16-tape stack cable made of 4 mm wide 0.1 mm thick SS tape and v1 coil structure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480 m (4 spools) of 4 mm by 0.1 mm SS-304 Annealed AMS-5513 tape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practice coil will use v2 coil structure</a:t>
            </a:r>
          </a:p>
        </p:txBody>
      </p:sp>
    </p:spTree>
    <p:extLst>
      <p:ext uri="{BB962C8B-B14F-4D97-AF65-F5344CB8AC3E}">
        <p14:creationId xmlns:p14="http://schemas.microsoft.com/office/powerpoint/2010/main" val="284762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9213-E58B-5782-4C45-A2152A05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292430"/>
            <a:ext cx="8839327" cy="430887"/>
          </a:xfrm>
        </p:spPr>
        <p:txBody>
          <a:bodyPr/>
          <a:lstStyle/>
          <a:p>
            <a:pPr algn="ctr"/>
            <a:r>
              <a:rPr lang="en-US" dirty="0"/>
              <a:t>Coil winding and impregnation tooling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BE41F-192B-C150-E0A1-DE1E9DFE0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01" y="4338752"/>
            <a:ext cx="5760569" cy="18466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Practice coil has been wound with 6-on-1 Cu cable and impregnated with </a:t>
            </a:r>
            <a:r>
              <a:rPr lang="en-US" sz="2400" dirty="0" err="1"/>
              <a:t>Telene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Nb-Ti has been wound into </a:t>
            </a:r>
            <a:r>
              <a:rPr lang="en-US" sz="2400" dirty="0" err="1">
                <a:solidFill>
                  <a:srgbClr val="7030A0"/>
                </a:solidFill>
              </a:rPr>
              <a:t>Ultem</a:t>
            </a:r>
            <a:r>
              <a:rPr lang="en-US" sz="2400" dirty="0">
                <a:solidFill>
                  <a:srgbClr val="7030A0"/>
                </a:solidFill>
              </a:rPr>
              <a:t> structure and is being prepared for impregnation and will be tested with SC transformer</a:t>
            </a:r>
          </a:p>
        </p:txBody>
      </p:sp>
      <p:pic>
        <p:nvPicPr>
          <p:cNvPr id="7" name="Picture 6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740A90D4-F17B-EC62-FFFC-C0EC48D0F0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8888" r="11666" b="22223"/>
          <a:stretch/>
        </p:blipFill>
        <p:spPr>
          <a:xfrm>
            <a:off x="6031383" y="1293147"/>
            <a:ext cx="4162900" cy="2251364"/>
          </a:xfrm>
          <a:prstGeom prst="rect">
            <a:avLst/>
          </a:prstGeom>
        </p:spPr>
      </p:pic>
      <p:pic>
        <p:nvPicPr>
          <p:cNvPr id="5" name="Picture 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2279769A-042C-199E-111A-5DF77838E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9499" b="29091"/>
          <a:stretch/>
        </p:blipFill>
        <p:spPr>
          <a:xfrm>
            <a:off x="6007937" y="4056634"/>
            <a:ext cx="4186346" cy="203936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4D760B3-712F-A1E8-A47D-0476F621D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r="24815"/>
          <a:stretch/>
        </p:blipFill>
        <p:spPr>
          <a:xfrm>
            <a:off x="10264068" y="1293147"/>
            <a:ext cx="1680563" cy="4879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2AFA7-397C-7E25-820E-17BD170DD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2" t="37778" r="8333" b="35559"/>
          <a:stretch/>
        </p:blipFill>
        <p:spPr>
          <a:xfrm>
            <a:off x="184741" y="1301718"/>
            <a:ext cx="5715000" cy="1293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4A8DB-7A0A-FF2A-C9DB-BAC1477B23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t="34244" r="13334" b="37778"/>
          <a:stretch/>
        </p:blipFill>
        <p:spPr>
          <a:xfrm>
            <a:off x="175448" y="2743200"/>
            <a:ext cx="5685822" cy="15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1327-4B40-8E07-6FBE-275A0B80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199" y="292430"/>
            <a:ext cx="8686927" cy="430887"/>
          </a:xfrm>
        </p:spPr>
        <p:txBody>
          <a:bodyPr/>
          <a:lstStyle/>
          <a:p>
            <a:pPr algn="ctr"/>
            <a:r>
              <a:rPr lang="en-US" dirty="0"/>
              <a:t>REBCO coil development plan and status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06A46290-A47D-353C-4F7D-A609012F2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8074"/>
          <a:stretch/>
        </p:blipFill>
        <p:spPr>
          <a:xfrm>
            <a:off x="8229600" y="1295400"/>
            <a:ext cx="3033105" cy="3581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89840B93-C026-D0B7-9A22-2A3CB1A87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2581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8A40A5B-404F-3EE9-2C7E-CCE506FEC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593421"/>
              </p:ext>
            </p:extLst>
          </p:nvPr>
        </p:nvGraphicFramePr>
        <p:xfrm>
          <a:off x="838200" y="1295400"/>
          <a:ext cx="6934200" cy="3533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8508">
                  <a:extLst>
                    <a:ext uri="{9D8B030D-6E8A-4147-A177-3AD203B41FA5}">
                      <a16:colId xmlns:a16="http://schemas.microsoft.com/office/drawing/2014/main" val="4111001758"/>
                    </a:ext>
                  </a:extLst>
                </a:gridCol>
                <a:gridCol w="1128823">
                  <a:extLst>
                    <a:ext uri="{9D8B030D-6E8A-4147-A177-3AD203B41FA5}">
                      <a16:colId xmlns:a16="http://schemas.microsoft.com/office/drawing/2014/main" val="975725244"/>
                    </a:ext>
                  </a:extLst>
                </a:gridCol>
                <a:gridCol w="1048193">
                  <a:extLst>
                    <a:ext uri="{9D8B030D-6E8A-4147-A177-3AD203B41FA5}">
                      <a16:colId xmlns:a16="http://schemas.microsoft.com/office/drawing/2014/main" val="4241104247"/>
                    </a:ext>
                  </a:extLst>
                </a:gridCol>
                <a:gridCol w="1209455">
                  <a:extLst>
                    <a:ext uri="{9D8B030D-6E8A-4147-A177-3AD203B41FA5}">
                      <a16:colId xmlns:a16="http://schemas.microsoft.com/office/drawing/2014/main" val="1553181214"/>
                    </a:ext>
                  </a:extLst>
                </a:gridCol>
                <a:gridCol w="1136885">
                  <a:extLst>
                    <a:ext uri="{9D8B030D-6E8A-4147-A177-3AD203B41FA5}">
                      <a16:colId xmlns:a16="http://schemas.microsoft.com/office/drawing/2014/main" val="2307871006"/>
                    </a:ext>
                  </a:extLst>
                </a:gridCol>
                <a:gridCol w="1322336">
                  <a:extLst>
                    <a:ext uri="{9D8B030D-6E8A-4147-A177-3AD203B41FA5}">
                      <a16:colId xmlns:a16="http://schemas.microsoft.com/office/drawing/2014/main" val="994977233"/>
                    </a:ext>
                  </a:extLst>
                </a:gridCol>
              </a:tblGrid>
              <a:tr h="11977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Spool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Tape length,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Spool </a:t>
                      </a:r>
                      <a:r>
                        <a:rPr lang="en-US" sz="2400" dirty="0" err="1">
                          <a:effectLst/>
                        </a:rPr>
                        <a:t>Ic</a:t>
                      </a:r>
                      <a:r>
                        <a:rPr lang="en-US" sz="2400" dirty="0">
                          <a:effectLst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Cable length, 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Cable length, 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Cable length, 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3139191"/>
                  </a:ext>
                </a:extLst>
              </a:tr>
              <a:tr h="791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tapes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 tapes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tapes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5885540"/>
                  </a:ext>
                </a:extLst>
              </a:tr>
              <a:tr h="385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7.3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9.7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14.5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5269152"/>
                  </a:ext>
                </a:extLst>
              </a:tr>
              <a:tr h="385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7.5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15.0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403310"/>
                  </a:ext>
                </a:extLst>
              </a:tr>
              <a:tr h="385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7.5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15.0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1545275"/>
                  </a:ext>
                </a:extLst>
              </a:tr>
              <a:tr h="385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10.7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16.0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555307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6D5424-15CD-1C39-A41F-1F941DE02837}"/>
              </a:ext>
            </a:extLst>
          </p:cNvPr>
          <p:cNvSpPr txBox="1">
            <a:spLocks/>
          </p:cNvSpPr>
          <p:nvPr/>
        </p:nvSpPr>
        <p:spPr>
          <a:xfrm>
            <a:off x="181176" y="4840010"/>
            <a:ext cx="11829647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Cable unit length ~10 m =&gt; 16-tape stack with 12 REBCO tapes and 2 SS tapes on each side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121 m (4 spools) of 4-mm wide 0.1 mm thick REBCO tape with test data provided by LBNL</a:t>
            </a:r>
            <a:r>
              <a:rPr lang="en-US" sz="2400" dirty="0">
                <a:solidFill>
                  <a:srgbClr val="7030A0"/>
                </a:solidFill>
              </a:rPr>
              <a:t>(thanks to X. Wang)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1</a:t>
            </a:r>
            <a:r>
              <a:rPr lang="en-US" sz="2400" baseline="30000" dirty="0"/>
              <a:t>st</a:t>
            </a:r>
            <a:r>
              <a:rPr lang="en-US" sz="2400" dirty="0"/>
              <a:t> coil structure will be printed from </a:t>
            </a:r>
            <a:r>
              <a:rPr lang="en-US" sz="2400" dirty="0" err="1"/>
              <a:t>Ultem</a:t>
            </a:r>
            <a:r>
              <a:rPr lang="en-US" sz="2400" dirty="0"/>
              <a:t>, later from SS or bronze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AB1197-72C3-DCB3-837A-09317B250D8F}"/>
              </a:ext>
            </a:extLst>
          </p:cNvPr>
          <p:cNvSpPr/>
          <p:nvPr/>
        </p:nvSpPr>
        <p:spPr>
          <a:xfrm>
            <a:off x="5334000" y="1295400"/>
            <a:ext cx="1143000" cy="3581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54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50167</TotalTime>
  <Words>851</Words>
  <Application>Microsoft Office PowerPoint</Application>
  <PresentationFormat>Widescreen</PresentationFormat>
  <Paragraphs>144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Franklin Gothic Medium</vt:lpstr>
      <vt:lpstr>Liberation Sans</vt:lpstr>
      <vt:lpstr>Roboto</vt:lpstr>
      <vt:lpstr>Times</vt:lpstr>
      <vt:lpstr>Times New Roman</vt:lpstr>
      <vt:lpstr>Office Theme</vt:lpstr>
      <vt:lpstr>PowerPoint Presentation</vt:lpstr>
      <vt:lpstr>Outlines</vt:lpstr>
      <vt:lpstr>PowerPoint Presentation</vt:lpstr>
      <vt:lpstr>20 T REBCO/Nb3Sn hybrid dipole based on TST</vt:lpstr>
      <vt:lpstr>REBCO TST coil design</vt:lpstr>
      <vt:lpstr>REBCO TST coil structure </vt:lpstr>
      <vt:lpstr>First demonstration of coil design and technology</vt:lpstr>
      <vt:lpstr>Coil winding and impregnation tooling</vt:lpstr>
      <vt:lpstr>REBCO coil development plan and status</vt:lpstr>
      <vt:lpstr>REBCO sub-scale coil test</vt:lpstr>
      <vt:lpstr>Summary and possible next steps</vt:lpstr>
      <vt:lpstr>Result discussion and publication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Novitski</dc:creator>
  <cp:lastModifiedBy>Alexander Zlobin x8192 11001N</cp:lastModifiedBy>
  <cp:revision>163</cp:revision>
  <cp:lastPrinted>2024-04-17T21:35:47Z</cp:lastPrinted>
  <dcterms:created xsi:type="dcterms:W3CDTF">2022-10-02T22:18:30Z</dcterms:created>
  <dcterms:modified xsi:type="dcterms:W3CDTF">2024-05-01T13:32:41Z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2022-10-02T00:00:00Z</vt:filetime>
  </property>
  <property fmtid="{D5CDD505-2E9C-101B-9397-08002B2CF9AE}" pid="5" name="Producer">
    <vt:lpwstr>Microsoft® PowerPoint® for Office 365</vt:lpwstr>
  </property>
</Properties>
</file>