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1093" r:id="rId2"/>
    <p:sldId id="1102" r:id="rId3"/>
    <p:sldId id="744" r:id="rId4"/>
    <p:sldId id="765" r:id="rId5"/>
    <p:sldId id="1128" r:id="rId6"/>
    <p:sldId id="1130" r:id="rId7"/>
    <p:sldId id="750" r:id="rId8"/>
    <p:sldId id="1105" r:id="rId9"/>
    <p:sldId id="1109" r:id="rId10"/>
    <p:sldId id="751" r:id="rId11"/>
    <p:sldId id="755" r:id="rId12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75" d="100"/>
          <a:sy n="75" d="100"/>
        </p:scale>
        <p:origin x="43" y="-245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3" d="100"/>
        <a:sy n="83" d="100"/>
      </p:scale>
      <p:origin x="0" y="-1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6536E-4FDE-4DA8-9606-CF81246FA6D2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B1864-45CD-444B-9BF0-340B03DD7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21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803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E2FABC2-BD1D-4AF1-808D-BFBF35A928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95A">
              <a:alpha val="96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 descr="20160714_001-2-Edit_bluepp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17632" r="5976" b="20233"/>
          <a:stretch/>
        </p:blipFill>
        <p:spPr>
          <a:xfrm>
            <a:off x="933450" y="0"/>
            <a:ext cx="102108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796469"/>
            <a:ext cx="12192000" cy="1187883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716" y="4807756"/>
            <a:ext cx="10968567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183808"/>
            <a:ext cx="12192000" cy="2183808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717" y="2538981"/>
            <a:ext cx="10968568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317" y="140614"/>
            <a:ext cx="3234703" cy="1020399"/>
          </a:xfrm>
          <a:prstGeom prst="rect">
            <a:avLst/>
          </a:prstGeom>
        </p:spPr>
      </p:pic>
      <p:sp>
        <p:nvSpPr>
          <p:cNvPr id="13" name="Shape 128">
            <a:extLst>
              <a:ext uri="{FF2B5EF4-FFF2-40B4-BE49-F238E27FC236}">
                <a16:creationId xmlns:a16="http://schemas.microsoft.com/office/drawing/2014/main" id="{B21F043B-B4F2-44D6-B1F2-AC1A93621DE4}"/>
              </a:ext>
            </a:extLst>
          </p:cNvPr>
          <p:cNvSpPr/>
          <p:nvPr userDrawn="1"/>
        </p:nvSpPr>
        <p:spPr>
          <a:xfrm>
            <a:off x="615" y="6305550"/>
            <a:ext cx="12191385" cy="564319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059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14" name="image1.png" descr="RGB_White-Seal_White-Mark_SC_Horizontal–400dpi.png">
            <a:extLst>
              <a:ext uri="{FF2B5EF4-FFF2-40B4-BE49-F238E27FC236}">
                <a16:creationId xmlns:a16="http://schemas.microsoft.com/office/drawing/2014/main" id="{4CC85D67-F0E5-4C93-92F2-7E4F54B5C9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567" y="6419616"/>
            <a:ext cx="2093957" cy="26361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0953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1112517"/>
            <a:ext cx="12191999" cy="57231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12192000" cy="1112520"/>
          </a:xfrm>
          <a:custGeom>
            <a:avLst/>
            <a:gdLst/>
            <a:ahLst/>
            <a:cxnLst/>
            <a:rect l="l" t="t" r="r" b="b"/>
            <a:pathLst>
              <a:path w="12192000" h="1112520">
                <a:moveTo>
                  <a:pt x="0" y="1112520"/>
                </a:moveTo>
                <a:lnTo>
                  <a:pt x="12192000" y="1112520"/>
                </a:lnTo>
                <a:lnTo>
                  <a:pt x="12192000" y="0"/>
                </a:lnTo>
                <a:lnTo>
                  <a:pt x="0" y="0"/>
                </a:lnTo>
                <a:lnTo>
                  <a:pt x="0" y="111252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12192000" cy="1112520"/>
          </a:xfrm>
          <a:custGeom>
            <a:avLst/>
            <a:gdLst/>
            <a:ahLst/>
            <a:cxnLst/>
            <a:rect l="l" t="t" r="r" b="b"/>
            <a:pathLst>
              <a:path w="12192000" h="1112520">
                <a:moveTo>
                  <a:pt x="0" y="1112520"/>
                </a:moveTo>
                <a:lnTo>
                  <a:pt x="12192000" y="1112520"/>
                </a:lnTo>
                <a:lnTo>
                  <a:pt x="12192000" y="0"/>
                </a:lnTo>
              </a:path>
              <a:path w="12192000" h="1112520">
                <a:moveTo>
                  <a:pt x="0" y="0"/>
                </a:moveTo>
                <a:lnTo>
                  <a:pt x="0" y="1112520"/>
                </a:lnTo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6323075"/>
            <a:ext cx="12192000" cy="535305"/>
          </a:xfrm>
          <a:custGeom>
            <a:avLst/>
            <a:gdLst/>
            <a:ahLst/>
            <a:cxnLst/>
            <a:rect l="l" t="t" r="r" b="b"/>
            <a:pathLst>
              <a:path w="12192000" h="535304">
                <a:moveTo>
                  <a:pt x="12192000" y="534922"/>
                </a:moveTo>
                <a:lnTo>
                  <a:pt x="12192000" y="0"/>
                </a:lnTo>
                <a:lnTo>
                  <a:pt x="0" y="0"/>
                </a:lnTo>
                <a:lnTo>
                  <a:pt x="0" y="534922"/>
                </a:lnTo>
                <a:lnTo>
                  <a:pt x="12192000" y="534922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22504" y="6457188"/>
            <a:ext cx="2093976" cy="263652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4112" y="109728"/>
            <a:ext cx="2904744" cy="89001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127" y="292430"/>
            <a:ext cx="12192254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1096" y="1447672"/>
            <a:ext cx="11118850" cy="37115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304778" y="6530433"/>
            <a:ext cx="208279" cy="1416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893583" y="4490497"/>
            <a:ext cx="8226425" cy="125432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U.S. MDP Collaboration Meeting CM8</a:t>
            </a:r>
          </a:p>
          <a:p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05/01/2024</a:t>
            </a:r>
          </a:p>
        </p:txBody>
      </p:sp>
      <p:sp>
        <p:nvSpPr>
          <p:cNvPr id="3" name="Rectangle 2"/>
          <p:cNvSpPr/>
          <p:nvPr/>
        </p:nvSpPr>
        <p:spPr>
          <a:xfrm>
            <a:off x="1828800" y="2514600"/>
            <a:ext cx="8382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FNAL Bi2212 </a:t>
            </a:r>
            <a:r>
              <a:rPr lang="en-US" sz="3200" b="1" dirty="0">
                <a:solidFill>
                  <a:schemeClr val="bg1"/>
                </a:solidFill>
              </a:rPr>
              <a:t>SMCT insert </a:t>
            </a:r>
            <a:r>
              <a:rPr lang="en-US" sz="3200" b="1">
                <a:solidFill>
                  <a:schemeClr val="bg1"/>
                </a:solidFill>
              </a:rPr>
              <a:t>program overview</a:t>
            </a:r>
            <a:endParaRPr lang="en-US" sz="3200" b="1" dirty="0">
              <a:solidFill>
                <a:schemeClr val="bg1"/>
              </a:solidFill>
            </a:endParaRPr>
          </a:p>
          <a:p>
            <a:pPr algn="ctr"/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A.V. Zlobin</a:t>
            </a:r>
            <a:endParaRPr lang="en-US" sz="36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75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23223645" y="13059562"/>
            <a:ext cx="483809" cy="462279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143000"/>
            <a:ext cx="11353800" cy="518160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The HTS coil technology based on a Bi2212 cable and SMCT coil design is being developed at Fermilab in collaboration with LBNL/NHMFL in support of the 20 T hybrid dipole task and other possible applications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After design studies, the final 2L design of Bi2212 dipole has been selected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+mn-lt"/>
              </a:rPr>
              <a:t>Several practice models of the coil support structure have been </a:t>
            </a:r>
            <a:r>
              <a:rPr lang="en-US" sz="2400" dirty="0">
                <a:solidFill>
                  <a:srgbClr val="7030A0"/>
                </a:solidFill>
              </a:rPr>
              <a:t>3D printed</a:t>
            </a:r>
            <a:r>
              <a:rPr lang="en-US" sz="2400" dirty="0">
                <a:solidFill>
                  <a:srgbClr val="7030A0"/>
                </a:solidFill>
                <a:latin typeface="+mn-lt"/>
              </a:rPr>
              <a:t> of plastic and used to develop and optimize coil winding and impregnation tooling and procedures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70C0"/>
                </a:solidFill>
              </a:rPr>
              <a:t>the d</a:t>
            </a:r>
            <a:r>
              <a:rPr lang="en-US" sz="2200" dirty="0">
                <a:solidFill>
                  <a:srgbClr val="0070C0"/>
                </a:solidFill>
                <a:latin typeface="+mn-lt"/>
              </a:rPr>
              <a:t>evelopment of the coil reaction tooling </a:t>
            </a:r>
            <a:r>
              <a:rPr lang="en-US" sz="2200" dirty="0">
                <a:solidFill>
                  <a:srgbClr val="0070C0"/>
                </a:solidFill>
              </a:rPr>
              <a:t>will start soon</a:t>
            </a:r>
            <a:endParaRPr lang="en-US" sz="2200" dirty="0">
              <a:solidFill>
                <a:srgbClr val="0070C0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+mn-lt"/>
              </a:rPr>
              <a:t>15 m long piece of Bi2212 cable is available for the first model. The cable request for the second coil has been submitted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+mn-lt"/>
              </a:rPr>
              <a:t>Bi2212 coil engineering design is complete, Inconel 718 coil part procurement is in progress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Preparation to individual coil test with SC transformer is in progress</a:t>
            </a:r>
            <a:endParaRPr lang="en-US" sz="2400" dirty="0">
              <a:solidFill>
                <a:srgbClr val="0070C0"/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+mn-lt"/>
              </a:rPr>
              <a:t>Development towards 4L and 6L Hybrid Bi2212/Nb</a:t>
            </a:r>
            <a:r>
              <a:rPr lang="en-US" sz="2400" baseline="-25000" dirty="0">
                <a:solidFill>
                  <a:srgbClr val="7030A0"/>
                </a:solidFill>
                <a:latin typeface="+mn-lt"/>
              </a:rPr>
              <a:t>3</a:t>
            </a:r>
            <a:r>
              <a:rPr lang="en-US" sz="2400" dirty="0">
                <a:solidFill>
                  <a:srgbClr val="7030A0"/>
                </a:solidFill>
                <a:latin typeface="+mn-lt"/>
              </a:rPr>
              <a:t>Sn test configurations continues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70C0"/>
                </a:solidFill>
              </a:rPr>
              <a:t>c</a:t>
            </a:r>
            <a:r>
              <a:rPr lang="en-US" sz="2200" dirty="0">
                <a:solidFill>
                  <a:srgbClr val="0070C0"/>
                </a:solidFill>
                <a:latin typeface="+mn-lt"/>
              </a:rPr>
              <a:t>oil powering and protection still need to be analyzed and addressed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Bi2212 SMCT insert coil R&amp;D plan has been reviewed and updated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76600" y="331926"/>
            <a:ext cx="8915400" cy="430887"/>
          </a:xfrm>
        </p:spPr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/>
              <a:t>US MPD TAC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68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292430"/>
            <a:ext cx="8763127" cy="452120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Result discussion and publication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504" y="1219200"/>
            <a:ext cx="11350487" cy="490347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+mn-lt"/>
              </a:rPr>
              <a:t>The work progress and results are being presented and discussed at various meetings and conferences and published</a:t>
            </a:r>
            <a:endParaRPr lang="en-US" sz="2400" b="1" dirty="0">
              <a:solidFill>
                <a:srgbClr val="0070C0"/>
              </a:solidFill>
            </a:endParaRPr>
          </a:p>
          <a:p>
            <a:endParaRPr lang="en-US" sz="2400" b="1" u="sng" dirty="0">
              <a:solidFill>
                <a:srgbClr val="7030A0"/>
              </a:solidFill>
            </a:endParaRPr>
          </a:p>
          <a:p>
            <a:r>
              <a:rPr lang="en-US" sz="2400" b="1" u="sng" dirty="0">
                <a:solidFill>
                  <a:srgbClr val="7030A0"/>
                </a:solidFill>
              </a:rPr>
              <a:t>Presentations (since CM7):</a:t>
            </a:r>
          </a:p>
          <a:p>
            <a:pPr marL="342900" indent="-342900">
              <a:buFont typeface="+mj-lt"/>
              <a:buAutoNum type="arabicPeriod"/>
            </a:pPr>
            <a:r>
              <a:rPr lang="nn-NO" sz="2000" dirty="0">
                <a:solidFill>
                  <a:schemeClr val="accent4">
                    <a:lumMod val="75000"/>
                  </a:schemeClr>
                </a:solidFill>
              </a:rPr>
              <a:t>A.V. Zlobin, «FNAL Bi2212 SMCT insert program update,»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 US MDP general meeting, 21 June 2023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E.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</a:rPr>
              <a:t>Barzi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, “The need to replace Bi2212 wire design for no-leaks magnets,” US MDP general meeting, 25 Oct 2023</a:t>
            </a:r>
            <a:endParaRPr lang="en-US" sz="2000" dirty="0"/>
          </a:p>
          <a:p>
            <a:endParaRPr lang="en-US" sz="2000" dirty="0">
              <a:solidFill>
                <a:srgbClr val="7030A0"/>
              </a:solidFill>
            </a:endParaRPr>
          </a:p>
          <a:p>
            <a:r>
              <a:rPr lang="en-US" sz="2400" b="1" u="sng" dirty="0">
                <a:solidFill>
                  <a:srgbClr val="7030A0"/>
                </a:solidFill>
              </a:rPr>
              <a:t>Publications: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A.V. Zlobin, I.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</a:rPr>
              <a:t>Novitski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, E.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</a:rPr>
              <a:t>Barzi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 (Fermilab) and P.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</a:rPr>
              <a:t>Ferracin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 (LBNL), “A 20 T dipole magnet based on hybrid HTS/LTS coils with stress management,” IPAC’2023, Venice, Italy, 7-12 May 2023.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r>
              <a:rPr lang="en-US" sz="2400" b="1" u="sng" dirty="0">
                <a:solidFill>
                  <a:srgbClr val="7030A0"/>
                </a:solidFill>
              </a:rPr>
              <a:t>ASC’2024 abstracts: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>
                <a:solidFill>
                  <a:schemeClr val="accent4">
                    <a:lumMod val="75000"/>
                  </a:schemeClr>
                </a:solidFill>
              </a:rPr>
              <a:t>E. Barzi et al.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, “Development and test of a subscale cos-theta dipole coil made of Bi2212 Rutherford cable”, oral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893503" y="6356355"/>
            <a:ext cx="688900" cy="21544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fld id="{1D091ADE-CC5A-4045-B0CE-09B9612D935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35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1DA402C-6409-476C-BC1A-8D0D727E8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545043"/>
              </p:ext>
            </p:extLst>
          </p:nvPr>
        </p:nvGraphicFramePr>
        <p:xfrm>
          <a:off x="228600" y="4038600"/>
          <a:ext cx="11734800" cy="2537698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3602174624"/>
                    </a:ext>
                  </a:extLst>
                </a:gridCol>
                <a:gridCol w="9372600">
                  <a:extLst>
                    <a:ext uri="{9D8B030D-6E8A-4147-A177-3AD203B41FA5}">
                      <a16:colId xmlns:a16="http://schemas.microsoft.com/office/drawing/2014/main" val="221698171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654545285"/>
                    </a:ext>
                  </a:extLst>
                </a:gridCol>
              </a:tblGrid>
              <a:tr h="625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dirty="0"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Milestone #</a:t>
                      </a:r>
                    </a:p>
                  </a:txBody>
                  <a:tcPr marL="3415" marR="3415" marT="0" marB="0" anchor="ctr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dirty="0"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dirty="0"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Target</a:t>
                      </a:r>
                    </a:p>
                  </a:txBody>
                  <a:tcPr marL="3415" marR="3415" marT="0" marB="0"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092227"/>
                  </a:ext>
                </a:extLst>
              </a:tr>
              <a:tr h="72020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dirty="0"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AIIa-M2b</a:t>
                      </a:r>
                    </a:p>
                  </a:txBody>
                  <a:tcPr marL="3415" marR="3415" marT="0" marB="0" anchor="ctr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i="0" dirty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Design and fabricate the first small-aperture Bi-2212 coil using LBNL cable. Coil test independently and inside a 60-mm aperture 2-layer Nb</a:t>
                      </a:r>
                      <a:r>
                        <a:rPr lang="en-US" sz="1800" i="0" baseline="-25000" dirty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800" i="0" dirty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Sn dipole coil </a:t>
                      </a:r>
                      <a:r>
                        <a:rPr lang="en-US" sz="1800" i="0" strike="noStrike" dirty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in mirror configuration</a:t>
                      </a:r>
                      <a:r>
                        <a:rPr lang="en-US" sz="1800" i="0" dirty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Franklin Gothic Medium" panose="020B06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Aug-23</a:t>
                      </a: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374689"/>
                  </a:ext>
                </a:extLst>
              </a:tr>
              <a:tr h="7973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AIIa-M3b</a:t>
                      </a:r>
                    </a:p>
                  </a:txBody>
                  <a:tcPr marL="3415" marR="3415" marT="0" marB="0" anchor="ctr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i="0" dirty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Design and fabricate the 2</a:t>
                      </a:r>
                      <a:r>
                        <a:rPr lang="en-US" sz="1800" i="0" baseline="30000" dirty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sz="1800" i="0" dirty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 small-aperture Bi-2212 coil using optimized Bi-2212 cable, coil structure, materials and technologies. Coil test independently and inside a 60-mm aperture </a:t>
                      </a:r>
                    </a:p>
                    <a:p>
                      <a:pPr algn="l" rtl="0" fontAlgn="ctr"/>
                      <a:r>
                        <a:rPr lang="en-US" sz="1800" i="0" dirty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2-layer Nb</a:t>
                      </a:r>
                      <a:r>
                        <a:rPr lang="en-US" sz="1800" i="0" baseline="-25000" dirty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800" i="0" dirty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Sn dipole coil in mirror configuration.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Franklin Gothic Medium" panose="020B06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Mar-24</a:t>
                      </a: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688153"/>
                  </a:ext>
                </a:extLst>
              </a:tr>
              <a:tr h="72020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dirty="0"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AIIa-M4b</a:t>
                      </a:r>
                    </a:p>
                  </a:txBody>
                  <a:tcPr marL="3415" marR="3415" marT="0" marB="0" anchor="ctr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i="0" dirty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Fabricate another small-aperture Bi-2212 coil using optimized Bi-2212 cable and coil structure. Bi-2212 coil test independently and inside a 60-mm aperture 4-layer Nb</a:t>
                      </a:r>
                      <a:r>
                        <a:rPr lang="en-US" sz="1800" i="0" baseline="-25000" dirty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800" i="0" dirty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Sn dipole coil.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Franklin Gothic Medium" panose="020B06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Sept-24</a:t>
                      </a: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944635"/>
                  </a:ext>
                </a:extLst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0401" y="300722"/>
            <a:ext cx="8915399" cy="538104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US-MDP Task: Bi2212 SMCT insert goals and milestones</a:t>
            </a: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23223645" y="13059562"/>
            <a:ext cx="483809" cy="462279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75C65ED-4D27-44DA-B1BF-607971F2A5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/>
              <a:t>US MPD TAC meeting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28600" y="4267200"/>
            <a:ext cx="11734800" cy="8149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467DB0-D9C6-A7CB-321C-43596272F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894380"/>
            <a:ext cx="7312886" cy="20832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4DA512-FEAE-AB8D-B1EE-F99B274CAA3E}"/>
              </a:ext>
            </a:extLst>
          </p:cNvPr>
          <p:cNvSpPr txBox="1"/>
          <p:nvPr/>
        </p:nvSpPr>
        <p:spPr>
          <a:xfrm>
            <a:off x="152400" y="1128428"/>
            <a:ext cx="1188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The HTS coil technology based on a Bi2212 cable</a:t>
            </a:r>
            <a:r>
              <a:rPr lang="en-US" b="1" dirty="0">
                <a:solidFill>
                  <a:schemeClr val="tx1"/>
                </a:solidFill>
              </a:rPr>
              <a:t> and SMCT coil design</a:t>
            </a:r>
            <a:r>
              <a:rPr lang="en-US" sz="1800" b="1" dirty="0">
                <a:solidFill>
                  <a:schemeClr val="tx1"/>
                </a:solidFill>
              </a:rPr>
              <a:t> is being developed at Fermilab in collaboration with LBNL/NHMFL in support of the 20 T hybrid dipole task and other possible applications</a:t>
            </a:r>
          </a:p>
        </p:txBody>
      </p:sp>
    </p:spTree>
    <p:extLst>
      <p:ext uri="{BB962C8B-B14F-4D97-AF65-F5344CB8AC3E}">
        <p14:creationId xmlns:p14="http://schemas.microsoft.com/office/powerpoint/2010/main" val="156201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23223645" y="13059562"/>
            <a:ext cx="483809" cy="462279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05200" y="325775"/>
            <a:ext cx="8696325" cy="430887"/>
          </a:xfrm>
        </p:spPr>
        <p:txBody>
          <a:bodyPr/>
          <a:lstStyle/>
          <a:p>
            <a:pPr algn="ctr"/>
            <a:r>
              <a:rPr lang="en-US" dirty="0"/>
              <a:t>Bi2212 wire and cable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79" b="12150"/>
          <a:stretch/>
        </p:blipFill>
        <p:spPr bwMode="auto">
          <a:xfrm>
            <a:off x="320021" y="4307801"/>
            <a:ext cx="5775979" cy="185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20021" y="3909651"/>
            <a:ext cx="40254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Bi2212 cable and strand parameters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2446" y="3212608"/>
            <a:ext cx="56316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Bi2212 round composite wire and Rutherford cable</a:t>
            </a: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227" y="1151026"/>
            <a:ext cx="5280789" cy="372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Placeholder 16"/>
          <p:cNvSpPr>
            <a:spLocks noGrp="1"/>
          </p:cNvSpPr>
          <p:nvPr>
            <p:ph type="body" idx="1"/>
          </p:nvPr>
        </p:nvSpPr>
        <p:spPr>
          <a:xfrm>
            <a:off x="6301170" y="4954480"/>
            <a:ext cx="5685947" cy="1207079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The target field will be approached gradually by using the “old” 2015 and “new” 2017 generations of Bi-2212 wires.</a:t>
            </a:r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/>
              <a:t>US MPD TAC meeting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F57B6D-2840-0B6B-71EB-184C28DC8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32" y="1351772"/>
            <a:ext cx="5901439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2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8999" y="292430"/>
            <a:ext cx="8763127" cy="430887"/>
          </a:xfrm>
        </p:spPr>
        <p:txBody>
          <a:bodyPr/>
          <a:lstStyle/>
          <a:p>
            <a:pPr algn="ctr"/>
            <a:r>
              <a:rPr lang="en-US" dirty="0"/>
              <a:t>Bi2212 SMCT coil cross-section evolution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707813" y="13058775"/>
            <a:ext cx="484187" cy="463550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962400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/>
              <a:t>US MPD TAC meeting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32C830-D29A-92CE-4813-76A6EFA52547}"/>
              </a:ext>
            </a:extLst>
          </p:cNvPr>
          <p:cNvSpPr txBox="1"/>
          <p:nvPr/>
        </p:nvSpPr>
        <p:spPr>
          <a:xfrm>
            <a:off x="9684454" y="1115152"/>
            <a:ext cx="1435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+mn-lt"/>
              </a:rPr>
              <a:t>2L 9-block coil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FDB04C8-AEE1-6040-C86B-C5D6E737E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2788" y="1452755"/>
            <a:ext cx="1593086" cy="15952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ACA3BC-8D4B-C973-9123-57AFA300B498}"/>
              </a:ext>
            </a:extLst>
          </p:cNvPr>
          <p:cNvSpPr txBox="1"/>
          <p:nvPr/>
        </p:nvSpPr>
        <p:spPr>
          <a:xfrm>
            <a:off x="1514145" y="1069627"/>
            <a:ext cx="1419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+mn-lt"/>
              </a:rPr>
              <a:t>2L 6-block coil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A39155F-6140-DB62-39A6-10848E479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718" y="1417172"/>
            <a:ext cx="2280102" cy="1707028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3716DC4-687B-FDC1-EB0E-3A70D0AAC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6500" y="5899703"/>
            <a:ext cx="3292576" cy="369332"/>
          </a:xfrm>
          <a:solidFill>
            <a:schemeClr val="bg1"/>
          </a:solidFill>
        </p:spPr>
        <p:txBody>
          <a:bodyPr/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4">
                    <a:lumMod val="75000"/>
                  </a:schemeClr>
                </a:solidFill>
              </a:rPr>
              <a:t>IL – whole coil with mid-plane cable transition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4">
                    <a:lumMod val="75000"/>
                  </a:schemeClr>
                </a:solidFill>
              </a:rPr>
              <a:t>OL – independent half-coils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E1032F-40B9-D231-C189-0615C431BFD6}"/>
              </a:ext>
            </a:extLst>
          </p:cNvPr>
          <p:cNvSpPr txBox="1"/>
          <p:nvPr/>
        </p:nvSpPr>
        <p:spPr>
          <a:xfrm>
            <a:off x="4123108" y="5646314"/>
            <a:ext cx="425814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82880" indent="-182880" algn="l">
              <a:buFont typeface="Arial" panose="020B0604020202020204" pitchFamily="34" charset="0"/>
              <a:buChar char="•"/>
            </a:pPr>
            <a:r>
              <a:rPr lang="en-US" sz="1200" b="1" i="1" u="sng" strike="noStrike" baseline="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Design 1</a:t>
            </a:r>
            <a:r>
              <a:rPr lang="en-US" sz="1200" b="1" i="0" u="none" strike="noStrike" baseline="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: end turns are grouped in blocks as in the coil body </a:t>
            </a:r>
          </a:p>
          <a:p>
            <a:pPr marL="182880" indent="-182880" algn="l">
              <a:buFont typeface="Arial" panose="020B0604020202020204" pitchFamily="34" charset="0"/>
              <a:buChar char="•"/>
            </a:pPr>
            <a:r>
              <a:rPr lang="en-US" sz="1200" b="1" i="1" u="sng" strike="noStrike" baseline="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Design 2</a:t>
            </a:r>
            <a:r>
              <a:rPr lang="en-US" sz="1200" b="1" i="0" u="none" strike="noStrike" baseline="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: end turns in separate grove </a:t>
            </a:r>
          </a:p>
          <a:p>
            <a:pPr marL="182880" indent="-182880" algn="l">
              <a:buFont typeface="Arial" panose="020B0604020202020204" pitchFamily="34" charset="0"/>
              <a:buChar char="•"/>
            </a:pPr>
            <a:r>
              <a:rPr lang="en-US" sz="1200" b="1" i="1" u="sng" strike="noStrike" baseline="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Design 1&amp;2</a:t>
            </a:r>
            <a:r>
              <a:rPr lang="en-US" sz="1200" b="1" i="0" u="none" strike="noStrike" baseline="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: pole leads go through the coil bore.</a:t>
            </a:r>
            <a:endParaRPr lang="en-US" sz="12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D549775-C8C5-3EB7-016C-5BA713CCED9B}"/>
              </a:ext>
            </a:extLst>
          </p:cNvPr>
          <p:cNvGrpSpPr>
            <a:grpSpLocks noChangeAspect="1"/>
          </p:cNvGrpSpPr>
          <p:nvPr/>
        </p:nvGrpSpPr>
        <p:grpSpPr>
          <a:xfrm>
            <a:off x="8406545" y="3065056"/>
            <a:ext cx="3485341" cy="2719838"/>
            <a:chOff x="8497313" y="1750069"/>
            <a:chExt cx="3638878" cy="275898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08BE721-68A2-F23B-6FD2-D323ABE081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000" t="27759" r="53750" b="29558"/>
            <a:stretch/>
          </p:blipFill>
          <p:spPr>
            <a:xfrm flipH="1">
              <a:off x="10363200" y="1797530"/>
              <a:ext cx="1584054" cy="1217015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3D2094E-1414-DCBE-B2F1-144F06D874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976" t="22490" r="50000" b="23721"/>
            <a:stretch/>
          </p:blipFill>
          <p:spPr>
            <a:xfrm flipH="1">
              <a:off x="10379799" y="3073726"/>
              <a:ext cx="1756392" cy="143532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4E7DB81-5E3F-5C37-C6AC-3838A8B35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921" t="24797" r="50625" b="22391"/>
            <a:stretch/>
          </p:blipFill>
          <p:spPr>
            <a:xfrm>
              <a:off x="8534502" y="3048346"/>
              <a:ext cx="1754860" cy="139188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0EE1CC6-2F06-B567-7473-F49AF75327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375" t="35868" r="54375" b="22391"/>
            <a:stretch/>
          </p:blipFill>
          <p:spPr>
            <a:xfrm>
              <a:off x="8497313" y="1757060"/>
              <a:ext cx="1718645" cy="1291286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EB3C173-5ED3-6E97-C96A-C36690E7F08F}"/>
                </a:ext>
              </a:extLst>
            </p:cNvPr>
            <p:cNvGrpSpPr/>
            <p:nvPr/>
          </p:nvGrpSpPr>
          <p:grpSpPr>
            <a:xfrm>
              <a:off x="9662935" y="1750069"/>
              <a:ext cx="1346844" cy="2668375"/>
              <a:chOff x="1583612" y="1608371"/>
              <a:chExt cx="1346844" cy="2668375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FF3E3E0-3F56-5583-D51C-7F8E83D59FF9}"/>
                  </a:ext>
                </a:extLst>
              </p:cNvPr>
              <p:cNvSpPr txBox="1"/>
              <p:nvPr/>
            </p:nvSpPr>
            <p:spPr>
              <a:xfrm>
                <a:off x="1712147" y="3999747"/>
                <a:ext cx="99578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Outer layer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1F43BBE-D093-0024-B68C-5F3579918C09}"/>
                  </a:ext>
                </a:extLst>
              </p:cNvPr>
              <p:cNvSpPr txBox="1"/>
              <p:nvPr/>
            </p:nvSpPr>
            <p:spPr>
              <a:xfrm>
                <a:off x="1583612" y="2969098"/>
                <a:ext cx="134684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LE          non-LE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D2DF3B8-D816-A0A6-C21E-B0AABA53766D}"/>
                  </a:ext>
                </a:extLst>
              </p:cNvPr>
              <p:cNvSpPr txBox="1"/>
              <p:nvPr/>
            </p:nvSpPr>
            <p:spPr>
              <a:xfrm>
                <a:off x="1655574" y="1608371"/>
                <a:ext cx="96212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Inner layer</a:t>
                </a:r>
              </a:p>
            </p:txBody>
          </p:sp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241169-F790-5F9E-8F90-78662F7A3FF1}"/>
              </a:ext>
            </a:extLst>
          </p:cNvPr>
          <p:cNvSpPr/>
          <p:nvPr/>
        </p:nvSpPr>
        <p:spPr>
          <a:xfrm>
            <a:off x="8125718" y="1090722"/>
            <a:ext cx="3963358" cy="5243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C0DC0B-B38E-63C3-D116-9D8D88F2A7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86" y="1053585"/>
            <a:ext cx="8029128" cy="523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18B5A-8F9A-A1BE-9454-3B512F3C8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599" y="292430"/>
            <a:ext cx="8915527" cy="430887"/>
          </a:xfrm>
        </p:spPr>
        <p:txBody>
          <a:bodyPr/>
          <a:lstStyle/>
          <a:p>
            <a:pPr algn="ctr"/>
            <a:r>
              <a:rPr lang="en-US" sz="2800" dirty="0"/>
              <a:t>Bi2212 coil structure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D3C77A-62DA-897C-FF91-21B51C70873D}"/>
              </a:ext>
            </a:extLst>
          </p:cNvPr>
          <p:cNvSpPr txBox="1"/>
          <p:nvPr/>
        </p:nvSpPr>
        <p:spPr>
          <a:xfrm>
            <a:off x="56067" y="5778902"/>
            <a:ext cx="3384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Coil structure solid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BD1B1D-3615-457A-C4C3-5E061E498042}"/>
              </a:ext>
            </a:extLst>
          </p:cNvPr>
          <p:cNvSpPr txBox="1"/>
          <p:nvPr/>
        </p:nvSpPr>
        <p:spPr>
          <a:xfrm>
            <a:off x="7762467" y="4698709"/>
            <a:ext cx="431489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</a:rPr>
              <a:t>Coil structure parts printed from plastic and Inconel 718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7030A0"/>
                </a:solidFill>
                <a:latin typeface="+mn-lt"/>
              </a:rPr>
              <a:t>Inconel 718 chemical compatibility test – in progress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D317B0-E488-0BC0-EAEA-D4783491B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4" y="1235242"/>
            <a:ext cx="3639627" cy="4468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6B3913-81F5-ED42-1635-A85FA7743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229" y="1235242"/>
            <a:ext cx="3810330" cy="4791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C8596F-FA35-FB5A-6AAE-33FF8829B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147" y="1235242"/>
            <a:ext cx="4145639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99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C9213-E58B-5782-4C45-A2152A05E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799" y="292430"/>
            <a:ext cx="8839327" cy="430887"/>
          </a:xfrm>
        </p:spPr>
        <p:txBody>
          <a:bodyPr/>
          <a:lstStyle/>
          <a:p>
            <a:pPr algn="ctr"/>
            <a:r>
              <a:rPr lang="en-US" dirty="0"/>
              <a:t>Coil winding and impregnation tooling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EBE41F-192B-C150-E0A1-DE1E9DFE0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034" y="4419600"/>
            <a:ext cx="5617165" cy="184665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Coil winding tooling and technology test using Rutherford and round cables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Coil impregnation tooling and technology test with </a:t>
            </a:r>
            <a:r>
              <a:rPr lang="en-US" sz="2400" dirty="0" err="1">
                <a:solidFill>
                  <a:srgbClr val="7030A0"/>
                </a:solidFill>
              </a:rPr>
              <a:t>Telene</a:t>
            </a:r>
            <a:endParaRPr lang="en-US" sz="2400" dirty="0">
              <a:solidFill>
                <a:srgbClr val="7030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Coil reaction tooling is next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7FAA29-90C4-E789-C05C-7BC7FEAEB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6" y="1219200"/>
            <a:ext cx="4546843" cy="3160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BFFD73-A9D3-DF8A-F6C8-9DAC96B85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777" y="1219200"/>
            <a:ext cx="6517189" cy="49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45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23223645" y="13059562"/>
            <a:ext cx="483809" cy="462279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52800" y="308905"/>
            <a:ext cx="8839200" cy="430887"/>
          </a:xfrm>
        </p:spPr>
        <p:txBody>
          <a:bodyPr/>
          <a:lstStyle/>
          <a:p>
            <a:pPr algn="ctr"/>
            <a:r>
              <a:rPr lang="en-US" dirty="0"/>
              <a:t>Bi2212 coil testing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/>
              <a:t>US MPD TAC meeting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0B8012C-3997-5B4D-AA92-A94AB0B68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933" y="5440997"/>
            <a:ext cx="3982048" cy="830997"/>
          </a:xfrm>
        </p:spPr>
        <p:txBody>
          <a:bodyPr/>
          <a:lstStyle/>
          <a:p>
            <a:r>
              <a:rPr lang="en-US" b="1" dirty="0"/>
              <a:t>Bi2212 coil testing with SC transformer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</a:rPr>
              <a:t>testing procedure is being developed using Nb-Ti sub-scale coil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B4D729-88F6-57D0-4CDC-B520280BA3F0}"/>
              </a:ext>
            </a:extLst>
          </p:cNvPr>
          <p:cNvGrpSpPr/>
          <p:nvPr/>
        </p:nvGrpSpPr>
        <p:grpSpPr>
          <a:xfrm>
            <a:off x="331326" y="1155195"/>
            <a:ext cx="11705741" cy="4834683"/>
            <a:chOff x="331326" y="1155195"/>
            <a:chExt cx="11705741" cy="483468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DC1AE25-259B-8223-AF92-22AFAE177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1326" y="1155195"/>
              <a:ext cx="11705741" cy="4552567"/>
            </a:xfrm>
            <a:prstGeom prst="rect">
              <a:avLst/>
            </a:prstGeom>
          </p:spPr>
        </p:pic>
        <p:pic>
          <p:nvPicPr>
            <p:cNvPr id="8" name="Picture 7" descr="A large metal machine in a factory&#10;&#10;Description automatically generated">
              <a:extLst>
                <a:ext uri="{FF2B5EF4-FFF2-40B4-BE49-F238E27FC236}">
                  <a16:creationId xmlns:a16="http://schemas.microsoft.com/office/drawing/2014/main" id="{700E83D8-5F9A-E2BE-6C04-A9810C234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66" t="20000" r="19379" b="42261"/>
            <a:stretch/>
          </p:blipFill>
          <p:spPr>
            <a:xfrm>
              <a:off x="8880760" y="3250783"/>
              <a:ext cx="2979914" cy="231366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67C2EA-D5AD-A6C8-FF99-6D43DCD7EC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479"/>
            <a:stretch/>
          </p:blipFill>
          <p:spPr>
            <a:xfrm>
              <a:off x="4038599" y="3048000"/>
              <a:ext cx="4171353" cy="2941878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8153400" y="5558991"/>
            <a:ext cx="3982047" cy="8617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  <a:latin typeface="+mn-lt"/>
              </a:rPr>
              <a:t>Bi2212 coil test inside Nb</a:t>
            </a:r>
            <a:r>
              <a:rPr lang="en-US" b="1" baseline="-25000" dirty="0">
                <a:solidFill>
                  <a:schemeClr val="tx1"/>
                </a:solidFill>
                <a:latin typeface="+mn-lt"/>
              </a:rPr>
              <a:t>3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Sn MBHSP04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7030A0"/>
                </a:solidFill>
              </a:rPr>
              <a:t>Bi2212 coil powering and protection to be studied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BAA2D6-0224-171B-F5D9-BA91B0EC75D1}"/>
              </a:ext>
            </a:extLst>
          </p:cNvPr>
          <p:cNvCxnSpPr/>
          <p:nvPr/>
        </p:nvCxnSpPr>
        <p:spPr>
          <a:xfrm flipV="1">
            <a:off x="5650369" y="3738133"/>
            <a:ext cx="914400" cy="17489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07D9215-753D-0B13-3CB0-42E2339EAE35}"/>
              </a:ext>
            </a:extLst>
          </p:cNvPr>
          <p:cNvCxnSpPr/>
          <p:nvPr/>
        </p:nvCxnSpPr>
        <p:spPr>
          <a:xfrm flipV="1">
            <a:off x="6720842" y="3738133"/>
            <a:ext cx="914400" cy="17489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83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A18F3-0265-4D8E-001C-6DAC1D6B5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9" y="292430"/>
            <a:ext cx="8991727" cy="430887"/>
          </a:xfrm>
        </p:spPr>
        <p:txBody>
          <a:bodyPr/>
          <a:lstStyle/>
          <a:p>
            <a:pPr algn="ctr"/>
            <a:r>
              <a:rPr lang="en-US" dirty="0">
                <a:latin typeface="Franklin Gothic Medium" panose="020B0603020102020204" pitchFamily="34" charset="0"/>
              </a:rPr>
              <a:t>Towards 6L Hybrid HTS/LTS Dipole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CCC18D-6AAE-C91C-4F66-3C9283A25CB8}"/>
              </a:ext>
            </a:extLst>
          </p:cNvPr>
          <p:cNvSpPr txBox="1"/>
          <p:nvPr/>
        </p:nvSpPr>
        <p:spPr>
          <a:xfrm>
            <a:off x="4011988" y="1094323"/>
            <a:ext cx="4168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Multilayer (6L) hybrid dipole coil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380E30-C677-8847-63C7-9DD252DBCF93}"/>
              </a:ext>
            </a:extLst>
          </p:cNvPr>
          <p:cNvSpPr txBox="1"/>
          <p:nvPr/>
        </p:nvSpPr>
        <p:spPr>
          <a:xfrm>
            <a:off x="240875" y="1171267"/>
            <a:ext cx="3376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123-mm 2-layer Nb</a:t>
            </a:r>
            <a:r>
              <a:rPr lang="en-US" b="1" baseline="-25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3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Sn SMCT coil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9D84A-EDC4-D409-A43E-4A20F16A5BFB}"/>
              </a:ext>
            </a:extLst>
          </p:cNvPr>
          <p:cNvSpPr txBox="1"/>
          <p:nvPr/>
        </p:nvSpPr>
        <p:spPr>
          <a:xfrm>
            <a:off x="8645588" y="4267200"/>
            <a:ext cx="265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19 mm ID 2-layer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Bi2212  SMCT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coil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B03C35-07A0-1FC1-AA8E-88AA676F5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86" y="1656364"/>
            <a:ext cx="3376019" cy="3241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C5715D-EDF8-034D-7088-5F9BCFADF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934" y="1818562"/>
            <a:ext cx="2350222" cy="23933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58B4A3-A1B7-B310-CD63-8F6CA68C9BB6}"/>
              </a:ext>
            </a:extLst>
          </p:cNvPr>
          <p:cNvSpPr txBox="1"/>
          <p:nvPr/>
        </p:nvSpPr>
        <p:spPr>
          <a:xfrm>
            <a:off x="9211957" y="1176292"/>
            <a:ext cx="2931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60-mm ID 2-layer Nb</a:t>
            </a:r>
            <a:r>
              <a:rPr lang="en-US" sz="1800" b="1" baseline="-25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3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Sn coil (MDPCT1 inner coil)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A6FF00-6887-648C-CB97-F84F58255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4600" y="4683790"/>
            <a:ext cx="1585867" cy="15880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A52E6D-3C2B-ECA9-BFD3-2A419B8122FD}"/>
              </a:ext>
            </a:extLst>
          </p:cNvPr>
          <p:cNvSpPr txBox="1"/>
          <p:nvPr/>
        </p:nvSpPr>
        <p:spPr>
          <a:xfrm>
            <a:off x="245963" y="5072442"/>
            <a:ext cx="3547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</a:t>
            </a:r>
            <a:r>
              <a:rPr lang="en-US" b="1" baseline="30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st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123-mm 2L Nb</a:t>
            </a:r>
            <a:r>
              <a:rPr lang="en-US" b="1" baseline="-25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3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Sn SMCT coil has been tested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Development and test of 4L configuration in progress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11D61B-8C2E-4D70-C55A-3F6E2BE6C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0558" y="1495555"/>
            <a:ext cx="4232376" cy="41770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1636A7-1121-EA0E-DE78-5E7E5CF35FA6}"/>
              </a:ext>
            </a:extLst>
          </p:cNvPr>
          <p:cNvSpPr txBox="1"/>
          <p:nvPr/>
        </p:nvSpPr>
        <p:spPr>
          <a:xfrm>
            <a:off x="3505200" y="5676794"/>
            <a:ext cx="583364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</a:rPr>
              <a:t>4L dipole mirror has been assembled and tested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</a:rPr>
              <a:t>4L Nb</a:t>
            </a:r>
            <a:r>
              <a:rPr lang="en-US" b="1" baseline="-25000" dirty="0">
                <a:solidFill>
                  <a:srgbClr val="7030A0"/>
                </a:solidFill>
              </a:rPr>
              <a:t>3</a:t>
            </a:r>
            <a:r>
              <a:rPr lang="en-US" b="1" dirty="0">
                <a:solidFill>
                  <a:srgbClr val="7030A0"/>
                </a:solidFill>
              </a:rPr>
              <a:t>Sn dipole magnet may be available in 2025</a:t>
            </a:r>
          </a:p>
        </p:txBody>
      </p:sp>
    </p:spTree>
    <p:extLst>
      <p:ext uri="{BB962C8B-B14F-4D97-AF65-F5344CB8AC3E}">
        <p14:creationId xmlns:p14="http://schemas.microsoft.com/office/powerpoint/2010/main" val="2433597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1DA402C-6409-476C-BC1A-8D0D727E8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88084"/>
              </p:ext>
            </p:extLst>
          </p:nvPr>
        </p:nvGraphicFramePr>
        <p:xfrm>
          <a:off x="228600" y="3509295"/>
          <a:ext cx="11734800" cy="2445861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3602174624"/>
                    </a:ext>
                  </a:extLst>
                </a:gridCol>
                <a:gridCol w="9372600">
                  <a:extLst>
                    <a:ext uri="{9D8B030D-6E8A-4147-A177-3AD203B41FA5}">
                      <a16:colId xmlns:a16="http://schemas.microsoft.com/office/drawing/2014/main" val="221698171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654545285"/>
                    </a:ext>
                  </a:extLst>
                </a:gridCol>
              </a:tblGrid>
              <a:tr h="2815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dirty="0"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Milestone #</a:t>
                      </a:r>
                    </a:p>
                  </a:txBody>
                  <a:tcPr marL="3415" marR="3415" marT="0" marB="0" anchor="ctr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dirty="0"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dirty="0"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Target</a:t>
                      </a:r>
                    </a:p>
                  </a:txBody>
                  <a:tcPr marL="3415" marR="3415" marT="0" marB="0"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092227"/>
                  </a:ext>
                </a:extLst>
              </a:tr>
              <a:tr h="6706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dirty="0"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AIIa-M2b</a:t>
                      </a:r>
                    </a:p>
                  </a:txBody>
                  <a:tcPr marL="3415" marR="3415" marT="0" marB="0" anchor="ctr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i="0" dirty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Design and fabricate the first small-aperture Bi-2212 coil using LBNL cable. Coil test independently </a:t>
                      </a:r>
                      <a:r>
                        <a:rPr lang="en-US" sz="1800" i="0" strike="sngStrike" dirty="0">
                          <a:solidFill>
                            <a:srgbClr val="FF0000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and inside a 60-mm aperture 2-layer Nb</a:t>
                      </a:r>
                      <a:r>
                        <a:rPr lang="en-US" sz="1800" i="0" strike="sngStrike" baseline="-25000" dirty="0">
                          <a:solidFill>
                            <a:srgbClr val="FF0000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800" i="0" strike="sngStrike" dirty="0">
                          <a:solidFill>
                            <a:srgbClr val="FF0000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Sn dipole coil in mirror configuration</a:t>
                      </a:r>
                      <a:r>
                        <a:rPr lang="en-US" sz="1800" i="0" dirty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Franklin Gothic Medium" panose="020B06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Dec-24</a:t>
                      </a: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374689"/>
                  </a:ext>
                </a:extLst>
              </a:tr>
              <a:tr h="74255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AIIa-M3b</a:t>
                      </a:r>
                    </a:p>
                  </a:txBody>
                  <a:tcPr marL="3415" marR="3415" marT="0" marB="0" anchor="ctr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i="0" dirty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Design and fabricate the 2</a:t>
                      </a:r>
                      <a:r>
                        <a:rPr lang="en-US" sz="1800" i="0" baseline="30000" dirty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sz="1800" i="0" dirty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 small-aperture Bi-2212 coil using optimized Bi-2212 cable, coil structure, materials and technologies. Coil test independently and inside a 60-mm aperture </a:t>
                      </a:r>
                    </a:p>
                    <a:p>
                      <a:pPr algn="l" rtl="0" fontAlgn="ctr"/>
                      <a:r>
                        <a:rPr lang="en-US" sz="1800" i="0" dirty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2-layer Nb</a:t>
                      </a:r>
                      <a:r>
                        <a:rPr lang="en-US" sz="1800" i="0" baseline="-25000" dirty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800" i="0" dirty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Sn dipole coil </a:t>
                      </a:r>
                      <a:r>
                        <a:rPr lang="en-US" sz="1800" i="0" strike="sngStrike" dirty="0">
                          <a:solidFill>
                            <a:srgbClr val="FF0000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in mirror configuration</a:t>
                      </a:r>
                      <a:r>
                        <a:rPr lang="en-US" sz="1800" i="0" dirty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Franklin Gothic Medium" panose="020B06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Dec-25</a:t>
                      </a: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688153"/>
                  </a:ext>
                </a:extLst>
              </a:tr>
              <a:tr h="6706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dirty="0"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AIIa-M4b</a:t>
                      </a:r>
                    </a:p>
                  </a:txBody>
                  <a:tcPr marL="3415" marR="3415" marT="0" marB="0" anchor="ctr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i="0" strike="sngStrike" dirty="0">
                          <a:solidFill>
                            <a:srgbClr val="FF0000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Fabricate another small-aperture Bi-2212 coil using optimized Bi-2212 cable and coil structure. </a:t>
                      </a:r>
                      <a:r>
                        <a:rPr lang="en-US" sz="1800" i="0" dirty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Bi-2212 coil test independently and inside a 60-mm aperture 4-layer Nb</a:t>
                      </a:r>
                      <a:r>
                        <a:rPr lang="en-US" sz="1800" i="0" baseline="-25000" dirty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800" i="0" dirty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Sn dipole coil. </a:t>
                      </a:r>
                      <a:r>
                        <a:rPr lang="en-US" sz="1800" i="0" dirty="0">
                          <a:solidFill>
                            <a:srgbClr val="FF0000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- TBC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Franklin Gothic Medium" panose="020B06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Franklin Gothic Medium" panose="020B0603020102020204" pitchFamily="34" charset="0"/>
                          <a:cs typeface="Arial" panose="020B0604020202020204" pitchFamily="34" charset="0"/>
                        </a:rPr>
                        <a:t>June-26</a:t>
                      </a: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944635"/>
                  </a:ext>
                </a:extLst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0401" y="300722"/>
            <a:ext cx="8915399" cy="53810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+mn-lt"/>
              </a:rPr>
              <a:t>Bi2212 SMCT insert goal correction</a:t>
            </a: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23223645" y="13059562"/>
            <a:ext cx="483809" cy="462279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75C65ED-4D27-44DA-B1BF-607971F2A5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/>
              <a:t>US MPD TAC meeting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AB7BE6-79D4-2B2D-DF82-F06BB4809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143841"/>
            <a:ext cx="7937680" cy="23654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BADB00-49FB-F52C-6A62-FA1A9A4CAD13}"/>
              </a:ext>
            </a:extLst>
          </p:cNvPr>
          <p:cNvSpPr txBox="1"/>
          <p:nvPr/>
        </p:nvSpPr>
        <p:spPr>
          <a:xfrm>
            <a:off x="2895600" y="5955156"/>
            <a:ext cx="1188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u="sng" dirty="0">
                <a:solidFill>
                  <a:srgbClr val="7030A0"/>
                </a:solidFill>
              </a:rPr>
              <a:t>Task progress is limited by the available resources</a:t>
            </a:r>
          </a:p>
        </p:txBody>
      </p:sp>
    </p:spTree>
    <p:extLst>
      <p:ext uri="{BB962C8B-B14F-4D97-AF65-F5344CB8AC3E}">
        <p14:creationId xmlns:p14="http://schemas.microsoft.com/office/powerpoint/2010/main" val="404962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22169</TotalTime>
  <Words>898</Words>
  <Application>Microsoft Office PowerPoint</Application>
  <PresentationFormat>Widescreen</PresentationFormat>
  <Paragraphs>109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Franklin Gothic Medium</vt:lpstr>
      <vt:lpstr>Office Theme</vt:lpstr>
      <vt:lpstr>PowerPoint Presentation</vt:lpstr>
      <vt:lpstr>US-MDP Task: Bi2212 SMCT insert goals and milestones</vt:lpstr>
      <vt:lpstr>Bi2212 wire and cable</vt:lpstr>
      <vt:lpstr>Bi2212 SMCT coil cross-section evolution</vt:lpstr>
      <vt:lpstr>Bi2212 coil structure </vt:lpstr>
      <vt:lpstr>Coil winding and impregnation tooling</vt:lpstr>
      <vt:lpstr>Bi2212 coil testing</vt:lpstr>
      <vt:lpstr>Towards 6L Hybrid HTS/LTS Dipole</vt:lpstr>
      <vt:lpstr>Bi2212 SMCT insert goal correction</vt:lpstr>
      <vt:lpstr>Summary</vt:lpstr>
      <vt:lpstr>Result discussion and publication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Igor Novitski</dc:creator>
  <cp:lastModifiedBy>Alexander Zlobin x8192 11001N</cp:lastModifiedBy>
  <cp:revision>95</cp:revision>
  <cp:lastPrinted>2023-03-19T21:45:44Z</cp:lastPrinted>
  <dcterms:created xsi:type="dcterms:W3CDTF">2022-10-02T22:18:30Z</dcterms:created>
  <dcterms:modified xsi:type="dcterms:W3CDTF">2024-05-01T13:32:31Z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2022-06-13T00:00:00Z</vt:filetime>
  </property>
  <property fmtid="{D5CDD505-2E9C-101B-9397-08002B2CF9AE}" pid="3" name="Creator">
    <vt:lpwstr>Microsoft® PowerPoint® for Office 365</vt:lpwstr>
  </property>
  <property fmtid="{D5CDD505-2E9C-101B-9397-08002B2CF9AE}" pid="4" name="LastSaved">
    <vt:filetime>2022-10-02T00:00:00Z</vt:filetime>
  </property>
  <property fmtid="{D5CDD505-2E9C-101B-9397-08002B2CF9AE}" pid="5" name="Producer">
    <vt:lpwstr>Microsoft® PowerPoint® for Office 365</vt:lpwstr>
  </property>
</Properties>
</file>