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586" r:id="rId3"/>
    <p:sldId id="579" r:id="rId4"/>
    <p:sldId id="257" r:id="rId5"/>
    <p:sldId id="258" r:id="rId6"/>
    <p:sldId id="587" r:id="rId7"/>
    <p:sldId id="560" r:id="rId8"/>
    <p:sldId id="570" r:id="rId9"/>
    <p:sldId id="572" r:id="rId10"/>
    <p:sldId id="551" r:id="rId11"/>
    <p:sldId id="588" r:id="rId12"/>
    <p:sldId id="550" r:id="rId13"/>
    <p:sldId id="566" r:id="rId14"/>
    <p:sldId id="567" r:id="rId15"/>
    <p:sldId id="569" r:id="rId16"/>
    <p:sldId id="573" r:id="rId17"/>
    <p:sldId id="575" r:id="rId18"/>
    <p:sldId id="589" r:id="rId19"/>
    <p:sldId id="593" r:id="rId20"/>
    <p:sldId id="578" r:id="rId21"/>
    <p:sldId id="594" r:id="rId22"/>
    <p:sldId id="592" r:id="rId23"/>
    <p:sldId id="591" r:id="rId24"/>
    <p:sldId id="595" r:id="rId25"/>
  </p:sldIdLst>
  <p:sldSz cx="12192000" cy="6858000"/>
  <p:notesSz cx="6805613" cy="99441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42" autoAdjust="0"/>
    <p:restoredTop sz="94087" autoAdjust="0"/>
  </p:normalViewPr>
  <p:slideViewPr>
    <p:cSldViewPr snapToGrid="0">
      <p:cViewPr varScale="1">
        <p:scale>
          <a:sx n="86" d="100"/>
          <a:sy n="86" d="100"/>
        </p:scale>
        <p:origin x="499" y="48"/>
      </p:cViewPr>
      <p:guideLst/>
    </p:cSldViewPr>
  </p:slideViewPr>
  <p:outlineViewPr>
    <p:cViewPr>
      <p:scale>
        <a:sx n="33" d="100"/>
        <a:sy n="33" d="100"/>
      </p:scale>
      <p:origin x="0" y="-52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ttenSJ\Documents\utwente%20postdoc\cables\measurements\20230530%20Bi-2212%20Rutherford%20cable%204\sample%20comparis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7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utwente.nl\Org\TNW\EMS\EMS_PROJECTS\CERN%20Framework\20230530%20Bi-2212%20Rutherford%20cable%204\sample%20comparison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Cable 3 (Ic)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'initial Ic(B)'!$A$7:$A$10</c:f>
              <c:numCache>
                <c:formatCode>0.00</c:formatCode>
                <c:ptCount val="4"/>
                <c:pt idx="0">
                  <c:v>11.012490892310684</c:v>
                </c:pt>
                <c:pt idx="1">
                  <c:v>9.0104556273376399</c:v>
                </c:pt>
                <c:pt idx="2">
                  <c:v>7.0099622739269121</c:v>
                </c:pt>
                <c:pt idx="3">
                  <c:v>5.0081143440034976</c:v>
                </c:pt>
              </c:numCache>
            </c:numRef>
          </c:xVal>
          <c:yVal>
            <c:numRef>
              <c:f>'initial Ic(B)'!$B$7:$B$10</c:f>
              <c:numCache>
                <c:formatCode>0</c:formatCode>
                <c:ptCount val="4"/>
                <c:pt idx="0">
                  <c:v>2695.5</c:v>
                </c:pt>
                <c:pt idx="1">
                  <c:v>2846.8333333333335</c:v>
                </c:pt>
                <c:pt idx="2">
                  <c:v>3063.1666666666665</c:v>
                </c:pt>
                <c:pt idx="3">
                  <c:v>3291.6666666666665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F20-44A0-94DD-E5E17B983E06}"/>
            </c:ext>
          </c:extLst>
        </c:ser>
        <c:ser>
          <c:idx val="2"/>
          <c:order val="2"/>
          <c:tx>
            <c:v>Cable 4 (Ic)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'initial Ic(B)'!$A$17:$A$20</c:f>
              <c:numCache>
                <c:formatCode>0.00</c:formatCode>
                <c:ptCount val="4"/>
                <c:pt idx="0">
                  <c:v>11.012634996195011</c:v>
                </c:pt>
                <c:pt idx="1">
                  <c:v>9.0122569258917444</c:v>
                </c:pt>
                <c:pt idx="2">
                  <c:v>7.0106539725716885</c:v>
                </c:pt>
                <c:pt idx="3">
                  <c:v>5.0081143440034976</c:v>
                </c:pt>
              </c:numCache>
            </c:numRef>
          </c:xVal>
          <c:yVal>
            <c:numRef>
              <c:f>'initial Ic(B)'!$B$17:$B$20</c:f>
              <c:numCache>
                <c:formatCode>0</c:formatCode>
                <c:ptCount val="4"/>
                <c:pt idx="0">
                  <c:v>4069.1666666666665</c:v>
                </c:pt>
                <c:pt idx="1">
                  <c:v>4320.666666666667</c:v>
                </c:pt>
                <c:pt idx="2">
                  <c:v>4637.833333333333</c:v>
                </c:pt>
                <c:pt idx="3">
                  <c:v>5068.833333333333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F20-44A0-94DD-E5E17B983E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0192184"/>
        <c:axId val="760190544"/>
      </c:scatterChart>
      <c:scatterChart>
        <c:scatterStyle val="smoothMarker"/>
        <c:varyColors val="0"/>
        <c:ser>
          <c:idx val="1"/>
          <c:order val="1"/>
          <c:tx>
            <c:v>Cable 3 (n)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7"/>
            <c:spPr>
              <a:noFill/>
              <a:ln w="19050">
                <a:solidFill>
                  <a:schemeClr val="accent1"/>
                </a:solidFill>
              </a:ln>
              <a:effectLst/>
            </c:spPr>
          </c:marker>
          <c:xVal>
            <c:numRef>
              <c:f>'initial Ic(B)'!$A$7:$A$10</c:f>
              <c:numCache>
                <c:formatCode>0.00</c:formatCode>
                <c:ptCount val="4"/>
                <c:pt idx="0">
                  <c:v>11.012490892310684</c:v>
                </c:pt>
                <c:pt idx="1">
                  <c:v>9.0104556273376399</c:v>
                </c:pt>
                <c:pt idx="2">
                  <c:v>7.0099622739269121</c:v>
                </c:pt>
                <c:pt idx="3">
                  <c:v>5.0081143440034976</c:v>
                </c:pt>
              </c:numCache>
            </c:numRef>
          </c:xVal>
          <c:yVal>
            <c:numRef>
              <c:f>'initial Ic(B)'!$C$7:$C$10</c:f>
              <c:numCache>
                <c:formatCode>General</c:formatCode>
                <c:ptCount val="4"/>
                <c:pt idx="0">
                  <c:v>14.65</c:v>
                </c:pt>
                <c:pt idx="1">
                  <c:v>14.5</c:v>
                </c:pt>
                <c:pt idx="2">
                  <c:v>14.651666666666666</c:v>
                </c:pt>
                <c:pt idx="3">
                  <c:v>14.016666666666667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F20-44A0-94DD-E5E17B983E06}"/>
            </c:ext>
          </c:extLst>
        </c:ser>
        <c:ser>
          <c:idx val="3"/>
          <c:order val="3"/>
          <c:tx>
            <c:v>Cable 4 (n)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7"/>
            <c:spPr>
              <a:noFill/>
              <a:ln w="22225">
                <a:solidFill>
                  <a:srgbClr val="C00000"/>
                </a:solidFill>
              </a:ln>
              <a:effectLst/>
            </c:spPr>
          </c:marker>
          <c:xVal>
            <c:numRef>
              <c:f>'initial Ic(B)'!$A$17:$A$20</c:f>
              <c:numCache>
                <c:formatCode>0.00</c:formatCode>
                <c:ptCount val="4"/>
                <c:pt idx="0">
                  <c:v>11.012634996195011</c:v>
                </c:pt>
                <c:pt idx="1">
                  <c:v>9.0122569258917444</c:v>
                </c:pt>
                <c:pt idx="2">
                  <c:v>7.0106539725716885</c:v>
                </c:pt>
                <c:pt idx="3">
                  <c:v>5.0081143440034976</c:v>
                </c:pt>
              </c:numCache>
            </c:numRef>
          </c:xVal>
          <c:yVal>
            <c:numRef>
              <c:f>'initial Ic(B)'!$C$17:$C$20</c:f>
              <c:numCache>
                <c:formatCode>General</c:formatCode>
                <c:ptCount val="4"/>
                <c:pt idx="0">
                  <c:v>14.483333333333334</c:v>
                </c:pt>
                <c:pt idx="1">
                  <c:v>14.633333333333333</c:v>
                </c:pt>
                <c:pt idx="2">
                  <c:v>14.299999999999999</c:v>
                </c:pt>
                <c:pt idx="3">
                  <c:v>13.950000000000001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F20-44A0-94DD-E5E17B983E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0140360"/>
        <c:axId val="760139376"/>
      </c:scatterChart>
      <c:valAx>
        <c:axId val="760192184"/>
        <c:scaling>
          <c:orientation val="minMax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800" dirty="0"/>
                  <a:t>applied magnetic field [T]</a:t>
                </a:r>
              </a:p>
            </c:rich>
          </c:tx>
          <c:layout>
            <c:manualLayout>
              <c:xMode val="edge"/>
              <c:yMode val="edge"/>
              <c:x val="0.32965848164511286"/>
              <c:y val="0.906981043129525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0190544"/>
        <c:crosses val="autoZero"/>
        <c:crossBetween val="midCat"/>
        <c:majorUnit val="1"/>
      </c:valAx>
      <c:valAx>
        <c:axId val="760190544"/>
        <c:scaling>
          <c:orientation val="minMax"/>
          <c:max val="5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800" dirty="0"/>
                  <a:t>critical current [A]</a:t>
                </a:r>
              </a:p>
            </c:rich>
          </c:tx>
          <c:layout>
            <c:manualLayout>
              <c:xMode val="edge"/>
              <c:yMode val="edge"/>
              <c:x val="3.94149762323038E-3"/>
              <c:y val="0.227210088707287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0192184"/>
        <c:crosses val="autoZero"/>
        <c:crossBetween val="midCat"/>
      </c:valAx>
      <c:valAx>
        <c:axId val="760139376"/>
        <c:scaling>
          <c:orientation val="minMax"/>
          <c:max val="60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800" dirty="0"/>
                  <a:t>n-value [-]</a:t>
                </a:r>
              </a:p>
            </c:rich>
          </c:tx>
          <c:layout>
            <c:manualLayout>
              <c:xMode val="edge"/>
              <c:yMode val="edge"/>
              <c:x val="0.95078047084137474"/>
              <c:y val="0.357795412030169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0140360"/>
        <c:crosses val="max"/>
        <c:crossBetween val="midCat"/>
      </c:valAx>
      <c:valAx>
        <c:axId val="760140360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7601393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6995023936839207"/>
          <c:y val="0.66111421443826635"/>
          <c:w val="0.24595845195973901"/>
          <c:h val="0.17436753631475457"/>
        </c:manualLayout>
      </c:layout>
      <c:overlay val="1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'Ic(sigma)'!$A$1</c:f>
              <c:strCache>
                <c:ptCount val="1"/>
                <c:pt idx="0">
                  <c:v>Sample 3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4472C4"/>
              </a:solidFill>
              <a:ln w="9525">
                <a:solidFill>
                  <a:srgbClr val="4472C4"/>
                </a:solidFill>
              </a:ln>
              <a:effectLst/>
            </c:spPr>
          </c:marker>
          <c:trendline>
            <c:spPr>
              <a:ln w="31750" cap="rnd">
                <a:solidFill>
                  <a:schemeClr val="accent1"/>
                </a:solidFill>
                <a:prstDash val="dash"/>
              </a:ln>
              <a:effectLst/>
            </c:spPr>
            <c:trendlineType val="poly"/>
            <c:order val="4"/>
            <c:forward val="100"/>
            <c:dispRSqr val="0"/>
            <c:dispEq val="0"/>
          </c:trendline>
          <c:errBars>
            <c:errDir val="y"/>
            <c:errBarType val="both"/>
            <c:errValType val="percentage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'Ic(sigma)'!$A$6:$A$25</c:f>
              <c:numCache>
                <c:formatCode>0.0</c:formatCode>
                <c:ptCount val="20"/>
                <c:pt idx="0">
                  <c:v>10.019986663489492</c:v>
                </c:pt>
                <c:pt idx="1">
                  <c:v>19.972634592337041</c:v>
                </c:pt>
                <c:pt idx="2">
                  <c:v>29.903326541877416</c:v>
                </c:pt>
                <c:pt idx="3">
                  <c:v>39.888676028668662</c:v>
                </c:pt>
                <c:pt idx="4">
                  <c:v>50.006113571162103</c:v>
                </c:pt>
                <c:pt idx="5">
                  <c:v>59.949970910804616</c:v>
                </c:pt>
                <c:pt idx="6">
                  <c:v>69.934716131811228</c:v>
                </c:pt>
                <c:pt idx="7">
                  <c:v>79.698056627015262</c:v>
                </c:pt>
                <c:pt idx="8">
                  <c:v>90.003236648046126</c:v>
                </c:pt>
                <c:pt idx="9">
                  <c:v>99.983804599953729</c:v>
                </c:pt>
                <c:pt idx="10">
                  <c:v>109.85769540693157</c:v>
                </c:pt>
                <c:pt idx="11">
                  <c:v>119.93797270893079</c:v>
                </c:pt>
                <c:pt idx="12">
                  <c:v>129.92657964134418</c:v>
                </c:pt>
                <c:pt idx="13">
                  <c:v>139.92524114286164</c:v>
                </c:pt>
                <c:pt idx="14">
                  <c:v>149.85772006985431</c:v>
                </c:pt>
                <c:pt idx="15">
                  <c:v>159.91658125610417</c:v>
                </c:pt>
                <c:pt idx="16">
                  <c:v>169.84619221677559</c:v>
                </c:pt>
                <c:pt idx="17">
                  <c:v>179.92918275056479</c:v>
                </c:pt>
                <c:pt idx="18">
                  <c:v>189.94101747086168</c:v>
                </c:pt>
                <c:pt idx="19">
                  <c:v>199.87366886030671</c:v>
                </c:pt>
              </c:numCache>
            </c:numRef>
          </c:xVal>
          <c:yVal>
            <c:numRef>
              <c:f>'Ic(sigma)'!$D$6:$D$25</c:f>
              <c:numCache>
                <c:formatCode>0.000</c:formatCode>
                <c:ptCount val="20"/>
                <c:pt idx="0">
                  <c:v>1</c:v>
                </c:pt>
                <c:pt idx="1">
                  <c:v>1.0008656402646388</c:v>
                </c:pt>
                <c:pt idx="2">
                  <c:v>1.0021641006615964</c:v>
                </c:pt>
                <c:pt idx="3">
                  <c:v>1.0021022692141222</c:v>
                </c:pt>
                <c:pt idx="4">
                  <c:v>1.0004328201323192</c:v>
                </c:pt>
                <c:pt idx="5">
                  <c:v>0.99721758486366163</c:v>
                </c:pt>
                <c:pt idx="6">
                  <c:v>0.99585729301922965</c:v>
                </c:pt>
                <c:pt idx="7">
                  <c:v>0.99530080999196202</c:v>
                </c:pt>
                <c:pt idx="8">
                  <c:v>0.99190008038088162</c:v>
                </c:pt>
                <c:pt idx="9">
                  <c:v>0.98757187905768873</c:v>
                </c:pt>
                <c:pt idx="10">
                  <c:v>0.98639708155567929</c:v>
                </c:pt>
                <c:pt idx="11">
                  <c:v>0.98330550918196991</c:v>
                </c:pt>
                <c:pt idx="12">
                  <c:v>0.979657453780993</c:v>
                </c:pt>
                <c:pt idx="13">
                  <c:v>0.97675137574970639</c:v>
                </c:pt>
                <c:pt idx="14">
                  <c:v>0.97229951153156502</c:v>
                </c:pt>
                <c:pt idx="15">
                  <c:v>0.96593087244172382</c:v>
                </c:pt>
                <c:pt idx="16">
                  <c:v>0.9606751994064181</c:v>
                </c:pt>
                <c:pt idx="17">
                  <c:v>0.95455388610647374</c:v>
                </c:pt>
                <c:pt idx="18">
                  <c:v>0.94707228096209739</c:v>
                </c:pt>
                <c:pt idx="19">
                  <c:v>0.9393433500278241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755-4294-99D0-C5EC77E8D3C4}"/>
            </c:ext>
          </c:extLst>
        </c:ser>
        <c:ser>
          <c:idx val="1"/>
          <c:order val="1"/>
          <c:tx>
            <c:strRef>
              <c:f>'Ic(sigma)'!$A$28</c:f>
              <c:strCache>
                <c:ptCount val="1"/>
                <c:pt idx="0">
                  <c:v>Sample 4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trendline>
            <c:spPr>
              <a:ln w="31750" cap="rnd">
                <a:solidFill>
                  <a:schemeClr val="accent2"/>
                </a:solidFill>
                <a:prstDash val="solid"/>
              </a:ln>
              <a:effectLst/>
            </c:spPr>
            <c:trendlineType val="poly"/>
            <c:order val="4"/>
            <c:dispRSqr val="0"/>
            <c:dispEq val="0"/>
          </c:trendline>
          <c:errBars>
            <c:errDir val="y"/>
            <c:errBarType val="both"/>
            <c:errValType val="percentage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'Ic(sigma)'!$A$32:$A$53</c:f>
              <c:numCache>
                <c:formatCode>0.0</c:formatCode>
                <c:ptCount val="22"/>
                <c:pt idx="0">
                  <c:v>10.045113099029052</c:v>
                </c:pt>
                <c:pt idx="1">
                  <c:v>20.021794793255058</c:v>
                </c:pt>
                <c:pt idx="2">
                  <c:v>29.975497264251342</c:v>
                </c:pt>
                <c:pt idx="3">
                  <c:v>39.956086136228443</c:v>
                </c:pt>
                <c:pt idx="4">
                  <c:v>49.972307982720253</c:v>
                </c:pt>
                <c:pt idx="5">
                  <c:v>60.002780711478451</c:v>
                </c:pt>
                <c:pt idx="6">
                  <c:v>69.898001660618846</c:v>
                </c:pt>
                <c:pt idx="7">
                  <c:v>79.868671034121576</c:v>
                </c:pt>
                <c:pt idx="8">
                  <c:v>90.024450725337545</c:v>
                </c:pt>
                <c:pt idx="9">
                  <c:v>100.02554545601674</c:v>
                </c:pt>
                <c:pt idx="10">
                  <c:v>110.00583476535391</c:v>
                </c:pt>
                <c:pt idx="11">
                  <c:v>119.98183510271123</c:v>
                </c:pt>
                <c:pt idx="12">
                  <c:v>129.98350510168112</c:v>
                </c:pt>
                <c:pt idx="13">
                  <c:v>139.91418838238221</c:v>
                </c:pt>
                <c:pt idx="14">
                  <c:v>150.00919051663405</c:v>
                </c:pt>
                <c:pt idx="15">
                  <c:v>159.95168952943004</c:v>
                </c:pt>
                <c:pt idx="16">
                  <c:v>169.98168974422381</c:v>
                </c:pt>
                <c:pt idx="17">
                  <c:v>179.95886124762399</c:v>
                </c:pt>
                <c:pt idx="18">
                  <c:v>189.90078556954299</c:v>
                </c:pt>
                <c:pt idx="19">
                  <c:v>199.87760550763213</c:v>
                </c:pt>
                <c:pt idx="20">
                  <c:v>250.10904924535598</c:v>
                </c:pt>
                <c:pt idx="21">
                  <c:v>299.2746751566948</c:v>
                </c:pt>
              </c:numCache>
            </c:numRef>
          </c:xVal>
          <c:yVal>
            <c:numRef>
              <c:f>'Ic(sigma)'!$D$32:$D$53</c:f>
              <c:numCache>
                <c:formatCode>0.000</c:formatCode>
                <c:ptCount val="22"/>
                <c:pt idx="0">
                  <c:v>1</c:v>
                </c:pt>
                <c:pt idx="1">
                  <c:v>0.99721482695064512</c:v>
                </c:pt>
                <c:pt idx="2">
                  <c:v>0.994921155027647</c:v>
                </c:pt>
                <c:pt idx="3">
                  <c:v>0.99352856850296956</c:v>
                </c:pt>
                <c:pt idx="4">
                  <c:v>0.99033381118165065</c:v>
                </c:pt>
                <c:pt idx="5">
                  <c:v>0.9900471021912759</c:v>
                </c:pt>
                <c:pt idx="6">
                  <c:v>0.9879991808314561</c:v>
                </c:pt>
                <c:pt idx="7">
                  <c:v>0.9816096661888184</c:v>
                </c:pt>
                <c:pt idx="8">
                  <c:v>0.97947982797460575</c:v>
                </c:pt>
                <c:pt idx="9">
                  <c:v>0.97415523243907443</c:v>
                </c:pt>
                <c:pt idx="10">
                  <c:v>0.96682367397091951</c:v>
                </c:pt>
                <c:pt idx="11">
                  <c:v>0.96125332787220974</c:v>
                </c:pt>
                <c:pt idx="12">
                  <c:v>0.95330739299610889</c:v>
                </c:pt>
                <c:pt idx="13">
                  <c:v>0.94499283227524067</c:v>
                </c:pt>
                <c:pt idx="14">
                  <c:v>0.94081507270120834</c:v>
                </c:pt>
                <c:pt idx="15">
                  <c:v>0.92631578947368431</c:v>
                </c:pt>
                <c:pt idx="16">
                  <c:v>0.91533893098505015</c:v>
                </c:pt>
                <c:pt idx="17">
                  <c:v>0.90358386237968469</c:v>
                </c:pt>
                <c:pt idx="18">
                  <c:v>0.8887978701617858</c:v>
                </c:pt>
                <c:pt idx="19">
                  <c:v>0.87462625435183294</c:v>
                </c:pt>
                <c:pt idx="20">
                  <c:v>0.77943886954740937</c:v>
                </c:pt>
                <c:pt idx="21">
                  <c:v>0.56432520991193946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755-4294-99D0-C5EC77E8D3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5808336"/>
        <c:axId val="705806040"/>
      </c:scatterChart>
      <c:valAx>
        <c:axId val="705808336"/>
        <c:scaling>
          <c:orientation val="minMax"/>
          <c:max val="3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800" b="1"/>
                  <a:t>average transverse stress [MPa]</a:t>
                </a:r>
              </a:p>
            </c:rich>
          </c:tx>
          <c:layout>
            <c:manualLayout>
              <c:xMode val="edge"/>
              <c:yMode val="edge"/>
              <c:x val="0.29846871314920792"/>
              <c:y val="0.925819336393446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5806040"/>
        <c:crosses val="autoZero"/>
        <c:crossBetween val="midCat"/>
      </c:valAx>
      <c:valAx>
        <c:axId val="705806040"/>
        <c:scaling>
          <c:orientation val="minMax"/>
          <c:max val="1.01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800" b="1"/>
                  <a:t>reduced critical current</a:t>
                </a:r>
              </a:p>
            </c:rich>
          </c:tx>
          <c:layout>
            <c:manualLayout>
              <c:xMode val="edge"/>
              <c:yMode val="edge"/>
              <c:x val="3.9395401563997439E-3"/>
              <c:y val="0.212537384281181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58083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9325413310978665"/>
          <c:y val="0.56583139871609556"/>
          <c:w val="0.30652073719011907"/>
          <c:h val="0.23233434079438553"/>
        </c:manualLayout>
      </c:layout>
      <c:overlay val="1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'Ic(sigma)'!$W$3</c:f>
              <c:strCache>
                <c:ptCount val="1"/>
                <c:pt idx="0">
                  <c:v>pressure applied</c:v>
                </c:pt>
              </c:strCache>
            </c:strRef>
          </c:tx>
          <c:spPr>
            <a:ln w="317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31750" cap="rnd">
                <a:solidFill>
                  <a:schemeClr val="accent1"/>
                </a:solidFill>
                <a:prstDash val="solid"/>
              </a:ln>
              <a:effectLst/>
            </c:spPr>
            <c:trendlineType val="poly"/>
            <c:order val="3"/>
            <c:dispRSqr val="0"/>
            <c:dispEq val="0"/>
          </c:trendline>
          <c:errBars>
            <c:errDir val="y"/>
            <c:errBarType val="both"/>
            <c:errValType val="percentage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'Ic(sigma)'!$V$5:$V$29</c:f>
              <c:numCache>
                <c:formatCode>0.0</c:formatCode>
                <c:ptCount val="25"/>
                <c:pt idx="0">
                  <c:v>10.019986663489492</c:v>
                </c:pt>
                <c:pt idx="1">
                  <c:v>19.972634592337041</c:v>
                </c:pt>
                <c:pt idx="2">
                  <c:v>29.903326541877416</c:v>
                </c:pt>
                <c:pt idx="3">
                  <c:v>39.888676028668662</c:v>
                </c:pt>
                <c:pt idx="4">
                  <c:v>50.006113571162103</c:v>
                </c:pt>
                <c:pt idx="5">
                  <c:v>59.949970910804616</c:v>
                </c:pt>
                <c:pt idx="6">
                  <c:v>69.934716131811228</c:v>
                </c:pt>
                <c:pt idx="7">
                  <c:v>79.698056627015262</c:v>
                </c:pt>
                <c:pt idx="8">
                  <c:v>90.003236648046126</c:v>
                </c:pt>
                <c:pt idx="9">
                  <c:v>99.983804599953729</c:v>
                </c:pt>
                <c:pt idx="10">
                  <c:v>109.85769540693157</c:v>
                </c:pt>
                <c:pt idx="11">
                  <c:v>119.93797270893079</c:v>
                </c:pt>
                <c:pt idx="12">
                  <c:v>129.92657964134418</c:v>
                </c:pt>
                <c:pt idx="13">
                  <c:v>139.92524114286164</c:v>
                </c:pt>
                <c:pt idx="14">
                  <c:v>149.85772006985431</c:v>
                </c:pt>
                <c:pt idx="15">
                  <c:v>159.91658125610417</c:v>
                </c:pt>
                <c:pt idx="16">
                  <c:v>169.84619221677559</c:v>
                </c:pt>
                <c:pt idx="17">
                  <c:v>179.92918275056479</c:v>
                </c:pt>
                <c:pt idx="18">
                  <c:v>189.94101747086168</c:v>
                </c:pt>
                <c:pt idx="19">
                  <c:v>199.87366886030671</c:v>
                </c:pt>
              </c:numCache>
            </c:numRef>
          </c:xVal>
          <c:yVal>
            <c:numRef>
              <c:f>'Ic(sigma)'!$Y$5:$Y$29</c:f>
              <c:numCache>
                <c:formatCode>0.000</c:formatCode>
                <c:ptCount val="25"/>
                <c:pt idx="0">
                  <c:v>1</c:v>
                </c:pt>
                <c:pt idx="1">
                  <c:v>1.0008656402646388</c:v>
                </c:pt>
                <c:pt idx="2">
                  <c:v>1.0021641006615964</c:v>
                </c:pt>
                <c:pt idx="3">
                  <c:v>1.0021022692141222</c:v>
                </c:pt>
                <c:pt idx="4">
                  <c:v>1.0004328201323192</c:v>
                </c:pt>
                <c:pt idx="5">
                  <c:v>0.99721758486366163</c:v>
                </c:pt>
                <c:pt idx="6">
                  <c:v>0.99585729301922965</c:v>
                </c:pt>
                <c:pt idx="7">
                  <c:v>0.99530080999196202</c:v>
                </c:pt>
                <c:pt idx="8">
                  <c:v>0.99190008038088162</c:v>
                </c:pt>
                <c:pt idx="9">
                  <c:v>0.98757187905768873</c:v>
                </c:pt>
                <c:pt idx="10">
                  <c:v>0.98639708155567929</c:v>
                </c:pt>
                <c:pt idx="11">
                  <c:v>0.98330550918196991</c:v>
                </c:pt>
                <c:pt idx="12">
                  <c:v>0.979657453780993</c:v>
                </c:pt>
                <c:pt idx="13">
                  <c:v>0.97675137574970639</c:v>
                </c:pt>
                <c:pt idx="14">
                  <c:v>0.97229951153156502</c:v>
                </c:pt>
                <c:pt idx="15">
                  <c:v>0.96593087244172382</c:v>
                </c:pt>
                <c:pt idx="16">
                  <c:v>0.9606751994064181</c:v>
                </c:pt>
                <c:pt idx="17">
                  <c:v>0.95455388610647374</c:v>
                </c:pt>
                <c:pt idx="18">
                  <c:v>0.94707228096209739</c:v>
                </c:pt>
                <c:pt idx="19">
                  <c:v>0.9393433500278241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010-45DE-BF5D-30D6C01F6967}"/>
            </c:ext>
          </c:extLst>
        </c:ser>
        <c:ser>
          <c:idx val="1"/>
          <c:order val="1"/>
          <c:tx>
            <c:strRef>
              <c:f>'Ic(sigma)'!$X$3</c:f>
              <c:strCache>
                <c:ptCount val="1"/>
                <c:pt idx="0">
                  <c:v>unloaded to 10 MPa</c:v>
                </c:pt>
              </c:strCache>
            </c:strRef>
          </c:tx>
          <c:spPr>
            <a:ln w="22225" cap="rnd">
              <a:noFill/>
              <a:round/>
            </a:ln>
            <a:effectLst/>
          </c:spPr>
          <c:marker>
            <c:symbol val="square"/>
            <c:size val="7"/>
            <c:spPr>
              <a:noFill/>
              <a:ln w="25400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3"/>
            <c:dispRSqr val="0"/>
            <c:dispEq val="0"/>
          </c:trendline>
          <c:errBars>
            <c:errDir val="y"/>
            <c:errBarType val="both"/>
            <c:errValType val="percentage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'Ic(sigma)'!$V$5:$V$25</c:f>
              <c:numCache>
                <c:formatCode>0.0</c:formatCode>
                <c:ptCount val="21"/>
                <c:pt idx="0">
                  <c:v>10.019986663489492</c:v>
                </c:pt>
                <c:pt idx="1">
                  <c:v>19.972634592337041</c:v>
                </c:pt>
                <c:pt idx="2">
                  <c:v>29.903326541877416</c:v>
                </c:pt>
                <c:pt idx="3">
                  <c:v>39.888676028668662</c:v>
                </c:pt>
                <c:pt idx="4">
                  <c:v>50.006113571162103</c:v>
                </c:pt>
                <c:pt idx="5">
                  <c:v>59.949970910804616</c:v>
                </c:pt>
                <c:pt idx="6">
                  <c:v>69.934716131811228</c:v>
                </c:pt>
                <c:pt idx="7">
                  <c:v>79.698056627015262</c:v>
                </c:pt>
                <c:pt idx="8">
                  <c:v>90.003236648046126</c:v>
                </c:pt>
                <c:pt idx="9">
                  <c:v>99.983804599953729</c:v>
                </c:pt>
                <c:pt idx="10">
                  <c:v>109.85769540693157</c:v>
                </c:pt>
                <c:pt idx="11">
                  <c:v>119.93797270893079</c:v>
                </c:pt>
                <c:pt idx="12">
                  <c:v>129.92657964134418</c:v>
                </c:pt>
                <c:pt idx="13">
                  <c:v>139.92524114286164</c:v>
                </c:pt>
                <c:pt idx="14">
                  <c:v>149.85772006985431</c:v>
                </c:pt>
                <c:pt idx="15">
                  <c:v>159.91658125610417</c:v>
                </c:pt>
                <c:pt idx="16">
                  <c:v>169.84619221677559</c:v>
                </c:pt>
                <c:pt idx="17">
                  <c:v>179.92918275056479</c:v>
                </c:pt>
                <c:pt idx="18">
                  <c:v>189.94101747086168</c:v>
                </c:pt>
                <c:pt idx="19">
                  <c:v>199.87366886030671</c:v>
                </c:pt>
              </c:numCache>
            </c:numRef>
          </c:xVal>
          <c:yVal>
            <c:numRef>
              <c:f>'Ic(sigma)'!$Z$5:$Z$25</c:f>
              <c:numCache>
                <c:formatCode>0.000</c:formatCode>
                <c:ptCount val="21"/>
                <c:pt idx="1">
                  <c:v>1.0009893031595869</c:v>
                </c:pt>
                <c:pt idx="2">
                  <c:v>1.0025350893464418</c:v>
                </c:pt>
                <c:pt idx="3">
                  <c:v>1.0011129660545353</c:v>
                </c:pt>
                <c:pt idx="4">
                  <c:v>0.99536264143943609</c:v>
                </c:pt>
                <c:pt idx="5">
                  <c:v>0.99857787670809373</c:v>
                </c:pt>
                <c:pt idx="6">
                  <c:v>0.99678476473134237</c:v>
                </c:pt>
                <c:pt idx="7">
                  <c:v>0.99276572064552027</c:v>
                </c:pt>
                <c:pt idx="8">
                  <c:v>0.99412601248995236</c:v>
                </c:pt>
                <c:pt idx="9">
                  <c:v>0.99084894577382066</c:v>
                </c:pt>
                <c:pt idx="10">
                  <c:v>0.98429481234155691</c:v>
                </c:pt>
                <c:pt idx="11">
                  <c:v>0.98175972299511538</c:v>
                </c:pt>
                <c:pt idx="12">
                  <c:v>0.98126507141532182</c:v>
                </c:pt>
                <c:pt idx="13">
                  <c:v>0.97879181351635447</c:v>
                </c:pt>
                <c:pt idx="14">
                  <c:v>0.97161936560934892</c:v>
                </c:pt>
                <c:pt idx="15">
                  <c:v>0.96828046744574292</c:v>
                </c:pt>
                <c:pt idx="16">
                  <c:v>0.96370494033265308</c:v>
                </c:pt>
                <c:pt idx="17">
                  <c:v>0.95449205465899967</c:v>
                </c:pt>
                <c:pt idx="18">
                  <c:v>0.95090583070549672</c:v>
                </c:pt>
                <c:pt idx="19">
                  <c:v>0.94336239411364631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010-45DE-BF5D-30D6C01F69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7517160"/>
        <c:axId val="387514536"/>
      </c:scatterChart>
      <c:valAx>
        <c:axId val="387517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600"/>
                  <a:t>average transverse stress [MPa]</a:t>
                </a:r>
              </a:p>
            </c:rich>
          </c:tx>
          <c:layout>
            <c:manualLayout>
              <c:xMode val="edge"/>
              <c:yMode val="edge"/>
              <c:x val="0.35652355750753462"/>
              <c:y val="0.836759890779836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514536"/>
        <c:crosses val="autoZero"/>
        <c:crossBetween val="midCat"/>
      </c:valAx>
      <c:valAx>
        <c:axId val="387514536"/>
        <c:scaling>
          <c:orientation val="minMax"/>
          <c:max val="1.01"/>
          <c:min val="0.8400000000000000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600"/>
                  <a:t>reduced critical current</a:t>
                </a:r>
              </a:p>
            </c:rich>
          </c:tx>
          <c:layout>
            <c:manualLayout>
              <c:xMode val="edge"/>
              <c:yMode val="edge"/>
              <c:x val="3.633022919654554E-3"/>
              <c:y val="7.491755945977052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517160"/>
        <c:crosses val="autoZero"/>
        <c:crossBetween val="midCat"/>
        <c:majorUnit val="2.0000000000000004E-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534272779661594"/>
          <c:y val="0.54377029738642213"/>
          <c:w val="0.39667489722764593"/>
          <c:h val="0.17099494097807755"/>
        </c:manualLayout>
      </c:layout>
      <c:overlay val="1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'Ic(sigma)'!$W$3</c:f>
              <c:strCache>
                <c:ptCount val="1"/>
                <c:pt idx="0">
                  <c:v>pressure applied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31750" cap="rnd">
                <a:solidFill>
                  <a:schemeClr val="accent1"/>
                </a:solidFill>
                <a:prstDash val="solid"/>
              </a:ln>
              <a:effectLst/>
            </c:spPr>
            <c:trendlineType val="poly"/>
            <c:order val="3"/>
            <c:dispRSqr val="0"/>
            <c:dispEq val="0"/>
          </c:trendline>
          <c:errBars>
            <c:errDir val="y"/>
            <c:errBarType val="both"/>
            <c:errValType val="percentage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'Ic(sigma)'!$V$5:$V$24</c:f>
              <c:numCache>
                <c:formatCode>0.0</c:formatCode>
                <c:ptCount val="20"/>
                <c:pt idx="0">
                  <c:v>10.045113099029052</c:v>
                </c:pt>
                <c:pt idx="1">
                  <c:v>20.021794793255058</c:v>
                </c:pt>
                <c:pt idx="2">
                  <c:v>29.975497264251342</c:v>
                </c:pt>
                <c:pt idx="3">
                  <c:v>39.956086136228443</c:v>
                </c:pt>
                <c:pt idx="4">
                  <c:v>49.972307982720253</c:v>
                </c:pt>
                <c:pt idx="5">
                  <c:v>60.002780711478451</c:v>
                </c:pt>
                <c:pt idx="6">
                  <c:v>69.898001660618846</c:v>
                </c:pt>
                <c:pt idx="7">
                  <c:v>79.868671034121576</c:v>
                </c:pt>
                <c:pt idx="8">
                  <c:v>90.024450725337545</c:v>
                </c:pt>
                <c:pt idx="9">
                  <c:v>100.02554545601674</c:v>
                </c:pt>
                <c:pt idx="10">
                  <c:v>110.00583476535391</c:v>
                </c:pt>
                <c:pt idx="11">
                  <c:v>119.98183510271123</c:v>
                </c:pt>
                <c:pt idx="12">
                  <c:v>129.98350510168112</c:v>
                </c:pt>
                <c:pt idx="13">
                  <c:v>139.91418838238221</c:v>
                </c:pt>
                <c:pt idx="14">
                  <c:v>150.00919051663405</c:v>
                </c:pt>
                <c:pt idx="15">
                  <c:v>159.95168952943004</c:v>
                </c:pt>
                <c:pt idx="16">
                  <c:v>169.98168974422381</c:v>
                </c:pt>
                <c:pt idx="17">
                  <c:v>179.95886124762399</c:v>
                </c:pt>
                <c:pt idx="18">
                  <c:v>189.90078556954299</c:v>
                </c:pt>
                <c:pt idx="19">
                  <c:v>199.87760550763213</c:v>
                </c:pt>
              </c:numCache>
            </c:numRef>
          </c:xVal>
          <c:yVal>
            <c:numRef>
              <c:f>'Ic(sigma)'!$Y$5:$Y$24</c:f>
              <c:numCache>
                <c:formatCode>0.000</c:formatCode>
                <c:ptCount val="20"/>
                <c:pt idx="0">
                  <c:v>1</c:v>
                </c:pt>
                <c:pt idx="1">
                  <c:v>0.99721482695064512</c:v>
                </c:pt>
                <c:pt idx="2">
                  <c:v>0.994921155027647</c:v>
                </c:pt>
                <c:pt idx="3">
                  <c:v>0.99352856850296956</c:v>
                </c:pt>
                <c:pt idx="4">
                  <c:v>0.99033381118165065</c:v>
                </c:pt>
                <c:pt idx="5">
                  <c:v>0.9900471021912759</c:v>
                </c:pt>
                <c:pt idx="6">
                  <c:v>0.9879991808314561</c:v>
                </c:pt>
                <c:pt idx="7">
                  <c:v>0.9816096661888184</c:v>
                </c:pt>
                <c:pt idx="8">
                  <c:v>0.97947982797460575</c:v>
                </c:pt>
                <c:pt idx="9">
                  <c:v>0.97415523243907443</c:v>
                </c:pt>
                <c:pt idx="10">
                  <c:v>0.96682367397091951</c:v>
                </c:pt>
                <c:pt idx="11">
                  <c:v>0.96125332787220974</c:v>
                </c:pt>
                <c:pt idx="12">
                  <c:v>0.95330739299610889</c:v>
                </c:pt>
                <c:pt idx="13">
                  <c:v>0.94499283227524067</c:v>
                </c:pt>
                <c:pt idx="14">
                  <c:v>0.94081507270120834</c:v>
                </c:pt>
                <c:pt idx="15">
                  <c:v>0.92631578947368431</c:v>
                </c:pt>
                <c:pt idx="16">
                  <c:v>0.91533893098505015</c:v>
                </c:pt>
                <c:pt idx="17">
                  <c:v>0.90358386237968469</c:v>
                </c:pt>
                <c:pt idx="18">
                  <c:v>0.8887978701617858</c:v>
                </c:pt>
                <c:pt idx="19">
                  <c:v>0.87462625435183294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B0E-46D7-9580-9A723E1F344C}"/>
            </c:ext>
          </c:extLst>
        </c:ser>
        <c:ser>
          <c:idx val="1"/>
          <c:order val="1"/>
          <c:tx>
            <c:strRef>
              <c:f>'Ic(sigma)'!$X$3</c:f>
              <c:strCache>
                <c:ptCount val="1"/>
                <c:pt idx="0">
                  <c:v>unloaded to 10 MPa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square"/>
            <c:size val="7"/>
            <c:spPr>
              <a:noFill/>
              <a:ln w="25400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percentage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'Ic(sigma)'!$V$5:$V$24</c:f>
              <c:numCache>
                <c:formatCode>0.0</c:formatCode>
                <c:ptCount val="20"/>
                <c:pt idx="0">
                  <c:v>10.045113099029052</c:v>
                </c:pt>
                <c:pt idx="1">
                  <c:v>20.021794793255058</c:v>
                </c:pt>
                <c:pt idx="2">
                  <c:v>29.975497264251342</c:v>
                </c:pt>
                <c:pt idx="3">
                  <c:v>39.956086136228443</c:v>
                </c:pt>
                <c:pt idx="4">
                  <c:v>49.972307982720253</c:v>
                </c:pt>
                <c:pt idx="5">
                  <c:v>60.002780711478451</c:v>
                </c:pt>
                <c:pt idx="6">
                  <c:v>69.898001660618846</c:v>
                </c:pt>
                <c:pt idx="7">
                  <c:v>79.868671034121576</c:v>
                </c:pt>
                <c:pt idx="8">
                  <c:v>90.024450725337545</c:v>
                </c:pt>
                <c:pt idx="9">
                  <c:v>100.02554545601674</c:v>
                </c:pt>
                <c:pt idx="10">
                  <c:v>110.00583476535391</c:v>
                </c:pt>
                <c:pt idx="11">
                  <c:v>119.98183510271123</c:v>
                </c:pt>
                <c:pt idx="12">
                  <c:v>129.98350510168112</c:v>
                </c:pt>
                <c:pt idx="13">
                  <c:v>139.91418838238221</c:v>
                </c:pt>
                <c:pt idx="14">
                  <c:v>150.00919051663405</c:v>
                </c:pt>
                <c:pt idx="15">
                  <c:v>159.95168952943004</c:v>
                </c:pt>
                <c:pt idx="16">
                  <c:v>169.98168974422381</c:v>
                </c:pt>
                <c:pt idx="17">
                  <c:v>179.95886124762399</c:v>
                </c:pt>
                <c:pt idx="18">
                  <c:v>189.90078556954299</c:v>
                </c:pt>
                <c:pt idx="19">
                  <c:v>199.87760550763213</c:v>
                </c:pt>
              </c:numCache>
            </c:numRef>
          </c:xVal>
          <c:yVal>
            <c:numRef>
              <c:f>'Ic(sigma)'!$Z$5:$Z$24</c:f>
              <c:numCache>
                <c:formatCode>0.000</c:formatCode>
                <c:ptCount val="20"/>
                <c:pt idx="1">
                  <c:v>0.99729674380503786</c:v>
                </c:pt>
                <c:pt idx="2">
                  <c:v>0.99610894941634254</c:v>
                </c:pt>
                <c:pt idx="3">
                  <c:v>0.99365144378455872</c:v>
                </c:pt>
                <c:pt idx="4">
                  <c:v>0.99078435388081099</c:v>
                </c:pt>
                <c:pt idx="5">
                  <c:v>0.99008806061847232</c:v>
                </c:pt>
                <c:pt idx="6">
                  <c:v>0.98812205611304538</c:v>
                </c:pt>
                <c:pt idx="7">
                  <c:v>0.98406717182060222</c:v>
                </c:pt>
                <c:pt idx="8">
                  <c:v>0.98013516280974822</c:v>
                </c:pt>
                <c:pt idx="9">
                  <c:v>0.97567069424534103</c:v>
                </c:pt>
                <c:pt idx="10">
                  <c:v>0.96784763465082946</c:v>
                </c:pt>
                <c:pt idx="11">
                  <c:v>0.96420233463035021</c:v>
                </c:pt>
                <c:pt idx="12">
                  <c:v>0.95658406717182065</c:v>
                </c:pt>
                <c:pt idx="13">
                  <c:v>0.94683596149907856</c:v>
                </c:pt>
                <c:pt idx="14">
                  <c:v>0.9396272783125128</c:v>
                </c:pt>
                <c:pt idx="15">
                  <c:v>0.93045259062052021</c:v>
                </c:pt>
                <c:pt idx="16">
                  <c:v>0.9208683186565636</c:v>
                </c:pt>
                <c:pt idx="17">
                  <c:v>0.9062461601474503</c:v>
                </c:pt>
                <c:pt idx="18">
                  <c:v>0.89539217694040552</c:v>
                </c:pt>
                <c:pt idx="19">
                  <c:v>0.87597788244931396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B0E-46D7-9580-9A723E1F34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7517160"/>
        <c:axId val="387514536"/>
      </c:scatterChart>
      <c:valAx>
        <c:axId val="387517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600"/>
                  <a:t>average transverse stress [MPa]</a:t>
                </a:r>
              </a:p>
            </c:rich>
          </c:tx>
          <c:layout>
            <c:manualLayout>
              <c:xMode val="edge"/>
              <c:yMode val="edge"/>
              <c:x val="0.35612392498637258"/>
              <c:y val="0.842155720145918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514536"/>
        <c:crosses val="autoZero"/>
        <c:crossBetween val="midCat"/>
      </c:valAx>
      <c:valAx>
        <c:axId val="387514536"/>
        <c:scaling>
          <c:orientation val="minMax"/>
          <c:max val="1.01"/>
          <c:min val="0.8400000000000000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reduced critical current</a:t>
                </a:r>
              </a:p>
            </c:rich>
          </c:tx>
          <c:layout>
            <c:manualLayout>
              <c:xMode val="edge"/>
              <c:yMode val="edge"/>
              <c:x val="7.2660458393091079E-3"/>
              <c:y val="0.13585457440387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517160"/>
        <c:crosses val="autoZero"/>
        <c:crossBetween val="midCat"/>
        <c:minorUnit val="4.000000000000001E-3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5353126251980462"/>
          <c:y val="0.52327305653034895"/>
          <c:w val="0.30716965630601956"/>
          <c:h val="0.14737163805532486"/>
        </c:manualLayout>
      </c:layout>
      <c:overlay val="1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'Ic(sigma)'!$A$1</c:f>
              <c:strCache>
                <c:ptCount val="1"/>
                <c:pt idx="0">
                  <c:v>Sample 3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4472C4"/>
              </a:solidFill>
              <a:ln w="9525">
                <a:solidFill>
                  <a:srgbClr val="4472C4"/>
                </a:solidFill>
              </a:ln>
              <a:effectLst/>
            </c:spPr>
          </c:marker>
          <c:trendline>
            <c:spPr>
              <a:ln w="31750" cap="rnd">
                <a:solidFill>
                  <a:srgbClr val="4472C4"/>
                </a:solidFill>
                <a:prstDash val="solid"/>
              </a:ln>
              <a:effectLst/>
            </c:spPr>
            <c:trendlineType val="poly"/>
            <c:order val="3"/>
            <c:dispRSqr val="0"/>
            <c:dispEq val="0"/>
          </c:trendline>
          <c:errBars>
            <c:errDir val="y"/>
            <c:errBarType val="both"/>
            <c:errValType val="percentage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'Ic(sigma)'!$A$6:$A$25</c:f>
              <c:numCache>
                <c:formatCode>0.0</c:formatCode>
                <c:ptCount val="20"/>
                <c:pt idx="0">
                  <c:v>10.019986663489492</c:v>
                </c:pt>
                <c:pt idx="1">
                  <c:v>19.972634592337041</c:v>
                </c:pt>
                <c:pt idx="2">
                  <c:v>29.903326541877416</c:v>
                </c:pt>
                <c:pt idx="3">
                  <c:v>39.888676028668662</c:v>
                </c:pt>
                <c:pt idx="4">
                  <c:v>50.006113571162103</c:v>
                </c:pt>
                <c:pt idx="5">
                  <c:v>59.949970910804616</c:v>
                </c:pt>
                <c:pt idx="6">
                  <c:v>69.934716131811228</c:v>
                </c:pt>
                <c:pt idx="7">
                  <c:v>79.698056627015262</c:v>
                </c:pt>
                <c:pt idx="8">
                  <c:v>90.003236648046126</c:v>
                </c:pt>
                <c:pt idx="9">
                  <c:v>99.983804599953729</c:v>
                </c:pt>
                <c:pt idx="10">
                  <c:v>109.85769540693157</c:v>
                </c:pt>
                <c:pt idx="11">
                  <c:v>119.93797270893079</c:v>
                </c:pt>
                <c:pt idx="12">
                  <c:v>129.92657964134418</c:v>
                </c:pt>
                <c:pt idx="13">
                  <c:v>139.92524114286164</c:v>
                </c:pt>
                <c:pt idx="14">
                  <c:v>149.85772006985431</c:v>
                </c:pt>
                <c:pt idx="15">
                  <c:v>159.91658125610417</c:v>
                </c:pt>
                <c:pt idx="16">
                  <c:v>169.84619221677559</c:v>
                </c:pt>
                <c:pt idx="17">
                  <c:v>179.92918275056479</c:v>
                </c:pt>
                <c:pt idx="18">
                  <c:v>189.94101747086168</c:v>
                </c:pt>
                <c:pt idx="19">
                  <c:v>199.87366886030671</c:v>
                </c:pt>
              </c:numCache>
            </c:numRef>
          </c:xVal>
          <c:yVal>
            <c:numRef>
              <c:f>'Ic(sigma)'!$D$6:$D$25</c:f>
              <c:numCache>
                <c:formatCode>0.000</c:formatCode>
                <c:ptCount val="20"/>
                <c:pt idx="0">
                  <c:v>1</c:v>
                </c:pt>
                <c:pt idx="1">
                  <c:v>1.0008656402646388</c:v>
                </c:pt>
                <c:pt idx="2">
                  <c:v>1.0021641006615964</c:v>
                </c:pt>
                <c:pt idx="3">
                  <c:v>1.0021022692141222</c:v>
                </c:pt>
                <c:pt idx="4">
                  <c:v>1.0004328201323192</c:v>
                </c:pt>
                <c:pt idx="5">
                  <c:v>0.99721758486366163</c:v>
                </c:pt>
                <c:pt idx="6">
                  <c:v>0.99585729301922965</c:v>
                </c:pt>
                <c:pt idx="7">
                  <c:v>0.99530080999196202</c:v>
                </c:pt>
                <c:pt idx="8">
                  <c:v>0.99190008038088162</c:v>
                </c:pt>
                <c:pt idx="9">
                  <c:v>0.98757187905768873</c:v>
                </c:pt>
                <c:pt idx="10">
                  <c:v>0.98639708155567929</c:v>
                </c:pt>
                <c:pt idx="11">
                  <c:v>0.98330550918196991</c:v>
                </c:pt>
                <c:pt idx="12">
                  <c:v>0.979657453780993</c:v>
                </c:pt>
                <c:pt idx="13">
                  <c:v>0.97675137574970639</c:v>
                </c:pt>
                <c:pt idx="14">
                  <c:v>0.97229951153156502</c:v>
                </c:pt>
                <c:pt idx="15">
                  <c:v>0.96593087244172382</c:v>
                </c:pt>
                <c:pt idx="16">
                  <c:v>0.9606751994064181</c:v>
                </c:pt>
                <c:pt idx="17">
                  <c:v>0.95455388610647374</c:v>
                </c:pt>
                <c:pt idx="18">
                  <c:v>0.94707228096209739</c:v>
                </c:pt>
                <c:pt idx="19">
                  <c:v>0.9393433500278241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755-4294-99D0-C5EC77E8D3C4}"/>
            </c:ext>
          </c:extLst>
        </c:ser>
        <c:ser>
          <c:idx val="1"/>
          <c:order val="1"/>
          <c:tx>
            <c:strRef>
              <c:f>'Ic(sigma)'!$A$28</c:f>
              <c:strCache>
                <c:ptCount val="1"/>
                <c:pt idx="0">
                  <c:v>Sample 4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trendline>
            <c:spPr>
              <a:ln w="31750" cap="rnd">
                <a:solidFill>
                  <a:srgbClr val="C00000"/>
                </a:solidFill>
                <a:prstDash val="solid"/>
              </a:ln>
              <a:effectLst/>
            </c:spPr>
            <c:trendlineType val="poly"/>
            <c:order val="3"/>
            <c:dispRSqr val="0"/>
            <c:dispEq val="0"/>
          </c:trendline>
          <c:errBars>
            <c:errDir val="y"/>
            <c:errBarType val="both"/>
            <c:errValType val="percentage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'Ic(sigma)'!$A$32:$A$51</c:f>
              <c:numCache>
                <c:formatCode>0.0</c:formatCode>
                <c:ptCount val="20"/>
                <c:pt idx="0">
                  <c:v>10.045113099029052</c:v>
                </c:pt>
                <c:pt idx="1">
                  <c:v>20.021794793255058</c:v>
                </c:pt>
                <c:pt idx="2">
                  <c:v>29.975497264251342</c:v>
                </c:pt>
                <c:pt idx="3">
                  <c:v>39.956086136228443</c:v>
                </c:pt>
                <c:pt idx="4">
                  <c:v>49.972307982720253</c:v>
                </c:pt>
                <c:pt idx="5">
                  <c:v>60.002780711478451</c:v>
                </c:pt>
                <c:pt idx="6">
                  <c:v>69.898001660618846</c:v>
                </c:pt>
                <c:pt idx="7">
                  <c:v>79.868671034121576</c:v>
                </c:pt>
                <c:pt idx="8">
                  <c:v>90.024450725337545</c:v>
                </c:pt>
                <c:pt idx="9">
                  <c:v>100.02554545601674</c:v>
                </c:pt>
                <c:pt idx="10">
                  <c:v>110.00583476535391</c:v>
                </c:pt>
                <c:pt idx="11">
                  <c:v>119.98183510271123</c:v>
                </c:pt>
                <c:pt idx="12">
                  <c:v>129.98350510168112</c:v>
                </c:pt>
                <c:pt idx="13">
                  <c:v>139.91418838238221</c:v>
                </c:pt>
                <c:pt idx="14">
                  <c:v>150.00919051663405</c:v>
                </c:pt>
                <c:pt idx="15">
                  <c:v>159.95168952943004</c:v>
                </c:pt>
                <c:pt idx="16">
                  <c:v>169.98168974422381</c:v>
                </c:pt>
                <c:pt idx="17">
                  <c:v>179.95886124762399</c:v>
                </c:pt>
                <c:pt idx="18">
                  <c:v>189.90078556954299</c:v>
                </c:pt>
                <c:pt idx="19">
                  <c:v>199.87760550763213</c:v>
                </c:pt>
              </c:numCache>
            </c:numRef>
          </c:xVal>
          <c:yVal>
            <c:numRef>
              <c:f>'Ic(sigma)'!$D$32:$D$51</c:f>
              <c:numCache>
                <c:formatCode>0.000</c:formatCode>
                <c:ptCount val="20"/>
                <c:pt idx="0">
                  <c:v>1</c:v>
                </c:pt>
                <c:pt idx="1">
                  <c:v>0.99721482695064512</c:v>
                </c:pt>
                <c:pt idx="2">
                  <c:v>0.994921155027647</c:v>
                </c:pt>
                <c:pt idx="3">
                  <c:v>0.99352856850296956</c:v>
                </c:pt>
                <c:pt idx="4">
                  <c:v>0.99033381118165065</c:v>
                </c:pt>
                <c:pt idx="5">
                  <c:v>0.9900471021912759</c:v>
                </c:pt>
                <c:pt idx="6">
                  <c:v>0.9879991808314561</c:v>
                </c:pt>
                <c:pt idx="7">
                  <c:v>0.9816096661888184</c:v>
                </c:pt>
                <c:pt idx="8">
                  <c:v>0.97947982797460575</c:v>
                </c:pt>
                <c:pt idx="9">
                  <c:v>0.97415523243907443</c:v>
                </c:pt>
                <c:pt idx="10">
                  <c:v>0.96682367397091951</c:v>
                </c:pt>
                <c:pt idx="11">
                  <c:v>0.96125332787220974</c:v>
                </c:pt>
                <c:pt idx="12">
                  <c:v>0.95330739299610889</c:v>
                </c:pt>
                <c:pt idx="13">
                  <c:v>0.94499283227524067</c:v>
                </c:pt>
                <c:pt idx="14">
                  <c:v>0.94081507270120834</c:v>
                </c:pt>
                <c:pt idx="15">
                  <c:v>0.92631578947368431</c:v>
                </c:pt>
                <c:pt idx="16">
                  <c:v>0.91533893098505015</c:v>
                </c:pt>
                <c:pt idx="17">
                  <c:v>0.90358386237968469</c:v>
                </c:pt>
                <c:pt idx="18">
                  <c:v>0.8887978701617858</c:v>
                </c:pt>
                <c:pt idx="19">
                  <c:v>0.87462625435183294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755-4294-99D0-C5EC77E8D3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5808336"/>
        <c:axId val="705806040"/>
      </c:scatterChart>
      <c:valAx>
        <c:axId val="7058083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800" b="1"/>
                  <a:t>average transverse stress [MPa]</a:t>
                </a:r>
              </a:p>
            </c:rich>
          </c:tx>
          <c:layout>
            <c:manualLayout>
              <c:xMode val="edge"/>
              <c:yMode val="edge"/>
              <c:x val="0.29846871314920792"/>
              <c:y val="0.925819336393446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5806040"/>
        <c:crosses val="autoZero"/>
        <c:crossBetween val="midCat"/>
      </c:valAx>
      <c:valAx>
        <c:axId val="705806040"/>
        <c:scaling>
          <c:orientation val="minMax"/>
          <c:max val="1.01"/>
          <c:min val="0.8400000000000000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800" b="1"/>
                  <a:t>reduced critical current</a:t>
                </a:r>
              </a:p>
            </c:rich>
          </c:tx>
          <c:layout>
            <c:manualLayout>
              <c:xMode val="edge"/>
              <c:yMode val="edge"/>
              <c:x val="3.9395401563997439E-3"/>
              <c:y val="0.212537384281181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58083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21827733375447886"/>
          <c:y val="0.56583139871609556"/>
          <c:w val="0.2006533313670443"/>
          <c:h val="0.1556894294460911"/>
        </c:manualLayout>
      </c:layout>
      <c:overlay val="1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Ic_mean (begin)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'Ic(B)'!$A$5:$A$9</c:f>
              <c:numCache>
                <c:formatCode>0.00</c:formatCode>
                <c:ptCount val="5"/>
                <c:pt idx="0">
                  <c:v>11.012490892310684</c:v>
                </c:pt>
                <c:pt idx="1">
                  <c:v>9.0104556273376399</c:v>
                </c:pt>
                <c:pt idx="2">
                  <c:v>7.0099622739269121</c:v>
                </c:pt>
                <c:pt idx="3">
                  <c:v>5.0081143440034976</c:v>
                </c:pt>
              </c:numCache>
            </c:numRef>
          </c:xVal>
          <c:yVal>
            <c:numRef>
              <c:f>'Ic(B)'!$Q$5:$Q$9</c:f>
              <c:numCache>
                <c:formatCode>0</c:formatCode>
                <c:ptCount val="5"/>
                <c:pt idx="0">
                  <c:v>2695.5</c:v>
                </c:pt>
                <c:pt idx="1">
                  <c:v>2846.8333333333335</c:v>
                </c:pt>
                <c:pt idx="2">
                  <c:v>3063.1666666666665</c:v>
                </c:pt>
                <c:pt idx="3">
                  <c:v>3291.6666666666665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C73-49E8-9950-2F52F16F1FAA}"/>
            </c:ext>
          </c:extLst>
        </c:ser>
        <c:ser>
          <c:idx val="2"/>
          <c:order val="2"/>
          <c:tx>
            <c:v>Ic_mean (end)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'Ic(B)'!$A$31:$A$34</c:f>
              <c:numCache>
                <c:formatCode>0.00</c:formatCode>
                <c:ptCount val="4"/>
                <c:pt idx="0">
                  <c:v>11.011986528715532</c:v>
                </c:pt>
                <c:pt idx="1">
                  <c:v>9.0136979647350266</c:v>
                </c:pt>
                <c:pt idx="2">
                  <c:v>7.0090688298440771</c:v>
                </c:pt>
                <c:pt idx="3">
                  <c:v>5.0106793931445406</c:v>
                </c:pt>
              </c:numCache>
            </c:numRef>
          </c:xVal>
          <c:yVal>
            <c:numRef>
              <c:f>'Ic(B)'!$Q$31:$Q$34</c:f>
              <c:numCache>
                <c:formatCode>0</c:formatCode>
                <c:ptCount val="4"/>
                <c:pt idx="0">
                  <c:v>2479.6666666666665</c:v>
                </c:pt>
                <c:pt idx="1">
                  <c:v>2640</c:v>
                </c:pt>
                <c:pt idx="2">
                  <c:v>2833.3333333333335</c:v>
                </c:pt>
                <c:pt idx="3">
                  <c:v>3072.8333333333335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C73-49E8-9950-2F52F16F1F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4203504"/>
        <c:axId val="414202192"/>
      </c:scatterChart>
      <c:scatterChart>
        <c:scatterStyle val="smoothMarker"/>
        <c:varyColors val="0"/>
        <c:ser>
          <c:idx val="1"/>
          <c:order val="1"/>
          <c:tx>
            <c:v>n_mean (begin)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12700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'Ic(B)'!$A$5:$A$9</c:f>
              <c:numCache>
                <c:formatCode>0.00</c:formatCode>
                <c:ptCount val="5"/>
                <c:pt idx="0">
                  <c:v>11.012490892310684</c:v>
                </c:pt>
                <c:pt idx="1">
                  <c:v>9.0104556273376399</c:v>
                </c:pt>
                <c:pt idx="2">
                  <c:v>7.0099622739269121</c:v>
                </c:pt>
                <c:pt idx="3">
                  <c:v>5.0081143440034976</c:v>
                </c:pt>
              </c:numCache>
            </c:numRef>
          </c:xVal>
          <c:yVal>
            <c:numRef>
              <c:f>'Ic(B)'!$R$5:$R$9</c:f>
              <c:numCache>
                <c:formatCode>0.0</c:formatCode>
                <c:ptCount val="5"/>
                <c:pt idx="0">
                  <c:v>14.65</c:v>
                </c:pt>
                <c:pt idx="1">
                  <c:v>14.5</c:v>
                </c:pt>
                <c:pt idx="2">
                  <c:v>14.651666666666666</c:v>
                </c:pt>
                <c:pt idx="3">
                  <c:v>14.016666666666667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C73-49E8-9950-2F52F16F1FAA}"/>
            </c:ext>
          </c:extLst>
        </c:ser>
        <c:ser>
          <c:idx val="3"/>
          <c:order val="3"/>
          <c:tx>
            <c:v>n_mean (end)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5"/>
            <c:spPr>
              <a:noFill/>
              <a:ln w="12700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'Ic(B)'!$A$31:$A$34</c:f>
              <c:numCache>
                <c:formatCode>0.00</c:formatCode>
                <c:ptCount val="4"/>
                <c:pt idx="0">
                  <c:v>11.011986528715532</c:v>
                </c:pt>
                <c:pt idx="1">
                  <c:v>9.0136979647350266</c:v>
                </c:pt>
                <c:pt idx="2">
                  <c:v>7.0090688298440771</c:v>
                </c:pt>
                <c:pt idx="3">
                  <c:v>5.0106793931445406</c:v>
                </c:pt>
              </c:numCache>
            </c:numRef>
          </c:xVal>
          <c:yVal>
            <c:numRef>
              <c:f>'Ic(B)'!$R$31:$R$34</c:f>
              <c:numCache>
                <c:formatCode>0.0</c:formatCode>
                <c:ptCount val="4"/>
                <c:pt idx="0">
                  <c:v>13.266666666666667</c:v>
                </c:pt>
                <c:pt idx="1">
                  <c:v>13.316666666666665</c:v>
                </c:pt>
                <c:pt idx="2">
                  <c:v>13.283333333333333</c:v>
                </c:pt>
                <c:pt idx="3">
                  <c:v>13.016666666666667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C73-49E8-9950-2F52F16F1FAA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axId val="333171216"/>
        <c:axId val="333168920"/>
      </c:scatterChart>
      <c:valAx>
        <c:axId val="414203504"/>
        <c:scaling>
          <c:orientation val="minMax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800" dirty="0"/>
                  <a:t>applied magnetic field [T]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202192"/>
        <c:crosses val="autoZero"/>
        <c:crossBetween val="midCat"/>
        <c:majorUnit val="1"/>
      </c:valAx>
      <c:valAx>
        <c:axId val="414202192"/>
        <c:scaling>
          <c:orientation val="minMax"/>
          <c:max val="6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800"/>
                  <a:t>critical current [A]</a:t>
                </a:r>
              </a:p>
            </c:rich>
          </c:tx>
          <c:layout>
            <c:manualLayout>
              <c:xMode val="edge"/>
              <c:yMode val="edge"/>
              <c:x val="8.3279712455481009E-3"/>
              <c:y val="0.232856863280715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203504"/>
        <c:crosses val="autoZero"/>
        <c:crossBetween val="midCat"/>
      </c:valAx>
      <c:valAx>
        <c:axId val="333168920"/>
        <c:scaling>
          <c:orientation val="minMax"/>
          <c:max val="60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800" dirty="0"/>
                  <a:t>n-value [-]</a:t>
                </a:r>
              </a:p>
            </c:rich>
          </c:tx>
          <c:layout>
            <c:manualLayout>
              <c:xMode val="edge"/>
              <c:yMode val="edge"/>
              <c:x val="0.93809740654841922"/>
              <c:y val="0.308287690067625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3171216"/>
        <c:crosses val="max"/>
        <c:crossBetween val="midCat"/>
      </c:valAx>
      <c:valAx>
        <c:axId val="333171216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3331689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4039603340808524"/>
          <c:y val="8.3963408229981457E-3"/>
          <c:w val="0.3232230064888017"/>
          <c:h val="0.23727374773112661"/>
        </c:manualLayout>
      </c:layout>
      <c:overlay val="1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Ic_mean (begin)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'Ic(B)'!$A$5:$A$8</c:f>
              <c:numCache>
                <c:formatCode>0.00</c:formatCode>
                <c:ptCount val="4"/>
                <c:pt idx="0">
                  <c:v>11.012634996195011</c:v>
                </c:pt>
                <c:pt idx="1">
                  <c:v>9.0122569258917444</c:v>
                </c:pt>
                <c:pt idx="2">
                  <c:v>7.0106539725716885</c:v>
                </c:pt>
                <c:pt idx="3">
                  <c:v>5.0081143440034976</c:v>
                </c:pt>
              </c:numCache>
            </c:numRef>
          </c:xVal>
          <c:yVal>
            <c:numRef>
              <c:f>'Ic(B)'!$Q$5:$Q$8</c:f>
              <c:numCache>
                <c:formatCode>0</c:formatCode>
                <c:ptCount val="4"/>
                <c:pt idx="0">
                  <c:v>4069.1666666666665</c:v>
                </c:pt>
                <c:pt idx="1">
                  <c:v>4320.666666666667</c:v>
                </c:pt>
                <c:pt idx="2">
                  <c:v>4637.833333333333</c:v>
                </c:pt>
                <c:pt idx="3">
                  <c:v>5068.833333333333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51E-4E44-8469-CB28A8BF1189}"/>
            </c:ext>
          </c:extLst>
        </c:ser>
        <c:ser>
          <c:idx val="2"/>
          <c:order val="2"/>
          <c:tx>
            <c:v>Ic_mean (end)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'Ic(B)'!$A$31:$A$34</c:f>
              <c:numCache>
                <c:formatCode>0.00</c:formatCode>
                <c:ptCount val="4"/>
                <c:pt idx="0">
                  <c:v>11.015228866112919</c:v>
                </c:pt>
                <c:pt idx="1">
                  <c:v>9.0139861725036834</c:v>
                </c:pt>
                <c:pt idx="2">
                  <c:v>7.0119509075306423</c:v>
                </c:pt>
                <c:pt idx="3">
                  <c:v>5.006096889622901</c:v>
                </c:pt>
              </c:numCache>
            </c:numRef>
          </c:xVal>
          <c:yVal>
            <c:numRef>
              <c:f>'Ic(B)'!$Q$31:$Q$34</c:f>
              <c:numCache>
                <c:formatCode>0</c:formatCode>
                <c:ptCount val="4"/>
                <c:pt idx="0">
                  <c:v>3564.5</c:v>
                </c:pt>
                <c:pt idx="1">
                  <c:v>3788.6666666666665</c:v>
                </c:pt>
                <c:pt idx="2">
                  <c:v>4062.8333333333335</c:v>
                </c:pt>
                <c:pt idx="3">
                  <c:v>4411.5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51E-4E44-8469-CB28A8BF11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4203504"/>
        <c:axId val="414202192"/>
      </c:scatterChart>
      <c:scatterChart>
        <c:scatterStyle val="smoothMarker"/>
        <c:varyColors val="0"/>
        <c:ser>
          <c:idx val="1"/>
          <c:order val="1"/>
          <c:tx>
            <c:v>n_mean (begin)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12700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'Ic(B)'!$A$5:$A$8</c:f>
              <c:numCache>
                <c:formatCode>0.00</c:formatCode>
                <c:ptCount val="4"/>
                <c:pt idx="0">
                  <c:v>11.012634996195011</c:v>
                </c:pt>
                <c:pt idx="1">
                  <c:v>9.0122569258917444</c:v>
                </c:pt>
                <c:pt idx="2">
                  <c:v>7.0106539725716885</c:v>
                </c:pt>
                <c:pt idx="3">
                  <c:v>5.0081143440034976</c:v>
                </c:pt>
              </c:numCache>
            </c:numRef>
          </c:xVal>
          <c:yVal>
            <c:numRef>
              <c:f>'Ic(B)'!$R$5:$R$8</c:f>
              <c:numCache>
                <c:formatCode>0.0</c:formatCode>
                <c:ptCount val="4"/>
                <c:pt idx="0">
                  <c:v>14.483333333333334</c:v>
                </c:pt>
                <c:pt idx="1">
                  <c:v>14.633333333333333</c:v>
                </c:pt>
                <c:pt idx="2">
                  <c:v>14.299999999999999</c:v>
                </c:pt>
                <c:pt idx="3">
                  <c:v>13.950000000000001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51E-4E44-8469-CB28A8BF1189}"/>
            </c:ext>
          </c:extLst>
        </c:ser>
        <c:ser>
          <c:idx val="3"/>
          <c:order val="3"/>
          <c:tx>
            <c:v>n_mean (end)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5"/>
            <c:spPr>
              <a:noFill/>
              <a:ln w="12700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'Ic(B)'!$A$31:$A$34</c:f>
              <c:numCache>
                <c:formatCode>0.00</c:formatCode>
                <c:ptCount val="4"/>
                <c:pt idx="0">
                  <c:v>11.015228866112919</c:v>
                </c:pt>
                <c:pt idx="1">
                  <c:v>9.0139861725036834</c:v>
                </c:pt>
                <c:pt idx="2">
                  <c:v>7.0119509075306423</c:v>
                </c:pt>
                <c:pt idx="3">
                  <c:v>5.006096889622901</c:v>
                </c:pt>
              </c:numCache>
            </c:numRef>
          </c:xVal>
          <c:yVal>
            <c:numRef>
              <c:f>'Ic(B)'!$R$31:$R$34</c:f>
              <c:numCache>
                <c:formatCode>0.0</c:formatCode>
                <c:ptCount val="4"/>
                <c:pt idx="0">
                  <c:v>12.299999999999999</c:v>
                </c:pt>
                <c:pt idx="1">
                  <c:v>12.200000000000001</c:v>
                </c:pt>
                <c:pt idx="2">
                  <c:v>12</c:v>
                </c:pt>
                <c:pt idx="3">
                  <c:v>11.633333333333335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51E-4E44-8469-CB28A8BF1189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axId val="333171216"/>
        <c:axId val="333168920"/>
      </c:scatterChart>
      <c:valAx>
        <c:axId val="414203504"/>
        <c:scaling>
          <c:orientation val="minMax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800" dirty="0"/>
                  <a:t>applied magnetic field [T]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202192"/>
        <c:crosses val="autoZero"/>
        <c:crossBetween val="midCat"/>
        <c:majorUnit val="1"/>
      </c:valAx>
      <c:valAx>
        <c:axId val="414202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800" dirty="0"/>
                  <a:t>critical current [A]</a:t>
                </a:r>
              </a:p>
            </c:rich>
          </c:tx>
          <c:layout>
            <c:manualLayout>
              <c:xMode val="edge"/>
              <c:yMode val="edge"/>
              <c:x val="2.2197417732379337E-3"/>
              <c:y val="0.262022063943318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203504"/>
        <c:crosses val="autoZero"/>
        <c:crossBetween val="midCat"/>
      </c:valAx>
      <c:valAx>
        <c:axId val="333168920"/>
        <c:scaling>
          <c:orientation val="minMax"/>
          <c:max val="60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800" b="0" i="0" baseline="0" dirty="0">
                    <a:effectLst/>
                  </a:rPr>
                  <a:t>value [-]</a:t>
                </a:r>
                <a:endParaRPr lang="en-US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93629100693206557"/>
              <c:y val="0.332831050467580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3171216"/>
        <c:crosses val="max"/>
        <c:crossBetween val="midCat"/>
      </c:valAx>
      <c:valAx>
        <c:axId val="333171216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3331689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9048271077871118"/>
          <c:y val="0.36717849548890902"/>
          <c:w val="0.35180281214670006"/>
          <c:h val="0.17361884932265856"/>
        </c:manualLayout>
      </c:layout>
      <c:overlay val="1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cycling!$Q$3</c:f>
              <c:strCache>
                <c:ptCount val="1"/>
                <c:pt idx="0">
                  <c:v>Ic_mean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31750" cap="rnd" cmpd="sng">
                <a:solidFill>
                  <a:schemeClr val="accent1"/>
                </a:solidFill>
                <a:prstDash val="solid"/>
              </a:ln>
              <a:effectLst/>
            </c:spPr>
            <c:trendlineType val="power"/>
            <c:dispRSqr val="0"/>
            <c:dispEq val="0"/>
          </c:trendline>
          <c:errBars>
            <c:errDir val="y"/>
            <c:errBarType val="both"/>
            <c:errValType val="percentage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cycling!$A$5:$A$8</c:f>
              <c:numCache>
                <c:formatCode>General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50</c:v>
                </c:pt>
              </c:numCache>
            </c:numRef>
          </c:xVal>
          <c:yVal>
            <c:numRef>
              <c:f>cycling!$Q$5:$Q$8</c:f>
              <c:numCache>
                <c:formatCode>0</c:formatCode>
                <c:ptCount val="4"/>
                <c:pt idx="0">
                  <c:v>2542.8333333333335</c:v>
                </c:pt>
                <c:pt idx="1">
                  <c:v>2503.8333333333335</c:v>
                </c:pt>
                <c:pt idx="2">
                  <c:v>2494.5</c:v>
                </c:pt>
                <c:pt idx="3">
                  <c:v>2479.6666666666665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AD7-404C-9476-C922F111D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6803288"/>
        <c:axId val="456794760"/>
      </c:scatterChart>
      <c:scatterChart>
        <c:scatterStyle val="lineMarker"/>
        <c:varyColors val="0"/>
        <c:ser>
          <c:idx val="1"/>
          <c:order val="1"/>
          <c:tx>
            <c:strRef>
              <c:f>cycling!$R$3</c:f>
              <c:strCache>
                <c:ptCount val="1"/>
                <c:pt idx="0">
                  <c:v>n_mean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trendline>
            <c:spPr>
              <a:ln w="31750" cap="rnd">
                <a:solidFill>
                  <a:srgbClr val="C00000"/>
                </a:solidFill>
                <a:prstDash val="solid"/>
              </a:ln>
              <a:effectLst/>
            </c:spPr>
            <c:trendlineType val="power"/>
            <c:dispRSqr val="0"/>
            <c:dispEq val="0"/>
          </c:trendline>
          <c:xVal>
            <c:numRef>
              <c:f>cycling!$A$5:$A$8</c:f>
              <c:numCache>
                <c:formatCode>General</c:formatCode>
                <c:ptCount val="4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50</c:v>
                </c:pt>
              </c:numCache>
            </c:numRef>
          </c:xVal>
          <c:yVal>
            <c:numRef>
              <c:f>cycling!$R$5:$R$8</c:f>
              <c:numCache>
                <c:formatCode>0.0</c:formatCode>
                <c:ptCount val="4"/>
                <c:pt idx="0">
                  <c:v>13.549999999999999</c:v>
                </c:pt>
                <c:pt idx="1">
                  <c:v>13.466666666666667</c:v>
                </c:pt>
                <c:pt idx="2">
                  <c:v>13.38</c:v>
                </c:pt>
                <c:pt idx="3">
                  <c:v>13.266666666666667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AD7-404C-9476-C922F111D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1315136"/>
        <c:axId val="391314480"/>
      </c:scatterChart>
      <c:valAx>
        <c:axId val="456803288"/>
        <c:scaling>
          <c:orientation val="minMax"/>
          <c:max val="5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800" dirty="0"/>
                  <a:t>number of cycles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6794760"/>
        <c:crosses val="autoZero"/>
        <c:crossBetween val="midCat"/>
      </c:valAx>
      <c:valAx>
        <c:axId val="456794760"/>
        <c:scaling>
          <c:orientation val="minMax"/>
          <c:max val="2600"/>
          <c:min val="2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800" dirty="0"/>
                  <a:t>critical curent [A]</a:t>
                </a:r>
              </a:p>
            </c:rich>
          </c:tx>
          <c:layout>
            <c:manualLayout>
              <c:xMode val="edge"/>
              <c:yMode val="edge"/>
              <c:x val="6.4402822021842523E-3"/>
              <c:y val="0.257025650254397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6803288"/>
        <c:crosses val="autoZero"/>
        <c:crossBetween val="midCat"/>
      </c:valAx>
      <c:valAx>
        <c:axId val="391314480"/>
        <c:scaling>
          <c:orientation val="minMax"/>
          <c:max val="50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1315136"/>
        <c:crosses val="max"/>
        <c:crossBetween val="midCat"/>
      </c:valAx>
      <c:valAx>
        <c:axId val="391315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913144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32741759573780743"/>
          <c:y val="7.293320943069706E-2"/>
          <c:w val="0.23987134089232082"/>
          <c:h val="0.17762657822837774"/>
        </c:manualLayout>
      </c:layout>
      <c:overlay val="1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cycling!$U$3</c:f>
              <c:strCache>
                <c:ptCount val="1"/>
                <c:pt idx="0">
                  <c:v>Ic_mean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31750" cap="rnd">
                <a:solidFill>
                  <a:schemeClr val="accent1"/>
                </a:solidFill>
                <a:prstDash val="solid"/>
              </a:ln>
              <a:effectLst/>
            </c:spPr>
            <c:trendlineType val="power"/>
            <c:dispRSqr val="0"/>
            <c:dispEq val="0"/>
          </c:trendline>
          <c:errBars>
            <c:errDir val="y"/>
            <c:errBarType val="both"/>
            <c:errValType val="percentage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cycling!$A$5:$A$10</c:f>
              <c:numCache>
                <c:formatCode>General</c:formatCode>
                <c:ptCount val="6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50</c:v>
                </c:pt>
                <c:pt idx="4">
                  <c:v>100</c:v>
                </c:pt>
                <c:pt idx="5">
                  <c:v>200</c:v>
                </c:pt>
              </c:numCache>
            </c:numRef>
          </c:xVal>
          <c:yVal>
            <c:numRef>
              <c:f>cycling!$U$5:$U$10</c:f>
              <c:numCache>
                <c:formatCode>0</c:formatCode>
                <c:ptCount val="6"/>
                <c:pt idx="0">
                  <c:v>3564.5</c:v>
                </c:pt>
                <c:pt idx="1">
                  <c:v>3496</c:v>
                </c:pt>
                <c:pt idx="2">
                  <c:v>3471</c:v>
                </c:pt>
                <c:pt idx="3">
                  <c:v>3437.3333333333335</c:v>
                </c:pt>
                <c:pt idx="4">
                  <c:v>3412.6666666666665</c:v>
                </c:pt>
                <c:pt idx="5">
                  <c:v>3402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CA0-4149-9C12-CD112D5D0B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6803288"/>
        <c:axId val="456794760"/>
      </c:scatterChart>
      <c:scatterChart>
        <c:scatterStyle val="lineMarker"/>
        <c:varyColors val="0"/>
        <c:ser>
          <c:idx val="1"/>
          <c:order val="1"/>
          <c:tx>
            <c:strRef>
              <c:f>cycling!$V$3</c:f>
              <c:strCache>
                <c:ptCount val="1"/>
                <c:pt idx="0">
                  <c:v>n_mean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trendline>
            <c:spPr>
              <a:ln w="31750" cap="rnd">
                <a:solidFill>
                  <a:srgbClr val="C00000"/>
                </a:solidFill>
                <a:prstDash val="solid"/>
              </a:ln>
              <a:effectLst/>
            </c:spPr>
            <c:trendlineType val="power"/>
            <c:dispRSqr val="0"/>
            <c:dispEq val="0"/>
          </c:trendline>
          <c:xVal>
            <c:numRef>
              <c:f>cycling!$A$5:$A$10</c:f>
              <c:numCache>
                <c:formatCode>General</c:formatCode>
                <c:ptCount val="6"/>
                <c:pt idx="0">
                  <c:v>1</c:v>
                </c:pt>
                <c:pt idx="1">
                  <c:v>10</c:v>
                </c:pt>
                <c:pt idx="2">
                  <c:v>20</c:v>
                </c:pt>
                <c:pt idx="3">
                  <c:v>50</c:v>
                </c:pt>
                <c:pt idx="4">
                  <c:v>100</c:v>
                </c:pt>
                <c:pt idx="5">
                  <c:v>200</c:v>
                </c:pt>
              </c:numCache>
            </c:numRef>
          </c:xVal>
          <c:yVal>
            <c:numRef>
              <c:f>cycling!$V$5:$V$10</c:f>
              <c:numCache>
                <c:formatCode>0.0</c:formatCode>
                <c:ptCount val="6"/>
                <c:pt idx="0">
                  <c:v>12.299999999999999</c:v>
                </c:pt>
                <c:pt idx="1">
                  <c:v>12.200000000000001</c:v>
                </c:pt>
                <c:pt idx="2">
                  <c:v>11.916666666666666</c:v>
                </c:pt>
                <c:pt idx="3">
                  <c:v>11.816666666666668</c:v>
                </c:pt>
                <c:pt idx="4">
                  <c:v>11.866666666666665</c:v>
                </c:pt>
                <c:pt idx="5">
                  <c:v>11.866666666666667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CA0-4149-9C12-CD112D5D0B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1315136"/>
        <c:axId val="391314480"/>
      </c:scatterChart>
      <c:valAx>
        <c:axId val="456803288"/>
        <c:scaling>
          <c:orientation val="minMax"/>
          <c:max val="2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800"/>
                  <a:t>number of cycles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6794760"/>
        <c:crosses val="autoZero"/>
        <c:crossBetween val="midCat"/>
      </c:valAx>
      <c:valAx>
        <c:axId val="456794760"/>
        <c:scaling>
          <c:orientation val="minMax"/>
          <c:max val="3600"/>
          <c:min val="3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800"/>
                  <a:t>critical curent [A]</a:t>
                </a:r>
              </a:p>
            </c:rich>
          </c:tx>
          <c:layout>
            <c:manualLayout>
              <c:xMode val="edge"/>
              <c:yMode val="edge"/>
              <c:x val="9.8500561627710148E-3"/>
              <c:y val="0.232764846200831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6803288"/>
        <c:crosses val="autoZero"/>
        <c:crossBetween val="midCat"/>
      </c:valAx>
      <c:valAx>
        <c:axId val="391314480"/>
        <c:scaling>
          <c:orientation val="minMax"/>
          <c:max val="4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1315136"/>
        <c:crosses val="max"/>
        <c:crossBetween val="midCat"/>
      </c:valAx>
      <c:valAx>
        <c:axId val="391315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913144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37715535419386498"/>
          <c:y val="2.9241719890196295E-2"/>
          <c:w val="0.26112537667254632"/>
          <c:h val="0.20522422854620445"/>
        </c:manualLayout>
      </c:layout>
      <c:overlay val="1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'Ic(sigma)'!$A$1</c:f>
              <c:strCache>
                <c:ptCount val="1"/>
                <c:pt idx="0">
                  <c:v>Sample 3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31750" cap="rnd">
                <a:solidFill>
                  <a:schemeClr val="accent1"/>
                </a:solidFill>
                <a:prstDash val="solid"/>
              </a:ln>
              <a:effectLst/>
            </c:spPr>
            <c:trendlineType val="poly"/>
            <c:order val="3"/>
            <c:dispRSqr val="0"/>
            <c:dispEq val="0"/>
          </c:trendline>
          <c:errBars>
            <c:errDir val="y"/>
            <c:errBarType val="both"/>
            <c:errValType val="percentage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'Ic(sigma)'!$A$6:$A$25</c:f>
              <c:numCache>
                <c:formatCode>0.0</c:formatCode>
                <c:ptCount val="20"/>
                <c:pt idx="0">
                  <c:v>10.019986663489492</c:v>
                </c:pt>
                <c:pt idx="1">
                  <c:v>19.972634592337041</c:v>
                </c:pt>
                <c:pt idx="2">
                  <c:v>29.903326541877416</c:v>
                </c:pt>
                <c:pt idx="3">
                  <c:v>39.888676028668662</c:v>
                </c:pt>
                <c:pt idx="4">
                  <c:v>50.006113571162103</c:v>
                </c:pt>
                <c:pt idx="5">
                  <c:v>59.949970910804616</c:v>
                </c:pt>
                <c:pt idx="6">
                  <c:v>69.934716131811228</c:v>
                </c:pt>
                <c:pt idx="7">
                  <c:v>79.698056627015262</c:v>
                </c:pt>
                <c:pt idx="8">
                  <c:v>90.003236648046126</c:v>
                </c:pt>
                <c:pt idx="9">
                  <c:v>99.983804599953729</c:v>
                </c:pt>
                <c:pt idx="10">
                  <c:v>109.85769540693157</c:v>
                </c:pt>
                <c:pt idx="11">
                  <c:v>119.93797270893079</c:v>
                </c:pt>
                <c:pt idx="12">
                  <c:v>129.92657964134418</c:v>
                </c:pt>
                <c:pt idx="13">
                  <c:v>139.92524114286164</c:v>
                </c:pt>
                <c:pt idx="14">
                  <c:v>149.85772006985431</c:v>
                </c:pt>
                <c:pt idx="15">
                  <c:v>159.91658125610417</c:v>
                </c:pt>
                <c:pt idx="16">
                  <c:v>169.84619221677559</c:v>
                </c:pt>
                <c:pt idx="17">
                  <c:v>179.92918275056479</c:v>
                </c:pt>
                <c:pt idx="18">
                  <c:v>189.94101747086168</c:v>
                </c:pt>
                <c:pt idx="19">
                  <c:v>199.87366886030671</c:v>
                </c:pt>
              </c:numCache>
            </c:numRef>
          </c:xVal>
          <c:yVal>
            <c:numRef>
              <c:f>'Ic(sigma)'!$D$6:$D$25</c:f>
              <c:numCache>
                <c:formatCode>0.000</c:formatCode>
                <c:ptCount val="20"/>
                <c:pt idx="0">
                  <c:v>1</c:v>
                </c:pt>
                <c:pt idx="1">
                  <c:v>1.0008656402646388</c:v>
                </c:pt>
                <c:pt idx="2">
                  <c:v>1.0021641006615964</c:v>
                </c:pt>
                <c:pt idx="3">
                  <c:v>1.0021022692141222</c:v>
                </c:pt>
                <c:pt idx="4">
                  <c:v>1.0004328201323192</c:v>
                </c:pt>
                <c:pt idx="5">
                  <c:v>0.99721758486366163</c:v>
                </c:pt>
                <c:pt idx="6">
                  <c:v>0.99585729301922965</c:v>
                </c:pt>
                <c:pt idx="7">
                  <c:v>0.99530080999196202</c:v>
                </c:pt>
                <c:pt idx="8">
                  <c:v>0.99190008038088162</c:v>
                </c:pt>
                <c:pt idx="9">
                  <c:v>0.98757187905768873</c:v>
                </c:pt>
                <c:pt idx="10">
                  <c:v>0.98639708155567929</c:v>
                </c:pt>
                <c:pt idx="11">
                  <c:v>0.98330550918196991</c:v>
                </c:pt>
                <c:pt idx="12">
                  <c:v>0.979657453780993</c:v>
                </c:pt>
                <c:pt idx="13">
                  <c:v>0.97675137574970639</c:v>
                </c:pt>
                <c:pt idx="14">
                  <c:v>0.97229951153156502</c:v>
                </c:pt>
                <c:pt idx="15">
                  <c:v>0.96593087244172382</c:v>
                </c:pt>
                <c:pt idx="16">
                  <c:v>0.9606751994064181</c:v>
                </c:pt>
                <c:pt idx="17">
                  <c:v>0.95455388610647374</c:v>
                </c:pt>
                <c:pt idx="18">
                  <c:v>0.94707228096209739</c:v>
                </c:pt>
                <c:pt idx="19">
                  <c:v>0.9393433500278241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4F9-4316-B90A-1B176D15F2C5}"/>
            </c:ext>
          </c:extLst>
        </c:ser>
        <c:ser>
          <c:idx val="1"/>
          <c:order val="1"/>
          <c:tx>
            <c:strRef>
              <c:f>'Ic(sigma)'!$A$28</c:f>
              <c:strCache>
                <c:ptCount val="1"/>
                <c:pt idx="0">
                  <c:v>Sample 4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31750" cap="rnd">
                <a:solidFill>
                  <a:schemeClr val="accent2"/>
                </a:solidFill>
                <a:prstDash val="solid"/>
              </a:ln>
              <a:effectLst/>
            </c:spPr>
            <c:trendlineType val="poly"/>
            <c:order val="3"/>
            <c:dispRSqr val="0"/>
            <c:dispEq val="0"/>
          </c:trendline>
          <c:errBars>
            <c:errDir val="y"/>
            <c:errBarType val="both"/>
            <c:errValType val="percentage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'Ic(sigma)'!$A$32:$A$53</c:f>
              <c:numCache>
                <c:formatCode>0.0</c:formatCode>
                <c:ptCount val="22"/>
                <c:pt idx="0">
                  <c:v>10.045113099029052</c:v>
                </c:pt>
                <c:pt idx="1">
                  <c:v>20.021794793255058</c:v>
                </c:pt>
                <c:pt idx="2">
                  <c:v>29.975497264251342</c:v>
                </c:pt>
                <c:pt idx="3">
                  <c:v>39.956086136228443</c:v>
                </c:pt>
                <c:pt idx="4">
                  <c:v>49.972307982720253</c:v>
                </c:pt>
                <c:pt idx="5">
                  <c:v>60.002780711478451</c:v>
                </c:pt>
                <c:pt idx="6">
                  <c:v>69.898001660618846</c:v>
                </c:pt>
                <c:pt idx="7">
                  <c:v>79.868671034121576</c:v>
                </c:pt>
                <c:pt idx="8">
                  <c:v>90.024450725337545</c:v>
                </c:pt>
                <c:pt idx="9">
                  <c:v>100.02554545601674</c:v>
                </c:pt>
                <c:pt idx="10">
                  <c:v>110.00583476535391</c:v>
                </c:pt>
                <c:pt idx="11">
                  <c:v>119.98183510271123</c:v>
                </c:pt>
                <c:pt idx="12">
                  <c:v>129.98350510168112</c:v>
                </c:pt>
                <c:pt idx="13">
                  <c:v>139.91418838238221</c:v>
                </c:pt>
                <c:pt idx="14">
                  <c:v>150.00919051663405</c:v>
                </c:pt>
                <c:pt idx="15">
                  <c:v>159.95168952943004</c:v>
                </c:pt>
                <c:pt idx="16">
                  <c:v>169.98168974422381</c:v>
                </c:pt>
                <c:pt idx="17">
                  <c:v>179.95886124762399</c:v>
                </c:pt>
                <c:pt idx="18">
                  <c:v>189.90078556954299</c:v>
                </c:pt>
                <c:pt idx="19">
                  <c:v>199.87760550763213</c:v>
                </c:pt>
                <c:pt idx="20">
                  <c:v>250.10904924535598</c:v>
                </c:pt>
                <c:pt idx="21">
                  <c:v>299.2746751566948</c:v>
                </c:pt>
              </c:numCache>
            </c:numRef>
          </c:xVal>
          <c:yVal>
            <c:numRef>
              <c:f>'Ic(sigma)'!$D$32:$D$51</c:f>
              <c:numCache>
                <c:formatCode>0.000</c:formatCode>
                <c:ptCount val="20"/>
                <c:pt idx="0">
                  <c:v>1</c:v>
                </c:pt>
                <c:pt idx="1">
                  <c:v>0.99721482695064512</c:v>
                </c:pt>
                <c:pt idx="2">
                  <c:v>0.994921155027647</c:v>
                </c:pt>
                <c:pt idx="3">
                  <c:v>0.99352856850296956</c:v>
                </c:pt>
                <c:pt idx="4">
                  <c:v>0.99033381118165065</c:v>
                </c:pt>
                <c:pt idx="5">
                  <c:v>0.9900471021912759</c:v>
                </c:pt>
                <c:pt idx="6">
                  <c:v>0.9879991808314561</c:v>
                </c:pt>
                <c:pt idx="7">
                  <c:v>0.9816096661888184</c:v>
                </c:pt>
                <c:pt idx="8">
                  <c:v>0.97947982797460575</c:v>
                </c:pt>
                <c:pt idx="9">
                  <c:v>0.97415523243907443</c:v>
                </c:pt>
                <c:pt idx="10">
                  <c:v>0.96682367397091951</c:v>
                </c:pt>
                <c:pt idx="11">
                  <c:v>0.96125332787220974</c:v>
                </c:pt>
                <c:pt idx="12">
                  <c:v>0.95330739299610889</c:v>
                </c:pt>
                <c:pt idx="13">
                  <c:v>0.94499283227524067</c:v>
                </c:pt>
                <c:pt idx="14">
                  <c:v>0.94081507270120834</c:v>
                </c:pt>
                <c:pt idx="15">
                  <c:v>0.92631578947368431</c:v>
                </c:pt>
                <c:pt idx="16">
                  <c:v>0.91533893098505015</c:v>
                </c:pt>
                <c:pt idx="17">
                  <c:v>0.90358386237968469</c:v>
                </c:pt>
                <c:pt idx="18">
                  <c:v>0.8887978701617858</c:v>
                </c:pt>
                <c:pt idx="19">
                  <c:v>0.87462625435183294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4F9-4316-B90A-1B176D15F2C5}"/>
            </c:ext>
          </c:extLst>
        </c:ser>
        <c:ser>
          <c:idx val="2"/>
          <c:order val="2"/>
          <c:tx>
            <c:strRef>
              <c:f>'Ic(sigma)'!$M$28</c:f>
              <c:strCache>
                <c:ptCount val="1"/>
                <c:pt idx="0">
                  <c:v>Sample 4 + 50 MPa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38100" cap="rnd">
                <a:solidFill>
                  <a:schemeClr val="accent2">
                    <a:lumMod val="75000"/>
                  </a:schemeClr>
                </a:solidFill>
                <a:prstDash val="sysDash"/>
              </a:ln>
              <a:effectLst/>
            </c:spPr>
            <c:trendlineType val="poly"/>
            <c:order val="3"/>
            <c:dispRSqr val="0"/>
            <c:dispEq val="0"/>
          </c:trendline>
          <c:xVal>
            <c:numRef>
              <c:f>'Ic(sigma)'!$M$32:$M$51</c:f>
              <c:numCache>
                <c:formatCode>0.0</c:formatCode>
                <c:ptCount val="20"/>
                <c:pt idx="0">
                  <c:v>60.045113099029052</c:v>
                </c:pt>
                <c:pt idx="1">
                  <c:v>70.021794793255054</c:v>
                </c:pt>
                <c:pt idx="2">
                  <c:v>79.975497264251345</c:v>
                </c:pt>
                <c:pt idx="3">
                  <c:v>89.956086136228436</c:v>
                </c:pt>
                <c:pt idx="4">
                  <c:v>99.972307982720253</c:v>
                </c:pt>
                <c:pt idx="5">
                  <c:v>110.00278071147845</c:v>
                </c:pt>
                <c:pt idx="6">
                  <c:v>119.89800166061885</c:v>
                </c:pt>
                <c:pt idx="7">
                  <c:v>129.86867103412158</c:v>
                </c:pt>
                <c:pt idx="8">
                  <c:v>140.02445072533754</c:v>
                </c:pt>
                <c:pt idx="9">
                  <c:v>150.02554545601674</c:v>
                </c:pt>
                <c:pt idx="10">
                  <c:v>160.00583476535391</c:v>
                </c:pt>
                <c:pt idx="11">
                  <c:v>169.98183510271122</c:v>
                </c:pt>
                <c:pt idx="12">
                  <c:v>179.98350510168112</c:v>
                </c:pt>
                <c:pt idx="13">
                  <c:v>189.91418838238221</c:v>
                </c:pt>
                <c:pt idx="14">
                  <c:v>200.00919051663405</c:v>
                </c:pt>
                <c:pt idx="15">
                  <c:v>209.95168952943004</c:v>
                </c:pt>
                <c:pt idx="16">
                  <c:v>219.98168974422381</c:v>
                </c:pt>
                <c:pt idx="17">
                  <c:v>229.95886124762399</c:v>
                </c:pt>
                <c:pt idx="18">
                  <c:v>239.90078556954299</c:v>
                </c:pt>
                <c:pt idx="19">
                  <c:v>249.87760550763213</c:v>
                </c:pt>
              </c:numCache>
            </c:numRef>
          </c:xVal>
          <c:yVal>
            <c:numRef>
              <c:f>'Ic(sigma)'!$N$32:$N$51</c:f>
              <c:numCache>
                <c:formatCode>0.000</c:formatCode>
                <c:ptCount val="20"/>
                <c:pt idx="0">
                  <c:v>1</c:v>
                </c:pt>
                <c:pt idx="1">
                  <c:v>0.99721482695064512</c:v>
                </c:pt>
                <c:pt idx="2">
                  <c:v>0.994921155027647</c:v>
                </c:pt>
                <c:pt idx="3">
                  <c:v>0.99352856850296956</c:v>
                </c:pt>
                <c:pt idx="4">
                  <c:v>0.99033381118165065</c:v>
                </c:pt>
                <c:pt idx="5">
                  <c:v>0.9900471021912759</c:v>
                </c:pt>
                <c:pt idx="6">
                  <c:v>0.9879991808314561</c:v>
                </c:pt>
                <c:pt idx="7">
                  <c:v>0.9816096661888184</c:v>
                </c:pt>
                <c:pt idx="8">
                  <c:v>0.97947982797460575</c:v>
                </c:pt>
                <c:pt idx="9">
                  <c:v>0.97415523243907443</c:v>
                </c:pt>
                <c:pt idx="10">
                  <c:v>0.96682367397091951</c:v>
                </c:pt>
                <c:pt idx="11">
                  <c:v>0.96125332787220974</c:v>
                </c:pt>
                <c:pt idx="12">
                  <c:v>0.95330739299610889</c:v>
                </c:pt>
                <c:pt idx="13">
                  <c:v>0.94499283227524067</c:v>
                </c:pt>
                <c:pt idx="14">
                  <c:v>0.94081507270120834</c:v>
                </c:pt>
                <c:pt idx="15">
                  <c:v>0.92631578947368431</c:v>
                </c:pt>
                <c:pt idx="16">
                  <c:v>0.91533893098505015</c:v>
                </c:pt>
                <c:pt idx="17">
                  <c:v>0.90358386237968469</c:v>
                </c:pt>
                <c:pt idx="18">
                  <c:v>0.8887978701617858</c:v>
                </c:pt>
                <c:pt idx="19">
                  <c:v>0.87462625435183294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4F9-4316-B90A-1B176D15F2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5808336"/>
        <c:axId val="705806040"/>
      </c:scatterChart>
      <c:valAx>
        <c:axId val="705808336"/>
        <c:scaling>
          <c:orientation val="minMax"/>
          <c:max val="2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800" b="1"/>
                  <a:t>average transverse stress [MPa]</a:t>
                </a:r>
              </a:p>
            </c:rich>
          </c:tx>
          <c:layout>
            <c:manualLayout>
              <c:xMode val="edge"/>
              <c:yMode val="edge"/>
              <c:x val="0.31016643741426886"/>
              <c:y val="0.916397072653167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5806040"/>
        <c:crosses val="autoZero"/>
        <c:crossBetween val="midCat"/>
      </c:valAx>
      <c:valAx>
        <c:axId val="705806040"/>
        <c:scaling>
          <c:orientation val="minMax"/>
          <c:max val="1.01"/>
          <c:min val="0.860000000000000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800" b="1"/>
                  <a:t>reduced critical current</a:t>
                </a:r>
              </a:p>
            </c:rich>
          </c:tx>
          <c:layout>
            <c:manualLayout>
              <c:xMode val="edge"/>
              <c:yMode val="edge"/>
              <c:x val="6.7191149705263166E-4"/>
              <c:y val="0.259191053761069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5808336"/>
        <c:crosses val="autoZero"/>
        <c:crossBetween val="midCat"/>
        <c:majorUnit val="2.0000000000000004E-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7912057812029744"/>
          <c:y val="0.46472138396931212"/>
          <c:w val="0.43693199035329167"/>
          <c:h val="0.33975083108702608"/>
        </c:manualLayout>
      </c:layout>
      <c:overlay val="1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C724F-2CA0-4E9D-96CE-CAAE37262765}" type="datetimeFigureOut">
              <a:rPr lang="en-GB" smtClean="0"/>
              <a:t>01/05/2024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1DC63-0AB5-48B8-92BB-9C3FC97650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289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E1708-170C-4B27-987D-080901221A6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946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1DC63-0AB5-48B8-92BB-9C3FC976502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712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3C3A82-B847-4934-97A3-F16AF4099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CC8B084-1139-4276-AC87-4BEFEA1316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61DD7E-D224-4A42-8671-3FADD546E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109F7-97D2-4C7D-998D-37E67AEF68CC}" type="datetime1">
              <a:rPr lang="en-GB" smtClean="0"/>
              <a:t>01/05/2024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33A47A-E346-444C-B490-427981DB9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4D2159-E0DE-4B50-814B-A1A7DA9FB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A22F-7105-4CDA-AC81-2AD24EC017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528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1A932D-71A1-4495-8A68-66C8DC2D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89" y="251130"/>
            <a:ext cx="11527604" cy="662291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AFD25E-FC2E-4187-A7E7-BCDA40DB7B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1789" y="1109609"/>
            <a:ext cx="11527604" cy="537655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 marL="1371600" indent="0">
              <a:buNone/>
              <a:defRPr sz="1600"/>
            </a:lvl4pPr>
            <a:lvl5pPr>
              <a:defRPr sz="16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086DFF-4260-4C18-961F-117E4CFD8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1789" y="6486167"/>
            <a:ext cx="2872056" cy="371833"/>
          </a:xfrm>
        </p:spPr>
        <p:txBody>
          <a:bodyPr/>
          <a:lstStyle/>
          <a:p>
            <a:fld id="{04871E03-8EC1-42FF-8C28-DBD768D614B4}" type="datetime1">
              <a:rPr lang="en-GB" smtClean="0"/>
              <a:t>01/05/2024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7F0E1B-D41B-4A20-91E2-D48053BFE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02BB62-5F32-4D35-A467-A44EECCE4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A22F-7105-4CDA-AC81-2AD24EC017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06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A4F898-8D77-4B0A-82D0-7CF47A8D3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12FEFEF-C8AC-4551-BE7E-4E12B662B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8BF9-AE27-4B22-A165-8618AA2BDC83}" type="datetime1">
              <a:rPr lang="en-GB" smtClean="0"/>
              <a:t>01/05/2024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6D54C55-F035-4D9D-A8A9-7DB73B46C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5867A25-04E2-4BAD-991B-6803D4196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A22F-7105-4CDA-AC81-2AD24EC017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262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DDA32EA-AE1B-4EBE-AA54-F83A7F9B0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0BB9B-6AAB-4CAA-A62F-23AE1F725867}" type="datetime1">
              <a:rPr lang="en-GB" smtClean="0"/>
              <a:t>01/05/2024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B16A976-8DD5-441E-8A9C-4D341ACA0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AB4D81C-4DC8-46E8-871F-B76206AC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A22F-7105-4CDA-AC81-2AD24EC017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556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3A0C738-87C9-4E3E-BA95-5412E9966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89" y="280599"/>
            <a:ext cx="11527604" cy="662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48AD3FA-5896-4367-8A5F-3C0CD21AF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1789" y="1181528"/>
            <a:ext cx="11527604" cy="499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A05C76-F9AA-41D4-B6F6-2706EFCB21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0645" y="64861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12204-1EF1-4909-B849-848F93DEE3B6}" type="datetime1">
              <a:rPr lang="en-GB" smtClean="0"/>
              <a:t>01/05/2024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C2F280-E6BA-47F1-9605-E4005D6BD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7230" y="64928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C8CF97-9CF4-423B-9CD7-2A0D21DD3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4A22F-7105-4CDA-AC81-2AD24EC0179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064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microsoft.com/office/2007/relationships/hdphoto" Target="../media/hdphoto8.wdp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hyperlink" Target="https://doi.org/10.1109/TASC.2023.3264788" TargetMode="External"/><Relationship Id="rId2" Type="http://schemas.openxmlformats.org/officeDocument/2006/relationships/hyperlink" Target="https://doi.org/10.1109/TASC.2023.326416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hyperlink" Target="https://doi.org/10.1109/TASC.2022.3158635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5.jpeg"/><Relationship Id="rId5" Type="http://schemas.openxmlformats.org/officeDocument/2006/relationships/image" Target="../media/image12.jpeg"/><Relationship Id="rId10" Type="http://schemas.openxmlformats.org/officeDocument/2006/relationships/image" Target="../media/image4.jpeg"/><Relationship Id="rId4" Type="http://schemas.openxmlformats.org/officeDocument/2006/relationships/hyperlink" Target="https://doi.org/10.1088/1361-6668/aada2f" TargetMode="External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doi.org/10.1109/20.13355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pile of folded papers&#10;&#10;Description automatically generated">
            <a:extLst>
              <a:ext uri="{FF2B5EF4-FFF2-40B4-BE49-F238E27FC236}">
                <a16:creationId xmlns:a16="http://schemas.microsoft.com/office/drawing/2014/main" id="{B55DC59D-1474-077E-3E57-F12E05DD01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0"/>
          <a:stretch/>
        </p:blipFill>
        <p:spPr>
          <a:xfrm>
            <a:off x="-2" y="15766"/>
            <a:ext cx="12328635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5EB166-E60D-4AC0-ABC9-9724DE710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7" y="3991122"/>
            <a:ext cx="12327155" cy="128795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Transverse stress susceptibility of </a:t>
            </a:r>
            <a:b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Bi-2212 Rutherford cables at 4.2 K and 11 T</a:t>
            </a:r>
            <a:endParaRPr lang="en-GB" sz="16600" dirty="0">
              <a:solidFill>
                <a:srgbClr val="C00000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3EF984F-68C0-4004-959B-7422F866B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223003"/>
            <a:ext cx="12327155" cy="8073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2000" i="1" dirty="0"/>
              <a:t>   </a:t>
            </a:r>
            <a:r>
              <a:rPr lang="en-GB" sz="2000" i="1" u="sng" dirty="0"/>
              <a:t>Anna Kario</a:t>
            </a:r>
            <a:r>
              <a:rPr lang="en-GB" sz="2000" i="1" dirty="0"/>
              <a:t>, Simon Otten, Sander Wessel, Jeroen Bijlsma, Mark Smithers, Herman ten Kate, Amalia Ballarino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GB" sz="6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2000" i="1" dirty="0"/>
              <a:t>  Tengming Shen (LBNL), Ulf Trociewitz, Daniel Davis, Ernesto Bosque, David Larbalestier (FSU/NHMFL)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000" dirty="0"/>
          </a:p>
        </p:txBody>
      </p:sp>
      <p:pic>
        <p:nvPicPr>
          <p:cNvPr id="4" name="Picture 4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CE0A7994-C755-4E73-B5EC-9CC24501EE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8399" y="0"/>
            <a:ext cx="2465309" cy="1232655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06231F-47FF-40C2-AB80-5E5A3955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A22F-7105-4CDA-AC81-2AD24EC01792}" type="slidenum">
              <a:rPr lang="en-GB" smtClean="0"/>
              <a:t>1</a:t>
            </a:fld>
            <a:endParaRPr lang="en-GB" dirty="0"/>
          </a:p>
        </p:txBody>
      </p:sp>
      <p:pic>
        <p:nvPicPr>
          <p:cNvPr id="7" name="Tijdelijke aanduiding voor inhoud 52">
            <a:extLst>
              <a:ext uri="{FF2B5EF4-FFF2-40B4-BE49-F238E27FC236}">
                <a16:creationId xmlns:a16="http://schemas.microsoft.com/office/drawing/2014/main" id="{56E48030-9E4D-41BE-B7C8-C0DAB2149E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6421" y="4685837"/>
            <a:ext cx="851205" cy="64590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8D6C8C4-2600-47B3-8427-F538EBBCBF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6760" y="5372484"/>
            <a:ext cx="640866" cy="64086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057FFFD-0285-4CBA-85EE-B6D9FBC768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0400" y="4105667"/>
            <a:ext cx="1327226" cy="51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94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D94EC2-D1D6-4C2C-BB90-8CD0E49A75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0"/>
          <a:stretch/>
        </p:blipFill>
        <p:spPr>
          <a:xfrm>
            <a:off x="3248025" y="1191546"/>
            <a:ext cx="8029575" cy="5425012"/>
          </a:xfrm>
          <a:prstGeom prst="parallelogram">
            <a:avLst>
              <a:gd name="adj" fmla="val 0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792CC6-AA00-4F76-8C6F-4F3E97D5B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9033"/>
            <a:ext cx="10515600" cy="685114"/>
          </a:xfrm>
        </p:spPr>
        <p:txBody>
          <a:bodyPr/>
          <a:lstStyle/>
          <a:p>
            <a:r>
              <a:rPr lang="en-GB" b="0" dirty="0">
                <a:solidFill>
                  <a:srgbClr val="C00000"/>
                </a:solidFill>
                <a:latin typeface="+mn-lt"/>
              </a:rPr>
              <a:t>Sample connection to the transformer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A177D7-9F43-4ADF-8E84-AEFBDC13D27A}"/>
              </a:ext>
            </a:extLst>
          </p:cNvPr>
          <p:cNvSpPr txBox="1"/>
          <p:nvPr/>
        </p:nvSpPr>
        <p:spPr>
          <a:xfrm>
            <a:off x="721916" y="2859327"/>
            <a:ext cx="1993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Transformer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1FC92-9CF5-4D94-99C0-AF29922EA810}"/>
              </a:ext>
            </a:extLst>
          </p:cNvPr>
          <p:cNvSpPr txBox="1"/>
          <p:nvPr/>
        </p:nvSpPr>
        <p:spPr>
          <a:xfrm>
            <a:off x="751284" y="4921639"/>
            <a:ext cx="1993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Sample holder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B59400-3A45-467B-92B7-37765F621200}"/>
              </a:ext>
            </a:extLst>
          </p:cNvPr>
          <p:cNvSpPr txBox="1"/>
          <p:nvPr/>
        </p:nvSpPr>
        <p:spPr>
          <a:xfrm>
            <a:off x="751284" y="3542223"/>
            <a:ext cx="2128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Joints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A23EAE-88E2-4631-B9E5-519A6D341A7B}"/>
              </a:ext>
            </a:extLst>
          </p:cNvPr>
          <p:cNvSpPr txBox="1"/>
          <p:nvPr/>
        </p:nvSpPr>
        <p:spPr>
          <a:xfrm>
            <a:off x="751284" y="5820750"/>
            <a:ext cx="2061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Pushing block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E237C2-F57E-4A1A-AF84-88EB0D62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4A2D5759-D045-6559-1789-0729260F442A}"/>
              </a:ext>
            </a:extLst>
          </p:cNvPr>
          <p:cNvSpPr/>
          <p:nvPr/>
        </p:nvSpPr>
        <p:spPr>
          <a:xfrm rot="1837237">
            <a:off x="4732662" y="-872458"/>
            <a:ext cx="8879827" cy="4547598"/>
          </a:xfrm>
          <a:prstGeom prst="triangle">
            <a:avLst>
              <a:gd name="adj" fmla="val 692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Picture 16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EDAB84D0-D115-4E2A-A2C3-E0DF1F2048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994" y="0"/>
            <a:ext cx="1688293" cy="844147"/>
          </a:xfrm>
          <a:prstGeom prst="rect">
            <a:avLst/>
          </a:prstGeom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1EAE86A1-8CBC-A7AA-E465-81FA19313BDB}"/>
              </a:ext>
            </a:extLst>
          </p:cNvPr>
          <p:cNvSpPr/>
          <p:nvPr/>
        </p:nvSpPr>
        <p:spPr>
          <a:xfrm rot="12969447">
            <a:off x="442951" y="3783869"/>
            <a:ext cx="8414406" cy="3765168"/>
          </a:xfrm>
          <a:prstGeom prst="triangle">
            <a:avLst>
              <a:gd name="adj" fmla="val 603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CECC2DE-BE3F-4AE3-B7A5-92FC6F9C30AA}"/>
              </a:ext>
            </a:extLst>
          </p:cNvPr>
          <p:cNvCxnSpPr>
            <a:cxnSpLocks/>
          </p:cNvCxnSpPr>
          <p:nvPr/>
        </p:nvCxnSpPr>
        <p:spPr>
          <a:xfrm>
            <a:off x="2183606" y="3048005"/>
            <a:ext cx="2712244" cy="0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3D1B855-F33E-4C7F-BF37-54A78FA3DB21}"/>
              </a:ext>
            </a:extLst>
          </p:cNvPr>
          <p:cNvCxnSpPr>
            <a:cxnSpLocks/>
          </p:cNvCxnSpPr>
          <p:nvPr/>
        </p:nvCxnSpPr>
        <p:spPr>
          <a:xfrm>
            <a:off x="1962150" y="3743330"/>
            <a:ext cx="4324350" cy="0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2A0083-FD22-48D5-9FED-0F9B981CDE96}"/>
                  </a:ext>
                </a:extLst>
              </p:cNvPr>
              <p:cNvSpPr txBox="1"/>
              <p:nvPr/>
            </p:nvSpPr>
            <p:spPr>
              <a:xfrm>
                <a:off x="755645" y="3948743"/>
                <a:ext cx="285592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Soldered over </a:t>
                </a:r>
                <a14:m>
                  <m:oMath xmlns:m="http://schemas.openxmlformats.org/officeDocument/2006/math"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=116 </m:t>
                    </m:r>
                    <m:r>
                      <m:rPr>
                        <m:sty m:val="p"/>
                      </m:rPr>
                      <a:rPr lang="nl-NL" sz="1600" b="0" i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en-GB" sz="1600" dirty="0"/>
                  <a:t> with </a:t>
                </a:r>
                <a:r>
                  <a:rPr lang="en-GB" sz="1600" dirty="0" err="1"/>
                  <a:t>SnAg</a:t>
                </a:r>
                <a:r>
                  <a:rPr lang="en-GB" sz="1600" dirty="0"/>
                  <a:t>. Fixed with </a:t>
                </a:r>
                <a:r>
                  <a:rPr lang="en-GB" sz="1600" dirty="0" err="1"/>
                  <a:t>Stycast</a:t>
                </a:r>
                <a:r>
                  <a:rPr lang="en-GB" sz="1600" dirty="0"/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2A0083-FD22-48D5-9FED-0F9B981CD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45" y="3948743"/>
                <a:ext cx="2855921" cy="584775"/>
              </a:xfrm>
              <a:prstGeom prst="rect">
                <a:avLst/>
              </a:prstGeom>
              <a:blipFill>
                <a:blip r:embed="rId5"/>
                <a:stretch>
                  <a:fillRect l="-1282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2F24C45-FFFA-4573-A071-EF89C85F6E01}"/>
              </a:ext>
            </a:extLst>
          </p:cNvPr>
          <p:cNvCxnSpPr>
            <a:cxnSpLocks/>
          </p:cNvCxnSpPr>
          <p:nvPr/>
        </p:nvCxnSpPr>
        <p:spPr>
          <a:xfrm flipV="1">
            <a:off x="2409825" y="5030563"/>
            <a:ext cx="6305550" cy="59010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FE0D23A-2C9A-4F79-8D19-A8BB9976F471}"/>
              </a:ext>
            </a:extLst>
          </p:cNvPr>
          <p:cNvCxnSpPr>
            <a:cxnSpLocks/>
          </p:cNvCxnSpPr>
          <p:nvPr/>
        </p:nvCxnSpPr>
        <p:spPr>
          <a:xfrm flipV="1">
            <a:off x="2409825" y="5916233"/>
            <a:ext cx="7780337" cy="89183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91CCAAD-D50B-414B-2E8B-D00718CC5AC9}"/>
              </a:ext>
            </a:extLst>
          </p:cNvPr>
          <p:cNvSpPr txBox="1"/>
          <p:nvPr/>
        </p:nvSpPr>
        <p:spPr>
          <a:xfrm>
            <a:off x="10056423" y="3429000"/>
            <a:ext cx="199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Bi2212-Rutherford cable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5182B8-2FA8-277A-4843-9E7626CFD893}"/>
              </a:ext>
            </a:extLst>
          </p:cNvPr>
          <p:cNvCxnSpPr>
            <a:cxnSpLocks/>
          </p:cNvCxnSpPr>
          <p:nvPr/>
        </p:nvCxnSpPr>
        <p:spPr>
          <a:xfrm flipH="1">
            <a:off x="7963529" y="3742278"/>
            <a:ext cx="2025898" cy="0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60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6B5A5B-F4B3-491D-B451-0EDE11FA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88" y="251130"/>
            <a:ext cx="10076205" cy="662291"/>
          </a:xfrm>
        </p:spPr>
        <p:txBody>
          <a:bodyPr>
            <a:normAutofit fontScale="90000"/>
          </a:bodyPr>
          <a:lstStyle/>
          <a:p>
            <a:r>
              <a:rPr lang="en-GB" sz="4400" b="0" dirty="0">
                <a:solidFill>
                  <a:srgbClr val="C00000"/>
                </a:solidFill>
                <a:latin typeface="+mn-lt"/>
              </a:rPr>
              <a:t>Content</a:t>
            </a:r>
            <a:endParaRPr lang="en-GB" sz="4800" b="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BB3CF0-9F1E-46F0-B00C-566415FCD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9" y="1179510"/>
            <a:ext cx="5702156" cy="537655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3200" dirty="0"/>
              <a:t>Bi-2212 samples and test setup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Sample preparation</a:t>
            </a:r>
          </a:p>
          <a:p>
            <a:pPr>
              <a:lnSpc>
                <a:spcPct val="150000"/>
              </a:lnSpc>
            </a:pPr>
            <a:r>
              <a:rPr lang="en-GB" sz="3200" u="sng" dirty="0"/>
              <a:t>Transverse stress results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Microstructural analysis of cable ross-sections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Conclusion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FA9420C-E7B5-457C-9FF3-4C35701FA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A22F-7105-4CDA-AC81-2AD24EC01792}" type="slidenum">
              <a:rPr lang="en-GB" smtClean="0"/>
              <a:t>11</a:t>
            </a:fld>
            <a:endParaRPr lang="en-GB"/>
          </a:p>
        </p:txBody>
      </p:sp>
      <p:pic>
        <p:nvPicPr>
          <p:cNvPr id="5" name="Picture 4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3E9758A7-81DC-4B93-85C5-8F84EC3984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994" y="0"/>
            <a:ext cx="1688293" cy="84414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A912FF4-DE2A-96E1-2D51-D9B6E3D692C9}"/>
              </a:ext>
            </a:extLst>
          </p:cNvPr>
          <p:cNvGrpSpPr/>
          <p:nvPr/>
        </p:nvGrpSpPr>
        <p:grpSpPr>
          <a:xfrm>
            <a:off x="8653371" y="990895"/>
            <a:ext cx="3673733" cy="5477695"/>
            <a:chOff x="8653371" y="990895"/>
            <a:chExt cx="3673733" cy="5477695"/>
          </a:xfrm>
        </p:grpSpPr>
        <p:grpSp>
          <p:nvGrpSpPr>
            <p:cNvPr id="7" name="Group 6"/>
            <p:cNvGrpSpPr/>
            <p:nvPr/>
          </p:nvGrpSpPr>
          <p:grpSpPr>
            <a:xfrm>
              <a:off x="8653371" y="990895"/>
              <a:ext cx="3673733" cy="5477695"/>
              <a:chOff x="8653371" y="990895"/>
              <a:chExt cx="3673733" cy="5477695"/>
            </a:xfrm>
          </p:grpSpPr>
          <p:pic>
            <p:nvPicPr>
              <p:cNvPr id="9" name="Picture 28">
                <a:extLst>
                  <a:ext uri="{FF2B5EF4-FFF2-40B4-BE49-F238E27FC236}">
                    <a16:creationId xmlns:a16="http://schemas.microsoft.com/office/drawing/2014/main" id="{A148AC53-5AF3-4FE8-B6A5-05A612F7E4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9448800" y="2828479"/>
                <a:ext cx="1693572" cy="3640111"/>
              </a:xfrm>
              <a:prstGeom prst="rect">
                <a:avLst/>
              </a:prstGeom>
              <a:ln>
                <a:noFill/>
                <a:prstDash val="sysDash"/>
              </a:ln>
            </p:spPr>
          </p:pic>
          <p:pic>
            <p:nvPicPr>
              <p:cNvPr id="10" name="Picture 3" descr="A picture containing several&#10;&#10;Description automatically generated">
                <a:extLst>
                  <a:ext uri="{FF2B5EF4-FFF2-40B4-BE49-F238E27FC236}">
                    <a16:creationId xmlns:a16="http://schemas.microsoft.com/office/drawing/2014/main" id="{4D95A11C-A52B-4434-A0C5-94311E9D0A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653371" y="1325388"/>
                <a:ext cx="3427154" cy="697507"/>
              </a:xfrm>
              <a:prstGeom prst="rect">
                <a:avLst/>
              </a:prstGeom>
            </p:spPr>
          </p:pic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C4FD5ED6-108D-42D5-8FC2-CB5CEEE3BA49}"/>
                  </a:ext>
                </a:extLst>
              </p:cNvPr>
              <p:cNvSpPr txBox="1"/>
              <p:nvPr/>
            </p:nvSpPr>
            <p:spPr>
              <a:xfrm>
                <a:off x="9118223" y="990895"/>
                <a:ext cx="25494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Bi-2212 Rutherford cab</a:t>
                </a:r>
                <a:r>
                  <a:rPr lang="en-GB" sz="1600" b="1" dirty="0"/>
                  <a:t>le</a:t>
                </a:r>
              </a:p>
            </p:txBody>
          </p:sp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9889E509-1E0C-4E12-ADA9-67BD109D1E06}"/>
                  </a:ext>
                </a:extLst>
              </p:cNvPr>
              <p:cNvSpPr txBox="1"/>
              <p:nvPr/>
            </p:nvSpPr>
            <p:spPr>
              <a:xfrm>
                <a:off x="8899950" y="2434862"/>
                <a:ext cx="34271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Cable press in 11 T solenoid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A4BB77C-DEBD-4D7C-9FB4-5752AC9F1744}"/>
                </a:ext>
              </a:extLst>
            </p:cNvPr>
            <p:cNvSpPr/>
            <p:nvPr/>
          </p:nvSpPr>
          <p:spPr>
            <a:xfrm>
              <a:off x="10137229" y="4114800"/>
              <a:ext cx="315310" cy="197069"/>
            </a:xfrm>
            <a:prstGeom prst="rect">
              <a:avLst/>
            </a:prstGeom>
            <a:solidFill>
              <a:schemeClr val="accent5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74F18D-A258-84DD-524A-2C985211BF8F}"/>
              </a:ext>
            </a:extLst>
          </p:cNvPr>
          <p:cNvSpPr/>
          <p:nvPr/>
        </p:nvSpPr>
        <p:spPr>
          <a:xfrm>
            <a:off x="10503870" y="6136894"/>
            <a:ext cx="501825" cy="129899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7A3B2C-4F8F-8EB2-4D48-C689E71898F8}"/>
              </a:ext>
            </a:extLst>
          </p:cNvPr>
          <p:cNvSpPr/>
          <p:nvPr/>
        </p:nvSpPr>
        <p:spPr>
          <a:xfrm>
            <a:off x="9635404" y="6136894"/>
            <a:ext cx="501825" cy="129899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Pijl: links 5">
            <a:extLst>
              <a:ext uri="{FF2B5EF4-FFF2-40B4-BE49-F238E27FC236}">
                <a16:creationId xmlns:a16="http://schemas.microsoft.com/office/drawing/2014/main" id="{D2542F65-D223-61A7-E8F7-F42B95F8228E}"/>
              </a:ext>
            </a:extLst>
          </p:cNvPr>
          <p:cNvSpPr/>
          <p:nvPr/>
        </p:nvSpPr>
        <p:spPr>
          <a:xfrm>
            <a:off x="6486463" y="3224023"/>
            <a:ext cx="1530626" cy="409954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777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F3BA27-C925-4A4F-B7C1-D772A4493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419" y="248677"/>
            <a:ext cx="10127576" cy="620945"/>
          </a:xfrm>
        </p:spPr>
        <p:txBody>
          <a:bodyPr>
            <a:normAutofit fontScale="90000"/>
          </a:bodyPr>
          <a:lstStyle/>
          <a:p>
            <a:r>
              <a:rPr lang="en-GB" sz="4400" b="0" dirty="0">
                <a:solidFill>
                  <a:srgbClr val="C00000"/>
                </a:solidFill>
                <a:latin typeface="+mn-lt"/>
              </a:rPr>
              <a:t>Initial</a:t>
            </a:r>
            <a:r>
              <a:rPr lang="en-GB" b="0" dirty="0">
                <a:solidFill>
                  <a:srgbClr val="C00000"/>
                </a:solidFill>
                <a:latin typeface="+mn-lt"/>
              </a:rPr>
              <a:t> VI curves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AA0E9D4-1850-4832-8DA1-6323894EC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A22F-7105-4CDA-AC81-2AD24EC01792}" type="slidenum">
              <a:rPr lang="en-GB" smtClean="0"/>
              <a:t>12</a:t>
            </a:fld>
            <a:endParaRPr lang="en-GB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C47D227-F9FE-45A0-BA33-137476C12FED}"/>
              </a:ext>
            </a:extLst>
          </p:cNvPr>
          <p:cNvSpPr txBox="1"/>
          <p:nvPr/>
        </p:nvSpPr>
        <p:spPr>
          <a:xfrm>
            <a:off x="647326" y="923519"/>
            <a:ext cx="11003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b="1" i="1" dirty="0"/>
              <a:t>T</a:t>
            </a:r>
            <a:r>
              <a:rPr lang="en-GB" sz="2200" b="1" dirty="0"/>
              <a:t> = 4.2 K,  </a:t>
            </a:r>
            <a:r>
              <a:rPr lang="en-GB" sz="2200" b="1" i="1" dirty="0"/>
              <a:t>B</a:t>
            </a:r>
            <a:r>
              <a:rPr lang="en-GB" sz="2200" b="1" baseline="-25000" dirty="0"/>
              <a:t>a</a:t>
            </a:r>
            <a:r>
              <a:rPr lang="en-GB" sz="2200" b="1" dirty="0"/>
              <a:t> = 11 T,  </a:t>
            </a:r>
            <a:r>
              <a:rPr lang="el-GR" sz="2200" b="1" dirty="0"/>
              <a:t>σ</a:t>
            </a:r>
            <a:r>
              <a:rPr lang="en-US" sz="2200" b="1" dirty="0"/>
              <a:t> = 10 MPa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Voltage measured on 6 strands and current leads; they all look smooth and consistent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Voltage criterion of 4.5 µV results from </a:t>
            </a:r>
            <a:r>
              <a:rPr lang="en-US" sz="2000" i="1" dirty="0" err="1"/>
              <a:t>E</a:t>
            </a:r>
            <a:r>
              <a:rPr lang="en-US" sz="2000" baseline="-25000" dirty="0" err="1"/>
              <a:t>c</a:t>
            </a:r>
            <a:r>
              <a:rPr lang="en-US" sz="2000" dirty="0"/>
              <a:t> = 10</a:t>
            </a:r>
            <a:r>
              <a:rPr lang="en-US" sz="2000" baseline="30000" dirty="0"/>
              <a:t>-4</a:t>
            </a:r>
            <a:r>
              <a:rPr lang="en-US" sz="2000" dirty="0"/>
              <a:t> V/m and 45 mm pushing block length</a:t>
            </a:r>
            <a:endParaRPr lang="en-GB" sz="2000" dirty="0"/>
          </a:p>
        </p:txBody>
      </p:sp>
      <p:pic>
        <p:nvPicPr>
          <p:cNvPr id="11" name="Picture 13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6C1C0E87-5C4A-412D-8C2D-B248027C7D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994" y="0"/>
            <a:ext cx="1688293" cy="84414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24939" y="2392420"/>
            <a:ext cx="5268282" cy="4283017"/>
            <a:chOff x="472665" y="2246645"/>
            <a:chExt cx="5268282" cy="4428683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A9E529E6-339F-4C14-A8C5-379AAFA2CF62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665" y="2467715"/>
              <a:ext cx="5268282" cy="4207613"/>
            </a:xfrm>
            <a:prstGeom prst="rect">
              <a:avLst/>
            </a:prstGeom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108228E4-396F-4174-936C-19AFECEE02C7}"/>
                </a:ext>
              </a:extLst>
            </p:cNvPr>
            <p:cNvSpPr txBox="1"/>
            <p:nvPr/>
          </p:nvSpPr>
          <p:spPr>
            <a:xfrm>
              <a:off x="1597874" y="2246645"/>
              <a:ext cx="38040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1"/>
                  </a:solidFill>
                </a:rPr>
                <a:t>Sample 3: LBNL1109 (Dec 2022)</a:t>
              </a: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C476A97-6016-466F-BE42-D03660D1051A}"/>
                </a:ext>
              </a:extLst>
            </p:cNvPr>
            <p:cNvSpPr txBox="1"/>
            <p:nvPr/>
          </p:nvSpPr>
          <p:spPr>
            <a:xfrm>
              <a:off x="1321313" y="3349229"/>
              <a:ext cx="1364253" cy="6683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err="1"/>
                <a:t>I</a:t>
              </a:r>
              <a:r>
                <a:rPr lang="en-GB" b="1" baseline="-25000" dirty="0" err="1"/>
                <a:t>c</a:t>
              </a:r>
              <a:r>
                <a:rPr lang="en-GB" b="1" dirty="0"/>
                <a:t> = 2.70 kA </a:t>
              </a:r>
            </a:p>
            <a:p>
              <a:pPr algn="ctr"/>
              <a:r>
                <a:rPr lang="en-GB" b="1" i="1" dirty="0"/>
                <a:t>n</a:t>
              </a:r>
              <a:r>
                <a:rPr lang="en-GB" b="1" dirty="0"/>
                <a:t> = 15</a:t>
              </a: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85FD0831-3AEA-446B-ACFB-8492CBB89100}"/>
                </a:ext>
              </a:extLst>
            </p:cNvPr>
            <p:cNvSpPr txBox="1"/>
            <p:nvPr/>
          </p:nvSpPr>
          <p:spPr>
            <a:xfrm>
              <a:off x="1175185" y="4834820"/>
              <a:ext cx="123297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i="1" dirty="0" err="1"/>
                <a:t>V</a:t>
              </a:r>
              <a:r>
                <a:rPr lang="en-GB" sz="1600" baseline="-25000" dirty="0" err="1"/>
                <a:t>c</a:t>
              </a:r>
              <a:r>
                <a:rPr lang="en-GB" sz="1600" dirty="0"/>
                <a:t> = 4.5 µV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95741" y="2377928"/>
            <a:ext cx="5268721" cy="4315796"/>
            <a:chOff x="5812971" y="2261183"/>
            <a:chExt cx="5268721" cy="4460292"/>
          </a:xfrm>
        </p:grpSpPr>
        <p:grpSp>
          <p:nvGrpSpPr>
            <p:cNvPr id="14" name="Group 13"/>
            <p:cNvGrpSpPr/>
            <p:nvPr/>
          </p:nvGrpSpPr>
          <p:grpSpPr>
            <a:xfrm>
              <a:off x="5812971" y="2261183"/>
              <a:ext cx="5268721" cy="4460292"/>
              <a:chOff x="5812971" y="2261183"/>
              <a:chExt cx="5268721" cy="4460292"/>
            </a:xfrm>
          </p:grpSpPr>
          <p:pic>
            <p:nvPicPr>
              <p:cNvPr id="6" name="Afbeelding 5">
                <a:extLst>
                  <a:ext uri="{FF2B5EF4-FFF2-40B4-BE49-F238E27FC236}">
                    <a16:creationId xmlns:a16="http://schemas.microsoft.com/office/drawing/2014/main" id="{B83C2609-D806-4EB4-B7C9-6D23BA1E00D6}"/>
                  </a:ext>
                </a:extLst>
              </p:cNvPr>
              <p:cNvPicPr/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12971" y="2513862"/>
                <a:ext cx="5268721" cy="4207613"/>
              </a:xfrm>
              <a:prstGeom prst="rect">
                <a:avLst/>
              </a:prstGeom>
            </p:spPr>
          </p:pic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2B602D75-9B78-44CA-8783-726F242B642D}"/>
                  </a:ext>
                </a:extLst>
              </p:cNvPr>
              <p:cNvSpPr txBox="1"/>
              <p:nvPr/>
            </p:nvSpPr>
            <p:spPr>
              <a:xfrm>
                <a:off x="6912500" y="2261183"/>
                <a:ext cx="386762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rgbClr val="C00000"/>
                    </a:solidFill>
                  </a:rPr>
                  <a:t>Sample 4: LBNL2002 (June 2023</a:t>
                </a:r>
                <a:r>
                  <a:rPr lang="en-GB" b="1" dirty="0">
                    <a:solidFill>
                      <a:srgbClr val="C00000"/>
                    </a:solidFill>
                  </a:rPr>
                  <a:t>)</a:t>
                </a:r>
              </a:p>
            </p:txBody>
          </p:sp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8FA3E9CB-6152-4240-BCBC-2F1222605ED5}"/>
                  </a:ext>
                </a:extLst>
              </p:cNvPr>
              <p:cNvSpPr txBox="1"/>
              <p:nvPr/>
            </p:nvSpPr>
            <p:spPr>
              <a:xfrm>
                <a:off x="6643770" y="3324065"/>
                <a:ext cx="1287423" cy="66797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i="1" dirty="0" err="1"/>
                  <a:t>I</a:t>
                </a:r>
                <a:r>
                  <a:rPr lang="en-GB" b="1" baseline="-25000" dirty="0" err="1"/>
                  <a:t>c</a:t>
                </a:r>
                <a:r>
                  <a:rPr lang="en-GB" b="1" dirty="0"/>
                  <a:t> = 4.07 kA</a:t>
                </a:r>
              </a:p>
              <a:p>
                <a:pPr algn="ctr"/>
                <a:r>
                  <a:rPr lang="en-GB" b="1" dirty="0"/>
                  <a:t> </a:t>
                </a:r>
                <a:r>
                  <a:rPr lang="en-GB" b="1" i="1" dirty="0"/>
                  <a:t>n</a:t>
                </a:r>
                <a:r>
                  <a:rPr lang="en-GB" b="1" dirty="0"/>
                  <a:t> = 15</a:t>
                </a:r>
              </a:p>
            </p:txBody>
          </p:sp>
        </p:grp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E1590877-FDFF-4B87-811F-65C3BDB2F777}"/>
                </a:ext>
              </a:extLst>
            </p:cNvPr>
            <p:cNvSpPr txBox="1"/>
            <p:nvPr/>
          </p:nvSpPr>
          <p:spPr>
            <a:xfrm>
              <a:off x="6578753" y="5054916"/>
              <a:ext cx="123297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i="1" dirty="0" err="1"/>
                <a:t>V</a:t>
              </a:r>
              <a:r>
                <a:rPr lang="en-GB" sz="1600" baseline="-25000" dirty="0" err="1"/>
                <a:t>c</a:t>
              </a:r>
              <a:r>
                <a:rPr lang="en-GB" sz="1600" dirty="0"/>
                <a:t> = 4.5 µV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756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2FBFCE-7689-495A-99A7-66D2E8960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1C8423-23F3-49C5-A115-AFFD622A9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29" y="221518"/>
            <a:ext cx="10166865" cy="662291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rgbClr val="C00000"/>
                </a:solidFill>
                <a:latin typeface="+mn-lt"/>
              </a:rPr>
              <a:t>Initial </a:t>
            </a:r>
            <a:r>
              <a:rPr lang="en-GB" b="0" i="1" dirty="0" err="1">
                <a:solidFill>
                  <a:srgbClr val="C00000"/>
                </a:solidFill>
                <a:latin typeface="+mn-lt"/>
              </a:rPr>
              <a:t>I</a:t>
            </a:r>
            <a:r>
              <a:rPr lang="en-GB" b="0" baseline="-25000" dirty="0" err="1">
                <a:solidFill>
                  <a:srgbClr val="C00000"/>
                </a:solidFill>
                <a:latin typeface="+mn-lt"/>
              </a:rPr>
              <a:t>c</a:t>
            </a:r>
            <a:r>
              <a:rPr lang="en-GB" b="0" dirty="0">
                <a:solidFill>
                  <a:srgbClr val="C00000"/>
                </a:solidFill>
                <a:latin typeface="+mn-lt"/>
              </a:rPr>
              <a:t>(</a:t>
            </a:r>
            <a:r>
              <a:rPr lang="en-GB" b="0" i="1" dirty="0">
                <a:solidFill>
                  <a:srgbClr val="C00000"/>
                </a:solidFill>
                <a:latin typeface="+mn-lt"/>
              </a:rPr>
              <a:t>B</a:t>
            </a:r>
            <a:r>
              <a:rPr lang="en-GB" b="0" dirty="0">
                <a:solidFill>
                  <a:srgbClr val="C00000"/>
                </a:solidFill>
                <a:latin typeface="+mn-lt"/>
              </a:rPr>
              <a:t>) curve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F41962-7047-4A08-BA3B-A562014FF365}"/>
              </a:ext>
            </a:extLst>
          </p:cNvPr>
          <p:cNvGrpSpPr/>
          <p:nvPr/>
        </p:nvGrpSpPr>
        <p:grpSpPr>
          <a:xfrm>
            <a:off x="5431536" y="1340929"/>
            <a:ext cx="6382512" cy="5343497"/>
            <a:chOff x="29052" y="-39481"/>
            <a:chExt cx="4555331" cy="2743200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FA3F5FF6-7A43-447A-A0DD-A4E4790E01F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02082406"/>
                </p:ext>
              </p:extLst>
            </p:nvPr>
          </p:nvGraphicFramePr>
          <p:xfrm>
            <a:off x="29052" y="-39481"/>
            <a:ext cx="4555331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40107E40-115C-4BD7-9571-61A8255E722C}"/>
                </a:ext>
              </a:extLst>
            </p:cNvPr>
            <p:cNvSpPr txBox="1"/>
            <p:nvPr/>
          </p:nvSpPr>
          <p:spPr>
            <a:xfrm>
              <a:off x="1714858" y="205839"/>
              <a:ext cx="1555746" cy="309563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800" b="1" dirty="0">
                  <a:solidFill>
                    <a:srgbClr val="C00000"/>
                  </a:solidFill>
                </a:rPr>
                <a:t>Sample 4  Ic (new)</a:t>
              </a:r>
              <a:endParaRPr lang="nl-NL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6AD990EF-1999-40BF-BB93-3EBEA25F42B7}"/>
                </a:ext>
              </a:extLst>
            </p:cNvPr>
            <p:cNvSpPr txBox="1"/>
            <p:nvPr/>
          </p:nvSpPr>
          <p:spPr>
            <a:xfrm>
              <a:off x="1714857" y="839687"/>
              <a:ext cx="1403231" cy="309563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800" b="1" dirty="0">
                  <a:solidFill>
                    <a:schemeClr val="accent1"/>
                  </a:solidFill>
                </a:rPr>
                <a:t>Sample 3  Ic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2EB2624-F9C5-4B7B-978E-3632ACD5D406}"/>
                </a:ext>
              </a:extLst>
            </p:cNvPr>
            <p:cNvCxnSpPr/>
            <p:nvPr/>
          </p:nvCxnSpPr>
          <p:spPr>
            <a:xfrm flipH="1" flipV="1">
              <a:off x="814385" y="227448"/>
              <a:ext cx="268717" cy="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559933B-FB37-4001-9802-B8896A77D6B9}"/>
                </a:ext>
              </a:extLst>
            </p:cNvPr>
            <p:cNvCxnSpPr/>
            <p:nvPr/>
          </p:nvCxnSpPr>
          <p:spPr>
            <a:xfrm flipH="1">
              <a:off x="788966" y="958901"/>
              <a:ext cx="319555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0713899-5604-4FEF-AE3E-C2FEA996B5E0}"/>
                </a:ext>
              </a:extLst>
            </p:cNvPr>
            <p:cNvSpPr txBox="1"/>
            <p:nvPr/>
          </p:nvSpPr>
          <p:spPr>
            <a:xfrm>
              <a:off x="2642793" y="1780382"/>
              <a:ext cx="1331434" cy="173296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800" b="1" i="1" dirty="0">
                  <a:solidFill>
                    <a:schemeClr val="tx1"/>
                  </a:solidFill>
                </a:rPr>
                <a:t>n</a:t>
              </a:r>
              <a:r>
                <a:rPr lang="nl-NL" sz="1800" b="1" dirty="0">
                  <a:solidFill>
                    <a:schemeClr val="tx1"/>
                  </a:solidFill>
                </a:rPr>
                <a:t>-</a:t>
              </a:r>
              <a:r>
                <a:rPr lang="nl-NL" sz="1800" b="1" dirty="0" err="1">
                  <a:solidFill>
                    <a:schemeClr val="tx1"/>
                  </a:solidFill>
                </a:rPr>
                <a:t>values</a:t>
              </a:r>
              <a:endParaRPr lang="nl-NL" sz="18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0BA36B8-ECF8-43DF-9916-08745043FA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5571" y="1788042"/>
              <a:ext cx="663911" cy="9646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1C4820F-00B0-4C57-89B2-33732F44B70D}"/>
              </a:ext>
            </a:extLst>
          </p:cNvPr>
          <p:cNvSpPr txBox="1"/>
          <p:nvPr/>
        </p:nvSpPr>
        <p:spPr>
          <a:xfrm>
            <a:off x="351129" y="1566872"/>
            <a:ext cx="49061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200" b="1" dirty="0"/>
              <a:t>Comparison of samples: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/>
                </a:solidFill>
              </a:rPr>
              <a:t>Sample 3: LBNL1109, tested Dec 2022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C00000"/>
                </a:solidFill>
              </a:rPr>
              <a:t>Sample 4: LBNL2002, tested June 2023</a:t>
            </a:r>
            <a:endParaRPr lang="en-GB" sz="1400" b="1" dirty="0">
              <a:solidFill>
                <a:srgbClr val="C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Engineering current density at 5 T </a:t>
            </a:r>
            <a:r>
              <a:rPr lang="en-GB" sz="2000" dirty="0"/>
              <a:t>applied field using 7.8 mm</a:t>
            </a:r>
            <a:r>
              <a:rPr lang="en-GB" sz="2000" baseline="30000" dirty="0"/>
              <a:t>2</a:t>
            </a:r>
            <a:r>
              <a:rPr lang="en-GB" sz="2000" dirty="0"/>
              <a:t> cross-sectional area is: </a:t>
            </a:r>
            <a:br>
              <a:rPr lang="en-GB" sz="2000" dirty="0"/>
            </a:br>
            <a:br>
              <a:rPr lang="en-GB" sz="600" dirty="0"/>
            </a:br>
            <a:r>
              <a:rPr lang="en-GB" sz="2000" b="1" dirty="0">
                <a:solidFill>
                  <a:schemeClr val="accent1"/>
                </a:solidFill>
              </a:rPr>
              <a:t>422 A/mm</a:t>
            </a:r>
            <a:r>
              <a:rPr lang="en-GB" sz="2000" b="1" baseline="30000" dirty="0">
                <a:solidFill>
                  <a:schemeClr val="accent1"/>
                </a:solidFill>
              </a:rPr>
              <a:t>2</a:t>
            </a:r>
            <a:r>
              <a:rPr lang="en-GB" sz="2000" b="1" dirty="0">
                <a:solidFill>
                  <a:schemeClr val="accent1"/>
                </a:solidFill>
              </a:rPr>
              <a:t> for sample 3,</a:t>
            </a:r>
            <a:r>
              <a:rPr lang="en-GB" sz="2000" dirty="0">
                <a:solidFill>
                  <a:schemeClr val="accent1"/>
                </a:solidFill>
              </a:rPr>
              <a:t> </a:t>
            </a:r>
            <a:r>
              <a:rPr lang="en-GB" sz="2000" dirty="0"/>
              <a:t>                 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solidFill>
                  <a:srgbClr val="C00000"/>
                </a:solidFill>
              </a:rPr>
              <a:t>     650 A/mm</a:t>
            </a:r>
            <a:r>
              <a:rPr lang="en-GB" sz="2000" b="1" baseline="30000" dirty="0">
                <a:solidFill>
                  <a:srgbClr val="C00000"/>
                </a:solidFill>
              </a:rPr>
              <a:t>2</a:t>
            </a:r>
            <a:r>
              <a:rPr lang="en-GB" sz="2000" b="1" dirty="0">
                <a:solidFill>
                  <a:srgbClr val="C00000"/>
                </a:solidFill>
              </a:rPr>
              <a:t> for sample 4 </a:t>
            </a:r>
            <a:r>
              <a:rPr lang="en-GB" sz="2000" dirty="0"/>
              <a:t>(54% increase)</a:t>
            </a:r>
            <a:br>
              <a:rPr lang="en-GB" sz="2000" dirty="0"/>
            </a:br>
            <a:endParaRPr lang="en-GB" sz="20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i="1" dirty="0"/>
              <a:t>n</a:t>
            </a:r>
            <a:r>
              <a:rPr lang="en-GB" sz="2000" b="1" dirty="0"/>
              <a:t>-values</a:t>
            </a:r>
            <a:r>
              <a:rPr lang="en-GB" sz="2000" dirty="0"/>
              <a:t> are 14 to 15 for both samples and all applied fields in the range 5 to 11 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E96825-0983-4EDE-9840-C4CC0AD59157}"/>
              </a:ext>
            </a:extLst>
          </p:cNvPr>
          <p:cNvSpPr txBox="1"/>
          <p:nvPr/>
        </p:nvSpPr>
        <p:spPr>
          <a:xfrm>
            <a:off x="6292302" y="1132369"/>
            <a:ext cx="5069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Critical current and </a:t>
            </a:r>
            <a:r>
              <a:rPr lang="en-GB" sz="2000" b="1" i="1" dirty="0"/>
              <a:t>n</a:t>
            </a:r>
            <a:r>
              <a:rPr lang="en-GB" sz="2000" b="1" dirty="0"/>
              <a:t>-values at 10 MPa, 4.2 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D3122A5-BEE6-4AD9-9E0D-C3A3B224B48F}"/>
                  </a:ext>
                </a:extLst>
              </p:cNvPr>
              <p:cNvSpPr txBox="1"/>
              <p:nvPr/>
            </p:nvSpPr>
            <p:spPr>
              <a:xfrm>
                <a:off x="9912220" y="1568494"/>
                <a:ext cx="1273962" cy="58477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ℓ=45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mm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sz="16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=4.5 µ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D3122A5-BEE6-4AD9-9E0D-C3A3B224B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2220" y="1568494"/>
                <a:ext cx="1273962" cy="584775"/>
              </a:xfrm>
              <a:prstGeom prst="rect">
                <a:avLst/>
              </a:prstGeom>
              <a:blipFill>
                <a:blip r:embed="rId3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FE70AD62-0109-47E5-9382-FCCF060C38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994" y="0"/>
            <a:ext cx="1688293" cy="84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96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4">
            <a:extLst>
              <a:ext uri="{FF2B5EF4-FFF2-40B4-BE49-F238E27FC236}">
                <a16:creationId xmlns:a16="http://schemas.microsoft.com/office/drawing/2014/main" id="{21FB8B16-A05A-459E-BC6E-51DCE7CBB0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8591115"/>
              </p:ext>
            </p:extLst>
          </p:nvPr>
        </p:nvGraphicFramePr>
        <p:xfrm>
          <a:off x="5114887" y="957361"/>
          <a:ext cx="6991423" cy="2997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4D02CC68-0F1C-4923-974A-49FB28E767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7742622"/>
              </p:ext>
            </p:extLst>
          </p:nvPr>
        </p:nvGraphicFramePr>
        <p:xfrm>
          <a:off x="5114887" y="3801438"/>
          <a:ext cx="6991423" cy="3100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3848359-27DD-4E6A-8546-7955D053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94" y="203128"/>
            <a:ext cx="10110000" cy="641019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rgbClr val="C00000"/>
                </a:solidFill>
                <a:latin typeface="+mn-lt"/>
              </a:rPr>
              <a:t>Critical current versus transverse stress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B6640F-E9B5-465F-85A2-AF6A7F5AD101}"/>
              </a:ext>
            </a:extLst>
          </p:cNvPr>
          <p:cNvSpPr txBox="1"/>
          <p:nvPr/>
        </p:nvSpPr>
        <p:spPr>
          <a:xfrm>
            <a:off x="305253" y="1097688"/>
            <a:ext cx="424619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Applied field 11 T, data normalized to initial </a:t>
            </a:r>
            <a:r>
              <a:rPr lang="en-GB" sz="2000" i="1" dirty="0" err="1"/>
              <a:t>I</a:t>
            </a:r>
            <a:r>
              <a:rPr lang="en-GB" sz="2000" baseline="-25000" dirty="0" err="1"/>
              <a:t>c</a:t>
            </a:r>
            <a:r>
              <a:rPr lang="en-GB" sz="2000" dirty="0"/>
              <a:t> of 2.70 kA (sample 3), and </a:t>
            </a:r>
            <a:br>
              <a:rPr lang="en-GB" sz="2000" dirty="0"/>
            </a:br>
            <a:r>
              <a:rPr lang="en-GB" sz="2000" dirty="0"/>
              <a:t>4.07 kA (sample 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Measurement sequence: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4F81BD"/>
                </a:solidFill>
              </a:rPr>
              <a:t>10 MPa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4F81BD"/>
                </a:solidFill>
              </a:rPr>
              <a:t>20 MPa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C00000"/>
                </a:solidFill>
              </a:rPr>
              <a:t>10 MPa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4F81BD"/>
                </a:solidFill>
              </a:rPr>
              <a:t>30 MPa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C00000"/>
                </a:solidFill>
              </a:rPr>
              <a:t>10 MPa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4F81BD"/>
                </a:solidFill>
              </a:rPr>
              <a:t>40 MPa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lnSpc>
                <a:spcPct val="12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5% degradation reached at: </a:t>
            </a:r>
            <a:br>
              <a:rPr lang="en-GB" sz="2000" b="1" dirty="0"/>
            </a:br>
            <a:r>
              <a:rPr lang="en-GB" sz="2000" dirty="0"/>
              <a:t>      </a:t>
            </a:r>
            <a:r>
              <a:rPr lang="en-GB" sz="2000" b="1" dirty="0">
                <a:solidFill>
                  <a:srgbClr val="0070C0"/>
                </a:solidFill>
              </a:rPr>
              <a:t>170-200 MPa in sample 3 and</a:t>
            </a:r>
            <a:r>
              <a:rPr lang="en-GB" sz="2000" dirty="0"/>
              <a:t> </a:t>
            </a:r>
            <a:br>
              <a:rPr lang="en-GB" sz="2000" dirty="0"/>
            </a:br>
            <a:r>
              <a:rPr lang="en-GB" sz="2000" dirty="0"/>
              <a:t>      </a:t>
            </a:r>
            <a:r>
              <a:rPr lang="en-GB" sz="2000" b="1" dirty="0">
                <a:solidFill>
                  <a:srgbClr val="C00000"/>
                </a:solidFill>
              </a:rPr>
              <a:t>120-150 MPa in sample 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98F378-2F1B-4B52-BE09-72CED7C43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0BFA3F-C426-4E3C-A796-28DB5537E408}"/>
              </a:ext>
            </a:extLst>
          </p:cNvPr>
          <p:cNvSpPr txBox="1"/>
          <p:nvPr/>
        </p:nvSpPr>
        <p:spPr>
          <a:xfrm>
            <a:off x="10777535" y="1325345"/>
            <a:ext cx="10480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i="1" dirty="0"/>
              <a:t>B</a:t>
            </a:r>
            <a:r>
              <a:rPr lang="en-GB" b="1" baseline="-25000" dirty="0"/>
              <a:t>a</a:t>
            </a:r>
            <a:r>
              <a:rPr lang="en-GB" b="1" dirty="0"/>
              <a:t> = 11 T</a:t>
            </a:r>
          </a:p>
        </p:txBody>
      </p:sp>
      <p:pic>
        <p:nvPicPr>
          <p:cNvPr id="8" name="Picture 7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F50C5248-4A68-4F20-9D2F-41FA586429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994" y="0"/>
            <a:ext cx="1688293" cy="84414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B845D52B-642B-4711-806C-6ADE0AC76D11}"/>
              </a:ext>
            </a:extLst>
          </p:cNvPr>
          <p:cNvSpPr txBox="1"/>
          <p:nvPr/>
        </p:nvSpPr>
        <p:spPr>
          <a:xfrm>
            <a:off x="8655698" y="862609"/>
            <a:ext cx="327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Sample 3: LBNL1109 (Dec 2022)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8065781-13F6-4A40-8EE9-FBC6947D30A6}"/>
              </a:ext>
            </a:extLst>
          </p:cNvPr>
          <p:cNvSpPr txBox="1"/>
          <p:nvPr/>
        </p:nvSpPr>
        <p:spPr>
          <a:xfrm>
            <a:off x="8655698" y="3795779"/>
            <a:ext cx="353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Sample 4: LBNL2002 (June 2023)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54F949A6-7F3D-40AD-A144-9ECD9F17D196}"/>
              </a:ext>
            </a:extLst>
          </p:cNvPr>
          <p:cNvSpPr txBox="1"/>
          <p:nvPr/>
        </p:nvSpPr>
        <p:spPr>
          <a:xfrm>
            <a:off x="10777535" y="4258515"/>
            <a:ext cx="10480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i="1" dirty="0"/>
              <a:t>B</a:t>
            </a:r>
            <a:r>
              <a:rPr lang="en-GB" b="1" baseline="-25000" dirty="0"/>
              <a:t>a</a:t>
            </a:r>
            <a:r>
              <a:rPr lang="en-GB" b="1" dirty="0"/>
              <a:t> = 11 T</a:t>
            </a:r>
          </a:p>
        </p:txBody>
      </p:sp>
    </p:spTree>
    <p:extLst>
      <p:ext uri="{BB962C8B-B14F-4D97-AF65-F5344CB8AC3E}">
        <p14:creationId xmlns:p14="http://schemas.microsoft.com/office/powerpoint/2010/main" val="1787117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DA43F5-D71D-4DFA-8936-88FFF183D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F94190-7538-467C-93B1-DCAFC60F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23" y="184255"/>
            <a:ext cx="10232671" cy="530146"/>
          </a:xfrm>
        </p:spPr>
        <p:txBody>
          <a:bodyPr>
            <a:noAutofit/>
          </a:bodyPr>
          <a:lstStyle/>
          <a:p>
            <a:r>
              <a:rPr lang="en-GB" b="0" dirty="0">
                <a:solidFill>
                  <a:srgbClr val="C00000"/>
                </a:solidFill>
                <a:latin typeface="+mn-lt"/>
              </a:rPr>
              <a:t>Comparison of the two samples 3 and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288F91-4D42-4692-9009-4442828A7FD6}"/>
              </a:ext>
            </a:extLst>
          </p:cNvPr>
          <p:cNvSpPr txBox="1"/>
          <p:nvPr/>
        </p:nvSpPr>
        <p:spPr>
          <a:xfrm>
            <a:off x="357242" y="1028402"/>
            <a:ext cx="471819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/>
              <a:t>Sample comparison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/>
                </a:solidFill>
              </a:rPr>
              <a:t>Sample 3: LBNL1109, tested Dec 2022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C00000"/>
                </a:solidFill>
              </a:rPr>
              <a:t>Sample 4: LBNL2002, tested June 2023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sz="2000" b="1" dirty="0"/>
              <a:t>Stronger stress dependence observed in sample 4,  at 150 MPa: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/>
                </a:solidFill>
              </a:rPr>
              <a:t>Sample 3 has 3% degradation, </a:t>
            </a:r>
            <a:r>
              <a:rPr lang="en-GB" sz="2000" dirty="0"/>
              <a:t>whereas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C00000"/>
                </a:solidFill>
              </a:rPr>
              <a:t>Sample 4 has 6% degradation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CDC6600-BD90-48F6-960D-FA5105060E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9949355"/>
              </p:ext>
            </p:extLst>
          </p:nvPr>
        </p:nvGraphicFramePr>
        <p:xfrm>
          <a:off x="5455577" y="1428512"/>
          <a:ext cx="6597877" cy="513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C7CD7FF-0447-4095-ACFD-AE211C6A98E7}"/>
              </a:ext>
            </a:extLst>
          </p:cNvPr>
          <p:cNvSpPr txBox="1"/>
          <p:nvPr/>
        </p:nvSpPr>
        <p:spPr>
          <a:xfrm>
            <a:off x="5869969" y="1028402"/>
            <a:ext cx="5803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Critical current as function of transverse stress</a:t>
            </a:r>
          </a:p>
        </p:txBody>
      </p:sp>
      <p:pic>
        <p:nvPicPr>
          <p:cNvPr id="9" name="Picture 8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664F99A8-FA3B-4964-8754-ED8734976E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994" y="0"/>
            <a:ext cx="1688293" cy="844147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615E0BE5-BC3C-4F17-8005-FB9B81ED80BF}"/>
              </a:ext>
            </a:extLst>
          </p:cNvPr>
          <p:cNvSpPr txBox="1"/>
          <p:nvPr/>
        </p:nvSpPr>
        <p:spPr>
          <a:xfrm>
            <a:off x="10594285" y="1700559"/>
            <a:ext cx="11525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i="1" dirty="0"/>
              <a:t>B</a:t>
            </a:r>
            <a:r>
              <a:rPr lang="en-GB" b="1" baseline="-25000" dirty="0"/>
              <a:t>a</a:t>
            </a:r>
            <a:r>
              <a:rPr lang="en-GB" b="1" dirty="0"/>
              <a:t> = 11 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242" y="4323050"/>
            <a:ext cx="4674742" cy="21698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/>
              <a:t>The difference between the samples at 100 MPa is 1.5% and at 150 MPa is 3% only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/>
              <a:t>Globally, from a magnet application point of view,  the samples behave practically the same.  </a:t>
            </a:r>
          </a:p>
        </p:txBody>
      </p:sp>
    </p:spTree>
    <p:extLst>
      <p:ext uri="{BB962C8B-B14F-4D97-AF65-F5344CB8AC3E}">
        <p14:creationId xmlns:p14="http://schemas.microsoft.com/office/powerpoint/2010/main" val="2309410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64950-AA4C-40D3-88C3-B04B5273D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63" y="179101"/>
            <a:ext cx="11527604" cy="662291"/>
          </a:xfrm>
        </p:spPr>
        <p:txBody>
          <a:bodyPr>
            <a:normAutofit/>
          </a:bodyPr>
          <a:lstStyle/>
          <a:p>
            <a:r>
              <a:rPr lang="en-GB" b="0" i="1" dirty="0" err="1">
                <a:solidFill>
                  <a:srgbClr val="C00000"/>
                </a:solidFill>
                <a:latin typeface="+mn-lt"/>
              </a:rPr>
              <a:t>I</a:t>
            </a:r>
            <a:r>
              <a:rPr lang="en-GB" b="0" baseline="-25000" dirty="0" err="1">
                <a:solidFill>
                  <a:srgbClr val="C00000"/>
                </a:solidFill>
                <a:latin typeface="+mn-lt"/>
              </a:rPr>
              <a:t>c</a:t>
            </a:r>
            <a:r>
              <a:rPr lang="en-GB" b="0" dirty="0">
                <a:solidFill>
                  <a:srgbClr val="C00000"/>
                </a:solidFill>
                <a:latin typeface="+mn-lt"/>
              </a:rPr>
              <a:t>(</a:t>
            </a:r>
            <a:r>
              <a:rPr lang="en-GB" b="0" i="1" dirty="0">
                <a:solidFill>
                  <a:srgbClr val="C00000"/>
                </a:solidFill>
                <a:latin typeface="+mn-lt"/>
              </a:rPr>
              <a:t>B</a:t>
            </a:r>
            <a:r>
              <a:rPr lang="en-GB" b="0" dirty="0">
                <a:solidFill>
                  <a:srgbClr val="C00000"/>
                </a:solidFill>
                <a:latin typeface="+mn-lt"/>
              </a:rPr>
              <a:t>) curves after applying 200 MPa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CAE4759-61E8-4DC1-9EA2-5056F54B8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A22F-7105-4CDA-AC81-2AD24EC01792}" type="slidenum">
              <a:rPr lang="en-GB" smtClean="0"/>
              <a:t>16</a:t>
            </a:fld>
            <a:endParaRPr lang="en-GB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8E89B05-CB8D-4049-BFA7-F634AA0D99C7}"/>
              </a:ext>
            </a:extLst>
          </p:cNvPr>
          <p:cNvSpPr txBox="1"/>
          <p:nvPr/>
        </p:nvSpPr>
        <p:spPr>
          <a:xfrm>
            <a:off x="581870" y="1020493"/>
            <a:ext cx="5115991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chemeClr val="accent1"/>
                </a:solidFill>
              </a:rPr>
              <a:t>Sample 3: LBNL1109 (December 2022)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7 to 8% field-independent </a:t>
            </a:r>
            <a:r>
              <a:rPr lang="en-GB" sz="2000" i="1" dirty="0" err="1"/>
              <a:t>I</a:t>
            </a:r>
            <a:r>
              <a:rPr lang="en-GB" sz="2000" baseline="-25000" dirty="0" err="1"/>
              <a:t>c</a:t>
            </a:r>
            <a:r>
              <a:rPr lang="en-GB" sz="2000" dirty="0"/>
              <a:t> reduction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i="1" dirty="0"/>
              <a:t>n</a:t>
            </a:r>
            <a:r>
              <a:rPr lang="en-GB" sz="2000" dirty="0"/>
              <a:t>-value dropped by 1 to 2 points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E574008-630D-47A1-81D4-5147AE959D43}"/>
              </a:ext>
            </a:extLst>
          </p:cNvPr>
          <p:cNvSpPr txBox="1"/>
          <p:nvPr/>
        </p:nvSpPr>
        <p:spPr>
          <a:xfrm>
            <a:off x="6883791" y="972681"/>
            <a:ext cx="508968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rgbClr val="C00000"/>
                </a:solidFill>
              </a:rPr>
              <a:t>Sample 4: LBNL2002 (June 2023)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12 to 13% field-independent </a:t>
            </a:r>
            <a:r>
              <a:rPr lang="en-GB" sz="2000" i="1" dirty="0" err="1"/>
              <a:t>I</a:t>
            </a:r>
            <a:r>
              <a:rPr lang="en-GB" sz="2000" baseline="-25000" dirty="0" err="1"/>
              <a:t>c</a:t>
            </a:r>
            <a:r>
              <a:rPr lang="en-GB" sz="2000" dirty="0"/>
              <a:t> reduction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i="1" dirty="0"/>
              <a:t>n</a:t>
            </a:r>
            <a:r>
              <a:rPr lang="en-GB" sz="2000" dirty="0"/>
              <a:t>-value dropped by 2 to 3 poin</a:t>
            </a:r>
            <a:r>
              <a:rPr lang="en-GB" dirty="0"/>
              <a:t>ts</a:t>
            </a:r>
          </a:p>
        </p:txBody>
      </p:sp>
      <p:pic>
        <p:nvPicPr>
          <p:cNvPr id="8" name="Picture 8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B40B17BE-B00C-4F44-92CB-164E0D0EFD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994" y="0"/>
            <a:ext cx="1688293" cy="84414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703249B1-C218-4433-A698-594C41FBDB8B}"/>
              </a:ext>
            </a:extLst>
          </p:cNvPr>
          <p:cNvSpPr txBox="1"/>
          <p:nvPr/>
        </p:nvSpPr>
        <p:spPr>
          <a:xfrm>
            <a:off x="4103311" y="2600614"/>
            <a:ext cx="12495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σ</a:t>
            </a:r>
            <a:r>
              <a:rPr lang="en-US" dirty="0"/>
              <a:t> = 10 MPa</a:t>
            </a:r>
            <a:endParaRPr lang="en-GB" dirty="0"/>
          </a:p>
        </p:txBody>
      </p:sp>
      <p:grpSp>
        <p:nvGrpSpPr>
          <p:cNvPr id="21" name="Group 20"/>
          <p:cNvGrpSpPr/>
          <p:nvPr/>
        </p:nvGrpSpPr>
        <p:grpSpPr>
          <a:xfrm>
            <a:off x="431948" y="2369145"/>
            <a:ext cx="5697428" cy="4304007"/>
            <a:chOff x="250768" y="2119633"/>
            <a:chExt cx="5944549" cy="4713427"/>
          </a:xfrm>
        </p:grpSpPr>
        <p:graphicFrame>
          <p:nvGraphicFramePr>
            <p:cNvPr id="4" name="Grafiek 3">
              <a:extLst>
                <a:ext uri="{FF2B5EF4-FFF2-40B4-BE49-F238E27FC236}">
                  <a16:creationId xmlns:a16="http://schemas.microsoft.com/office/drawing/2014/main" id="{6951AA3E-622D-428F-A732-CC55B04EAB4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27661931"/>
                </p:ext>
              </p:extLst>
            </p:nvPr>
          </p:nvGraphicFramePr>
          <p:xfrm>
            <a:off x="250768" y="2119633"/>
            <a:ext cx="5944549" cy="471342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1" name="Straight Arrow Connector 8">
              <a:extLst>
                <a:ext uri="{FF2B5EF4-FFF2-40B4-BE49-F238E27FC236}">
                  <a16:creationId xmlns:a16="http://schemas.microsoft.com/office/drawing/2014/main" id="{65F1DE99-B7B2-4201-8249-4CF9139B3D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8079" y="3960026"/>
              <a:ext cx="394461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8">
              <a:extLst>
                <a:ext uri="{FF2B5EF4-FFF2-40B4-BE49-F238E27FC236}">
                  <a16:creationId xmlns:a16="http://schemas.microsoft.com/office/drawing/2014/main" id="{DB0FAA27-7D1E-47DF-8100-460E4D9E3D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7604" y="4083851"/>
              <a:ext cx="394461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8">
              <a:extLst>
                <a:ext uri="{FF2B5EF4-FFF2-40B4-BE49-F238E27FC236}">
                  <a16:creationId xmlns:a16="http://schemas.microsoft.com/office/drawing/2014/main" id="{C955E4DD-2A0C-48EB-8AE9-C4142A8C3659}"/>
                </a:ext>
              </a:extLst>
            </p:cNvPr>
            <p:cNvCxnSpPr>
              <a:cxnSpLocks/>
            </p:cNvCxnSpPr>
            <p:nvPr/>
          </p:nvCxnSpPr>
          <p:spPr>
            <a:xfrm>
              <a:off x="4962655" y="5078946"/>
              <a:ext cx="394461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8">
              <a:extLst>
                <a:ext uri="{FF2B5EF4-FFF2-40B4-BE49-F238E27FC236}">
                  <a16:creationId xmlns:a16="http://schemas.microsoft.com/office/drawing/2014/main" id="{EF8B0B43-DBBF-4800-AE41-80089B1466A8}"/>
                </a:ext>
              </a:extLst>
            </p:cNvPr>
            <p:cNvCxnSpPr>
              <a:cxnSpLocks/>
            </p:cNvCxnSpPr>
            <p:nvPr/>
          </p:nvCxnSpPr>
          <p:spPr>
            <a:xfrm>
              <a:off x="4962655" y="5164671"/>
              <a:ext cx="394461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6">
            <a:extLst>
              <a:ext uri="{FF2B5EF4-FFF2-40B4-BE49-F238E27FC236}">
                <a16:creationId xmlns:a16="http://schemas.microsoft.com/office/drawing/2014/main" id="{8414E199-7C27-43B8-8C46-95E0F41AADC6}"/>
              </a:ext>
            </a:extLst>
          </p:cNvPr>
          <p:cNvSpPr txBox="1"/>
          <p:nvPr/>
        </p:nvSpPr>
        <p:spPr>
          <a:xfrm>
            <a:off x="3911635" y="2563862"/>
            <a:ext cx="1233205" cy="3870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σ</a:t>
            </a:r>
            <a:r>
              <a:rPr lang="en-US" dirty="0"/>
              <a:t> = 10 MPa</a:t>
            </a:r>
            <a:endParaRPr lang="en-GB" dirty="0"/>
          </a:p>
        </p:txBody>
      </p:sp>
      <p:grpSp>
        <p:nvGrpSpPr>
          <p:cNvPr id="23" name="Group 22"/>
          <p:cNvGrpSpPr/>
          <p:nvPr/>
        </p:nvGrpSpPr>
        <p:grpSpPr>
          <a:xfrm>
            <a:off x="6671015" y="2190044"/>
            <a:ext cx="5295269" cy="4448533"/>
            <a:chOff x="6859817" y="2119633"/>
            <a:chExt cx="5212318" cy="4710672"/>
          </a:xfrm>
        </p:grpSpPr>
        <p:grpSp>
          <p:nvGrpSpPr>
            <p:cNvPr id="24" name="Group 23"/>
            <p:cNvGrpSpPr/>
            <p:nvPr/>
          </p:nvGrpSpPr>
          <p:grpSpPr>
            <a:xfrm>
              <a:off x="6859817" y="2119633"/>
              <a:ext cx="5212318" cy="4710672"/>
              <a:chOff x="6893960" y="2468707"/>
              <a:chExt cx="5212318" cy="4389293"/>
            </a:xfrm>
          </p:grpSpPr>
          <p:graphicFrame>
            <p:nvGraphicFramePr>
              <p:cNvPr id="28" name="Grafiek 4">
                <a:extLst>
                  <a:ext uri="{FF2B5EF4-FFF2-40B4-BE49-F238E27FC236}">
                    <a16:creationId xmlns:a16="http://schemas.microsoft.com/office/drawing/2014/main" id="{4772E01C-B296-41BD-A8AE-05FBAAD9AF4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517746079"/>
                  </p:ext>
                </p:extLst>
              </p:nvPr>
            </p:nvGraphicFramePr>
            <p:xfrm>
              <a:off x="6893960" y="2468707"/>
              <a:ext cx="5212318" cy="438929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29" name="TextBox 6">
                <a:extLst>
                  <a:ext uri="{FF2B5EF4-FFF2-40B4-BE49-F238E27FC236}">
                    <a16:creationId xmlns:a16="http://schemas.microsoft.com/office/drawing/2014/main" id="{8414E199-7C27-43B8-8C46-95E0F41AADC6}"/>
                  </a:ext>
                </a:extLst>
              </p:cNvPr>
              <p:cNvSpPr txBox="1"/>
              <p:nvPr/>
            </p:nvSpPr>
            <p:spPr>
              <a:xfrm>
                <a:off x="10149709" y="2666391"/>
                <a:ext cx="123320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l-GR" dirty="0"/>
                  <a:t>σ</a:t>
                </a:r>
                <a:r>
                  <a:rPr lang="en-US" dirty="0"/>
                  <a:t> = 10 MPa</a:t>
                </a:r>
                <a:endParaRPr lang="en-GB" dirty="0"/>
              </a:p>
            </p:txBody>
          </p:sp>
        </p:grpSp>
        <p:cxnSp>
          <p:nvCxnSpPr>
            <p:cNvPr id="25" name="Straight Arrow Connector 8">
              <a:extLst>
                <a:ext uri="{FF2B5EF4-FFF2-40B4-BE49-F238E27FC236}">
                  <a16:creationId xmlns:a16="http://schemas.microsoft.com/office/drawing/2014/main" id="{F3AB01F6-B632-4319-AD0D-59F47D6140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79096" y="2888348"/>
              <a:ext cx="394461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8">
              <a:extLst>
                <a:ext uri="{FF2B5EF4-FFF2-40B4-BE49-F238E27FC236}">
                  <a16:creationId xmlns:a16="http://schemas.microsoft.com/office/drawing/2014/main" id="{BD7013F2-E4B6-4E05-AD22-A18CD54F9E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10439" y="3259823"/>
              <a:ext cx="394461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8">
              <a:extLst>
                <a:ext uri="{FF2B5EF4-FFF2-40B4-BE49-F238E27FC236}">
                  <a16:creationId xmlns:a16="http://schemas.microsoft.com/office/drawing/2014/main" id="{7EFE9C7E-F74D-4F84-ABD2-AB52C6B8D284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554" y="5064724"/>
              <a:ext cx="394461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0" name="Straight Arrow Connector 8">
            <a:extLst>
              <a:ext uri="{FF2B5EF4-FFF2-40B4-BE49-F238E27FC236}">
                <a16:creationId xmlns:a16="http://schemas.microsoft.com/office/drawing/2014/main" id="{FB87B52E-46B2-41FF-9706-505F9A2C6565}"/>
              </a:ext>
            </a:extLst>
          </p:cNvPr>
          <p:cNvCxnSpPr>
            <a:cxnSpLocks/>
          </p:cNvCxnSpPr>
          <p:nvPr/>
        </p:nvCxnSpPr>
        <p:spPr>
          <a:xfrm>
            <a:off x="10770978" y="5078703"/>
            <a:ext cx="39446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455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64950-AA4C-40D3-88C3-B04B5273D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220523"/>
            <a:ext cx="11527604" cy="662291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rgbClr val="C00000"/>
                </a:solidFill>
                <a:latin typeface="+mn-lt"/>
              </a:rPr>
              <a:t>Effect of mechanical load cycling 10 to 200 MPa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CAE4759-61E8-4DC1-9EA2-5056F54B8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A22F-7105-4CDA-AC81-2AD24EC01792}" type="slidenum">
              <a:rPr lang="en-GB" smtClean="0"/>
              <a:t>17</a:t>
            </a:fld>
            <a:endParaRPr lang="en-GB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8E89B05-CB8D-4049-BFA7-F634AA0D99C7}"/>
              </a:ext>
            </a:extLst>
          </p:cNvPr>
          <p:cNvSpPr txBox="1"/>
          <p:nvPr/>
        </p:nvSpPr>
        <p:spPr>
          <a:xfrm>
            <a:off x="585625" y="1016421"/>
            <a:ext cx="509598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2000" b="1" dirty="0">
                <a:solidFill>
                  <a:schemeClr val="accent1"/>
                </a:solidFill>
              </a:rPr>
              <a:t>Sample 3: LBNL1109 (December </a:t>
            </a:r>
            <a:r>
              <a:rPr lang="en-GB" b="1" dirty="0">
                <a:solidFill>
                  <a:schemeClr val="accent1"/>
                </a:solidFill>
              </a:rPr>
              <a:t>2022)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2.5%  </a:t>
            </a:r>
            <a:r>
              <a:rPr lang="en-GB" sz="2000" i="1" dirty="0" err="1"/>
              <a:t>I</a:t>
            </a:r>
            <a:r>
              <a:rPr lang="en-GB" sz="2000" baseline="-25000" dirty="0" err="1"/>
              <a:t>c</a:t>
            </a:r>
            <a:r>
              <a:rPr lang="en-GB" sz="2000" dirty="0"/>
              <a:t> reduction after 50 cycles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No significant change in </a:t>
            </a:r>
            <a:r>
              <a:rPr lang="en-GB" sz="2000" i="1" dirty="0"/>
              <a:t>n</a:t>
            </a:r>
            <a:r>
              <a:rPr lang="en-GB" sz="2000" dirty="0"/>
              <a:t>-value</a:t>
            </a:r>
            <a:endParaRPr lang="en-GB" sz="1600" b="1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E574008-630D-47A1-81D4-5147AE959D43}"/>
              </a:ext>
            </a:extLst>
          </p:cNvPr>
          <p:cNvSpPr txBox="1"/>
          <p:nvPr/>
        </p:nvSpPr>
        <p:spPr>
          <a:xfrm>
            <a:off x="7202186" y="987721"/>
            <a:ext cx="512680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2000" b="1" dirty="0">
                <a:solidFill>
                  <a:srgbClr val="C00000"/>
                </a:solidFill>
              </a:rPr>
              <a:t>Sample 4: LBNL2002 (June 2023)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3.6% reduction after 50 cycles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4.6% reduction after 200 cycles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No significant change in </a:t>
            </a:r>
            <a:r>
              <a:rPr lang="en-GB" sz="2000" i="1" dirty="0"/>
              <a:t>n</a:t>
            </a:r>
            <a:r>
              <a:rPr lang="en-GB" sz="2000" dirty="0"/>
              <a:t>-value</a:t>
            </a:r>
            <a:endParaRPr lang="en-GB" dirty="0"/>
          </a:p>
        </p:txBody>
      </p:sp>
      <p:pic>
        <p:nvPicPr>
          <p:cNvPr id="8" name="Picture 8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B40B17BE-B00C-4F44-92CB-164E0D0EF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994" y="0"/>
            <a:ext cx="1688293" cy="84414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7565" y="2375065"/>
            <a:ext cx="5284041" cy="3594220"/>
            <a:chOff x="397565" y="2375065"/>
            <a:chExt cx="5496343" cy="3975680"/>
          </a:xfrm>
        </p:grpSpPr>
        <p:graphicFrame>
          <p:nvGraphicFramePr>
            <p:cNvPr id="12" name="Grafiek 11">
              <a:extLst>
                <a:ext uri="{FF2B5EF4-FFF2-40B4-BE49-F238E27FC236}">
                  <a16:creationId xmlns:a16="http://schemas.microsoft.com/office/drawing/2014/main" id="{00000000-0008-0000-0500-00000200000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34828411"/>
                </p:ext>
              </p:extLst>
            </p:nvPr>
          </p:nvGraphicFramePr>
          <p:xfrm>
            <a:off x="397565" y="2375065"/>
            <a:ext cx="5496343" cy="39756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2FB9F2D6-71D9-428B-A307-341674CC67D7}"/>
                </a:ext>
              </a:extLst>
            </p:cNvPr>
            <p:cNvSpPr txBox="1"/>
            <p:nvPr/>
          </p:nvSpPr>
          <p:spPr>
            <a:xfrm>
              <a:off x="4139482" y="2517227"/>
              <a:ext cx="1152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/>
                <a:t>B</a:t>
              </a:r>
              <a:r>
                <a:rPr lang="en-GB" baseline="-25000" dirty="0"/>
                <a:t>a</a:t>
              </a:r>
              <a:r>
                <a:rPr lang="en-GB" dirty="0"/>
                <a:t> = 11 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49225" y="2416554"/>
            <a:ext cx="5157331" cy="3624650"/>
            <a:chOff x="6649225" y="2416554"/>
            <a:chExt cx="5157331" cy="3934191"/>
          </a:xfrm>
        </p:grpSpPr>
        <p:graphicFrame>
          <p:nvGraphicFramePr>
            <p:cNvPr id="11" name="Grafiek 10">
              <a:extLst>
                <a:ext uri="{FF2B5EF4-FFF2-40B4-BE49-F238E27FC236}">
                  <a16:creationId xmlns:a16="http://schemas.microsoft.com/office/drawing/2014/main" id="{00000000-0008-0000-0600-00000200000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16942254"/>
                </p:ext>
              </p:extLst>
            </p:nvPr>
          </p:nvGraphicFramePr>
          <p:xfrm>
            <a:off x="6649225" y="2416554"/>
            <a:ext cx="5157331" cy="39341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2FB9F2D6-71D9-428B-A307-341674CC67D7}"/>
                </a:ext>
              </a:extLst>
            </p:cNvPr>
            <p:cNvSpPr txBox="1"/>
            <p:nvPr/>
          </p:nvSpPr>
          <p:spPr>
            <a:xfrm>
              <a:off x="10140593" y="2493011"/>
              <a:ext cx="1088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/>
                <a:t>B</a:t>
              </a:r>
              <a:r>
                <a:rPr lang="en-GB" baseline="-25000" dirty="0"/>
                <a:t>a</a:t>
              </a:r>
              <a:r>
                <a:rPr lang="en-GB" dirty="0"/>
                <a:t> = 11 T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97565" y="6111645"/>
            <a:ext cx="1126360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Load cycling </a:t>
            </a:r>
            <a:r>
              <a:rPr lang="en-US" sz="2000" dirty="0" err="1"/>
              <a:t>I</a:t>
            </a:r>
            <a:r>
              <a:rPr lang="en-US" sz="2000" baseline="-25000" dirty="0" err="1"/>
              <a:t>c</a:t>
            </a:r>
            <a:r>
              <a:rPr lang="en-US" sz="2000" dirty="0"/>
              <a:t> reduction at 200 MPa is modest (some 5 %), and saturating (good) . </a:t>
            </a:r>
          </a:p>
        </p:txBody>
      </p:sp>
    </p:spTree>
    <p:extLst>
      <p:ext uri="{BB962C8B-B14F-4D97-AF65-F5344CB8AC3E}">
        <p14:creationId xmlns:p14="http://schemas.microsoft.com/office/powerpoint/2010/main" val="3617796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6B5A5B-F4B3-491D-B451-0EDE11FA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88" y="251130"/>
            <a:ext cx="10076205" cy="662291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rgbClr val="C00000"/>
                </a:solidFill>
                <a:latin typeface="+mn-lt"/>
              </a:rPr>
              <a:t>Content</a:t>
            </a:r>
            <a:endParaRPr lang="en-GB" sz="4400" b="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BB3CF0-9F1E-46F0-B00C-566415FCD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9" y="1179510"/>
            <a:ext cx="5702156" cy="537655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3200" dirty="0"/>
              <a:t>Bi-2212 samples and test setup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Sample preparation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Transverse stress results</a:t>
            </a:r>
          </a:p>
          <a:p>
            <a:pPr>
              <a:lnSpc>
                <a:spcPct val="150000"/>
              </a:lnSpc>
            </a:pPr>
            <a:r>
              <a:rPr lang="en-GB" sz="3200" u="sng" dirty="0"/>
              <a:t>Microstructural analysis of cable ross-sections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Conclusion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FA9420C-E7B5-457C-9FF3-4C35701FA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A22F-7105-4CDA-AC81-2AD24EC01792}" type="slidenum">
              <a:rPr lang="en-GB" smtClean="0"/>
              <a:t>18</a:t>
            </a:fld>
            <a:endParaRPr lang="en-GB"/>
          </a:p>
        </p:txBody>
      </p:sp>
      <p:pic>
        <p:nvPicPr>
          <p:cNvPr id="5" name="Picture 4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3E9758A7-81DC-4B93-85C5-8F84EC3984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994" y="0"/>
            <a:ext cx="1688293" cy="84414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653371" y="990895"/>
            <a:ext cx="3681615" cy="5477695"/>
            <a:chOff x="8653371" y="990895"/>
            <a:chExt cx="3681615" cy="5477695"/>
          </a:xfrm>
        </p:grpSpPr>
        <p:pic>
          <p:nvPicPr>
            <p:cNvPr id="9" name="Picture 28">
              <a:extLst>
                <a:ext uri="{FF2B5EF4-FFF2-40B4-BE49-F238E27FC236}">
                  <a16:creationId xmlns:a16="http://schemas.microsoft.com/office/drawing/2014/main" id="{A148AC53-5AF3-4FE8-B6A5-05A612F7E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9448800" y="2828479"/>
              <a:ext cx="1693572" cy="3640111"/>
            </a:xfrm>
            <a:prstGeom prst="rect">
              <a:avLst/>
            </a:prstGeom>
            <a:ln>
              <a:noFill/>
              <a:prstDash val="sysDash"/>
            </a:ln>
          </p:spPr>
        </p:pic>
        <p:pic>
          <p:nvPicPr>
            <p:cNvPr id="10" name="Picture 3" descr="A picture containing several&#10;&#10;Description automatically generated">
              <a:extLst>
                <a:ext uri="{FF2B5EF4-FFF2-40B4-BE49-F238E27FC236}">
                  <a16:creationId xmlns:a16="http://schemas.microsoft.com/office/drawing/2014/main" id="{4D95A11C-A52B-4434-A0C5-94311E9D0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53371" y="1325388"/>
              <a:ext cx="3427154" cy="697507"/>
            </a:xfrm>
            <a:prstGeom prst="rect">
              <a:avLst/>
            </a:prstGeom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C4FD5ED6-108D-42D5-8FC2-CB5CEEE3BA49}"/>
                </a:ext>
              </a:extLst>
            </p:cNvPr>
            <p:cNvSpPr txBox="1"/>
            <p:nvPr/>
          </p:nvSpPr>
          <p:spPr>
            <a:xfrm>
              <a:off x="9118223" y="990895"/>
              <a:ext cx="2549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Bi-2212 Rutherford cab</a:t>
              </a:r>
              <a:r>
                <a:rPr lang="en-GB" sz="1600" b="1" dirty="0"/>
                <a:t>le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9889E509-1E0C-4E12-ADA9-67BD109D1E06}"/>
                </a:ext>
              </a:extLst>
            </p:cNvPr>
            <p:cNvSpPr txBox="1"/>
            <p:nvPr/>
          </p:nvSpPr>
          <p:spPr>
            <a:xfrm>
              <a:off x="8907832" y="2338812"/>
              <a:ext cx="3427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Cable press in 11 T solenoid</a:t>
              </a:r>
            </a:p>
          </p:txBody>
        </p:sp>
      </p:grpSp>
      <p:sp>
        <p:nvSpPr>
          <p:cNvPr id="8" name="Pijl: links 5">
            <a:extLst>
              <a:ext uri="{FF2B5EF4-FFF2-40B4-BE49-F238E27FC236}">
                <a16:creationId xmlns:a16="http://schemas.microsoft.com/office/drawing/2014/main" id="{F3D54C4D-F13A-6835-A0FC-876883F114AB}"/>
              </a:ext>
            </a:extLst>
          </p:cNvPr>
          <p:cNvSpPr/>
          <p:nvPr/>
        </p:nvSpPr>
        <p:spPr>
          <a:xfrm>
            <a:off x="6573174" y="4133536"/>
            <a:ext cx="1530626" cy="409954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837A577-4B04-3E9A-2FBD-F250C98587DD}"/>
              </a:ext>
            </a:extLst>
          </p:cNvPr>
          <p:cNvSpPr/>
          <p:nvPr/>
        </p:nvSpPr>
        <p:spPr>
          <a:xfrm>
            <a:off x="10068206" y="2722652"/>
            <a:ext cx="465553" cy="1401960"/>
          </a:xfrm>
          <a:prstGeom prst="roundRect">
            <a:avLst/>
          </a:prstGeom>
          <a:solidFill>
            <a:schemeClr val="accent4"/>
          </a:solidFill>
          <a:ln w="603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7BCF10-DF4B-160E-DFF4-B3F305F4F77D}"/>
              </a:ext>
            </a:extLst>
          </p:cNvPr>
          <p:cNvSpPr/>
          <p:nvPr/>
        </p:nvSpPr>
        <p:spPr>
          <a:xfrm flipV="1">
            <a:off x="9266354" y="2681838"/>
            <a:ext cx="1841859" cy="153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8066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DC0F71-0A55-4423-9AB4-45C416A8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59" y="216833"/>
            <a:ext cx="10202238" cy="662291"/>
          </a:xfrm>
        </p:spPr>
        <p:txBody>
          <a:bodyPr>
            <a:normAutofit/>
          </a:bodyPr>
          <a:lstStyle/>
          <a:p>
            <a:r>
              <a:rPr lang="en-GB" sz="3800" b="0" dirty="0">
                <a:solidFill>
                  <a:srgbClr val="C00000"/>
                </a:solidFill>
                <a:latin typeface="+mn-lt"/>
              </a:rPr>
              <a:t>Microstructural analysis cross-sections of sample 3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531F0A4-32E9-4D01-A573-FF53891D0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A22F-7105-4CDA-AC81-2AD24EC01792}" type="slidenum">
              <a:rPr lang="en-GB" smtClean="0"/>
              <a:t>19</a:t>
            </a:fld>
            <a:endParaRPr lang="en-GB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A085C912-9D2F-4466-9760-0C750C2E5D78}"/>
              </a:ext>
            </a:extLst>
          </p:cNvPr>
          <p:cNvGrpSpPr/>
          <p:nvPr/>
        </p:nvGrpSpPr>
        <p:grpSpPr>
          <a:xfrm>
            <a:off x="229001" y="1039207"/>
            <a:ext cx="9121796" cy="2567022"/>
            <a:chOff x="436127" y="3999199"/>
            <a:chExt cx="11077812" cy="2722276"/>
          </a:xfrm>
        </p:grpSpPr>
        <p:pic>
          <p:nvPicPr>
            <p:cNvPr id="5" name="Picture 11" descr="A close-up of a cell&#10;&#10;Description automatically generated with low confidence">
              <a:extLst>
                <a:ext uri="{FF2B5EF4-FFF2-40B4-BE49-F238E27FC236}">
                  <a16:creationId xmlns:a16="http://schemas.microsoft.com/office/drawing/2014/main" id="{4B490071-A1F4-7DF1-878D-30F70D145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127" y="3999199"/>
              <a:ext cx="3627729" cy="2720797"/>
            </a:xfrm>
            <a:prstGeom prst="rect">
              <a:avLst/>
            </a:prstGeom>
            <a:ln w="19050">
              <a:solidFill>
                <a:srgbClr val="C00000"/>
              </a:solidFill>
            </a:ln>
          </p:spPr>
        </p:pic>
        <p:pic>
          <p:nvPicPr>
            <p:cNvPr id="6" name="Picture 13" descr="A picture containing black and white, art, monochrome&#10;&#10;Description automatically generated">
              <a:extLst>
                <a:ext uri="{FF2B5EF4-FFF2-40B4-BE49-F238E27FC236}">
                  <a16:creationId xmlns:a16="http://schemas.microsoft.com/office/drawing/2014/main" id="{2989D668-1EF4-6513-A0AF-1D0141EEA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7293" y="4000678"/>
              <a:ext cx="3627730" cy="2720797"/>
            </a:xfrm>
            <a:prstGeom prst="rect">
              <a:avLst/>
            </a:prstGeom>
            <a:ln w="19050">
              <a:solidFill>
                <a:srgbClr val="C00000"/>
              </a:solidFill>
            </a:ln>
          </p:spPr>
        </p:pic>
        <p:pic>
          <p:nvPicPr>
            <p:cNvPr id="7" name="Picture 2" descr="A close-up of a cell&#10;&#10;Description automatically generated with low confidence">
              <a:extLst>
                <a:ext uri="{FF2B5EF4-FFF2-40B4-BE49-F238E27FC236}">
                  <a16:creationId xmlns:a16="http://schemas.microsoft.com/office/drawing/2014/main" id="{1E9652ED-DEE8-5CED-0497-0838938A9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6209" y="4000678"/>
              <a:ext cx="3627730" cy="2720797"/>
            </a:xfrm>
            <a:prstGeom prst="rect">
              <a:avLst/>
            </a:prstGeom>
            <a:ln w="19050">
              <a:solidFill>
                <a:srgbClr val="C00000"/>
              </a:solidFill>
            </a:ln>
          </p:spPr>
        </p:pic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2A9DB2AA-CB87-4E39-A2C1-733B2518AE66}"/>
              </a:ext>
            </a:extLst>
          </p:cNvPr>
          <p:cNvSpPr txBox="1"/>
          <p:nvPr/>
        </p:nvSpPr>
        <p:spPr>
          <a:xfrm>
            <a:off x="220359" y="3771999"/>
            <a:ext cx="9534418" cy="28879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5 cross-sections examined (200 MPa, 8% </a:t>
            </a:r>
            <a:r>
              <a:rPr lang="en-GB" sz="2000" i="1" dirty="0" err="1"/>
              <a:t>I</a:t>
            </a:r>
            <a:r>
              <a:rPr lang="en-GB" sz="2000" baseline="-25000" dirty="0" err="1"/>
              <a:t>c</a:t>
            </a:r>
            <a:r>
              <a:rPr lang="en-GB" sz="2000" dirty="0"/>
              <a:t> decrease) 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No obvious damage seen yet, main degrading cause not yet identified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 err="1"/>
              <a:t>I</a:t>
            </a:r>
            <a:r>
              <a:rPr lang="en-GB" sz="2000" baseline="-20000" dirty="0" err="1"/>
              <a:t>c</a:t>
            </a:r>
            <a:r>
              <a:rPr lang="en-GB" sz="2000" dirty="0"/>
              <a:t>-degradation = broken current path + some residual stress redistribution effect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In Nb</a:t>
            </a:r>
            <a:r>
              <a:rPr lang="en-GB" sz="2000" baseline="-25000" dirty="0"/>
              <a:t>3</a:t>
            </a:r>
            <a:r>
              <a:rPr lang="en-GB" sz="2000" dirty="0"/>
              <a:t>Sn we see filament µm-cracking, current in entire filament interrupted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May be here (hypothesis, for discussion) we brake with nm-cracking current path at grain boundaries mainly on surface of filaments, not leading to global cracking……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Sample 4 has seen 300 MPa and -45%, next to be examined….</a:t>
            </a:r>
          </a:p>
        </p:txBody>
      </p:sp>
      <p:pic>
        <p:nvPicPr>
          <p:cNvPr id="13" name="Picture 8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F98A7C6B-E0EA-4A9B-843D-A8EF6CE5E2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994" y="0"/>
            <a:ext cx="1688293" cy="844147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376124E7-D37C-48F7-8FAE-C488D8D94A00}"/>
              </a:ext>
            </a:extLst>
          </p:cNvPr>
          <p:cNvSpPr txBox="1"/>
          <p:nvPr/>
        </p:nvSpPr>
        <p:spPr>
          <a:xfrm>
            <a:off x="9354734" y="982214"/>
            <a:ext cx="10229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Silver matrix removed with NH</a:t>
            </a:r>
            <a:r>
              <a:rPr lang="en-GB" baseline="-25000" dirty="0"/>
              <a:t>3</a:t>
            </a:r>
            <a:r>
              <a:rPr lang="en-GB" dirty="0"/>
              <a:t>OH and H</a:t>
            </a:r>
            <a:r>
              <a:rPr lang="en-GB" baseline="-25000" dirty="0"/>
              <a:t>2</a:t>
            </a:r>
            <a:r>
              <a:rPr lang="en-GB" dirty="0"/>
              <a:t>O</a:t>
            </a:r>
            <a:r>
              <a:rPr lang="en-GB" baseline="-25000" dirty="0"/>
              <a:t>2</a:t>
            </a:r>
          </a:p>
        </p:txBody>
      </p:sp>
      <p:grpSp>
        <p:nvGrpSpPr>
          <p:cNvPr id="8" name="Group 7"/>
          <p:cNvGrpSpPr/>
          <p:nvPr/>
        </p:nvGrpSpPr>
        <p:grpSpPr>
          <a:xfrm rot="5400000">
            <a:off x="8252901" y="3107027"/>
            <a:ext cx="5693225" cy="1443600"/>
            <a:chOff x="1576276" y="1195718"/>
            <a:chExt cx="9582931" cy="1950356"/>
          </a:xfrm>
        </p:grpSpPr>
        <p:pic>
          <p:nvPicPr>
            <p:cNvPr id="4" name="Picture 3" descr="A picture containing several&#10;&#10;Description automatically generated">
              <a:extLst>
                <a:ext uri="{FF2B5EF4-FFF2-40B4-BE49-F238E27FC236}">
                  <a16:creationId xmlns:a16="http://schemas.microsoft.com/office/drawing/2014/main" id="{386D082A-D013-4D8A-4101-2B3D477F8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76276" y="1195718"/>
              <a:ext cx="9582931" cy="1950356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214A8202-EBDC-42EF-A330-944A3DD85C12}"/>
                </a:ext>
              </a:extLst>
            </p:cNvPr>
            <p:cNvSpPr txBox="1"/>
            <p:nvPr/>
          </p:nvSpPr>
          <p:spPr>
            <a:xfrm>
              <a:off x="9924837" y="1303606"/>
              <a:ext cx="12226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LBNL1109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4132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36D59-AFFF-4E60-925E-C67DAC356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89" y="251130"/>
            <a:ext cx="9937657" cy="662291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rgbClr val="C00000"/>
                </a:solidFill>
                <a:latin typeface="+mn-lt"/>
              </a:rPr>
              <a:t>Motivation: stress in Bi-2212 dipole magnets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F9645E-11C0-4678-B925-9C108A0FE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79" y="1248702"/>
            <a:ext cx="11291299" cy="1339499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200" b="1" dirty="0"/>
              <a:t>80 to 105 MPa azimuthal stress present in recent high-field Bi-2212 dipole magnet designs</a:t>
            </a:r>
            <a:endParaRPr lang="en-GB" b="1" dirty="0"/>
          </a:p>
          <a:p>
            <a:r>
              <a:rPr lang="en-GB" sz="2000" dirty="0"/>
              <a:t>Apart from one early date test, there are no systematic test data existing on cables</a:t>
            </a:r>
          </a:p>
          <a:p>
            <a:r>
              <a:rPr lang="en-GB" sz="2000" dirty="0"/>
              <a:t>It would be useful to have experimental data on stress limits for recent Rutherford Bi-2212 cables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F60851B-4FE0-410C-A135-8A11C442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A22F-7105-4CDA-AC81-2AD24EC01792}" type="slidenum">
              <a:rPr lang="en-GB" smtClean="0"/>
              <a:t>2</a:t>
            </a:fld>
            <a:endParaRPr lang="en-GB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D0CF965-B46B-4E12-97FC-13D041E499F7}"/>
              </a:ext>
            </a:extLst>
          </p:cNvPr>
          <p:cNvSpPr txBox="1"/>
          <p:nvPr/>
        </p:nvSpPr>
        <p:spPr>
          <a:xfrm>
            <a:off x="8538554" y="2811254"/>
            <a:ext cx="3649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Zlobin</a:t>
            </a:r>
            <a:r>
              <a:rPr lang="en-GB" b="1" dirty="0"/>
              <a:t> et al. (2023)</a:t>
            </a:r>
            <a:br>
              <a:rPr lang="en-GB" dirty="0"/>
            </a:br>
            <a:r>
              <a:rPr lang="en-GB" sz="1400" dirty="0">
                <a:hlinkClick r:id="rId2"/>
              </a:rPr>
              <a:t>https://doi.org/10.1109/TASC.2023.3264165</a:t>
            </a:r>
            <a:r>
              <a:rPr lang="en-GB" sz="1100" dirty="0"/>
              <a:t> 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565079" y="2812572"/>
            <a:ext cx="10869075" cy="3201460"/>
            <a:chOff x="590549" y="2909516"/>
            <a:chExt cx="10869075" cy="3201460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4FA68EFA-0D52-44E6-84B5-49DBF9CF4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2479" y="3511716"/>
              <a:ext cx="2830639" cy="2149943"/>
            </a:xfrm>
            <a:prstGeom prst="rect">
              <a:avLst/>
            </a:prstGeom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81FDA1D1-E18B-45E9-9CEA-A957805F6BDA}"/>
                </a:ext>
              </a:extLst>
            </p:cNvPr>
            <p:cNvSpPr txBox="1"/>
            <p:nvPr/>
          </p:nvSpPr>
          <p:spPr>
            <a:xfrm>
              <a:off x="4344282" y="2919790"/>
              <a:ext cx="36499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/>
                <a:t>Zlobin</a:t>
              </a:r>
              <a:r>
                <a:rPr lang="en-GB" b="1" dirty="0"/>
                <a:t> et al. (2022)</a:t>
              </a:r>
              <a:br>
                <a:rPr lang="en-GB" dirty="0"/>
              </a:br>
              <a:r>
                <a:rPr lang="en-GB" sz="1400" dirty="0">
                  <a:hlinkClick r:id="rId4"/>
                </a:rPr>
                <a:t>https://doi.org/10.1109/TASC.2022.3158635</a:t>
              </a:r>
              <a:r>
                <a:rPr lang="en-GB" sz="1400" dirty="0"/>
                <a:t> </a:t>
              </a:r>
              <a:endParaRPr lang="en-GB" dirty="0"/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3D681B60-B6D5-4974-90DF-00EADD27B91F}"/>
                </a:ext>
              </a:extLst>
            </p:cNvPr>
            <p:cNvSpPr txBox="1"/>
            <p:nvPr/>
          </p:nvSpPr>
          <p:spPr>
            <a:xfrm>
              <a:off x="4947188" y="5741644"/>
              <a:ext cx="2141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104 MPa peak stress</a:t>
              </a:r>
            </a:p>
          </p:txBody>
        </p: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FA06E3B0-868A-46B2-B6AC-D1A8FB6F1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85860" y="3429001"/>
              <a:ext cx="2397345" cy="2280402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23F9E600-D5D9-4A8F-BDB0-77D6ED227C54}"/>
                </a:ext>
              </a:extLst>
            </p:cNvPr>
            <p:cNvSpPr txBox="1"/>
            <p:nvPr/>
          </p:nvSpPr>
          <p:spPr>
            <a:xfrm>
              <a:off x="9318404" y="5741644"/>
              <a:ext cx="2141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80 MPa peak stress</a:t>
              </a:r>
            </a:p>
          </p:txBody>
        </p:sp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00BBCFB2-5C29-4060-A36F-89B5BB528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268" y="3419524"/>
              <a:ext cx="2231872" cy="2565801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F636B4BB-ADFD-45A4-BCBE-927588D1F7CD}"/>
                </a:ext>
              </a:extLst>
            </p:cNvPr>
            <p:cNvSpPr txBox="1"/>
            <p:nvPr/>
          </p:nvSpPr>
          <p:spPr>
            <a:xfrm>
              <a:off x="1990696" y="5741644"/>
              <a:ext cx="20588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96 MPa peak stress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55569784-790E-4C23-8D24-1FDC7ED5D799}"/>
                </a:ext>
              </a:extLst>
            </p:cNvPr>
            <p:cNvSpPr txBox="1"/>
            <p:nvPr/>
          </p:nvSpPr>
          <p:spPr>
            <a:xfrm>
              <a:off x="590549" y="2909516"/>
              <a:ext cx="36499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Garcia Fajardo et al. (2022)</a:t>
              </a:r>
              <a:br>
                <a:rPr lang="en-GB" dirty="0"/>
              </a:br>
              <a:r>
                <a:rPr lang="en-GB" sz="1400" dirty="0">
                  <a:hlinkClick r:id="rId7"/>
                </a:rPr>
                <a:t>https://doi.org/10.1109/TASC.2023.3264788</a:t>
              </a:r>
              <a:r>
                <a:rPr lang="en-GB" sz="1400" dirty="0"/>
                <a:t> </a:t>
              </a:r>
              <a:endParaRPr lang="en-GB" dirty="0"/>
            </a:p>
          </p:txBody>
        </p:sp>
      </p:grpSp>
      <p:pic>
        <p:nvPicPr>
          <p:cNvPr id="17" name="Picture 4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19402B01-B3F4-4919-91D9-5F2F125BB72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9446" y="0"/>
            <a:ext cx="1826841" cy="9134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5079" y="6242447"/>
            <a:ext cx="11291299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Results are also highly relevant for high-field solenoids under high radial compressive load!  </a:t>
            </a:r>
          </a:p>
        </p:txBody>
      </p:sp>
    </p:spTree>
    <p:extLst>
      <p:ext uri="{BB962C8B-B14F-4D97-AF65-F5344CB8AC3E}">
        <p14:creationId xmlns:p14="http://schemas.microsoft.com/office/powerpoint/2010/main" val="842263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F89E8E-C3ED-4E31-825D-81E5502C4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nl-NL" smtClean="0"/>
              <a:pPr/>
              <a:t>20</a:t>
            </a:fld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A719F2-F405-4A55-856B-7672275C0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28" y="289138"/>
            <a:ext cx="9447593" cy="662291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rgbClr val="C00000"/>
                </a:solidFill>
                <a:latin typeface="+mn-lt"/>
              </a:rPr>
              <a:t>Conclusion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606380-6ED4-411E-B1CA-39F5B1FFAB05}"/>
              </a:ext>
            </a:extLst>
          </p:cNvPr>
          <p:cNvSpPr txBox="1"/>
          <p:nvPr/>
        </p:nvSpPr>
        <p:spPr>
          <a:xfrm>
            <a:off x="441789" y="1087459"/>
            <a:ext cx="101816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Results obtained on 2 Bi-2212 cable samples, another 2 to be tested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Initial whole cable critical current density at 5 T applied field was </a:t>
            </a:r>
            <a:r>
              <a:rPr lang="en-GB" sz="2400" b="1" dirty="0">
                <a:solidFill>
                  <a:schemeClr val="accent1"/>
                </a:solidFill>
              </a:rPr>
              <a:t>422 A/mm</a:t>
            </a:r>
            <a:r>
              <a:rPr lang="en-GB" sz="2400" b="1" baseline="30000" dirty="0">
                <a:solidFill>
                  <a:schemeClr val="accent1"/>
                </a:solidFill>
              </a:rPr>
              <a:t>2</a:t>
            </a:r>
            <a:r>
              <a:rPr lang="en-GB" sz="2400" b="1" dirty="0">
                <a:solidFill>
                  <a:schemeClr val="accent1"/>
                </a:solidFill>
              </a:rPr>
              <a:t> in sample 3 (LBNL1109) </a:t>
            </a:r>
            <a:r>
              <a:rPr lang="en-GB" sz="2400" dirty="0"/>
              <a:t>and </a:t>
            </a:r>
            <a:r>
              <a:rPr lang="en-GB" sz="2400" b="1" dirty="0">
                <a:solidFill>
                  <a:srgbClr val="C00000"/>
                </a:solidFill>
              </a:rPr>
              <a:t>650 A/mm</a:t>
            </a:r>
            <a:r>
              <a:rPr lang="en-GB" sz="2400" b="1" baseline="30000" dirty="0">
                <a:solidFill>
                  <a:srgbClr val="C00000"/>
                </a:solidFill>
              </a:rPr>
              <a:t>2</a:t>
            </a:r>
            <a:r>
              <a:rPr lang="en-GB" sz="2400" b="1" dirty="0">
                <a:solidFill>
                  <a:srgbClr val="C00000"/>
                </a:solidFill>
              </a:rPr>
              <a:t> in sample 4 (LBNL2002)</a:t>
            </a:r>
            <a:endParaRPr lang="en-GB" sz="2400" b="1" baseline="30000" dirty="0">
              <a:solidFill>
                <a:srgbClr val="C00000"/>
              </a:solidFill>
            </a:endParaRPr>
          </a:p>
          <a:p>
            <a:pPr marL="342900" indent="-342900"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5% critical current decrease reached at an average transverse stress of </a:t>
            </a:r>
            <a:r>
              <a:rPr lang="en-GB" sz="2400" b="1" dirty="0">
                <a:solidFill>
                  <a:schemeClr val="accent1"/>
                </a:solidFill>
              </a:rPr>
              <a:t>170 to 200 MPa in sample 3 </a:t>
            </a:r>
            <a:r>
              <a:rPr lang="en-GB" sz="2400" dirty="0"/>
              <a:t>and at </a:t>
            </a:r>
            <a:r>
              <a:rPr lang="en-GB" sz="2400" b="1" dirty="0">
                <a:solidFill>
                  <a:srgbClr val="C00000"/>
                </a:solidFill>
              </a:rPr>
              <a:t>120 to 150 MPa in sample 4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400" b="1" dirty="0"/>
              <a:t>Progressive </a:t>
            </a:r>
            <a:r>
              <a:rPr lang="en-GB" sz="2400" b="1" i="1" dirty="0" err="1"/>
              <a:t>I</a:t>
            </a:r>
            <a:r>
              <a:rPr lang="en-GB" sz="2400" b="1" baseline="-25000" dirty="0" err="1"/>
              <a:t>c</a:t>
            </a:r>
            <a:r>
              <a:rPr lang="en-GB" sz="2400" b="1" dirty="0"/>
              <a:t> reduction (but saturating) observed</a:t>
            </a:r>
            <a:r>
              <a:rPr lang="en-GB" sz="2400" dirty="0"/>
              <a:t> in both samples when cycling between 10 and 200 MPa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All changes in critical current were irreversible</a:t>
            </a:r>
          </a:p>
        </p:txBody>
      </p:sp>
      <p:pic>
        <p:nvPicPr>
          <p:cNvPr id="6" name="Picture 5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4BACC654-9EF8-49DD-9EE5-8BA6D17387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004" y="0"/>
            <a:ext cx="2034283" cy="101714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84228" y="5139315"/>
            <a:ext cx="9839251" cy="1649990"/>
            <a:chOff x="1576276" y="1129106"/>
            <a:chExt cx="9582931" cy="2016968"/>
          </a:xfrm>
        </p:grpSpPr>
        <p:pic>
          <p:nvPicPr>
            <p:cNvPr id="8" name="Picture 7" descr="A picture containing several&#10;&#10;Description automatically generated">
              <a:extLst>
                <a:ext uri="{FF2B5EF4-FFF2-40B4-BE49-F238E27FC236}">
                  <a16:creationId xmlns:a16="http://schemas.microsoft.com/office/drawing/2014/main" id="{386D082A-D013-4D8A-4101-2B3D477F8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76276" y="1195718"/>
              <a:ext cx="9582931" cy="1950356"/>
            </a:xfrm>
            <a:prstGeom prst="rect">
              <a:avLst/>
            </a:prstGeom>
          </p:spPr>
        </p:pic>
        <p:sp>
          <p:nvSpPr>
            <p:cNvPr id="9" name="Tekstvak 15">
              <a:extLst>
                <a:ext uri="{FF2B5EF4-FFF2-40B4-BE49-F238E27FC236}">
                  <a16:creationId xmlns:a16="http://schemas.microsoft.com/office/drawing/2014/main" id="{214A8202-EBDC-42EF-A330-944A3DD85C12}"/>
                </a:ext>
              </a:extLst>
            </p:cNvPr>
            <p:cNvSpPr txBox="1"/>
            <p:nvPr/>
          </p:nvSpPr>
          <p:spPr>
            <a:xfrm>
              <a:off x="8089937" y="1129106"/>
              <a:ext cx="12226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LBNL1109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697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3">
            <a:extLst>
              <a:ext uri="{FF2B5EF4-FFF2-40B4-BE49-F238E27FC236}">
                <a16:creationId xmlns:a16="http://schemas.microsoft.com/office/drawing/2014/main" id="{00C21727-41B4-A7AC-15A6-D75F5586AB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t="2421" r="1408" b="2693"/>
          <a:stretch/>
        </p:blipFill>
        <p:spPr bwMode="auto">
          <a:xfrm>
            <a:off x="0" y="2082130"/>
            <a:ext cx="6599678" cy="347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afiek 6">
            <a:extLst>
              <a:ext uri="{FF2B5EF4-FFF2-40B4-BE49-F238E27FC236}">
                <a16:creationId xmlns:a16="http://schemas.microsoft.com/office/drawing/2014/main" id="{8EC49C6A-EF93-DA67-CA32-3FF591A6D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" t="2851" r="3351" b="4356"/>
          <a:stretch/>
        </p:blipFill>
        <p:spPr bwMode="auto">
          <a:xfrm>
            <a:off x="6598916" y="2082130"/>
            <a:ext cx="5699768" cy="33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2856A6F-384A-6CA8-C0A9-DCB240FC6B0E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24</a:t>
            </a:r>
          </a:p>
        </p:txBody>
      </p:sp>
      <p:pic>
        <p:nvPicPr>
          <p:cNvPr id="4" name="Picture 3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3C5E2AB2-CA4C-44ED-4AC9-7BC9462316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004" y="0"/>
            <a:ext cx="2034283" cy="1017142"/>
          </a:xfrm>
          <a:prstGeom prst="rect">
            <a:avLst/>
          </a:prstGeom>
        </p:spPr>
      </p:pic>
      <p:pic>
        <p:nvPicPr>
          <p:cNvPr id="1028" name="Afbeelding 1">
            <a:extLst>
              <a:ext uri="{FF2B5EF4-FFF2-40B4-BE49-F238E27FC236}">
                <a16:creationId xmlns:a16="http://schemas.microsoft.com/office/drawing/2014/main" id="{40FA3409-CED5-4F7C-564F-B2A2093EF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3" b="9287"/>
          <a:stretch/>
        </p:blipFill>
        <p:spPr bwMode="auto">
          <a:xfrm>
            <a:off x="3920138" y="5705695"/>
            <a:ext cx="2484601" cy="115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599CAAEB-648B-63F7-CB0F-2CF867FC282A}"/>
              </a:ext>
            </a:extLst>
          </p:cNvPr>
          <p:cNvSpPr txBox="1">
            <a:spLocks/>
          </p:cNvSpPr>
          <p:nvPr/>
        </p:nvSpPr>
        <p:spPr>
          <a:xfrm>
            <a:off x="290242" y="177425"/>
            <a:ext cx="9447593" cy="6622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 i="1" dirty="0" err="1">
                <a:solidFill>
                  <a:srgbClr val="C00000"/>
                </a:solidFill>
                <a:latin typeface="+mn-lt"/>
              </a:rPr>
              <a:t>I</a:t>
            </a:r>
            <a:r>
              <a:rPr lang="en-GB" b="0" baseline="-25000" dirty="0" err="1">
                <a:solidFill>
                  <a:srgbClr val="C00000"/>
                </a:solidFill>
                <a:latin typeface="+mn-lt"/>
              </a:rPr>
              <a:t>c</a:t>
            </a:r>
            <a:r>
              <a:rPr lang="en-GB" b="0" dirty="0">
                <a:solidFill>
                  <a:srgbClr val="C00000"/>
                </a:solidFill>
                <a:latin typeface="+mn-lt"/>
              </a:rPr>
              <a:t>(</a:t>
            </a:r>
            <a:r>
              <a:rPr lang="en-GB" b="0" i="1" dirty="0">
                <a:solidFill>
                  <a:srgbClr val="C00000"/>
                </a:solidFill>
                <a:latin typeface="+mn-lt"/>
              </a:rPr>
              <a:t>B</a:t>
            </a:r>
            <a:r>
              <a:rPr lang="en-GB" b="0" dirty="0">
                <a:solidFill>
                  <a:srgbClr val="C00000"/>
                </a:solidFill>
                <a:latin typeface="+mn-lt"/>
              </a:rPr>
              <a:t>) curves after applying 250 MPa</a:t>
            </a:r>
          </a:p>
        </p:txBody>
      </p:sp>
      <p:sp>
        <p:nvSpPr>
          <p:cNvPr id="8" name="Tekstvak 5">
            <a:extLst>
              <a:ext uri="{FF2B5EF4-FFF2-40B4-BE49-F238E27FC236}">
                <a16:creationId xmlns:a16="http://schemas.microsoft.com/office/drawing/2014/main" id="{B2DDAB74-6597-495F-72AB-3CD6A046FE97}"/>
              </a:ext>
            </a:extLst>
          </p:cNvPr>
          <p:cNvSpPr txBox="1"/>
          <p:nvPr/>
        </p:nvSpPr>
        <p:spPr>
          <a:xfrm>
            <a:off x="664453" y="968430"/>
            <a:ext cx="509598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Sample 5: LBNL1109 (February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2024)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2 %  </a:t>
            </a:r>
            <a:r>
              <a:rPr lang="en-GB" sz="2000" i="1" dirty="0" err="1"/>
              <a:t>I</a:t>
            </a:r>
            <a:r>
              <a:rPr lang="en-GB" sz="2000" baseline="-25000" dirty="0" err="1"/>
              <a:t>c</a:t>
            </a:r>
            <a:r>
              <a:rPr lang="en-GB" sz="2000" dirty="0"/>
              <a:t> reduction after 50 cycles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No significant change in </a:t>
            </a:r>
            <a:r>
              <a:rPr lang="en-GB" sz="2000" i="1" dirty="0"/>
              <a:t>n</a:t>
            </a:r>
            <a:r>
              <a:rPr lang="en-GB" sz="2000" dirty="0"/>
              <a:t>-value</a:t>
            </a:r>
            <a:endParaRPr lang="en-GB" sz="1600" b="1" dirty="0"/>
          </a:p>
        </p:txBody>
      </p:sp>
      <p:sp>
        <p:nvSpPr>
          <p:cNvPr id="9" name="Tekstvak 5">
            <a:extLst>
              <a:ext uri="{FF2B5EF4-FFF2-40B4-BE49-F238E27FC236}">
                <a16:creationId xmlns:a16="http://schemas.microsoft.com/office/drawing/2014/main" id="{F5E7BB00-4851-A5D5-BAF7-49F5FFEDBD94}"/>
              </a:ext>
            </a:extLst>
          </p:cNvPr>
          <p:cNvSpPr txBox="1"/>
          <p:nvPr/>
        </p:nvSpPr>
        <p:spPr>
          <a:xfrm>
            <a:off x="664453" y="5354317"/>
            <a:ext cx="5095981" cy="103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000" dirty="0" err="1"/>
              <a:t>J</a:t>
            </a:r>
            <a:r>
              <a:rPr lang="en-GB" sz="2000" baseline="-25000" dirty="0" err="1"/>
              <a:t>c</a:t>
            </a:r>
            <a:r>
              <a:rPr lang="en-GB" sz="2000" dirty="0"/>
              <a:t> = 782 A/mm</a:t>
            </a:r>
            <a:r>
              <a:rPr lang="en-GB" sz="2000" baseline="30000" dirty="0"/>
              <a:t>2</a:t>
            </a:r>
            <a:r>
              <a:rPr lang="en-GB" sz="2000" dirty="0"/>
              <a:t> @ 5 T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10" name="Tekstvak 5">
            <a:extLst>
              <a:ext uri="{FF2B5EF4-FFF2-40B4-BE49-F238E27FC236}">
                <a16:creationId xmlns:a16="http://schemas.microsoft.com/office/drawing/2014/main" id="{7ABBF840-B18C-AC53-378B-7CF3B7567EFF}"/>
              </a:ext>
            </a:extLst>
          </p:cNvPr>
          <p:cNvSpPr txBox="1"/>
          <p:nvPr/>
        </p:nvSpPr>
        <p:spPr>
          <a:xfrm>
            <a:off x="7264131" y="5325817"/>
            <a:ext cx="5095981" cy="103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Cycling between 10 and 125 MPa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7556A2D-A81F-14CD-3390-E00F94D166A5}"/>
              </a:ext>
            </a:extLst>
          </p:cNvPr>
          <p:cNvSpPr txBox="1"/>
          <p:nvPr/>
        </p:nvSpPr>
        <p:spPr>
          <a:xfrm>
            <a:off x="5422239" y="2205249"/>
            <a:ext cx="1108008" cy="333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B</a:t>
            </a:r>
            <a:r>
              <a:rPr lang="en-GB" baseline="-25000" dirty="0"/>
              <a:t>a</a:t>
            </a:r>
            <a:r>
              <a:rPr lang="en-GB" dirty="0"/>
              <a:t> = 11 T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26692367-1DC3-ADEA-7706-6292D7508062}"/>
              </a:ext>
            </a:extLst>
          </p:cNvPr>
          <p:cNvSpPr txBox="1"/>
          <p:nvPr/>
        </p:nvSpPr>
        <p:spPr>
          <a:xfrm>
            <a:off x="10758354" y="2205249"/>
            <a:ext cx="1108008" cy="333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B</a:t>
            </a:r>
            <a:r>
              <a:rPr lang="en-GB" baseline="-25000" dirty="0"/>
              <a:t>a</a:t>
            </a:r>
            <a:r>
              <a:rPr lang="en-GB" dirty="0"/>
              <a:t> = 11 T</a:t>
            </a:r>
          </a:p>
        </p:txBody>
      </p:sp>
    </p:spTree>
    <p:extLst>
      <p:ext uri="{BB962C8B-B14F-4D97-AF65-F5344CB8AC3E}">
        <p14:creationId xmlns:p14="http://schemas.microsoft.com/office/powerpoint/2010/main" val="3293813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DA43F5-D71D-4DFA-8936-88FFF183D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nl-NL" smtClean="0"/>
              <a:pPr/>
              <a:t>22</a:t>
            </a:fld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F94190-7538-467C-93B1-DCAFC60F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23" y="184255"/>
            <a:ext cx="10232671" cy="530146"/>
          </a:xfrm>
        </p:spPr>
        <p:txBody>
          <a:bodyPr>
            <a:noAutofit/>
          </a:bodyPr>
          <a:lstStyle/>
          <a:p>
            <a:r>
              <a:rPr lang="en-GB" b="0" dirty="0">
                <a:solidFill>
                  <a:srgbClr val="C00000"/>
                </a:solidFill>
                <a:latin typeface="+mn-lt"/>
              </a:rPr>
              <a:t>Curve shape observations for samples 3 and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CD7FF-0447-4095-ACFD-AE211C6A98E7}"/>
              </a:ext>
            </a:extLst>
          </p:cNvPr>
          <p:cNvSpPr txBox="1"/>
          <p:nvPr/>
        </p:nvSpPr>
        <p:spPr>
          <a:xfrm>
            <a:off x="6248244" y="1208334"/>
            <a:ext cx="5803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Critical current as function of transverse stress</a:t>
            </a:r>
          </a:p>
        </p:txBody>
      </p:sp>
      <p:pic>
        <p:nvPicPr>
          <p:cNvPr id="9" name="Picture 8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664F99A8-FA3B-4964-8754-ED8734976E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994" y="0"/>
            <a:ext cx="1688293" cy="84414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609690" y="1719211"/>
            <a:ext cx="6441896" cy="4643918"/>
            <a:chOff x="5147354" y="1848957"/>
            <a:chExt cx="6801491" cy="4643918"/>
          </a:xfrm>
        </p:grpSpPr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FBA17A3E-C0D7-46DB-B130-0E8439F85FF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59161225"/>
                </p:ext>
              </p:extLst>
            </p:nvPr>
          </p:nvGraphicFramePr>
          <p:xfrm>
            <a:off x="5147354" y="1848957"/>
            <a:ext cx="6801491" cy="46439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615E0BE5-BC3C-4F17-8005-FB9B81ED80BF}"/>
                </a:ext>
              </a:extLst>
            </p:cNvPr>
            <p:cNvSpPr txBox="1"/>
            <p:nvPr/>
          </p:nvSpPr>
          <p:spPr>
            <a:xfrm>
              <a:off x="10517994" y="2070491"/>
              <a:ext cx="1138192" cy="3755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b="1" i="1" dirty="0"/>
                <a:t>B</a:t>
              </a:r>
              <a:r>
                <a:rPr lang="en-GB" b="1" baseline="-25000" dirty="0"/>
                <a:t>a</a:t>
              </a:r>
              <a:r>
                <a:rPr lang="en-GB" b="1" dirty="0"/>
                <a:t> = 11 T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85322" y="1208334"/>
            <a:ext cx="479011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Sample 3</a:t>
            </a:r>
            <a:r>
              <a:rPr lang="en-US" sz="2000" dirty="0"/>
              <a:t> shows negligible degradation up to 50 MPa (</a:t>
            </a:r>
            <a:r>
              <a:rPr lang="en-US" sz="2000" u="sng" dirty="0"/>
              <a:t>no significant initial slope</a:t>
            </a:r>
            <a:r>
              <a:rPr lang="en-US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Sample 4</a:t>
            </a:r>
            <a:r>
              <a:rPr lang="en-US" sz="2000" dirty="0"/>
              <a:t> shows immediate degradation (</a:t>
            </a:r>
            <a:r>
              <a:rPr lang="en-US" sz="2000" u="sng" dirty="0"/>
              <a:t>clearly visible slope</a:t>
            </a:r>
            <a:r>
              <a:rPr lang="en-US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But the global shape of the curves is the same…..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When sample 4 curve is moved to the right by 50 MPa they nicely overlap.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Maybe (an unproven guess) sample 4 has a 50 MPa stress hot spot in the cable (where and how not known)</a:t>
            </a:r>
          </a:p>
        </p:txBody>
      </p:sp>
    </p:spTree>
    <p:extLst>
      <p:ext uri="{BB962C8B-B14F-4D97-AF65-F5344CB8AC3E}">
        <p14:creationId xmlns:p14="http://schemas.microsoft.com/office/powerpoint/2010/main" val="2705121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DA43F5-D71D-4DFA-8936-88FFF183D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nl-NL" smtClean="0"/>
              <a:pPr/>
              <a:t>23</a:t>
            </a:fld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F94190-7538-467C-93B1-DCAFC60F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23" y="184255"/>
            <a:ext cx="10232671" cy="530146"/>
          </a:xfrm>
        </p:spPr>
        <p:txBody>
          <a:bodyPr>
            <a:normAutofit fontScale="90000"/>
          </a:bodyPr>
          <a:lstStyle/>
          <a:p>
            <a:r>
              <a:rPr lang="en-GB" sz="4400" b="0" dirty="0">
                <a:solidFill>
                  <a:srgbClr val="C00000"/>
                </a:solidFill>
                <a:latin typeface="+mn-lt"/>
              </a:rPr>
              <a:t>Stress level increase to 300 MPa </a:t>
            </a:r>
            <a:r>
              <a:rPr lang="en-GB" sz="2700" b="0" dirty="0">
                <a:latin typeface="+mn-lt"/>
              </a:rPr>
              <a:t>(1</a:t>
            </a:r>
            <a:r>
              <a:rPr lang="en-GB" sz="2700" b="0" baseline="30000" dirty="0">
                <a:latin typeface="+mn-lt"/>
              </a:rPr>
              <a:t>st</a:t>
            </a:r>
            <a:r>
              <a:rPr lang="en-GB" sz="2700" b="0" dirty="0">
                <a:latin typeface="+mn-lt"/>
              </a:rPr>
              <a:t> time ever done)</a:t>
            </a:r>
            <a:r>
              <a:rPr lang="en-GB" b="0" dirty="0">
                <a:latin typeface="+mn-lt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288F91-4D42-4692-9009-4442828A7FD6}"/>
              </a:ext>
            </a:extLst>
          </p:cNvPr>
          <p:cNvSpPr txBox="1"/>
          <p:nvPr/>
        </p:nvSpPr>
        <p:spPr>
          <a:xfrm>
            <a:off x="357242" y="1028402"/>
            <a:ext cx="46051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Sample 4 (</a:t>
            </a:r>
            <a:r>
              <a:rPr lang="en-GB" sz="2000" u="sng" dirty="0"/>
              <a:t>after load cycling at 200 MPa</a:t>
            </a:r>
            <a:r>
              <a:rPr lang="en-GB" sz="2000" dirty="0"/>
              <a:t>,</a:t>
            </a:r>
            <a:r>
              <a:rPr lang="en-GB" sz="2000" u="sng" dirty="0"/>
              <a:t> so after some 5% extra reduction</a:t>
            </a:r>
            <a:r>
              <a:rPr lang="en-GB" sz="2000" dirty="0"/>
              <a:t>)!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Loaded at 250 MPa and 300 MPa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For the 1</a:t>
            </a:r>
            <a:r>
              <a:rPr lang="en-GB" sz="2000" baseline="30000" dirty="0"/>
              <a:t>st</a:t>
            </a:r>
            <a:r>
              <a:rPr lang="en-GB" sz="2000" dirty="0"/>
              <a:t> time ever a Bi-2212 cable was stressed up to this level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u="sng" dirty="0"/>
              <a:t>Rough</a:t>
            </a:r>
            <a:r>
              <a:rPr lang="en-GB" sz="2000" dirty="0"/>
              <a:t> indication of the degradation: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some 20% at 250 MPa, and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some 45% at 300 MPa </a:t>
            </a:r>
          </a:p>
          <a:p>
            <a:pPr>
              <a:spcAft>
                <a:spcPts val="600"/>
              </a:spcAft>
            </a:pPr>
            <a:endParaRPr lang="en-GB" sz="20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CDC6600-BD90-48F6-960D-FA5105060E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4311025"/>
              </p:ext>
            </p:extLst>
          </p:nvPr>
        </p:nvGraphicFramePr>
        <p:xfrm>
          <a:off x="5229547" y="1421271"/>
          <a:ext cx="6597877" cy="513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C7CD7FF-0447-4095-ACFD-AE211C6A98E7}"/>
              </a:ext>
            </a:extLst>
          </p:cNvPr>
          <p:cNvSpPr txBox="1"/>
          <p:nvPr/>
        </p:nvSpPr>
        <p:spPr>
          <a:xfrm>
            <a:off x="6221781" y="1028402"/>
            <a:ext cx="5803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Critical current as function of transverse stress</a:t>
            </a:r>
          </a:p>
        </p:txBody>
      </p:sp>
      <p:pic>
        <p:nvPicPr>
          <p:cNvPr id="9" name="Picture 8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664F99A8-FA3B-4964-8754-ED8734976E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994" y="0"/>
            <a:ext cx="1688293" cy="844147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615E0BE5-BC3C-4F17-8005-FB9B81ED80BF}"/>
              </a:ext>
            </a:extLst>
          </p:cNvPr>
          <p:cNvSpPr txBox="1"/>
          <p:nvPr/>
        </p:nvSpPr>
        <p:spPr>
          <a:xfrm>
            <a:off x="10550445" y="1721062"/>
            <a:ext cx="11525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i="1" dirty="0"/>
              <a:t>B</a:t>
            </a:r>
            <a:r>
              <a:rPr lang="en-GB" b="1" baseline="-25000" dirty="0"/>
              <a:t>a</a:t>
            </a:r>
            <a:r>
              <a:rPr lang="en-GB" b="1" dirty="0"/>
              <a:t> = 11 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6572" y="5092492"/>
            <a:ext cx="4366517" cy="14003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Typical shape of degradation curve maintains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No sudden collapse but gradually increasing degradation effect</a:t>
            </a:r>
          </a:p>
        </p:txBody>
      </p:sp>
    </p:spTree>
    <p:extLst>
      <p:ext uri="{BB962C8B-B14F-4D97-AF65-F5344CB8AC3E}">
        <p14:creationId xmlns:p14="http://schemas.microsoft.com/office/powerpoint/2010/main" val="3184425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4B9504-27EA-780B-A25D-ED73A2FBF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A22F-7105-4CDA-AC81-2AD24EC01792}" type="slidenum">
              <a:rPr lang="en-GB" smtClean="0"/>
              <a:t>24</a:t>
            </a:fld>
            <a:endParaRPr lang="en-GB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9E867D4-D4E9-0669-6AD4-1432AE84BE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227829"/>
              </p:ext>
            </p:extLst>
          </p:nvPr>
        </p:nvGraphicFramePr>
        <p:xfrm>
          <a:off x="236322" y="4145921"/>
          <a:ext cx="6483897" cy="2520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3287">
                  <a:extLst>
                    <a:ext uri="{9D8B030D-6E8A-4147-A177-3AD203B41FA5}">
                      <a16:colId xmlns:a16="http://schemas.microsoft.com/office/drawing/2014/main" val="2350787158"/>
                    </a:ext>
                  </a:extLst>
                </a:gridCol>
                <a:gridCol w="1981999">
                  <a:extLst>
                    <a:ext uri="{9D8B030D-6E8A-4147-A177-3AD203B41FA5}">
                      <a16:colId xmlns:a16="http://schemas.microsoft.com/office/drawing/2014/main" val="3837012369"/>
                    </a:ext>
                  </a:extLst>
                </a:gridCol>
                <a:gridCol w="1439118">
                  <a:extLst>
                    <a:ext uri="{9D8B030D-6E8A-4147-A177-3AD203B41FA5}">
                      <a16:colId xmlns:a16="http://schemas.microsoft.com/office/drawing/2014/main" val="945430723"/>
                    </a:ext>
                  </a:extLst>
                </a:gridCol>
                <a:gridCol w="1299493">
                  <a:extLst>
                    <a:ext uri="{9D8B030D-6E8A-4147-A177-3AD203B41FA5}">
                      <a16:colId xmlns:a16="http://schemas.microsoft.com/office/drawing/2014/main" val="2077387481"/>
                    </a:ext>
                  </a:extLst>
                </a:gridCol>
              </a:tblGrid>
              <a:tr h="381904">
                <a:tc>
                  <a:txBody>
                    <a:bodyPr/>
                    <a:lstStyle/>
                    <a:p>
                      <a:endParaRPr lang="nl-NL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nl-NL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effectLst/>
                        </a:rPr>
                        <a:t>J</a:t>
                      </a:r>
                      <a:r>
                        <a:rPr lang="nl-NL" sz="1800" baseline="-25000" dirty="0">
                          <a:effectLst/>
                        </a:rPr>
                        <a:t>E</a:t>
                      </a:r>
                      <a:r>
                        <a:rPr lang="nl-NL" sz="1800" dirty="0">
                          <a:effectLst/>
                        </a:rPr>
                        <a:t> (A/mm^2)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nl-NL" sz="1800">
                          <a:effectLst/>
                        </a:rPr>
                        <a:t>index n-value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4438659"/>
                  </a:ext>
                </a:extLst>
              </a:tr>
              <a:tr h="509242">
                <a:tc>
                  <a:txBody>
                    <a:bodyPr/>
                    <a:lstStyle/>
                    <a:p>
                      <a:r>
                        <a:rPr lang="nl-NL" sz="1600">
                          <a:effectLst/>
                        </a:rPr>
                        <a:t>Zone 1.25, Top Witness Sample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effectLst/>
                        </a:rPr>
                        <a:t>231120_TWENTE_Z1_25_PMM160301_I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effectLst/>
                        </a:rPr>
                        <a:t>1020.2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effectLst/>
                        </a:rPr>
                        <a:t>22.69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41378415"/>
                  </a:ext>
                </a:extLst>
              </a:tr>
              <a:tr h="219682">
                <a:tc>
                  <a:txBody>
                    <a:bodyPr/>
                    <a:lstStyle/>
                    <a:p>
                      <a:r>
                        <a:rPr lang="nl-NL" sz="1600">
                          <a:effectLst/>
                        </a:rPr>
                        <a:t>Zone 3.0, Bottom Witness Sample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effectLst/>
                        </a:rPr>
                        <a:t>231120_TWENTE_Z3_0_PMM160301_Ic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effectLst/>
                        </a:rPr>
                        <a:t>914.7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effectLst/>
                        </a:rPr>
                        <a:t>18.53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68437369"/>
                  </a:ext>
                </a:extLst>
              </a:tr>
              <a:tr h="381904">
                <a:tc>
                  <a:txBody>
                    <a:bodyPr/>
                    <a:lstStyle/>
                    <a:p>
                      <a:r>
                        <a:rPr lang="nl-NL" sz="1600">
                          <a:effectLst/>
                        </a:rPr>
                        <a:t>Zone 1.5, "Left" lead sample</a:t>
                      </a:r>
                      <a:endParaRPr lang="nl-N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effectLst/>
                        </a:rPr>
                        <a:t>231120_TWENTE_LEFT_Ic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>
                          <a:effectLst/>
                        </a:rPr>
                        <a:t>912.5</a:t>
                      </a:r>
                      <a:endParaRPr lang="nl-N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effectLst/>
                        </a:rPr>
                        <a:t>17.32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40263439"/>
                  </a:ext>
                </a:extLst>
              </a:tr>
              <a:tr h="381904">
                <a:tc>
                  <a:txBody>
                    <a:bodyPr/>
                    <a:lstStyle/>
                    <a:p>
                      <a:r>
                        <a:rPr lang="nl-NL" sz="1600" dirty="0">
                          <a:effectLst/>
                        </a:rPr>
                        <a:t>Zone 1.5, "Right" lead sample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nl-NL" sz="1400" dirty="0">
                          <a:effectLst/>
                        </a:rPr>
                        <a:t>231130_TWENTE_RIGHT_Ic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effectLst/>
                        </a:rPr>
                        <a:t>897.9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sz="1800" dirty="0">
                          <a:effectLst/>
                        </a:rPr>
                        <a:t>15.03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44986953"/>
                  </a:ext>
                </a:extLst>
              </a:tr>
            </a:tbl>
          </a:graphicData>
        </a:graphic>
      </p:graphicFrame>
      <p:pic>
        <p:nvPicPr>
          <p:cNvPr id="6" name="Picture 5" descr="A metal frame with wires and a hose&#10;&#10;Description automatically generated with medium confidence">
            <a:extLst>
              <a:ext uri="{FF2B5EF4-FFF2-40B4-BE49-F238E27FC236}">
                <a16:creationId xmlns:a16="http://schemas.microsoft.com/office/drawing/2014/main" id="{92D31C9E-43CB-89E6-8C73-D73D0BDA6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197" y="3174781"/>
            <a:ext cx="2624960" cy="3499946"/>
          </a:xfrm>
          <a:prstGeom prst="rect">
            <a:avLst/>
          </a:prstGeom>
        </p:spPr>
      </p:pic>
      <p:pic>
        <p:nvPicPr>
          <p:cNvPr id="8" name="Picture 7" descr="Close-up of a machine&#10;&#10;Description automatically generated">
            <a:extLst>
              <a:ext uri="{FF2B5EF4-FFF2-40B4-BE49-F238E27FC236}">
                <a16:creationId xmlns:a16="http://schemas.microsoft.com/office/drawing/2014/main" id="{BD7225F8-5173-AB41-4AD6-DB1FDE763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062" y="3174781"/>
            <a:ext cx="2624959" cy="3499945"/>
          </a:xfrm>
          <a:prstGeom prst="rect">
            <a:avLst/>
          </a:prstGeom>
        </p:spPr>
      </p:pic>
      <p:pic>
        <p:nvPicPr>
          <p:cNvPr id="10" name="Picture 9" descr="Close-up of a machine with a white rope&#10;&#10;Description automatically generated">
            <a:extLst>
              <a:ext uri="{FF2B5EF4-FFF2-40B4-BE49-F238E27FC236}">
                <a16:creationId xmlns:a16="http://schemas.microsoft.com/office/drawing/2014/main" id="{E61619E3-9FC8-250B-5AAD-D1A02C1B9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269" y="403990"/>
            <a:ext cx="2571750" cy="3429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90F192F-5B2A-A770-E1B9-EE43A9D7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837" y="0"/>
            <a:ext cx="5471197" cy="419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6580F332-020C-ADE6-D62A-4CF912DA5A37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25</a:t>
            </a:r>
          </a:p>
        </p:txBody>
      </p:sp>
      <p:pic>
        <p:nvPicPr>
          <p:cNvPr id="12" name="Picture 11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A8F7748E-113F-28AD-635A-B5E2157946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004" y="0"/>
            <a:ext cx="2034283" cy="1017142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F2379642-74AE-DBA3-072F-F20B2D9FACA5}"/>
              </a:ext>
            </a:extLst>
          </p:cNvPr>
          <p:cNvSpPr txBox="1">
            <a:spLocks/>
          </p:cNvSpPr>
          <p:nvPr/>
        </p:nvSpPr>
        <p:spPr>
          <a:xfrm>
            <a:off x="276306" y="293309"/>
            <a:ext cx="2334716" cy="175385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 dirty="0">
                <a:solidFill>
                  <a:srgbClr val="C00000"/>
                </a:solidFill>
                <a:latin typeface="+mn-lt"/>
              </a:rPr>
              <a:t>Heat treatment</a:t>
            </a:r>
          </a:p>
        </p:txBody>
      </p:sp>
    </p:spTree>
    <p:extLst>
      <p:ext uri="{BB962C8B-B14F-4D97-AF65-F5344CB8AC3E}">
        <p14:creationId xmlns:p14="http://schemas.microsoft.com/office/powerpoint/2010/main" val="2414395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6B5A5B-F4B3-491D-B451-0EDE11FA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88" y="251130"/>
            <a:ext cx="9976207" cy="662291"/>
          </a:xfrm>
        </p:spPr>
        <p:txBody>
          <a:bodyPr>
            <a:normAutofit fontScale="90000"/>
          </a:bodyPr>
          <a:lstStyle/>
          <a:p>
            <a:r>
              <a:rPr lang="en-GB" sz="4400" b="0" dirty="0">
                <a:solidFill>
                  <a:srgbClr val="C00000"/>
                </a:solidFill>
                <a:latin typeface="+mn-lt"/>
              </a:rPr>
              <a:t>Content</a:t>
            </a:r>
            <a:endParaRPr lang="en-GB" sz="4800" b="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BB3CF0-9F1E-46F0-B00C-566415FCD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9" y="1179510"/>
            <a:ext cx="5702156" cy="537655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3200" u="sng" dirty="0"/>
              <a:t>Bi-2212 samples and test setup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Sample preparation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Transverse stress results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Microstructural analysis of cable ross-sections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Conclusion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FA9420C-E7B5-457C-9FF3-4C35701FA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A22F-7105-4CDA-AC81-2AD24EC01792}" type="slidenum">
              <a:rPr lang="en-GB" smtClean="0"/>
              <a:t>3</a:t>
            </a:fld>
            <a:endParaRPr lang="en-GB"/>
          </a:p>
        </p:txBody>
      </p:sp>
      <p:pic>
        <p:nvPicPr>
          <p:cNvPr id="5" name="Picture 4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3E9758A7-81DC-4B93-85C5-8F84EC3984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994" y="0"/>
            <a:ext cx="1688293" cy="844147"/>
          </a:xfrm>
          <a:prstGeom prst="rect">
            <a:avLst/>
          </a:prstGeom>
        </p:spPr>
      </p:pic>
      <p:sp>
        <p:nvSpPr>
          <p:cNvPr id="6" name="Pijl: links 5">
            <a:extLst>
              <a:ext uri="{FF2B5EF4-FFF2-40B4-BE49-F238E27FC236}">
                <a16:creationId xmlns:a16="http://schemas.microsoft.com/office/drawing/2014/main" id="{E6958965-B01B-4A28-BB38-07F5E1C25987}"/>
              </a:ext>
            </a:extLst>
          </p:cNvPr>
          <p:cNvSpPr/>
          <p:nvPr/>
        </p:nvSpPr>
        <p:spPr>
          <a:xfrm>
            <a:off x="6265746" y="1469164"/>
            <a:ext cx="1530626" cy="409954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8653371" y="990895"/>
            <a:ext cx="3673733" cy="5477695"/>
            <a:chOff x="8653371" y="990895"/>
            <a:chExt cx="3673733" cy="5477695"/>
          </a:xfrm>
        </p:grpSpPr>
        <p:pic>
          <p:nvPicPr>
            <p:cNvPr id="9" name="Picture 28">
              <a:extLst>
                <a:ext uri="{FF2B5EF4-FFF2-40B4-BE49-F238E27FC236}">
                  <a16:creationId xmlns:a16="http://schemas.microsoft.com/office/drawing/2014/main" id="{A148AC53-5AF3-4FE8-B6A5-05A612F7E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9448800" y="2828479"/>
              <a:ext cx="1693572" cy="3640111"/>
            </a:xfrm>
            <a:prstGeom prst="rect">
              <a:avLst/>
            </a:prstGeom>
            <a:ln>
              <a:noFill/>
              <a:prstDash val="sysDash"/>
            </a:ln>
          </p:spPr>
        </p:pic>
        <p:pic>
          <p:nvPicPr>
            <p:cNvPr id="10" name="Picture 3" descr="A picture containing several&#10;&#10;Description automatically generated">
              <a:extLst>
                <a:ext uri="{FF2B5EF4-FFF2-40B4-BE49-F238E27FC236}">
                  <a16:creationId xmlns:a16="http://schemas.microsoft.com/office/drawing/2014/main" id="{4D95A11C-A52B-4434-A0C5-94311E9D0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53371" y="1325388"/>
              <a:ext cx="3427154" cy="697507"/>
            </a:xfrm>
            <a:prstGeom prst="rect">
              <a:avLst/>
            </a:prstGeom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C4FD5ED6-108D-42D5-8FC2-CB5CEEE3BA49}"/>
                </a:ext>
              </a:extLst>
            </p:cNvPr>
            <p:cNvSpPr txBox="1"/>
            <p:nvPr/>
          </p:nvSpPr>
          <p:spPr>
            <a:xfrm>
              <a:off x="9118223" y="990895"/>
              <a:ext cx="2549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Bi-2212 Rutherford cab</a:t>
              </a:r>
              <a:r>
                <a:rPr lang="en-GB" sz="1600" b="1" dirty="0"/>
                <a:t>le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9889E509-1E0C-4E12-ADA9-67BD109D1E06}"/>
                </a:ext>
              </a:extLst>
            </p:cNvPr>
            <p:cNvSpPr txBox="1"/>
            <p:nvPr/>
          </p:nvSpPr>
          <p:spPr>
            <a:xfrm>
              <a:off x="8899950" y="2434862"/>
              <a:ext cx="3427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Cable press in 11 T solenoid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4107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D86059-1D36-4606-BD78-56FAAEF8E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241496"/>
            <a:ext cx="11042904" cy="622532"/>
          </a:xfrm>
        </p:spPr>
        <p:txBody>
          <a:bodyPr>
            <a:noAutofit/>
          </a:bodyPr>
          <a:lstStyle/>
          <a:p>
            <a:r>
              <a:rPr lang="en-GB" b="0" dirty="0">
                <a:solidFill>
                  <a:srgbClr val="C00000"/>
                </a:solidFill>
              </a:rPr>
              <a:t>Bi-2212 Rutherford cable samples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315FF05F-D05D-406F-B961-1FA5DC1E65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467930"/>
              </p:ext>
            </p:extLst>
          </p:nvPr>
        </p:nvGraphicFramePr>
        <p:xfrm>
          <a:off x="414734" y="3641441"/>
          <a:ext cx="8523781" cy="2985390"/>
        </p:xfrm>
        <a:graphic>
          <a:graphicData uri="http://schemas.openxmlformats.org/drawingml/2006/table">
            <a:tbl>
              <a:tblPr firstRow="1" firstCol="1" bandRow="1"/>
              <a:tblGrid>
                <a:gridCol w="2292040">
                  <a:extLst>
                    <a:ext uri="{9D8B030D-6E8A-4147-A177-3AD203B41FA5}">
                      <a16:colId xmlns:a16="http://schemas.microsoft.com/office/drawing/2014/main" val="3524078496"/>
                    </a:ext>
                  </a:extLst>
                </a:gridCol>
                <a:gridCol w="3552854">
                  <a:extLst>
                    <a:ext uri="{9D8B030D-6E8A-4147-A177-3AD203B41FA5}">
                      <a16:colId xmlns:a16="http://schemas.microsoft.com/office/drawing/2014/main" val="2174667666"/>
                    </a:ext>
                  </a:extLst>
                </a:gridCol>
                <a:gridCol w="2678887">
                  <a:extLst>
                    <a:ext uri="{9D8B030D-6E8A-4147-A177-3AD203B41FA5}">
                      <a16:colId xmlns:a16="http://schemas.microsoft.com/office/drawing/2014/main" val="3704631990"/>
                    </a:ext>
                  </a:extLst>
                </a:gridCol>
              </a:tblGrid>
              <a:tr h="3295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Sample 3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Sample 4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28821"/>
                  </a:ext>
                </a:extLst>
              </a:tr>
              <a:tr h="3390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Cable no. 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LBNL1109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LBNL2002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80544"/>
                  </a:ext>
                </a:extLst>
              </a:tr>
              <a:tr h="3390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strands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907662"/>
                  </a:ext>
                </a:extLst>
              </a:tr>
              <a:tr h="3526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Size excl.</a:t>
                      </a:r>
                      <a:r>
                        <a:rPr lang="en-GB" sz="16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insulation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7.8 mm x 1.4 mm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055888"/>
                  </a:ext>
                </a:extLst>
              </a:tr>
              <a:tr h="3390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Twist pitch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 mm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8095753"/>
                  </a:ext>
                </a:extLst>
              </a:tr>
              <a:tr h="6377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Bi-2212 wire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Nontwisted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PMM180207_4, 5, 6 ,7, 55x18, 0.8mm, </a:t>
                      </a:r>
                      <a:r>
                        <a:rPr lang="en-GB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Engi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-mat powder LXB103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PMM190118, 55x18, 0.8mm, Engi-mat LXB156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598563"/>
                  </a:ext>
                </a:extLst>
              </a:tr>
              <a:tr h="3390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Insulation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Mullite sleeve, 150 µm thick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911162"/>
                  </a:ext>
                </a:extLst>
              </a:tr>
              <a:tr h="3093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 date at Uni.</a:t>
                      </a:r>
                      <a:r>
                        <a:rPr lang="en-GB" sz="16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Twente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2022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June 2023</a:t>
                      </a: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9C9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53469"/>
                  </a:ext>
                </a:extLst>
              </a:tr>
            </a:tbl>
          </a:graphicData>
        </a:graphic>
      </p:graphicFrame>
      <p:pic>
        <p:nvPicPr>
          <p:cNvPr id="6" name="Afbeelding 5">
            <a:extLst>
              <a:ext uri="{FF2B5EF4-FFF2-40B4-BE49-F238E27FC236}">
                <a16:creationId xmlns:a16="http://schemas.microsoft.com/office/drawing/2014/main" id="{2524A547-9453-4AE4-812E-201F3F54B0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734" y="1975490"/>
            <a:ext cx="4742893" cy="148814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814E33F-040E-4ECB-8F98-D32ECAE3EB1D}"/>
              </a:ext>
            </a:extLst>
          </p:cNvPr>
          <p:cNvSpPr txBox="1"/>
          <p:nvPr/>
        </p:nvSpPr>
        <p:spPr>
          <a:xfrm>
            <a:off x="310896" y="1648508"/>
            <a:ext cx="5617413" cy="342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Zhang et al. (2018), </a:t>
            </a:r>
            <a:r>
              <a:rPr lang="en-GB" sz="1600" dirty="0">
                <a:hlinkClick r:id="rId4"/>
              </a:rPr>
              <a:t>https://doi.org/10.1088/1361-6668/aada2f</a:t>
            </a:r>
            <a:r>
              <a:rPr lang="en-GB" sz="1600" dirty="0"/>
              <a:t> </a:t>
            </a:r>
          </a:p>
        </p:txBody>
      </p:sp>
      <p:pic>
        <p:nvPicPr>
          <p:cNvPr id="53" name="Tijdelijke aanduiding voor inhoud 52">
            <a:extLst>
              <a:ext uri="{FF2B5EF4-FFF2-40B4-BE49-F238E27FC236}">
                <a16:creationId xmlns:a16="http://schemas.microsoft.com/office/drawing/2014/main" id="{558F0005-D61D-4505-ABF2-B0DA69C8B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109" y="778374"/>
            <a:ext cx="686391" cy="520840"/>
          </a:xfr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17CCC291-B095-45BB-A60A-372220EFD608}"/>
              </a:ext>
            </a:extLst>
          </p:cNvPr>
          <p:cNvSpPr txBox="1"/>
          <p:nvPr/>
        </p:nvSpPr>
        <p:spPr>
          <a:xfrm>
            <a:off x="414734" y="1042999"/>
            <a:ext cx="8403276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/>
              <a:t>Two sample were tested at Uni. Twente in transverse stress set-u</a:t>
            </a:r>
            <a:r>
              <a:rPr lang="en-GB" sz="2000" b="1" dirty="0"/>
              <a:t>p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938516" y="4069803"/>
            <a:ext cx="3402649" cy="2340788"/>
            <a:chOff x="7421720" y="3968355"/>
            <a:chExt cx="3995895" cy="2663298"/>
          </a:xfrm>
        </p:grpSpPr>
        <p:pic>
          <p:nvPicPr>
            <p:cNvPr id="31" name="Afbeelding 30">
              <a:extLst>
                <a:ext uri="{FF2B5EF4-FFF2-40B4-BE49-F238E27FC236}">
                  <a16:creationId xmlns:a16="http://schemas.microsoft.com/office/drawing/2014/main" id="{F211A1DA-04C9-4299-8A11-E6A122F9E6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51541" y="4360852"/>
              <a:ext cx="2197645" cy="2270801"/>
            </a:xfrm>
            <a:prstGeom prst="rect">
              <a:avLst/>
            </a:prstGeom>
          </p:spPr>
        </p:pic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id="{EA4039EB-F46E-4753-8BE1-3714C92DFA47}"/>
                </a:ext>
              </a:extLst>
            </p:cNvPr>
            <p:cNvSpPr txBox="1"/>
            <p:nvPr/>
          </p:nvSpPr>
          <p:spPr>
            <a:xfrm>
              <a:off x="7838116" y="3968355"/>
              <a:ext cx="3579499" cy="3659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/>
                <a:t>Wire cross-section (Zhang et al.)</a:t>
              </a:r>
              <a:endParaRPr lang="en-GB" sz="1600" dirty="0"/>
            </a:p>
          </p:txBody>
        </p:sp>
        <p:cxnSp>
          <p:nvCxnSpPr>
            <p:cNvPr id="36" name="Rechte verbindingslijn met pijl 35">
              <a:extLst>
                <a:ext uri="{FF2B5EF4-FFF2-40B4-BE49-F238E27FC236}">
                  <a16:creationId xmlns:a16="http://schemas.microsoft.com/office/drawing/2014/main" id="{D50F9E4A-A1A0-46A2-97DE-C5C236384D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41402" y="4433271"/>
              <a:ext cx="0" cy="210623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itel 3">
              <a:extLst>
                <a:ext uri="{FF2B5EF4-FFF2-40B4-BE49-F238E27FC236}">
                  <a16:creationId xmlns:a16="http://schemas.microsoft.com/office/drawing/2014/main" id="{527FE617-F3D8-4E33-940A-35287C3D737E}"/>
                </a:ext>
              </a:extLst>
            </p:cNvPr>
            <p:cNvSpPr txBox="1">
              <a:spLocks/>
            </p:cNvSpPr>
            <p:nvPr/>
          </p:nvSpPr>
          <p:spPr>
            <a:xfrm>
              <a:off x="7421720" y="5238474"/>
              <a:ext cx="919682" cy="5266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nl-NL" sz="1800" dirty="0">
                  <a:latin typeface="+mn-lt"/>
                </a:rPr>
                <a:t>0.8 mm</a:t>
              </a:r>
              <a:endParaRPr lang="en-GB" sz="1800" dirty="0">
                <a:latin typeface="+mn-lt"/>
              </a:endParaRPr>
            </a:p>
          </p:txBody>
        </p:sp>
      </p:grpSp>
      <p:pic>
        <p:nvPicPr>
          <p:cNvPr id="40" name="Picture 4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48C20C96-00FD-4729-A7DC-F7C1B4AC23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994" y="0"/>
            <a:ext cx="1688293" cy="844147"/>
          </a:xfrm>
          <a:prstGeom prst="rect">
            <a:avLst/>
          </a:prstGeom>
        </p:spPr>
      </p:pic>
      <p:sp>
        <p:nvSpPr>
          <p:cNvPr id="51" name="Tijdelijke aanduiding voor dianummer 50">
            <a:extLst>
              <a:ext uri="{FF2B5EF4-FFF2-40B4-BE49-F238E27FC236}">
                <a16:creationId xmlns:a16="http://schemas.microsoft.com/office/drawing/2014/main" id="{B98808D7-FB58-49D9-9A39-2D2E6B6D4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A22F-7105-4CDA-AC81-2AD24EC01792}" type="slidenum">
              <a:rPr lang="en-GB" smtClean="0"/>
              <a:t>4</a:t>
            </a:fld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5928308" y="1878343"/>
            <a:ext cx="5912520" cy="1611359"/>
            <a:chOff x="5988803" y="2226603"/>
            <a:chExt cx="6146995" cy="1782608"/>
          </a:xfrm>
        </p:grpSpPr>
        <p:cxnSp>
          <p:nvCxnSpPr>
            <p:cNvPr id="15" name="Rechte verbindingslijn met pijl 14">
              <a:extLst>
                <a:ext uri="{FF2B5EF4-FFF2-40B4-BE49-F238E27FC236}">
                  <a16:creationId xmlns:a16="http://schemas.microsoft.com/office/drawing/2014/main" id="{2A07EC4B-D574-4455-97E7-F3914D5509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29132" y="2649196"/>
              <a:ext cx="0" cy="100205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5988803" y="2226603"/>
              <a:ext cx="6146995" cy="1782608"/>
              <a:chOff x="6006535" y="2260571"/>
              <a:chExt cx="6146995" cy="1782608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6006535" y="2958246"/>
                <a:ext cx="6146995" cy="1084933"/>
                <a:chOff x="6006535" y="2958246"/>
                <a:chExt cx="6146995" cy="1084933"/>
              </a:xfrm>
            </p:grpSpPr>
            <p:cxnSp>
              <p:nvCxnSpPr>
                <p:cNvPr id="13" name="Rechte verbindingslijn met pijl 12">
                  <a:extLst>
                    <a:ext uri="{FF2B5EF4-FFF2-40B4-BE49-F238E27FC236}">
                      <a16:creationId xmlns:a16="http://schemas.microsoft.com/office/drawing/2014/main" id="{450C7AA9-E0B2-4B6D-9BB9-C7CD1D2F0D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926802" y="3749522"/>
                  <a:ext cx="5226728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itel 3">
                  <a:extLst>
                    <a:ext uri="{FF2B5EF4-FFF2-40B4-BE49-F238E27FC236}">
                      <a16:creationId xmlns:a16="http://schemas.microsoft.com/office/drawing/2014/main" id="{9B011BE5-3BFD-419E-B359-0C81CA005DB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010835" y="3769403"/>
                  <a:ext cx="1252595" cy="27377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>
                    <a:spcBef>
                      <a:spcPts val="0"/>
                    </a:spcBef>
                  </a:pPr>
                  <a:r>
                    <a:rPr lang="nl-NL" sz="1600" dirty="0">
                      <a:latin typeface="+mn-lt"/>
                    </a:rPr>
                    <a:t>7.8 mm</a:t>
                  </a:r>
                  <a:endParaRPr lang="en-GB" sz="1600" dirty="0">
                    <a:latin typeface="+mn-lt"/>
                  </a:endParaRPr>
                </a:p>
              </p:txBody>
            </p:sp>
            <p:sp>
              <p:nvSpPr>
                <p:cNvPr id="16" name="Titel 3">
                  <a:extLst>
                    <a:ext uri="{FF2B5EF4-FFF2-40B4-BE49-F238E27FC236}">
                      <a16:creationId xmlns:a16="http://schemas.microsoft.com/office/drawing/2014/main" id="{3E4545B9-3DA4-4B86-A5DC-2C33CAFA02B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6535" y="2958246"/>
                  <a:ext cx="920264" cy="52661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>
                    <a:spcBef>
                      <a:spcPts val="0"/>
                    </a:spcBef>
                  </a:pPr>
                  <a:r>
                    <a:rPr lang="nl-NL" sz="1600" dirty="0">
                      <a:latin typeface="+mn-lt"/>
                    </a:rPr>
                    <a:t>1.4 mm</a:t>
                  </a:r>
                  <a:endParaRPr lang="en-GB" sz="1600" dirty="0">
                    <a:latin typeface="+mn-lt"/>
                  </a:endParaRPr>
                </a:p>
              </p:txBody>
            </p:sp>
          </p:grpSp>
          <p:grpSp>
            <p:nvGrpSpPr>
              <p:cNvPr id="3" name="Group 2"/>
              <p:cNvGrpSpPr/>
              <p:nvPr/>
            </p:nvGrpSpPr>
            <p:grpSpPr>
              <a:xfrm>
                <a:off x="6926800" y="2260571"/>
                <a:ext cx="5226729" cy="1397924"/>
                <a:chOff x="6926800" y="2260571"/>
                <a:chExt cx="5226729" cy="1397924"/>
              </a:xfrm>
            </p:grpSpPr>
            <p:sp>
              <p:nvSpPr>
                <p:cNvPr id="30" name="Tekstvak 29">
                  <a:extLst>
                    <a:ext uri="{FF2B5EF4-FFF2-40B4-BE49-F238E27FC236}">
                      <a16:creationId xmlns:a16="http://schemas.microsoft.com/office/drawing/2014/main" id="{54DC6ADD-E3AA-4616-A946-10995CDF662D}"/>
                    </a:ext>
                  </a:extLst>
                </p:cNvPr>
                <p:cNvSpPr txBox="1"/>
                <p:nvPr/>
              </p:nvSpPr>
              <p:spPr>
                <a:xfrm>
                  <a:off x="8445045" y="2260571"/>
                  <a:ext cx="235924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800" b="1" dirty="0"/>
                    <a:t>Cable cross-section</a:t>
                  </a:r>
                  <a:endParaRPr lang="en-GB" dirty="0"/>
                </a:p>
              </p:txBody>
            </p:sp>
            <p:pic>
              <p:nvPicPr>
                <p:cNvPr id="20" name="Picture 3" descr="A picture containing several&#10;&#10;Description automatically generated">
                  <a:extLst>
                    <a:ext uri="{FF2B5EF4-FFF2-40B4-BE49-F238E27FC236}">
                      <a16:creationId xmlns:a16="http://schemas.microsoft.com/office/drawing/2014/main" id="{6F207789-07A9-41A0-BB6D-330CCE3C00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screen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sharpenSoften amount="4000"/>
                          </a14:imgEffect>
                          <a14:imgEffect>
                            <a14:brightnessContrast bright="21000" contrast="1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926800" y="2594732"/>
                  <a:ext cx="5226729" cy="1063763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48D8A34D-A358-4B0A-8E43-4CF85CF6F2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5801" y="1348396"/>
            <a:ext cx="605759" cy="605759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6193B01D-A0CA-4CD8-B1DC-E66419405C9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440" y="793416"/>
            <a:ext cx="1114723" cy="46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58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1A4782-A6CA-46C2-871B-EDB5E5751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21" y="160424"/>
            <a:ext cx="5051185" cy="836149"/>
          </a:xfrm>
        </p:spPr>
        <p:txBody>
          <a:bodyPr/>
          <a:lstStyle/>
          <a:p>
            <a:r>
              <a:rPr lang="en-GB" b="0" dirty="0">
                <a:solidFill>
                  <a:srgbClr val="C00000"/>
                </a:solidFill>
              </a:rPr>
              <a:t>Transverse stress setup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926F46-43F9-477D-B25D-8592136C9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21" y="1512027"/>
            <a:ext cx="3348968" cy="405829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3600"/>
              </a:spcAft>
            </a:pPr>
            <a:r>
              <a:rPr lang="en-GB" sz="2400" dirty="0"/>
              <a:t>50 kA superconducting transformer</a:t>
            </a:r>
          </a:p>
          <a:p>
            <a:pPr>
              <a:lnSpc>
                <a:spcPct val="100000"/>
              </a:lnSpc>
              <a:spcAft>
                <a:spcPts val="3600"/>
              </a:spcAft>
            </a:pPr>
            <a:r>
              <a:rPr lang="en-GB" sz="2400" dirty="0"/>
              <a:t>11 T solenoid magnet</a:t>
            </a:r>
          </a:p>
          <a:p>
            <a:pPr>
              <a:lnSpc>
                <a:spcPct val="100000"/>
              </a:lnSpc>
              <a:spcAft>
                <a:spcPts val="3600"/>
              </a:spcAft>
            </a:pPr>
            <a:r>
              <a:rPr lang="en-GB" sz="2400" dirty="0"/>
              <a:t>250 </a:t>
            </a:r>
            <a:r>
              <a:rPr lang="en-GB" sz="2400" dirty="0" err="1"/>
              <a:t>kN</a:t>
            </a:r>
            <a:r>
              <a:rPr lang="en-GB" sz="2400" dirty="0"/>
              <a:t> press</a:t>
            </a:r>
          </a:p>
          <a:p>
            <a:pPr>
              <a:lnSpc>
                <a:spcPct val="100000"/>
              </a:lnSpc>
              <a:spcAft>
                <a:spcPts val="3600"/>
              </a:spcAft>
            </a:pPr>
            <a:r>
              <a:rPr lang="en-GB" sz="2400" dirty="0"/>
              <a:t>4.2 K helium bath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691937" y="9821"/>
            <a:ext cx="3259401" cy="6858000"/>
            <a:chOff x="8786444" y="1"/>
            <a:chExt cx="3259401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8786444" y="1"/>
              <a:ext cx="3259401" cy="6858000"/>
              <a:chOff x="8675407" y="1"/>
              <a:chExt cx="3259401" cy="6858000"/>
            </a:xfrm>
          </p:grpSpPr>
          <p:pic>
            <p:nvPicPr>
              <p:cNvPr id="24" name="Picture 3">
                <a:extLst>
                  <a:ext uri="{FF2B5EF4-FFF2-40B4-BE49-F238E27FC236}">
                    <a16:creationId xmlns:a16="http://schemas.microsoft.com/office/drawing/2014/main" id="{0058A7FD-5782-4BDA-BA3A-1D7C6FB259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" contrast="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11548" y="1"/>
                <a:ext cx="2005996" cy="6858000"/>
              </a:xfrm>
              <a:prstGeom prst="rect">
                <a:avLst/>
              </a:prstGeom>
            </p:spPr>
          </p:pic>
          <p:sp>
            <p:nvSpPr>
              <p:cNvPr id="25" name="TextBox 4">
                <a:extLst>
                  <a:ext uri="{FF2B5EF4-FFF2-40B4-BE49-F238E27FC236}">
                    <a16:creationId xmlns:a16="http://schemas.microsoft.com/office/drawing/2014/main" id="{13C866F1-F7F6-406D-A6C5-472E62783B53}"/>
                  </a:ext>
                </a:extLst>
              </p:cNvPr>
              <p:cNvSpPr txBox="1"/>
              <p:nvPr/>
            </p:nvSpPr>
            <p:spPr>
              <a:xfrm>
                <a:off x="11090214" y="906409"/>
                <a:ext cx="8445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50 kA trans-former</a:t>
                </a:r>
                <a:endParaRPr lang="nl-NL" dirty="0"/>
              </a:p>
            </p:txBody>
          </p:sp>
          <p:cxnSp>
            <p:nvCxnSpPr>
              <p:cNvPr id="29" name="Straight Arrow Connector 8">
                <a:extLst>
                  <a:ext uri="{FF2B5EF4-FFF2-40B4-BE49-F238E27FC236}">
                    <a16:creationId xmlns:a16="http://schemas.microsoft.com/office/drawing/2014/main" id="{B73E54E9-5F91-480F-B0C9-B98F89698A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79603" y="1944787"/>
                <a:ext cx="1487633" cy="749135"/>
              </a:xfrm>
              <a:prstGeom prst="straightConnector1">
                <a:avLst/>
              </a:prstGeom>
              <a:ln w="50800">
                <a:solidFill>
                  <a:schemeClr val="accent4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5">
                <a:extLst>
                  <a:ext uri="{FF2B5EF4-FFF2-40B4-BE49-F238E27FC236}">
                    <a16:creationId xmlns:a16="http://schemas.microsoft.com/office/drawing/2014/main" id="{974EBEE7-D4E3-4F0F-953A-9ED8F0F182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75407" y="4973146"/>
                <a:ext cx="914542" cy="248849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CC6EB0F-519A-43EE-8F00-9C7F3651D53A}"/>
                </a:ext>
              </a:extLst>
            </p:cNvPr>
            <p:cNvSpPr/>
            <p:nvPr/>
          </p:nvSpPr>
          <p:spPr>
            <a:xfrm>
              <a:off x="9248972" y="3975076"/>
              <a:ext cx="1744375" cy="2868130"/>
            </a:xfrm>
            <a:prstGeom prst="rect">
              <a:avLst/>
            </a:prstGeom>
            <a:noFill/>
            <a:ln w="317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36" name="TextBox 39">
            <a:extLst>
              <a:ext uri="{FF2B5EF4-FFF2-40B4-BE49-F238E27FC236}">
                <a16:creationId xmlns:a16="http://schemas.microsoft.com/office/drawing/2014/main" id="{EAAF991D-7A57-4227-AA68-F7053417CA71}"/>
              </a:ext>
            </a:extLst>
          </p:cNvPr>
          <p:cNvSpPr txBox="1"/>
          <p:nvPr/>
        </p:nvSpPr>
        <p:spPr>
          <a:xfrm>
            <a:off x="6034567" y="6361421"/>
            <a:ext cx="247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 by Boschman et al.</a:t>
            </a:r>
          </a:p>
          <a:p>
            <a:r>
              <a:rPr lang="nl-NL" sz="1200" dirty="0">
                <a:hlinkClick r:id="rId4"/>
              </a:rPr>
              <a:t>https://doi.org/10.1109/20.133551</a:t>
            </a:r>
            <a:r>
              <a:rPr lang="en-GB" sz="1200" dirty="0"/>
              <a:t> </a:t>
            </a:r>
            <a:endParaRPr lang="en-NL" sz="1200" dirty="0"/>
          </a:p>
        </p:txBody>
      </p:sp>
      <p:pic>
        <p:nvPicPr>
          <p:cNvPr id="37" name="Picture 4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934973D2-43C2-45C4-B3B8-8857FDCAE4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292" y="1"/>
            <a:ext cx="1156995" cy="578498"/>
          </a:xfrm>
          <a:prstGeom prst="rect">
            <a:avLst/>
          </a:prstGeom>
        </p:spPr>
      </p:pic>
      <p:sp>
        <p:nvSpPr>
          <p:cNvPr id="39" name="Tijdelijke aanduiding voor dianummer 38">
            <a:extLst>
              <a:ext uri="{FF2B5EF4-FFF2-40B4-BE49-F238E27FC236}">
                <a16:creationId xmlns:a16="http://schemas.microsoft.com/office/drawing/2014/main" id="{A4383F62-720D-4CA3-BCFC-9C4C54C15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A22F-7105-4CDA-AC81-2AD24EC01792}" type="slidenum">
              <a:rPr lang="en-GB" smtClean="0"/>
              <a:t>5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259EF9-C7EC-7B0D-AD25-EB18825C56D4}"/>
              </a:ext>
            </a:extLst>
          </p:cNvPr>
          <p:cNvGrpSpPr/>
          <p:nvPr/>
        </p:nvGrpSpPr>
        <p:grpSpPr>
          <a:xfrm>
            <a:off x="4840970" y="292836"/>
            <a:ext cx="3546246" cy="6020879"/>
            <a:chOff x="4840970" y="292836"/>
            <a:chExt cx="3546246" cy="6020879"/>
          </a:xfrm>
        </p:grpSpPr>
        <p:grpSp>
          <p:nvGrpSpPr>
            <p:cNvPr id="5" name="Group 4"/>
            <p:cNvGrpSpPr/>
            <p:nvPr/>
          </p:nvGrpSpPr>
          <p:grpSpPr>
            <a:xfrm>
              <a:off x="4840970" y="563927"/>
              <a:ext cx="3546246" cy="5749788"/>
              <a:chOff x="4761518" y="780117"/>
              <a:chExt cx="3546246" cy="5749788"/>
            </a:xfrm>
          </p:grpSpPr>
          <p:pic>
            <p:nvPicPr>
              <p:cNvPr id="23" name="Picture 28">
                <a:extLst>
                  <a:ext uri="{FF2B5EF4-FFF2-40B4-BE49-F238E27FC236}">
                    <a16:creationId xmlns:a16="http://schemas.microsoft.com/office/drawing/2014/main" id="{65FE4B6B-5828-4AB6-BFAE-76BC35B93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61916" y="780117"/>
                <a:ext cx="2345848" cy="5749788"/>
              </a:xfrm>
              <a:prstGeom prst="rect">
                <a:avLst/>
              </a:prstGeom>
              <a:ln>
                <a:noFill/>
                <a:prstDash val="sysDash"/>
              </a:ln>
            </p:spPr>
          </p:pic>
          <p:sp>
            <p:nvSpPr>
              <p:cNvPr id="26" name="TextBox 5">
                <a:extLst>
                  <a:ext uri="{FF2B5EF4-FFF2-40B4-BE49-F238E27FC236}">
                    <a16:creationId xmlns:a16="http://schemas.microsoft.com/office/drawing/2014/main" id="{B44E8B06-4EEF-4F38-B410-1127F8E7519B}"/>
                  </a:ext>
                </a:extLst>
              </p:cNvPr>
              <p:cNvSpPr txBox="1"/>
              <p:nvPr/>
            </p:nvSpPr>
            <p:spPr>
              <a:xfrm>
                <a:off x="4763142" y="2288620"/>
                <a:ext cx="140043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Sample holder</a:t>
                </a:r>
                <a:endParaRPr lang="nl-NL" sz="2000" dirty="0"/>
              </a:p>
            </p:txBody>
          </p:sp>
          <p:sp>
            <p:nvSpPr>
              <p:cNvPr id="27" name="TextBox 6">
                <a:extLst>
                  <a:ext uri="{FF2B5EF4-FFF2-40B4-BE49-F238E27FC236}">
                    <a16:creationId xmlns:a16="http://schemas.microsoft.com/office/drawing/2014/main" id="{0404A10E-02D5-49D3-BF2D-C82227DE3602}"/>
                  </a:ext>
                </a:extLst>
              </p:cNvPr>
              <p:cNvSpPr txBox="1"/>
              <p:nvPr/>
            </p:nvSpPr>
            <p:spPr>
              <a:xfrm>
                <a:off x="4828666" y="3548032"/>
                <a:ext cx="140043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11 T solenoid</a:t>
                </a:r>
                <a:endParaRPr lang="nl-NL" sz="2000" dirty="0"/>
              </a:p>
            </p:txBody>
          </p:sp>
          <p:sp>
            <p:nvSpPr>
              <p:cNvPr id="28" name="TextBox 7">
                <a:extLst>
                  <a:ext uri="{FF2B5EF4-FFF2-40B4-BE49-F238E27FC236}">
                    <a16:creationId xmlns:a16="http://schemas.microsoft.com/office/drawing/2014/main" id="{0DF78DFA-D428-4672-9A6C-76129E1DF624}"/>
                  </a:ext>
                </a:extLst>
              </p:cNvPr>
              <p:cNvSpPr txBox="1"/>
              <p:nvPr/>
            </p:nvSpPr>
            <p:spPr>
              <a:xfrm>
                <a:off x="4761518" y="5699844"/>
                <a:ext cx="11280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Press coils</a:t>
                </a:r>
                <a:endParaRPr lang="nl-NL" sz="2000" dirty="0"/>
              </a:p>
            </p:txBody>
          </p:sp>
          <p:cxnSp>
            <p:nvCxnSpPr>
              <p:cNvPr id="30" name="Straight Arrow Connector 9">
                <a:extLst>
                  <a:ext uri="{FF2B5EF4-FFF2-40B4-BE49-F238E27FC236}">
                    <a16:creationId xmlns:a16="http://schemas.microsoft.com/office/drawing/2014/main" id="{55616BD7-BD6F-4F83-BB87-B467630FBC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9195" y="3055374"/>
                <a:ext cx="79634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10">
                <a:extLst>
                  <a:ext uri="{FF2B5EF4-FFF2-40B4-BE49-F238E27FC236}">
                    <a16:creationId xmlns:a16="http://schemas.microsoft.com/office/drawing/2014/main" id="{F6B3E967-8694-4227-9F7E-B72EE97C36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3426" y="3816012"/>
                <a:ext cx="444012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11">
                <a:extLst>
                  <a:ext uri="{FF2B5EF4-FFF2-40B4-BE49-F238E27FC236}">
                    <a16:creationId xmlns:a16="http://schemas.microsoft.com/office/drawing/2014/main" id="{6C3CD1F3-34AC-4220-BF40-A5796C181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57820" y="6081160"/>
                <a:ext cx="479887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0">
                <a:extLst>
                  <a:ext uri="{FF2B5EF4-FFF2-40B4-BE49-F238E27FC236}">
                    <a16:creationId xmlns:a16="http://schemas.microsoft.com/office/drawing/2014/main" id="{F6B3E967-8694-4227-9F7E-B72EE97C36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1150" y="2634876"/>
                <a:ext cx="1256557" cy="768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10">
                <a:extLst>
                  <a:ext uri="{FF2B5EF4-FFF2-40B4-BE49-F238E27FC236}">
                    <a16:creationId xmlns:a16="http://schemas.microsoft.com/office/drawing/2014/main" id="{F6B3E967-8694-4227-9F7E-B72EE97C36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832" y="6081160"/>
                <a:ext cx="444012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4D5783-35DA-A7B0-D7B6-11197255CE52}"/>
                </a:ext>
              </a:extLst>
            </p:cNvPr>
            <p:cNvSpPr/>
            <p:nvPr/>
          </p:nvSpPr>
          <p:spPr>
            <a:xfrm>
              <a:off x="7419509" y="5813396"/>
              <a:ext cx="730900" cy="22922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C0B96DA-1FC5-F5AC-3395-26A240818E24}"/>
                </a:ext>
              </a:extLst>
            </p:cNvPr>
            <p:cNvSpPr/>
            <p:nvPr/>
          </p:nvSpPr>
          <p:spPr>
            <a:xfrm>
              <a:off x="6084294" y="916229"/>
              <a:ext cx="682647" cy="3831837"/>
            </a:xfrm>
            <a:prstGeom prst="rect">
              <a:avLst/>
            </a:prstGeom>
            <a:solidFill>
              <a:schemeClr val="accent6">
                <a:lumMod val="75000"/>
                <a:alpha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CC6CF6-D676-5C0F-03E7-7CCEF4A20D30}"/>
                </a:ext>
              </a:extLst>
            </p:cNvPr>
            <p:cNvSpPr/>
            <p:nvPr/>
          </p:nvSpPr>
          <p:spPr>
            <a:xfrm>
              <a:off x="7590594" y="916223"/>
              <a:ext cx="730900" cy="3831837"/>
            </a:xfrm>
            <a:prstGeom prst="rect">
              <a:avLst/>
            </a:prstGeom>
            <a:solidFill>
              <a:schemeClr val="accent6">
                <a:lumMod val="75000"/>
                <a:alpha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EEDA76-1E4D-8CB4-EC65-694C83C6799B}"/>
                </a:ext>
              </a:extLst>
            </p:cNvPr>
            <p:cNvSpPr/>
            <p:nvPr/>
          </p:nvSpPr>
          <p:spPr>
            <a:xfrm>
              <a:off x="6261583" y="5813396"/>
              <a:ext cx="675924" cy="229225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B7BBB82-E3DC-58A2-E98D-9663E6558AB5}"/>
                </a:ext>
              </a:extLst>
            </p:cNvPr>
            <p:cNvSpPr/>
            <p:nvPr/>
          </p:nvSpPr>
          <p:spPr>
            <a:xfrm>
              <a:off x="6851151" y="578499"/>
              <a:ext cx="681045" cy="2222524"/>
            </a:xfrm>
            <a:prstGeom prst="roundRect">
              <a:avLst/>
            </a:prstGeom>
            <a:solidFill>
              <a:schemeClr val="accent4"/>
            </a:solidFill>
            <a:ln w="603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75F2F1-5BC7-8906-1200-E2E1CF96B4DF}"/>
                </a:ext>
              </a:extLst>
            </p:cNvPr>
            <p:cNvSpPr/>
            <p:nvPr/>
          </p:nvSpPr>
          <p:spPr>
            <a:xfrm>
              <a:off x="6308550" y="292836"/>
              <a:ext cx="1841859" cy="575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469568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6B5A5B-F4B3-491D-B451-0EDE11FAE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88" y="251130"/>
            <a:ext cx="10076205" cy="662291"/>
          </a:xfrm>
        </p:spPr>
        <p:txBody>
          <a:bodyPr>
            <a:normAutofit fontScale="90000"/>
          </a:bodyPr>
          <a:lstStyle/>
          <a:p>
            <a:r>
              <a:rPr lang="en-GB" sz="4400" b="0" dirty="0">
                <a:solidFill>
                  <a:srgbClr val="C00000"/>
                </a:solidFill>
                <a:latin typeface="+mn-lt"/>
              </a:rPr>
              <a:t>Content</a:t>
            </a:r>
            <a:endParaRPr lang="en-GB" sz="4800" b="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BB3CF0-9F1E-46F0-B00C-566415FCD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9" y="1179510"/>
            <a:ext cx="5702156" cy="537655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3200" dirty="0"/>
              <a:t>Bi-2212 samples and test setup</a:t>
            </a:r>
          </a:p>
          <a:p>
            <a:pPr>
              <a:lnSpc>
                <a:spcPct val="150000"/>
              </a:lnSpc>
            </a:pPr>
            <a:r>
              <a:rPr lang="en-GB" sz="3200" u="sng" dirty="0"/>
              <a:t>Sample preparation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Transverse stress results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Microstructural analysis of cable ross-sections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Conclusion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FA9420C-E7B5-457C-9FF3-4C35701FA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4A22F-7105-4CDA-AC81-2AD24EC01792}" type="slidenum">
              <a:rPr lang="en-GB" smtClean="0"/>
              <a:t>6</a:t>
            </a:fld>
            <a:endParaRPr lang="en-GB"/>
          </a:p>
        </p:txBody>
      </p:sp>
      <p:pic>
        <p:nvPicPr>
          <p:cNvPr id="5" name="Picture 4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3E9758A7-81DC-4B93-85C5-8F84EC3984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994" y="0"/>
            <a:ext cx="1688293" cy="84414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653371" y="990895"/>
            <a:ext cx="3427154" cy="5477695"/>
            <a:chOff x="8653371" y="990895"/>
            <a:chExt cx="3427154" cy="5477695"/>
          </a:xfrm>
        </p:grpSpPr>
        <p:pic>
          <p:nvPicPr>
            <p:cNvPr id="9" name="Picture 28">
              <a:extLst>
                <a:ext uri="{FF2B5EF4-FFF2-40B4-BE49-F238E27FC236}">
                  <a16:creationId xmlns:a16="http://schemas.microsoft.com/office/drawing/2014/main" id="{A148AC53-5AF3-4FE8-B6A5-05A612F7E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9448800" y="2828479"/>
              <a:ext cx="1693572" cy="3640111"/>
            </a:xfrm>
            <a:prstGeom prst="rect">
              <a:avLst/>
            </a:prstGeom>
            <a:ln>
              <a:noFill/>
              <a:prstDash val="sysDash"/>
            </a:ln>
          </p:spPr>
        </p:pic>
        <p:pic>
          <p:nvPicPr>
            <p:cNvPr id="10" name="Picture 3" descr="A picture containing several&#10;&#10;Description automatically generated">
              <a:extLst>
                <a:ext uri="{FF2B5EF4-FFF2-40B4-BE49-F238E27FC236}">
                  <a16:creationId xmlns:a16="http://schemas.microsoft.com/office/drawing/2014/main" id="{4D95A11C-A52B-4434-A0C5-94311E9D0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53371" y="1325388"/>
              <a:ext cx="3427154" cy="697507"/>
            </a:xfrm>
            <a:prstGeom prst="rect">
              <a:avLst/>
            </a:prstGeom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C4FD5ED6-108D-42D5-8FC2-CB5CEEE3BA49}"/>
                </a:ext>
              </a:extLst>
            </p:cNvPr>
            <p:cNvSpPr txBox="1"/>
            <p:nvPr/>
          </p:nvSpPr>
          <p:spPr>
            <a:xfrm>
              <a:off x="9118223" y="990895"/>
              <a:ext cx="2549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Bi-2212 Rutherford cab</a:t>
              </a:r>
              <a:r>
                <a:rPr lang="en-GB" sz="1600" b="1" dirty="0"/>
                <a:t>le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9889E509-1E0C-4E12-ADA9-67BD109D1E06}"/>
                </a:ext>
              </a:extLst>
            </p:cNvPr>
            <p:cNvSpPr txBox="1"/>
            <p:nvPr/>
          </p:nvSpPr>
          <p:spPr>
            <a:xfrm>
              <a:off x="8879401" y="2301629"/>
              <a:ext cx="3038621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Cable press in 11 T solenoid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674855F-52AE-03EC-E055-1BCC2859BA25}"/>
              </a:ext>
            </a:extLst>
          </p:cNvPr>
          <p:cNvSpPr/>
          <p:nvPr/>
        </p:nvSpPr>
        <p:spPr>
          <a:xfrm>
            <a:off x="10068206" y="2722652"/>
            <a:ext cx="465553" cy="1401960"/>
          </a:xfrm>
          <a:prstGeom prst="roundRect">
            <a:avLst/>
          </a:prstGeom>
          <a:solidFill>
            <a:schemeClr val="accent4"/>
          </a:solidFill>
          <a:ln w="603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8E86C6-8A7C-3CDD-74D9-33F38867C5CF}"/>
              </a:ext>
            </a:extLst>
          </p:cNvPr>
          <p:cNvSpPr/>
          <p:nvPr/>
        </p:nvSpPr>
        <p:spPr>
          <a:xfrm flipV="1">
            <a:off x="9472033" y="2670960"/>
            <a:ext cx="1841859" cy="153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Pijl: links 5">
            <a:extLst>
              <a:ext uri="{FF2B5EF4-FFF2-40B4-BE49-F238E27FC236}">
                <a16:creationId xmlns:a16="http://schemas.microsoft.com/office/drawing/2014/main" id="{95796238-F63E-B490-5C30-3BB60613E77B}"/>
              </a:ext>
            </a:extLst>
          </p:cNvPr>
          <p:cNvSpPr/>
          <p:nvPr/>
        </p:nvSpPr>
        <p:spPr>
          <a:xfrm>
            <a:off x="6376105" y="2414423"/>
            <a:ext cx="1530626" cy="409954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62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CE4A3-0AD2-4D16-BD80-E7E9B1297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286" y="440969"/>
            <a:ext cx="5173420" cy="1325563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Rutherford cable after heat treatment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34B61E-46CA-43D4-AE19-9A78D84B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406" y="1173562"/>
            <a:ext cx="5038530" cy="30893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6FDE3A-57E1-46FD-8666-1921EB7E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7098917-3CAB-4EDC-BEC9-BA0D326A4B6D}"/>
              </a:ext>
            </a:extLst>
          </p:cNvPr>
          <p:cNvSpPr txBox="1"/>
          <p:nvPr/>
        </p:nvSpPr>
        <p:spPr>
          <a:xfrm>
            <a:off x="301920" y="5647270"/>
            <a:ext cx="5459935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The samples were heat treated at NHMFL in </a:t>
            </a:r>
            <a:r>
              <a:rPr lang="en-US" dirty="0"/>
              <a:t>49:1 mixture of argon and oxygen with a total gas pressure of 50 bar (892°C)</a:t>
            </a:r>
          </a:p>
        </p:txBody>
      </p:sp>
      <p:pic>
        <p:nvPicPr>
          <p:cNvPr id="9" name="Picture 4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F81643F2-40F3-44CE-A201-380AF268AD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994" y="0"/>
            <a:ext cx="1688293" cy="84414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E5A72E4F-A5D9-40F3-86F5-8F63BA97F3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959"/>
          <a:stretch/>
        </p:blipFill>
        <p:spPr>
          <a:xfrm>
            <a:off x="5973406" y="4454554"/>
            <a:ext cx="5038530" cy="218683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D0047571-8B4B-460C-948B-0791C7AB90B7}"/>
              </a:ext>
            </a:extLst>
          </p:cNvPr>
          <p:cNvSpPr txBox="1"/>
          <p:nvPr/>
        </p:nvSpPr>
        <p:spPr>
          <a:xfrm>
            <a:off x="6489700" y="787674"/>
            <a:ext cx="4322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Pictures of sample 4 after heat treatment</a:t>
            </a:r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1661A628-B95B-4A27-8DDB-50D3060E9D3F}"/>
              </a:ext>
            </a:extLst>
          </p:cNvPr>
          <p:cNvCxnSpPr>
            <a:cxnSpLocks/>
          </p:cNvCxnSpPr>
          <p:nvPr/>
        </p:nvCxnSpPr>
        <p:spPr>
          <a:xfrm>
            <a:off x="6965321" y="3175516"/>
            <a:ext cx="2877179" cy="93718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6F0DA920-4CD7-4D0E-930A-7CE6E552D36B}"/>
              </a:ext>
            </a:extLst>
          </p:cNvPr>
          <p:cNvSpPr txBox="1"/>
          <p:nvPr/>
        </p:nvSpPr>
        <p:spPr>
          <a:xfrm>
            <a:off x="8002270" y="3212094"/>
            <a:ext cx="1226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46 mm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9B34CB9B-DE5A-4D4B-B31A-4576C5235B88}"/>
              </a:ext>
            </a:extLst>
          </p:cNvPr>
          <p:cNvSpPr txBox="1"/>
          <p:nvPr/>
        </p:nvSpPr>
        <p:spPr>
          <a:xfrm>
            <a:off x="3455437" y="1730436"/>
            <a:ext cx="2154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Stainless steel reaction holder</a:t>
            </a:r>
          </a:p>
        </p:txBody>
      </p:sp>
      <p:cxnSp>
        <p:nvCxnSpPr>
          <p:cNvPr id="23" name="Straight Arrow Connector 8">
            <a:extLst>
              <a:ext uri="{FF2B5EF4-FFF2-40B4-BE49-F238E27FC236}">
                <a16:creationId xmlns:a16="http://schemas.microsoft.com/office/drawing/2014/main" id="{A82BDB6B-FD7F-4B99-AED2-F409EFCE14F6}"/>
              </a:ext>
            </a:extLst>
          </p:cNvPr>
          <p:cNvCxnSpPr>
            <a:cxnSpLocks/>
          </p:cNvCxnSpPr>
          <p:nvPr/>
        </p:nvCxnSpPr>
        <p:spPr>
          <a:xfrm>
            <a:off x="5343085" y="2084379"/>
            <a:ext cx="915119" cy="11568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7">
            <a:extLst>
              <a:ext uri="{FF2B5EF4-FFF2-40B4-BE49-F238E27FC236}">
                <a16:creationId xmlns:a16="http://schemas.microsoft.com/office/drawing/2014/main" id="{E990711C-4B32-4D3D-9156-2829C56BE437}"/>
              </a:ext>
            </a:extLst>
          </p:cNvPr>
          <p:cNvSpPr txBox="1"/>
          <p:nvPr/>
        </p:nvSpPr>
        <p:spPr>
          <a:xfrm>
            <a:off x="3242676" y="2561348"/>
            <a:ext cx="2623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Bi-2212 Rutherford cable in mullite sleeve</a:t>
            </a:r>
          </a:p>
        </p:txBody>
      </p:sp>
      <p:cxnSp>
        <p:nvCxnSpPr>
          <p:cNvPr id="27" name="Straight Arrow Connector 8">
            <a:extLst>
              <a:ext uri="{FF2B5EF4-FFF2-40B4-BE49-F238E27FC236}">
                <a16:creationId xmlns:a16="http://schemas.microsoft.com/office/drawing/2014/main" id="{319F7EEE-25E5-4193-B298-3F7FB90A9658}"/>
              </a:ext>
            </a:extLst>
          </p:cNvPr>
          <p:cNvCxnSpPr>
            <a:cxnSpLocks/>
          </p:cNvCxnSpPr>
          <p:nvPr/>
        </p:nvCxnSpPr>
        <p:spPr>
          <a:xfrm>
            <a:off x="5556215" y="2851601"/>
            <a:ext cx="1439586" cy="18198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7">
            <a:extLst>
              <a:ext uri="{FF2B5EF4-FFF2-40B4-BE49-F238E27FC236}">
                <a16:creationId xmlns:a16="http://schemas.microsoft.com/office/drawing/2014/main" id="{4A2CE6B4-619F-A86A-F4CD-2E0039047D14}"/>
              </a:ext>
            </a:extLst>
          </p:cNvPr>
          <p:cNvSpPr txBox="1"/>
          <p:nvPr/>
        </p:nvSpPr>
        <p:spPr>
          <a:xfrm>
            <a:off x="2865926" y="4314759"/>
            <a:ext cx="3000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Bi-2212 Rutherford cable in mullite sleeve</a:t>
            </a:r>
          </a:p>
          <a:p>
            <a:r>
              <a:rPr lang="en-GB" sz="2000" dirty="0"/>
              <a:t>Removed from the holder</a:t>
            </a:r>
          </a:p>
        </p:txBody>
      </p:sp>
      <p:cxnSp>
        <p:nvCxnSpPr>
          <p:cNvPr id="7" name="Straight Arrow Connector 8">
            <a:extLst>
              <a:ext uri="{FF2B5EF4-FFF2-40B4-BE49-F238E27FC236}">
                <a16:creationId xmlns:a16="http://schemas.microsoft.com/office/drawing/2014/main" id="{B863E223-845C-D3CF-C6B4-0C852E9DA34F}"/>
              </a:ext>
            </a:extLst>
          </p:cNvPr>
          <p:cNvCxnSpPr>
            <a:cxnSpLocks/>
          </p:cNvCxnSpPr>
          <p:nvPr/>
        </p:nvCxnSpPr>
        <p:spPr>
          <a:xfrm>
            <a:off x="5200021" y="4822590"/>
            <a:ext cx="1439586" cy="18198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877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9468B-C08B-4B85-9DFF-FF261C2F5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89" y="184057"/>
            <a:ext cx="5666567" cy="662291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rgbClr val="C00000"/>
                </a:solidFill>
                <a:latin typeface="+mn-lt"/>
              </a:rPr>
              <a:t>Epoxy impregnation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27DE2F-11D4-4E5E-8D75-E54F9215BA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454" y="280599"/>
            <a:ext cx="2052415" cy="6385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5FB0FA-97E6-41DF-A79C-65212D09FBE8}"/>
              </a:ext>
            </a:extLst>
          </p:cNvPr>
          <p:cNvSpPr txBox="1"/>
          <p:nvPr/>
        </p:nvSpPr>
        <p:spPr>
          <a:xfrm>
            <a:off x="431243" y="1242100"/>
            <a:ext cx="514955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GB" sz="2200" dirty="0"/>
              <a:t>Vacuum impregnation with CTD-101k at 60°C, 0.6-0.8 </a:t>
            </a:r>
            <a:r>
              <a:rPr lang="en-GB" sz="2200" dirty="0" err="1"/>
              <a:t>mBar</a:t>
            </a:r>
            <a:r>
              <a:rPr lang="en-GB" sz="2200" dirty="0"/>
              <a:t> 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GB" sz="2200" dirty="0"/>
              <a:t>Cured for 5 hour at 110°C and 16 hour at 125°C in a furnace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9D1A8E-B34C-416A-9C5B-217215E0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nl-NL" smtClean="0"/>
              <a:pPr/>
              <a:t>8</a:t>
            </a:fld>
            <a:endParaRPr lang="nl-NL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A768A57-38C8-4171-9E51-52623EF4F3DA}"/>
              </a:ext>
            </a:extLst>
          </p:cNvPr>
          <p:cNvCxnSpPr>
            <a:cxnSpLocks/>
          </p:cNvCxnSpPr>
          <p:nvPr/>
        </p:nvCxnSpPr>
        <p:spPr>
          <a:xfrm>
            <a:off x="7860121" y="3944468"/>
            <a:ext cx="1479944" cy="832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B3722A8-7D35-4145-87FB-9A923F679EA9}"/>
              </a:ext>
            </a:extLst>
          </p:cNvPr>
          <p:cNvSpPr txBox="1"/>
          <p:nvPr/>
        </p:nvSpPr>
        <p:spPr>
          <a:xfrm>
            <a:off x="6574171" y="3598849"/>
            <a:ext cx="144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Sample holder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8DCD123-4125-4B55-AF14-71FA21CFE320}"/>
              </a:ext>
            </a:extLst>
          </p:cNvPr>
          <p:cNvCxnSpPr>
            <a:cxnSpLocks/>
          </p:cNvCxnSpPr>
          <p:nvPr/>
        </p:nvCxnSpPr>
        <p:spPr>
          <a:xfrm flipV="1">
            <a:off x="8065213" y="5841216"/>
            <a:ext cx="1377716" cy="2833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991587E-8ED6-4108-AD0A-1CD645B8541C}"/>
              </a:ext>
            </a:extLst>
          </p:cNvPr>
          <p:cNvSpPr txBox="1"/>
          <p:nvPr/>
        </p:nvSpPr>
        <p:spPr>
          <a:xfrm>
            <a:off x="6531065" y="5487272"/>
            <a:ext cx="1763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Heated resin container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21C0251-D3AC-45F0-9CE9-DABB2745AF8C}"/>
              </a:ext>
            </a:extLst>
          </p:cNvPr>
          <p:cNvCxnSpPr>
            <a:cxnSpLocks/>
          </p:cNvCxnSpPr>
          <p:nvPr/>
        </p:nvCxnSpPr>
        <p:spPr>
          <a:xfrm flipV="1">
            <a:off x="8065212" y="2358338"/>
            <a:ext cx="1419207" cy="37944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E210EC0-3D8E-4539-B116-3DAE04CC4C47}"/>
              </a:ext>
            </a:extLst>
          </p:cNvPr>
          <p:cNvSpPr txBox="1"/>
          <p:nvPr/>
        </p:nvSpPr>
        <p:spPr>
          <a:xfrm>
            <a:off x="6582682" y="2293501"/>
            <a:ext cx="1933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Rod for moving the sample</a:t>
            </a:r>
          </a:p>
        </p:txBody>
      </p:sp>
      <p:pic>
        <p:nvPicPr>
          <p:cNvPr id="15" name="Picture 14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2A0DE3E6-E94C-4E88-8593-282D356E33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994" y="0"/>
            <a:ext cx="1688293" cy="844147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0216E7A1-36E7-4337-AC1D-B7EA7C630B56}"/>
              </a:ext>
            </a:extLst>
          </p:cNvPr>
          <p:cNvGrpSpPr/>
          <p:nvPr/>
        </p:nvGrpSpPr>
        <p:grpSpPr>
          <a:xfrm>
            <a:off x="389813" y="4263950"/>
            <a:ext cx="5718543" cy="2376555"/>
            <a:chOff x="263054" y="4159159"/>
            <a:chExt cx="6923259" cy="2435908"/>
          </a:xfrm>
        </p:grpSpPr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5F9C17EC-D269-4F36-BE8D-EDF657CA7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054" y="4159159"/>
              <a:ext cx="6923259" cy="2435908"/>
            </a:xfrm>
            <a:prstGeom prst="rect">
              <a:avLst/>
            </a:prstGeom>
          </p:spPr>
        </p:pic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D7A7AAF7-2BB0-4F0C-82D5-287C1F1D9A63}"/>
                </a:ext>
              </a:extLst>
            </p:cNvPr>
            <p:cNvSpPr txBox="1"/>
            <p:nvPr/>
          </p:nvSpPr>
          <p:spPr>
            <a:xfrm>
              <a:off x="1476974" y="5765671"/>
              <a:ext cx="3700980" cy="530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FFC000"/>
                  </a:solidFill>
                </a:rPr>
                <a:t>45 mm pressed section</a:t>
              </a:r>
            </a:p>
          </p:txBody>
        </p:sp>
        <p:sp>
          <p:nvSpPr>
            <p:cNvPr id="19" name="Rectangle 12">
              <a:extLst>
                <a:ext uri="{FF2B5EF4-FFF2-40B4-BE49-F238E27FC236}">
                  <a16:creationId xmlns:a16="http://schemas.microsoft.com/office/drawing/2014/main" id="{124235B3-49DD-41FE-A5F9-FBB5AA3F98FE}"/>
                </a:ext>
              </a:extLst>
            </p:cNvPr>
            <p:cNvSpPr/>
            <p:nvPr/>
          </p:nvSpPr>
          <p:spPr>
            <a:xfrm rot="60000">
              <a:off x="1483601" y="4931825"/>
              <a:ext cx="4269247" cy="796652"/>
            </a:xfrm>
            <a:prstGeom prst="rect">
              <a:avLst/>
            </a:prstGeom>
            <a:noFill/>
            <a:ln w="53975"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F44AB7FD-B35E-4981-AC85-2F9217687742}"/>
              </a:ext>
            </a:extLst>
          </p:cNvPr>
          <p:cNvSpPr txBox="1"/>
          <p:nvPr/>
        </p:nvSpPr>
        <p:spPr>
          <a:xfrm>
            <a:off x="6568621" y="192721"/>
            <a:ext cx="1723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Impregnation setup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2146D47-45F1-4826-A541-F81210F1F0B1}"/>
              </a:ext>
            </a:extLst>
          </p:cNvPr>
          <p:cNvSpPr txBox="1"/>
          <p:nvPr/>
        </p:nvSpPr>
        <p:spPr>
          <a:xfrm>
            <a:off x="431243" y="3823856"/>
            <a:ext cx="4698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Sample surface after heat treatment</a:t>
            </a:r>
          </a:p>
        </p:txBody>
      </p:sp>
      <p:cxnSp>
        <p:nvCxnSpPr>
          <p:cNvPr id="21" name="Straight Arrow Connector 12">
            <a:extLst>
              <a:ext uri="{FF2B5EF4-FFF2-40B4-BE49-F238E27FC236}">
                <a16:creationId xmlns:a16="http://schemas.microsoft.com/office/drawing/2014/main" id="{34A0F8FB-21B5-4C99-B2DF-45347DA226CA}"/>
              </a:ext>
            </a:extLst>
          </p:cNvPr>
          <p:cNvCxnSpPr>
            <a:cxnSpLocks/>
          </p:cNvCxnSpPr>
          <p:nvPr/>
        </p:nvCxnSpPr>
        <p:spPr>
          <a:xfrm flipV="1">
            <a:off x="7675308" y="1447649"/>
            <a:ext cx="1116852" cy="1925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13">
            <a:extLst>
              <a:ext uri="{FF2B5EF4-FFF2-40B4-BE49-F238E27FC236}">
                <a16:creationId xmlns:a16="http://schemas.microsoft.com/office/drawing/2014/main" id="{C9B6960C-AE1F-4325-9B35-DDCEF3B38D6C}"/>
              </a:ext>
            </a:extLst>
          </p:cNvPr>
          <p:cNvSpPr txBox="1"/>
          <p:nvPr/>
        </p:nvSpPr>
        <p:spPr>
          <a:xfrm>
            <a:off x="6553428" y="1161041"/>
            <a:ext cx="1436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Vacuum chamber</a:t>
            </a:r>
          </a:p>
        </p:txBody>
      </p:sp>
      <p:cxnSp>
        <p:nvCxnSpPr>
          <p:cNvPr id="33" name="Rechte verbindingslijn met pijl 32">
            <a:extLst>
              <a:ext uri="{FF2B5EF4-FFF2-40B4-BE49-F238E27FC236}">
                <a16:creationId xmlns:a16="http://schemas.microsoft.com/office/drawing/2014/main" id="{17523748-B195-443C-B0BA-E3A6D30232AC}"/>
              </a:ext>
            </a:extLst>
          </p:cNvPr>
          <p:cNvCxnSpPr>
            <a:cxnSpLocks/>
          </p:cNvCxnSpPr>
          <p:nvPr/>
        </p:nvCxnSpPr>
        <p:spPr>
          <a:xfrm>
            <a:off x="10704258" y="2147572"/>
            <a:ext cx="0" cy="4047586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vak 34">
            <a:extLst>
              <a:ext uri="{FF2B5EF4-FFF2-40B4-BE49-F238E27FC236}">
                <a16:creationId xmlns:a16="http://schemas.microsoft.com/office/drawing/2014/main" id="{98AF2DE8-E7C9-4FA7-A7F0-784879BF8D91}"/>
              </a:ext>
            </a:extLst>
          </p:cNvPr>
          <p:cNvSpPr txBox="1"/>
          <p:nvPr/>
        </p:nvSpPr>
        <p:spPr>
          <a:xfrm>
            <a:off x="10704258" y="3919912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50 cm</a:t>
            </a:r>
          </a:p>
        </p:txBody>
      </p:sp>
    </p:spTree>
    <p:extLst>
      <p:ext uri="{BB962C8B-B14F-4D97-AF65-F5344CB8AC3E}">
        <p14:creationId xmlns:p14="http://schemas.microsoft.com/office/powerpoint/2010/main" val="923031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2999F-BD4A-4991-AFF1-D7A10477C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161882"/>
            <a:ext cx="10159219" cy="773864"/>
          </a:xfrm>
        </p:spPr>
        <p:txBody>
          <a:bodyPr/>
          <a:lstStyle/>
          <a:p>
            <a:r>
              <a:rPr lang="en-GB" b="0" dirty="0">
                <a:solidFill>
                  <a:srgbClr val="C00000"/>
                </a:solidFill>
                <a:latin typeface="+mn-lt"/>
              </a:rPr>
              <a:t>Pushing block positioning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D5F093-0813-4F9A-8BB4-7F57FB3063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0953"/>
          <a:stretch/>
        </p:blipFill>
        <p:spPr>
          <a:xfrm>
            <a:off x="2276474" y="1152626"/>
            <a:ext cx="3557963" cy="43893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4F1D85-6E1C-4174-836D-9CF09D416B55}"/>
              </a:ext>
            </a:extLst>
          </p:cNvPr>
          <p:cNvSpPr txBox="1"/>
          <p:nvPr/>
        </p:nvSpPr>
        <p:spPr>
          <a:xfrm>
            <a:off x="560859" y="5602846"/>
            <a:ext cx="573852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Block glued onto the sample with </a:t>
            </a:r>
            <a:r>
              <a:rPr lang="en-GB" sz="2000" dirty="0" err="1"/>
              <a:t>Stycast</a:t>
            </a:r>
            <a:r>
              <a:rPr lang="en-GB" sz="2000" dirty="0"/>
              <a:t> 2850FT/23LV and three layers of glass fibre ribbon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Pushed area is 8.1 mm x 45 mm = 3.654 cm</a:t>
            </a:r>
            <a:r>
              <a:rPr lang="en-GB" sz="2000" baseline="300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FAEC2C-255F-490E-BE84-C5BB6242004C}"/>
              </a:ext>
            </a:extLst>
          </p:cNvPr>
          <p:cNvSpPr txBox="1"/>
          <p:nvPr/>
        </p:nvSpPr>
        <p:spPr>
          <a:xfrm>
            <a:off x="484098" y="1981290"/>
            <a:ext cx="1449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Pushing block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BE84138-B182-4613-BB87-733F224BD23E}"/>
              </a:ext>
            </a:extLst>
          </p:cNvPr>
          <p:cNvCxnSpPr>
            <a:cxnSpLocks/>
          </p:cNvCxnSpPr>
          <p:nvPr/>
        </p:nvCxnSpPr>
        <p:spPr>
          <a:xfrm>
            <a:off x="1561672" y="2445249"/>
            <a:ext cx="1719103" cy="21731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F61E3B2-CB61-40C6-8E79-817983ABEB89}"/>
              </a:ext>
            </a:extLst>
          </p:cNvPr>
          <p:cNvSpPr txBox="1"/>
          <p:nvPr/>
        </p:nvSpPr>
        <p:spPr>
          <a:xfrm>
            <a:off x="484098" y="3153135"/>
            <a:ext cx="1685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Alignment plates</a:t>
            </a:r>
          </a:p>
          <a:p>
            <a:r>
              <a:rPr lang="en-GB" sz="2000" dirty="0"/>
              <a:t>(removed when </a:t>
            </a:r>
            <a:r>
              <a:rPr lang="en-GB" sz="2000" dirty="0" err="1"/>
              <a:t>Stycast</a:t>
            </a:r>
            <a:r>
              <a:rPr lang="en-GB" sz="2000" dirty="0"/>
              <a:t> cured)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F2AE32-F09C-40D9-84F4-4F26D72542D6}"/>
              </a:ext>
            </a:extLst>
          </p:cNvPr>
          <p:cNvCxnSpPr>
            <a:cxnSpLocks/>
          </p:cNvCxnSpPr>
          <p:nvPr/>
        </p:nvCxnSpPr>
        <p:spPr>
          <a:xfrm flipV="1">
            <a:off x="1849348" y="3010496"/>
            <a:ext cx="979577" cy="454917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098B5F9-67B0-42EA-9879-EA1A581AF082}"/>
              </a:ext>
            </a:extLst>
          </p:cNvPr>
          <p:cNvCxnSpPr>
            <a:cxnSpLocks/>
          </p:cNvCxnSpPr>
          <p:nvPr/>
        </p:nvCxnSpPr>
        <p:spPr>
          <a:xfrm flipV="1">
            <a:off x="1787125" y="3798812"/>
            <a:ext cx="2200675" cy="61417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607F6D31-9B00-4D05-A1E9-D6774115F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1638" y="1152626"/>
            <a:ext cx="4069422" cy="43590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4A52EFF-CEBF-47BA-8262-AFF31B1CCA6D}"/>
              </a:ext>
            </a:extLst>
          </p:cNvPr>
          <p:cNvSpPr txBox="1"/>
          <p:nvPr/>
        </p:nvSpPr>
        <p:spPr>
          <a:xfrm>
            <a:off x="6811766" y="5602847"/>
            <a:ext cx="500437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Strain gauge (CFLA-6-350-17) on each side of the pushing block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Attached with </a:t>
            </a:r>
            <a:r>
              <a:rPr lang="en-GB" sz="2000" dirty="0" err="1"/>
              <a:t>cyano</a:t>
            </a:r>
            <a:r>
              <a:rPr lang="en-GB" sz="2000" dirty="0"/>
              <a:t>-acrylate glue (TMI CN)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56048-32C3-4F11-AD3E-43FCD0E4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nl-NL" smtClean="0"/>
              <a:pPr/>
              <a:t>9</a:t>
            </a:fld>
            <a:endParaRPr lang="nl-NL" dirty="0"/>
          </a:p>
        </p:txBody>
      </p:sp>
      <p:pic>
        <p:nvPicPr>
          <p:cNvPr id="14" name="Picture 13" descr="A picture containing screen, dark, night sky&#10;&#10;Description automatically generated">
            <a:extLst>
              <a:ext uri="{FF2B5EF4-FFF2-40B4-BE49-F238E27FC236}">
                <a16:creationId xmlns:a16="http://schemas.microsoft.com/office/drawing/2014/main" id="{DF1B9024-9211-48C3-BE64-23544EBB0A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994" y="0"/>
            <a:ext cx="1688293" cy="84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3119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4930</TotalTime>
  <Words>1867</Words>
  <Application>Microsoft Office PowerPoint</Application>
  <PresentationFormat>Widescreen</PresentationFormat>
  <Paragraphs>317</Paragraphs>
  <Slides>24</Slides>
  <Notes>2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Times New Roman</vt:lpstr>
      <vt:lpstr>Wingdings</vt:lpstr>
      <vt:lpstr>Kantoorthema</vt:lpstr>
      <vt:lpstr> Transverse stress susceptibility of   Bi-2212 Rutherford cables at 4.2 K and 11 T</vt:lpstr>
      <vt:lpstr>Motivation: stress in Bi-2212 dipole magnets</vt:lpstr>
      <vt:lpstr>Content</vt:lpstr>
      <vt:lpstr>Bi-2212 Rutherford cable samples</vt:lpstr>
      <vt:lpstr>Transverse stress setup</vt:lpstr>
      <vt:lpstr>Content</vt:lpstr>
      <vt:lpstr>Rutherford cable after heat treatment</vt:lpstr>
      <vt:lpstr>Epoxy impregnation</vt:lpstr>
      <vt:lpstr>Pushing block positioning</vt:lpstr>
      <vt:lpstr>Sample connection to the transformer</vt:lpstr>
      <vt:lpstr>Content</vt:lpstr>
      <vt:lpstr>Initial VI curves</vt:lpstr>
      <vt:lpstr>Initial Ic(B) curve</vt:lpstr>
      <vt:lpstr>Critical current versus transverse stress</vt:lpstr>
      <vt:lpstr>Comparison of the two samples 3 and 4</vt:lpstr>
      <vt:lpstr>Ic(B) curves after applying 200 MPa</vt:lpstr>
      <vt:lpstr>Effect of mechanical load cycling 10 to 200 MPa</vt:lpstr>
      <vt:lpstr>Content</vt:lpstr>
      <vt:lpstr>Microstructural analysis cross-sections of sample 3</vt:lpstr>
      <vt:lpstr>Conclusion</vt:lpstr>
      <vt:lpstr>PowerPoint Presentation</vt:lpstr>
      <vt:lpstr>Curve shape observations for samples 3 and 4</vt:lpstr>
      <vt:lpstr>Stress level increase to 300 MPa (1st time ever done)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 of transverse stress on Bi-2212 Rutherford cable</dc:title>
  <dc:creator>Otten, Simon (UT-TNW)</dc:creator>
  <cp:lastModifiedBy>Christy Munoz</cp:lastModifiedBy>
  <cp:revision>445</cp:revision>
  <dcterms:created xsi:type="dcterms:W3CDTF">2023-07-03T07:49:11Z</dcterms:created>
  <dcterms:modified xsi:type="dcterms:W3CDTF">2024-05-01T14:18:01Z</dcterms:modified>
</cp:coreProperties>
</file>