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embeddedFontLst>
    <p:embeddedFont>
      <p:font typeface="Proxima Nova" panose="02000506030000020004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jRzgbyB4tGMkwp2IK7y3DFr5UB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D056DD-1B0B-497B-8479-1F4B90E73FEC}">
  <a:tblStyle styleId="{73D056DD-1B0B-497B-8479-1F4B90E73FE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F9E8189-FE45-466E-93FD-CEC28E4051C2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EC"/>
          </a:solidFill>
        </a:fill>
      </a:tcStyle>
    </a:wholeTbl>
    <a:band1H>
      <a:tcTxStyle b="off" i="off"/>
      <a:tcStyle>
        <a:tcBdr/>
        <a:fill>
          <a:solidFill>
            <a:srgbClr val="CAD5D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D5D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43"/>
  </p:normalViewPr>
  <p:slideViewPr>
    <p:cSldViewPr snapToGrid="0">
      <p:cViewPr varScale="1">
        <p:scale>
          <a:sx n="120" d="100"/>
          <a:sy n="120" d="100"/>
        </p:scale>
        <p:origin x="496" y="184"/>
      </p:cViewPr>
      <p:guideLst>
        <p:guide pos="3840"/>
        <p:guide orient="horz" pos="432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6" name="Google Shape;13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4" name="Google Shape;14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2" name="Google Shape;14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1" name="Google Shape;14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4" name="Google Shape;15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1f4fb4d60b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584" name="Google Shape;1584;g1f4fb4d60b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3" name="Google Shape;16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4" name="Google Shape;162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5" name="Google Shape;164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4" name="Google Shape;150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5" name="Google Shape;150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577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5" name="Google Shape;136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7" name="Google Shape;137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0" name="Google Shape;13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4" name="Google Shape;13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8" name="Google Shape;138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1" name="Google Shape;14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0" name="Google Shape;14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6" name="Google Shape;14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Dark Background">
  <p:cSld name="Title Slide w/Dark Background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163" name="Google Shape;163;p22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164" name="Google Shape;164;p22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65" name="Google Shape;165;p22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66" name="Google Shape;166;p22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7" name="Google Shape;167;p22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68" name="Google Shape;168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69" name="Google Shape;169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0" name="Google Shape;170;p22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1" name="Google Shape;171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2" name="Google Shape;172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3" name="Google Shape;173;p22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4" name="Google Shape;174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5" name="Google Shape;175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6" name="Google Shape;176;p22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7" name="Google Shape;177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78" name="Google Shape;178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79" name="Google Shape;179;p22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0" name="Google Shape;180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1" name="Google Shape;181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2" name="Google Shape;182;p22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3" name="Google Shape;183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4" name="Google Shape;184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5" name="Google Shape;185;p22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6" name="Google Shape;186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7" name="Google Shape;187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88" name="Google Shape;188;p22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Google Shape;189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0" name="Google Shape;190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1" name="Google Shape;191;p22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2" name="Google Shape;192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3" name="Google Shape;193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4" name="Google Shape;194;p22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Google Shape;195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6" name="Google Shape;196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7" name="Google Shape;197;p22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8" name="Google Shape;198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99" name="Google Shape;199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200" name="Google Shape;200;p22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201" name="Google Shape;201;p22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02" name="Google Shape;202;p22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3" name="Google Shape;203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4" name="Google Shape;204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5" name="Google Shape;205;p22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6" name="Google Shape;206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07" name="Google Shape;207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08" name="Google Shape;208;p22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09" name="Google Shape;209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0" name="Google Shape;210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1" name="Google Shape;211;p22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2" name="Google Shape;212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3" name="Google Shape;213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4" name="Google Shape;214;p22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5" name="Google Shape;215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6" name="Google Shape;216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17" name="Google Shape;217;p22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18" name="Google Shape;218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9" name="Google Shape;219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0" name="Google Shape;220;p22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1" name="Google Shape;221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2" name="Google Shape;222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3" name="Google Shape;223;p22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Google Shape;224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5" name="Google Shape;225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6" name="Google Shape;226;p22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7" name="Google Shape;227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28" name="Google Shape;228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9" name="Google Shape;229;p22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Google Shape;230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1" name="Google Shape;231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32" name="Google Shape;232;p22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3" name="Google Shape;233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34" name="Google Shape;234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35" name="Google Shape;235;p22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36" name="Google Shape;236;p22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237" name="Google Shape;237;p22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38" name="Google Shape;238;p22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9" name="Google Shape;239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0" name="Google Shape;240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1" name="Google Shape;241;p22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Google Shape;242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3" name="Google Shape;243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4" name="Google Shape;244;p22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5" name="Google Shape;245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6" name="Google Shape;246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47" name="Google Shape;247;p22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Google Shape;248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22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1" name="Google Shape;251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3" name="Google Shape;253;p22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4" name="Google Shape;254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5" name="Google Shape;255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6" name="Google Shape;256;p22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Google Shape;257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58" name="Google Shape;258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9" name="Google Shape;259;p22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0" name="Google Shape;260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1" name="Google Shape;261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2" name="Google Shape;262;p22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Google Shape;263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4" name="Google Shape;264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5" name="Google Shape;265;p22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6" name="Google Shape;266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67" name="Google Shape;267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68" name="Google Shape;268;p22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Google Shape;269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0" name="Google Shape;270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271" name="Google Shape;271;p22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272" name="Google Shape;272;p22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273" name="Google Shape;273;p22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4" name="Google Shape;274;p22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75" name="Google Shape;275;p22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6" name="Google Shape;276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7" name="Google Shape;277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78" name="Google Shape;278;p22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9" name="Google Shape;279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0" name="Google Shape;280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1" name="Google Shape;281;p22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2" name="Google Shape;282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3" name="Google Shape;283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4" name="Google Shape;284;p22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5" name="Google Shape;285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7" name="Google Shape;287;p22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8" name="Google Shape;288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0" name="Google Shape;290;p22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1" name="Google Shape;291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3" name="Google Shape;293;p22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Google Shape;294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6" name="Google Shape;296;p22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7" name="Google Shape;297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99" name="Google Shape;299;p22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Google Shape;300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2" name="Google Shape;302;p22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3" name="Google Shape;303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4" name="Google Shape;304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05" name="Google Shape;305;p22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Google Shape;306;p22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2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308" name="Google Shape;308;p22"/>
          <p:cNvSpPr txBox="1">
            <a:spLocks noGrp="1"/>
          </p:cNvSpPr>
          <p:nvPr>
            <p:ph type="body" idx="2"/>
          </p:nvPr>
        </p:nvSpPr>
        <p:spPr>
          <a:xfrm>
            <a:off x="610309" y="5327650"/>
            <a:ext cx="10968907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09" name="Google Shape;309;p22" descr="DOE_Office_Science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3692" y="408349"/>
            <a:ext cx="1769532" cy="5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149" y="323748"/>
            <a:ext cx="3200400" cy="72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2"/>
          <p:cNvSpPr txBox="1"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4" name="Google Shape;664;p32"/>
          <p:cNvSpPr txBox="1">
            <a:spLocks noGrp="1"/>
          </p:cNvSpPr>
          <p:nvPr>
            <p:ph type="body" idx="2"/>
          </p:nvPr>
        </p:nvSpPr>
        <p:spPr>
          <a:xfrm>
            <a:off x="57607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»"/>
              <a:defRPr sz="18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5" name="Google Shape;665;p3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6" name="Google Shape;666;p3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»"/>
              <a:defRPr sz="18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7" name="Google Shape;667;p32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32"/>
          <p:cNvSpPr txBox="1">
            <a:spLocks noGrp="1"/>
          </p:cNvSpPr>
          <p:nvPr>
            <p:ph type="body" idx="5"/>
          </p:nvPr>
        </p:nvSpPr>
        <p:spPr>
          <a:xfrm>
            <a:off x="576071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32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32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3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ntent">
  <p:cSld name="3 Conten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3"/>
          <p:cNvSpPr txBox="1">
            <a:spLocks noGrp="1"/>
          </p:cNvSpPr>
          <p:nvPr>
            <p:ph type="body" idx="1"/>
          </p:nvPr>
        </p:nvSpPr>
        <p:spPr>
          <a:xfrm>
            <a:off x="576072" y="1816102"/>
            <a:ext cx="3520837" cy="426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4" name="Google Shape;674;p33"/>
          <p:cNvSpPr txBox="1">
            <a:spLocks noGrp="1"/>
          </p:cNvSpPr>
          <p:nvPr>
            <p:ph type="body" idx="2"/>
          </p:nvPr>
        </p:nvSpPr>
        <p:spPr>
          <a:xfrm>
            <a:off x="4329867" y="1816102"/>
            <a:ext cx="3520837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33"/>
          <p:cNvSpPr txBox="1">
            <a:spLocks noGrp="1"/>
          </p:cNvSpPr>
          <p:nvPr>
            <p:ph type="body" idx="3"/>
          </p:nvPr>
        </p:nvSpPr>
        <p:spPr>
          <a:xfrm>
            <a:off x="8058383" y="1816102"/>
            <a:ext cx="3520837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76" name="Google Shape;676;p33"/>
          <p:cNvCxnSpPr/>
          <p:nvPr/>
        </p:nvCxnSpPr>
        <p:spPr>
          <a:xfrm>
            <a:off x="610308" y="6873248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77" name="Google Shape;677;p33"/>
          <p:cNvCxnSpPr/>
          <p:nvPr/>
        </p:nvCxnSpPr>
        <p:spPr>
          <a:xfrm>
            <a:off x="11579225" y="6873248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678" name="Google Shape;678;p33"/>
          <p:cNvGrpSpPr/>
          <p:nvPr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679" name="Google Shape;679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80" name="Google Shape;680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81" name="Google Shape;681;p33"/>
          <p:cNvGrpSpPr/>
          <p:nvPr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682" name="Google Shape;682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83" name="Google Shape;683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84" name="Google Shape;684;p33"/>
          <p:cNvGrpSpPr/>
          <p:nvPr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685" name="Google Shape;685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86" name="Google Shape;686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87" name="Google Shape;687;p33"/>
          <p:cNvGrpSpPr/>
          <p:nvPr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688" name="Google Shape;688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89" name="Google Shape;689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90" name="Google Shape;690;p33"/>
          <p:cNvGrpSpPr/>
          <p:nvPr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691" name="Google Shape;691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92" name="Google Shape;692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93" name="Google Shape;693;p33"/>
          <p:cNvGrpSpPr/>
          <p:nvPr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694" name="Google Shape;694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95" name="Google Shape;695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96" name="Google Shape;696;p33"/>
          <p:cNvGrpSpPr/>
          <p:nvPr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697" name="Google Shape;697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698" name="Google Shape;698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699" name="Google Shape;699;p33"/>
          <p:cNvGrpSpPr/>
          <p:nvPr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700" name="Google Shape;700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01" name="Google Shape;701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02" name="Google Shape;702;p33"/>
          <p:cNvGrpSpPr/>
          <p:nvPr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703" name="Google Shape;703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04" name="Google Shape;704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05" name="Google Shape;705;p33"/>
          <p:cNvGrpSpPr/>
          <p:nvPr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706" name="Google Shape;706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07" name="Google Shape;707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08" name="Google Shape;708;p33"/>
          <p:cNvGrpSpPr/>
          <p:nvPr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709" name="Google Shape;709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10" name="Google Shape;710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711" name="Google Shape;711;p33"/>
          <p:cNvCxnSpPr/>
          <p:nvPr/>
        </p:nvCxnSpPr>
        <p:spPr>
          <a:xfrm>
            <a:off x="-120356" y="372597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712" name="Google Shape;712;p33"/>
          <p:cNvGrpSpPr/>
          <p:nvPr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713" name="Google Shape;713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14" name="Google Shape;714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15" name="Google Shape;715;p33"/>
          <p:cNvGrpSpPr/>
          <p:nvPr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716" name="Google Shape;716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17" name="Google Shape;717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18" name="Google Shape;718;p33"/>
          <p:cNvGrpSpPr/>
          <p:nvPr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719" name="Google Shape;719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20" name="Google Shape;720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21" name="Google Shape;721;p33"/>
          <p:cNvGrpSpPr/>
          <p:nvPr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722" name="Google Shape;722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23" name="Google Shape;723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24" name="Google Shape;724;p33"/>
          <p:cNvGrpSpPr/>
          <p:nvPr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725" name="Google Shape;725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26" name="Google Shape;726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27" name="Google Shape;727;p33"/>
          <p:cNvGrpSpPr/>
          <p:nvPr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728" name="Google Shape;728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29" name="Google Shape;729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30" name="Google Shape;730;p33"/>
          <p:cNvGrpSpPr/>
          <p:nvPr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731" name="Google Shape;731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32" name="Google Shape;732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33" name="Google Shape;733;p33"/>
          <p:cNvGrpSpPr/>
          <p:nvPr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734" name="Google Shape;734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35" name="Google Shape;735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36" name="Google Shape;736;p33"/>
          <p:cNvGrpSpPr/>
          <p:nvPr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737" name="Google Shape;737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38" name="Google Shape;738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39" name="Google Shape;739;p33"/>
          <p:cNvGrpSpPr/>
          <p:nvPr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740" name="Google Shape;740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41" name="Google Shape;741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42" name="Google Shape;742;p33"/>
          <p:cNvGrpSpPr/>
          <p:nvPr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743" name="Google Shape;743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44" name="Google Shape;744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745" name="Google Shape;745;p33"/>
          <p:cNvCxnSpPr/>
          <p:nvPr/>
        </p:nvCxnSpPr>
        <p:spPr>
          <a:xfrm>
            <a:off x="-120356" y="6317802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46" name="Google Shape;746;p33"/>
          <p:cNvCxnSpPr/>
          <p:nvPr/>
        </p:nvCxnSpPr>
        <p:spPr>
          <a:xfrm>
            <a:off x="12303388" y="372597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747" name="Google Shape;747;p33"/>
          <p:cNvGrpSpPr/>
          <p:nvPr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748" name="Google Shape;748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49" name="Google Shape;749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50" name="Google Shape;750;p33"/>
          <p:cNvGrpSpPr/>
          <p:nvPr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751" name="Google Shape;751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52" name="Google Shape;752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53" name="Google Shape;753;p33"/>
          <p:cNvGrpSpPr/>
          <p:nvPr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754" name="Google Shape;754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55" name="Google Shape;755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56" name="Google Shape;756;p33"/>
          <p:cNvGrpSpPr/>
          <p:nvPr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757" name="Google Shape;757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58" name="Google Shape;758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59" name="Google Shape;759;p33"/>
          <p:cNvGrpSpPr/>
          <p:nvPr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760" name="Google Shape;760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61" name="Google Shape;761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62" name="Google Shape;762;p33"/>
          <p:cNvGrpSpPr/>
          <p:nvPr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763" name="Google Shape;763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64" name="Google Shape;764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65" name="Google Shape;765;p33"/>
          <p:cNvGrpSpPr/>
          <p:nvPr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766" name="Google Shape;766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67" name="Google Shape;767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68" name="Google Shape;768;p33"/>
          <p:cNvGrpSpPr/>
          <p:nvPr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769" name="Google Shape;769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70" name="Google Shape;770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71" name="Google Shape;771;p33"/>
          <p:cNvGrpSpPr/>
          <p:nvPr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772" name="Google Shape;772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73" name="Google Shape;773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74" name="Google Shape;774;p33"/>
          <p:cNvGrpSpPr/>
          <p:nvPr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775" name="Google Shape;775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76" name="Google Shape;776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77" name="Google Shape;777;p33"/>
          <p:cNvGrpSpPr/>
          <p:nvPr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778" name="Google Shape;778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79" name="Google Shape;779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780" name="Google Shape;780;p33"/>
          <p:cNvCxnSpPr/>
          <p:nvPr/>
        </p:nvCxnSpPr>
        <p:spPr>
          <a:xfrm>
            <a:off x="12303388" y="6317802"/>
            <a:ext cx="0" cy="16282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81" name="Google Shape;781;p33"/>
          <p:cNvCxnSpPr/>
          <p:nvPr/>
        </p:nvCxnSpPr>
        <p:spPr>
          <a:xfrm>
            <a:off x="610308" y="-141165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82" name="Google Shape;782;p33"/>
          <p:cNvCxnSpPr/>
          <p:nvPr/>
        </p:nvCxnSpPr>
        <p:spPr>
          <a:xfrm>
            <a:off x="11579225" y="-141165"/>
            <a:ext cx="0" cy="12211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783" name="Google Shape;783;p33"/>
          <p:cNvGrpSpPr/>
          <p:nvPr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784" name="Google Shape;784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85" name="Google Shape;785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86" name="Google Shape;786;p33"/>
          <p:cNvGrpSpPr/>
          <p:nvPr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787" name="Google Shape;787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88" name="Google Shape;788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89" name="Google Shape;789;p33"/>
          <p:cNvGrpSpPr/>
          <p:nvPr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790" name="Google Shape;790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91" name="Google Shape;791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92" name="Google Shape;792;p33"/>
          <p:cNvGrpSpPr/>
          <p:nvPr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793" name="Google Shape;793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94" name="Google Shape;794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95" name="Google Shape;795;p33"/>
          <p:cNvGrpSpPr/>
          <p:nvPr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796" name="Google Shape;796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797" name="Google Shape;797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798" name="Google Shape;798;p33"/>
          <p:cNvGrpSpPr/>
          <p:nvPr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799" name="Google Shape;799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0" name="Google Shape;800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01" name="Google Shape;801;p33"/>
          <p:cNvGrpSpPr/>
          <p:nvPr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802" name="Google Shape;802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3" name="Google Shape;803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04" name="Google Shape;804;p33"/>
          <p:cNvGrpSpPr/>
          <p:nvPr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805" name="Google Shape;805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6" name="Google Shape;806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07" name="Google Shape;807;p33"/>
          <p:cNvGrpSpPr/>
          <p:nvPr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808" name="Google Shape;808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09" name="Google Shape;809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0" name="Google Shape;810;p33"/>
          <p:cNvGrpSpPr/>
          <p:nvPr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811" name="Google Shape;811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2" name="Google Shape;812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813" name="Google Shape;813;p33"/>
          <p:cNvGrpSpPr/>
          <p:nvPr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814" name="Google Shape;814;p33"/>
            <p:cNvCxnSpPr/>
            <p:nvPr/>
          </p:nvCxnSpPr>
          <p:spPr>
            <a:xfrm>
              <a:off x="81358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815" name="Google Shape;815;p33"/>
            <p:cNvCxnSpPr/>
            <p:nvPr/>
          </p:nvCxnSpPr>
          <p:spPr>
            <a:xfrm>
              <a:off x="7983415" y="6582508"/>
              <a:ext cx="0" cy="486507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816" name="Google Shape;816;p3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33"/>
          <p:cNvSpPr txBox="1">
            <a:spLocks noGrp="1"/>
          </p:cNvSpPr>
          <p:nvPr>
            <p:ph type="body" idx="4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8" name="Google Shape;818;p33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3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3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ntent">
  <p:cSld name="4 Conten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34"/>
          <p:cNvSpPr txBox="1">
            <a:spLocks noGrp="1"/>
          </p:cNvSpPr>
          <p:nvPr>
            <p:ph type="body" idx="1"/>
          </p:nvPr>
        </p:nvSpPr>
        <p:spPr>
          <a:xfrm>
            <a:off x="576072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3" name="Google Shape;823;p34"/>
          <p:cNvSpPr txBox="1">
            <a:spLocks noGrp="1"/>
          </p:cNvSpPr>
          <p:nvPr>
            <p:ph type="body" idx="2"/>
          </p:nvPr>
        </p:nvSpPr>
        <p:spPr>
          <a:xfrm>
            <a:off x="3381572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4" name="Google Shape;824;p34"/>
          <p:cNvSpPr txBox="1">
            <a:spLocks noGrp="1"/>
          </p:cNvSpPr>
          <p:nvPr>
            <p:ph type="body" idx="3"/>
          </p:nvPr>
        </p:nvSpPr>
        <p:spPr>
          <a:xfrm>
            <a:off x="6187072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34"/>
          <p:cNvSpPr txBox="1">
            <a:spLocks noGrp="1"/>
          </p:cNvSpPr>
          <p:nvPr>
            <p:ph type="body" idx="4"/>
          </p:nvPr>
        </p:nvSpPr>
        <p:spPr>
          <a:xfrm>
            <a:off x="8992573" y="1828800"/>
            <a:ext cx="2589828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600"/>
              <a:buChar char="–"/>
              <a:defRPr sz="1600"/>
            </a:lvl2pPr>
            <a:lvl3pPr marL="1371600" lvl="2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1600"/>
            </a:lvl3pPr>
            <a:lvl4pPr marL="1828800" lvl="3" indent="-314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26" name="Google Shape;826;p34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827" name="Google Shape;827;p34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828" name="Google Shape;828;p34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829" name="Google Shape;829;p34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30" name="Google Shape;830;p34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1" name="Google Shape;83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2" name="Google Shape;83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33" name="Google Shape;833;p34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4" name="Google Shape;83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5" name="Google Shape;83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36" name="Google Shape;836;p34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37" name="Google Shape;83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8" name="Google Shape;83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39" name="Google Shape;839;p34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40" name="Google Shape;84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1" name="Google Shape;84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42" name="Google Shape;842;p34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43" name="Google Shape;84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4" name="Google Shape;84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45" name="Google Shape;845;p34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46" name="Google Shape;84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47" name="Google Shape;84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48" name="Google Shape;848;p34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49" name="Google Shape;84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0" name="Google Shape;85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51" name="Google Shape;851;p34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52" name="Google Shape;85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3" name="Google Shape;85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54" name="Google Shape;854;p34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55" name="Google Shape;85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6" name="Google Shape;85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57" name="Google Shape;857;p34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58" name="Google Shape;85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59" name="Google Shape;85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60" name="Google Shape;860;p34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861" name="Google Shape;86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62" name="Google Shape;86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863" name="Google Shape;863;p34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864" name="Google Shape;864;p34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65" name="Google Shape;865;p34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66" name="Google Shape;86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67" name="Google Shape;86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68" name="Google Shape;868;p34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69" name="Google Shape;86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0" name="Google Shape;87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71" name="Google Shape;871;p34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72" name="Google Shape;87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3" name="Google Shape;87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74" name="Google Shape;874;p34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75" name="Google Shape;87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6" name="Google Shape;87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77" name="Google Shape;877;p34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78" name="Google Shape;87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79" name="Google Shape;87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80" name="Google Shape;880;p34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1" name="Google Shape;88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82" name="Google Shape;88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83" name="Google Shape;883;p34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4" name="Google Shape;88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85" name="Google Shape;88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86" name="Google Shape;886;p34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7" name="Google Shape;88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88" name="Google Shape;88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89" name="Google Shape;889;p34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90" name="Google Shape;89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1" name="Google Shape;89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92" name="Google Shape;892;p34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93" name="Google Shape;89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4" name="Google Shape;89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95" name="Google Shape;895;p34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96" name="Google Shape;89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7" name="Google Shape;89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898" name="Google Shape;898;p34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99" name="Google Shape;899;p34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900" name="Google Shape;900;p34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01" name="Google Shape;901;p34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02" name="Google Shape;90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03" name="Google Shape;90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4" name="Google Shape;904;p34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05" name="Google Shape;90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06" name="Google Shape;90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7" name="Google Shape;907;p34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08" name="Google Shape;90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09" name="Google Shape;90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10" name="Google Shape;910;p34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1" name="Google Shape;91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2" name="Google Shape;91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13" name="Google Shape;913;p34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4" name="Google Shape;91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5" name="Google Shape;91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16" name="Google Shape;916;p34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7" name="Google Shape;91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18" name="Google Shape;91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19" name="Google Shape;919;p34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20" name="Google Shape;92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1" name="Google Shape;92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22" name="Google Shape;922;p34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23" name="Google Shape;92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4" name="Google Shape;92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25" name="Google Shape;925;p34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26" name="Google Shape;92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7" name="Google Shape;92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28" name="Google Shape;928;p34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29" name="Google Shape;92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30" name="Google Shape;93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31" name="Google Shape;931;p34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32" name="Google Shape;93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33" name="Google Shape;93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934" name="Google Shape;934;p34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935" name="Google Shape;935;p34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936" name="Google Shape;936;p34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37" name="Google Shape;937;p34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38" name="Google Shape;938;p34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39" name="Google Shape;93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40" name="Google Shape;94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41" name="Google Shape;941;p34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42" name="Google Shape;942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43" name="Google Shape;943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44" name="Google Shape;944;p34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45" name="Google Shape;945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46" name="Google Shape;946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47" name="Google Shape;947;p34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48" name="Google Shape;948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49" name="Google Shape;949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50" name="Google Shape;950;p34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51" name="Google Shape;951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2" name="Google Shape;952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53" name="Google Shape;953;p34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54" name="Google Shape;954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5" name="Google Shape;955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56" name="Google Shape;956;p34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57" name="Google Shape;957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8" name="Google Shape;958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59" name="Google Shape;959;p34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0" name="Google Shape;960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61" name="Google Shape;961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2" name="Google Shape;962;p34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3" name="Google Shape;963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64" name="Google Shape;964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5" name="Google Shape;965;p34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6" name="Google Shape;966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67" name="Google Shape;967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8" name="Google Shape;968;p34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69" name="Google Shape;969;p34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70" name="Google Shape;970;p34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971" name="Google Shape;971;p34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34"/>
          <p:cNvSpPr txBox="1">
            <a:spLocks noGrp="1"/>
          </p:cNvSpPr>
          <p:nvPr>
            <p:ph type="body" idx="5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3" name="Google Shape;973;p34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34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3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ntent">
  <p:cSld name="5 Content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35"/>
          <p:cNvSpPr txBox="1">
            <a:spLocks noGrp="1"/>
          </p:cNvSpPr>
          <p:nvPr>
            <p:ph type="body" idx="1"/>
          </p:nvPr>
        </p:nvSpPr>
        <p:spPr>
          <a:xfrm>
            <a:off x="576072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8" name="Google Shape;978;p35"/>
          <p:cNvSpPr txBox="1">
            <a:spLocks noGrp="1"/>
          </p:cNvSpPr>
          <p:nvPr>
            <p:ph type="body" idx="2"/>
          </p:nvPr>
        </p:nvSpPr>
        <p:spPr>
          <a:xfrm>
            <a:off x="2819055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9" name="Google Shape;979;p35"/>
          <p:cNvSpPr txBox="1">
            <a:spLocks noGrp="1"/>
          </p:cNvSpPr>
          <p:nvPr>
            <p:ph type="body" idx="3"/>
          </p:nvPr>
        </p:nvSpPr>
        <p:spPr>
          <a:xfrm>
            <a:off x="5062038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0" name="Google Shape;980;p35"/>
          <p:cNvSpPr txBox="1">
            <a:spLocks noGrp="1"/>
          </p:cNvSpPr>
          <p:nvPr>
            <p:ph type="body" idx="4"/>
          </p:nvPr>
        </p:nvSpPr>
        <p:spPr>
          <a:xfrm>
            <a:off x="7305021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35"/>
          <p:cNvSpPr txBox="1">
            <a:spLocks noGrp="1"/>
          </p:cNvSpPr>
          <p:nvPr>
            <p:ph type="body" idx="5"/>
          </p:nvPr>
        </p:nvSpPr>
        <p:spPr>
          <a:xfrm>
            <a:off x="9548003" y="1828800"/>
            <a:ext cx="2031223" cy="426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82" name="Google Shape;982;p35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983" name="Google Shape;983;p35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984" name="Google Shape;984;p3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85" name="Google Shape;985;p3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986" name="Google Shape;986;p3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87" name="Google Shape;98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8" name="Google Shape;98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89" name="Google Shape;989;p3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0" name="Google Shape;99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1" name="Google Shape;99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2" name="Google Shape;992;p3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3" name="Google Shape;99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4" name="Google Shape;99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5" name="Google Shape;995;p3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6" name="Google Shape;99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97" name="Google Shape;99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8" name="Google Shape;998;p3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999" name="Google Shape;99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0" name="Google Shape;100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1" name="Google Shape;1001;p3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2" name="Google Shape;100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3" name="Google Shape;100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4" name="Google Shape;1004;p3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5" name="Google Shape;100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6" name="Google Shape;100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07" name="Google Shape;1007;p3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08" name="Google Shape;100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09" name="Google Shape;100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0" name="Google Shape;1010;p3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11" name="Google Shape;101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2" name="Google Shape;101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3" name="Google Shape;1013;p3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14" name="Google Shape;101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5" name="Google Shape;101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16" name="Google Shape;1016;p3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17" name="Google Shape;101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8" name="Google Shape;101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019" name="Google Shape;1019;p35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020" name="Google Shape;1020;p3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21" name="Google Shape;1021;p3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2" name="Google Shape;102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3" name="Google Shape;102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4" name="Google Shape;1024;p3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5" name="Google Shape;102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6" name="Google Shape;102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7" name="Google Shape;1027;p3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8" name="Google Shape;102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29" name="Google Shape;102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0" name="Google Shape;1030;p3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1" name="Google Shape;103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2" name="Google Shape;103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3" name="Google Shape;1033;p3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4" name="Google Shape;103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5" name="Google Shape;103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6" name="Google Shape;1036;p3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7" name="Google Shape;103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38" name="Google Shape;103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39" name="Google Shape;1039;p3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0" name="Google Shape;104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1" name="Google Shape;104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2" name="Google Shape;1042;p3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3" name="Google Shape;104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4" name="Google Shape;104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5" name="Google Shape;1045;p3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6" name="Google Shape;104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7" name="Google Shape;104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48" name="Google Shape;1048;p3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9" name="Google Shape;104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0" name="Google Shape;105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1" name="Google Shape;1051;p3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2" name="Google Shape;105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3" name="Google Shape;105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54" name="Google Shape;1054;p3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55" name="Google Shape;1055;p35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056" name="Google Shape;1056;p35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57" name="Google Shape;1057;p35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8" name="Google Shape;105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59" name="Google Shape;105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0" name="Google Shape;1060;p35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1" name="Google Shape;106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2" name="Google Shape;106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3" name="Google Shape;1063;p35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4" name="Google Shape;106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5" name="Google Shape;106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6" name="Google Shape;1066;p35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7" name="Google Shape;106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68" name="Google Shape;106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69" name="Google Shape;1069;p35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0" name="Google Shape;107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1" name="Google Shape;107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2" name="Google Shape;1072;p35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3" name="Google Shape;107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4" name="Google Shape;107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5" name="Google Shape;1075;p35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6" name="Google Shape;107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7" name="Google Shape;107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78" name="Google Shape;1078;p35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9" name="Google Shape;107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0" name="Google Shape;108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1" name="Google Shape;1081;p35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2" name="Google Shape;108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3" name="Google Shape;108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4" name="Google Shape;1084;p35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5" name="Google Shape;108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6" name="Google Shape;108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7" name="Google Shape;1087;p35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8" name="Google Shape;108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89" name="Google Shape;108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090" name="Google Shape;1090;p35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091" name="Google Shape;1091;p35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092" name="Google Shape;1092;p35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093" name="Google Shape;1093;p35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094" name="Google Shape;1094;p35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5" name="Google Shape;109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6" name="Google Shape;109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97" name="Google Shape;1097;p35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098" name="Google Shape;1098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99" name="Google Shape;1099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0" name="Google Shape;1100;p35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1" name="Google Shape;1101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2" name="Google Shape;1102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3" name="Google Shape;1103;p35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4" name="Google Shape;1104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5" name="Google Shape;1105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6" name="Google Shape;1106;p35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07" name="Google Shape;1107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8" name="Google Shape;1108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09" name="Google Shape;1109;p35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0" name="Google Shape;1110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1" name="Google Shape;1111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2" name="Google Shape;1112;p35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3" name="Google Shape;1113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4" name="Google Shape;1114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5" name="Google Shape;1115;p35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6" name="Google Shape;1116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17" name="Google Shape;1117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8" name="Google Shape;1118;p35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19" name="Google Shape;1119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0" name="Google Shape;1120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1" name="Google Shape;1121;p35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2" name="Google Shape;1122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3" name="Google Shape;1123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24" name="Google Shape;1124;p35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25" name="Google Shape;1125;p35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26" name="Google Shape;1126;p35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127" name="Google Shape;1127;p35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35"/>
          <p:cNvSpPr txBox="1">
            <a:spLocks noGrp="1"/>
          </p:cNvSpPr>
          <p:nvPr>
            <p:ph type="body" idx="6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9" name="Google Shape;1129;p35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3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3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plit Horizontal">
  <p:cSld name="4 Split Horizontal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36"/>
          <p:cNvSpPr txBox="1">
            <a:spLocks noGrp="1"/>
          </p:cNvSpPr>
          <p:nvPr>
            <p:ph type="body" idx="1"/>
          </p:nvPr>
        </p:nvSpPr>
        <p:spPr>
          <a:xfrm>
            <a:off x="574325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4" name="Google Shape;1134;p36"/>
          <p:cNvSpPr txBox="1">
            <a:spLocks noGrp="1"/>
          </p:cNvSpPr>
          <p:nvPr>
            <p:ph type="body" idx="2"/>
          </p:nvPr>
        </p:nvSpPr>
        <p:spPr>
          <a:xfrm>
            <a:off x="3367354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5" name="Google Shape;1135;p36"/>
          <p:cNvSpPr txBox="1">
            <a:spLocks noGrp="1"/>
          </p:cNvSpPr>
          <p:nvPr>
            <p:ph type="body" idx="3"/>
          </p:nvPr>
        </p:nvSpPr>
        <p:spPr>
          <a:xfrm>
            <a:off x="6160384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6" name="Google Shape;1136;p36"/>
          <p:cNvSpPr txBox="1">
            <a:spLocks noGrp="1"/>
          </p:cNvSpPr>
          <p:nvPr>
            <p:ph type="body" idx="4"/>
          </p:nvPr>
        </p:nvSpPr>
        <p:spPr>
          <a:xfrm>
            <a:off x="8956588" y="1828800"/>
            <a:ext cx="2589828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37" name="Google Shape;1137;p36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1138" name="Google Shape;1138;p36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39" name="Google Shape;1139;p36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140" name="Google Shape;1140;p36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41" name="Google Shape;1141;p36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2" name="Google Shape;114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3" name="Google Shape;114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4" name="Google Shape;1144;p36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5" name="Google Shape;114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6" name="Google Shape;114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7" name="Google Shape;1147;p36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48" name="Google Shape;114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49" name="Google Shape;114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0" name="Google Shape;1150;p36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1" name="Google Shape;115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2" name="Google Shape;115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3" name="Google Shape;1153;p36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4" name="Google Shape;115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5" name="Google Shape;115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6" name="Google Shape;1156;p36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57" name="Google Shape;115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58" name="Google Shape;115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59" name="Google Shape;1159;p36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0" name="Google Shape;116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1" name="Google Shape;116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2" name="Google Shape;1162;p36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3" name="Google Shape;116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4" name="Google Shape;116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5" name="Google Shape;1165;p36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6" name="Google Shape;116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7" name="Google Shape;116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68" name="Google Shape;1168;p36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69" name="Google Shape;116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0" name="Google Shape;117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1" name="Google Shape;1171;p36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172" name="Google Shape;117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3" name="Google Shape;117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1174" name="Google Shape;1174;p36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175" name="Google Shape;1175;p36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176" name="Google Shape;1176;p36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77" name="Google Shape;117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78" name="Google Shape;117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9" name="Google Shape;1179;p36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0" name="Google Shape;118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1" name="Google Shape;118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2" name="Google Shape;1182;p36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3" name="Google Shape;118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4" name="Google Shape;118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5" name="Google Shape;1185;p36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6" name="Google Shape;118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87" name="Google Shape;118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88" name="Google Shape;1188;p36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9" name="Google Shape;118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0" name="Google Shape;119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1" name="Google Shape;1191;p36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2" name="Google Shape;119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3" name="Google Shape;119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4" name="Google Shape;1194;p36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5" name="Google Shape;119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6" name="Google Shape;119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97" name="Google Shape;1197;p36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98" name="Google Shape;119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9" name="Google Shape;119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0" name="Google Shape;1200;p36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1" name="Google Shape;120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2" name="Google Shape;120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3" name="Google Shape;1203;p36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4" name="Google Shape;120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5" name="Google Shape;120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06" name="Google Shape;1206;p36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07" name="Google Shape;120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08" name="Google Shape;120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09" name="Google Shape;1209;p36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10" name="Google Shape;1210;p36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1211" name="Google Shape;1211;p36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12" name="Google Shape;1212;p36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3" name="Google Shape;121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4" name="Google Shape;121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5" name="Google Shape;1215;p36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6" name="Google Shape;121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17" name="Google Shape;121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18" name="Google Shape;1218;p36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19" name="Google Shape;121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0" name="Google Shape;122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1" name="Google Shape;1221;p36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2" name="Google Shape;122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3" name="Google Shape;122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4" name="Google Shape;1224;p36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5" name="Google Shape;122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6" name="Google Shape;122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27" name="Google Shape;1227;p36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28" name="Google Shape;122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29" name="Google Shape;122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0" name="Google Shape;1230;p36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1" name="Google Shape;123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2" name="Google Shape;123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3" name="Google Shape;1233;p36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4" name="Google Shape;123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5" name="Google Shape;123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6" name="Google Shape;1236;p36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37" name="Google Shape;123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38" name="Google Shape;123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39" name="Google Shape;1239;p36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40" name="Google Shape;124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1" name="Google Shape;124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42" name="Google Shape;1242;p36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243" name="Google Shape;124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44" name="Google Shape;124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45" name="Google Shape;1245;p36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46" name="Google Shape;1246;p36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47" name="Google Shape;1247;p36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48" name="Google Shape;1248;p36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49" name="Google Shape;1249;p36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0" name="Google Shape;125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1" name="Google Shape;125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2" name="Google Shape;1252;p36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3" name="Google Shape;1253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4" name="Google Shape;1254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5" name="Google Shape;1255;p36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6" name="Google Shape;1256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57" name="Google Shape;1257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58" name="Google Shape;1258;p36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9" name="Google Shape;1259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0" name="Google Shape;1260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1" name="Google Shape;1261;p36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62" name="Google Shape;1262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3" name="Google Shape;1263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4" name="Google Shape;1264;p36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65" name="Google Shape;1265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6" name="Google Shape;1266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67" name="Google Shape;1267;p36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68" name="Google Shape;1268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9" name="Google Shape;1269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0" name="Google Shape;1270;p36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1" name="Google Shape;1271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2" name="Google Shape;1272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3" name="Google Shape;1273;p36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4" name="Google Shape;1274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5" name="Google Shape;1275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6" name="Google Shape;1276;p36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77" name="Google Shape;1277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78" name="Google Shape;1278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9" name="Google Shape;1279;p36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0" name="Google Shape;1280;p36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81" name="Google Shape;1281;p36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282" name="Google Shape;1282;p36"/>
          <p:cNvSpPr txBox="1">
            <a:spLocks noGrp="1"/>
          </p:cNvSpPr>
          <p:nvPr>
            <p:ph type="body" idx="5"/>
          </p:nvPr>
        </p:nvSpPr>
        <p:spPr>
          <a:xfrm>
            <a:off x="574326" y="4114800"/>
            <a:ext cx="258665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3" name="Google Shape;1283;p36"/>
          <p:cNvSpPr txBox="1">
            <a:spLocks noGrp="1"/>
          </p:cNvSpPr>
          <p:nvPr>
            <p:ph type="body" idx="6"/>
          </p:nvPr>
        </p:nvSpPr>
        <p:spPr>
          <a:xfrm>
            <a:off x="3367354" y="4114800"/>
            <a:ext cx="258665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4" name="Google Shape;1284;p36"/>
          <p:cNvSpPr txBox="1">
            <a:spLocks noGrp="1"/>
          </p:cNvSpPr>
          <p:nvPr>
            <p:ph type="body" idx="7"/>
          </p:nvPr>
        </p:nvSpPr>
        <p:spPr>
          <a:xfrm>
            <a:off x="6160384" y="4114800"/>
            <a:ext cx="258665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5" name="Google Shape;1285;p36"/>
          <p:cNvSpPr txBox="1">
            <a:spLocks noGrp="1"/>
          </p:cNvSpPr>
          <p:nvPr>
            <p:ph type="body" idx="8"/>
          </p:nvPr>
        </p:nvSpPr>
        <p:spPr>
          <a:xfrm>
            <a:off x="8953415" y="4114800"/>
            <a:ext cx="2593001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6" name="Google Shape;1286;p36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7" name="Google Shape;1287;p36"/>
          <p:cNvSpPr txBox="1">
            <a:spLocks noGrp="1"/>
          </p:cNvSpPr>
          <p:nvPr>
            <p:ph type="body" idx="9"/>
          </p:nvPr>
        </p:nvSpPr>
        <p:spPr>
          <a:xfrm>
            <a:off x="573617" y="1055688"/>
            <a:ext cx="10972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8" name="Google Shape;1288;p36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3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3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37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37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37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3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38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3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Left" type="objTx">
  <p:cSld name="OBJECT_WITH_CAPTION_TEXT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39"/>
          <p:cNvSpPr txBox="1"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3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2000"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 sz="20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03" name="Google Shape;1303;p39"/>
          <p:cNvSpPr txBox="1">
            <a:spLocks noGrp="1"/>
          </p:cNvSpPr>
          <p:nvPr>
            <p:ph type="body" idx="2"/>
          </p:nvPr>
        </p:nvSpPr>
        <p:spPr>
          <a:xfrm>
            <a:off x="57607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04" name="Google Shape;1304;p39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39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3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 Right">
  <p:cSld name="Content with Caption Right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40"/>
          <p:cNvSpPr txBox="1">
            <a:spLocks noGrp="1"/>
          </p:cNvSpPr>
          <p:nvPr>
            <p:ph type="body" idx="1"/>
          </p:nvPr>
        </p:nvSpPr>
        <p:spPr>
          <a:xfrm>
            <a:off x="576072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 sz="2000"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09" name="Google Shape;1309;p40"/>
          <p:cNvSpPr txBox="1">
            <a:spLocks noGrp="1"/>
          </p:cNvSpPr>
          <p:nvPr>
            <p:ph type="body" idx="2"/>
          </p:nvPr>
        </p:nvSpPr>
        <p:spPr>
          <a:xfrm>
            <a:off x="7574882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0" name="Google Shape;1310;p40"/>
          <p:cNvSpPr txBox="1"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40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40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40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  <a:defRPr sz="3200" b="1" i="0" cap="none">
                <a:solidFill>
                  <a:srgbClr val="313C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3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/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/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23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23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3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1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4"/>
          <p:cNvSpPr txBox="1">
            <a:spLocks noGrp="1"/>
          </p:cNvSpPr>
          <p:nvPr>
            <p:ph type="body" idx="1"/>
          </p:nvPr>
        </p:nvSpPr>
        <p:spPr>
          <a:xfrm>
            <a:off x="576072" y="1600201"/>
            <a:ext cx="10972800" cy="450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/>
            </a:lvl1pPr>
            <a:lvl2pPr marL="914400" lvl="1" indent="-355600" algn="l">
              <a:lnSpc>
                <a:spcPct val="110000"/>
              </a:lnSpc>
              <a:spcBef>
                <a:spcPts val="38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65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6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6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4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Color">
  <p:cSld name="Section Header Color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C8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C8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C8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C8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27"/>
          <p:cNvSpPr txBox="1">
            <a:spLocks noGrp="1"/>
          </p:cNvSpPr>
          <p:nvPr>
            <p:ph type="body" idx="2"/>
          </p:nvPr>
        </p:nvSpPr>
        <p:spPr>
          <a:xfrm>
            <a:off x="576072" y="5029200"/>
            <a:ext cx="10972091" cy="126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797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35"/>
              <a:buChar char="•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8797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35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Char char="»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27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Color Backgrounds">
  <p:cSld name="Title Slide w/Color Backgrounds">
    <p:bg>
      <p:bgPr>
        <a:solidFill>
          <a:schemeClr val="lt1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8"/>
          <p:cNvSpPr txBox="1"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lt1"/>
                </a:solidFill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346" name="Google Shape;346;p28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347" name="Google Shape;347;p28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348" name="Google Shape;348;p28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49" name="Google Shape;349;p28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50" name="Google Shape;350;p28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1" name="Google Shape;35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2" name="Google Shape;35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3" name="Google Shape;353;p28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4" name="Google Shape;35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5" name="Google Shape;35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6" name="Google Shape;356;p28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7" name="Google Shape;35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58" name="Google Shape;35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59" name="Google Shape;359;p28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0" name="Google Shape;36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1" name="Google Shape;36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62" name="Google Shape;362;p28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3" name="Google Shape;36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4" name="Google Shape;36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65" name="Google Shape;365;p28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6" name="Google Shape;36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68" name="Google Shape;368;p28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9" name="Google Shape;36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0" name="Google Shape;37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1" name="Google Shape;371;p28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2" name="Google Shape;37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3" name="Google Shape;37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4" name="Google Shape;374;p28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5" name="Google Shape;37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6" name="Google Shape;37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7" name="Google Shape;377;p28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8" name="Google Shape;37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79" name="Google Shape;37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80" name="Google Shape;380;p28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1" name="Google Shape;38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2" name="Google Shape;38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383" name="Google Shape;383;p28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384" name="Google Shape;384;p28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385" name="Google Shape;385;p28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86" name="Google Shape;38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88" name="Google Shape;388;p28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89" name="Google Shape;38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1" name="Google Shape;391;p28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2" name="Google Shape;39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3" name="Google Shape;39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4" name="Google Shape;394;p28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5" name="Google Shape;39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6" name="Google Shape;39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97" name="Google Shape;397;p28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398" name="Google Shape;39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9" name="Google Shape;39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0" name="Google Shape;400;p28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1" name="Google Shape;40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2" name="Google Shape;40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3" name="Google Shape;403;p28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4" name="Google Shape;40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5" name="Google Shape;40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6" name="Google Shape;406;p28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07" name="Google Shape;40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08" name="Google Shape;40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9" name="Google Shape;409;p28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0" name="Google Shape;41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1" name="Google Shape;41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12" name="Google Shape;412;p28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3" name="Google Shape;41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4" name="Google Shape;41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15" name="Google Shape;415;p28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16" name="Google Shape;41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17" name="Google Shape;41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18" name="Google Shape;418;p28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19" name="Google Shape;419;p28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420" name="Google Shape;420;p28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21" name="Google Shape;421;p28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22" name="Google Shape;42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3" name="Google Shape;42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24" name="Google Shape;424;p28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25" name="Google Shape;42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6" name="Google Shape;42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27" name="Google Shape;427;p28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28" name="Google Shape;42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9" name="Google Shape;42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0" name="Google Shape;430;p28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1" name="Google Shape;43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2" name="Google Shape;43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3" name="Google Shape;433;p28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4" name="Google Shape;43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5" name="Google Shape;43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6" name="Google Shape;436;p28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37" name="Google Shape;43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38" name="Google Shape;43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9" name="Google Shape;439;p28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0" name="Google Shape;44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1" name="Google Shape;44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2" name="Google Shape;442;p28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3" name="Google Shape;44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4" name="Google Shape;44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5" name="Google Shape;445;p28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6" name="Google Shape;44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47" name="Google Shape;44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48" name="Google Shape;448;p28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49" name="Google Shape;44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0" name="Google Shape;45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51" name="Google Shape;451;p28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452" name="Google Shape;45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3" name="Google Shape;45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454" name="Google Shape;454;p28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455" name="Google Shape;455;p28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456" name="Google Shape;456;p28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457" name="Google Shape;457;p28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458" name="Google Shape;458;p28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9" name="Google Shape;45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0" name="Google Shape;46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1" name="Google Shape;461;p28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2" name="Google Shape;462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3" name="Google Shape;463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4" name="Google Shape;464;p28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5" name="Google Shape;465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6" name="Google Shape;466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7" name="Google Shape;467;p28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8" name="Google Shape;468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69" name="Google Shape;469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0" name="Google Shape;470;p28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1" name="Google Shape;471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2" name="Google Shape;472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3" name="Google Shape;473;p28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4" name="Google Shape;474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5" name="Google Shape;475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6" name="Google Shape;476;p28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7" name="Google Shape;477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78" name="Google Shape;478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79" name="Google Shape;479;p28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0" name="Google Shape;480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1" name="Google Shape;481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2" name="Google Shape;482;p28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3" name="Google Shape;483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4" name="Google Shape;484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5" name="Google Shape;485;p28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6" name="Google Shape;486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7" name="Google Shape;487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88" name="Google Shape;488;p28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89" name="Google Shape;489;p28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90" name="Google Shape;490;p28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491" name="Google Shape;491;p28"/>
          <p:cNvSpPr txBox="1">
            <a:spLocks noGrp="1"/>
          </p:cNvSpPr>
          <p:nvPr>
            <p:ph type="body" idx="2"/>
          </p:nvPr>
        </p:nvSpPr>
        <p:spPr>
          <a:xfrm>
            <a:off x="610309" y="5327650"/>
            <a:ext cx="10968907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2" name="Google Shape;492;p28" descr="DOE_Office_Science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043692" y="406400"/>
            <a:ext cx="1769532" cy="58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8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360" y="406400"/>
            <a:ext cx="3200400" cy="817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Image">
  <p:cSld name="Title Slide w/Image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9"/>
          <p:cNvSpPr txBox="1"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9"/>
          <p:cNvSpPr txBox="1"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C8F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C8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C8F"/>
              </a:buClr>
              <a:buSzPts val="2000"/>
              <a:buNone/>
              <a:defRPr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grpSp>
        <p:nvGrpSpPr>
          <p:cNvPr id="497" name="Google Shape;497;p29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498" name="Google Shape;498;p29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499" name="Google Shape;499;p29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500" name="Google Shape;500;p29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01" name="Google Shape;501;p29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02" name="Google Shape;50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03" name="Google Shape;50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04" name="Google Shape;504;p29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05" name="Google Shape;50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06" name="Google Shape;50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07" name="Google Shape;507;p29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08" name="Google Shape;50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09" name="Google Shape;50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0" name="Google Shape;510;p29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11" name="Google Shape;51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12" name="Google Shape;51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3" name="Google Shape;513;p29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14" name="Google Shape;51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15" name="Google Shape;51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6" name="Google Shape;516;p29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17" name="Google Shape;51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18" name="Google Shape;51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19" name="Google Shape;519;p29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0" name="Google Shape;52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1" name="Google Shape;52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2" name="Google Shape;522;p29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3" name="Google Shape;52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4" name="Google Shape;52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5" name="Google Shape;525;p29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6" name="Google Shape;52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27" name="Google Shape;52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28" name="Google Shape;528;p29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29" name="Google Shape;52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0" name="Google Shape;53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1" name="Google Shape;531;p29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532" name="Google Shape;53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3" name="Google Shape;53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534" name="Google Shape;534;p29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535" name="Google Shape;535;p29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36" name="Google Shape;536;p29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37" name="Google Shape;53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8" name="Google Shape;53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39" name="Google Shape;539;p29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0" name="Google Shape;54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1" name="Google Shape;54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2" name="Google Shape;542;p29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3" name="Google Shape;54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4" name="Google Shape;54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5" name="Google Shape;545;p29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6" name="Google Shape;54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47" name="Google Shape;54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8" name="Google Shape;548;p29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49" name="Google Shape;54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0" name="Google Shape;55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1" name="Google Shape;551;p29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2" name="Google Shape;55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3" name="Google Shape;55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4" name="Google Shape;554;p29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5" name="Google Shape;55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6" name="Google Shape;55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57" name="Google Shape;557;p29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8" name="Google Shape;55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59" name="Google Shape;55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0" name="Google Shape;560;p29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1" name="Google Shape;56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2" name="Google Shape;56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3" name="Google Shape;563;p29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4" name="Google Shape;56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5" name="Google Shape;56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66" name="Google Shape;566;p29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67" name="Google Shape;56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8" name="Google Shape;56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569" name="Google Shape;569;p29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570" name="Google Shape;570;p29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571" name="Google Shape;571;p29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72" name="Google Shape;572;p29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3" name="Google Shape;57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4" name="Google Shape;57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5" name="Google Shape;575;p29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6" name="Google Shape;57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77" name="Google Shape;57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8" name="Google Shape;578;p29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79" name="Google Shape;57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0" name="Google Shape;58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81" name="Google Shape;581;p29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2" name="Google Shape;58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3" name="Google Shape;58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84" name="Google Shape;584;p29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5" name="Google Shape;58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6" name="Google Shape;58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87" name="Google Shape;587;p29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8" name="Google Shape;58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89" name="Google Shape;58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0" name="Google Shape;590;p29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1" name="Google Shape;59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2" name="Google Shape;59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3" name="Google Shape;593;p29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4" name="Google Shape;59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5" name="Google Shape;59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6" name="Google Shape;596;p29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97" name="Google Shape;59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8" name="Google Shape;59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99" name="Google Shape;599;p29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0" name="Google Shape;60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1" name="Google Shape;60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2" name="Google Shape;602;p29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3" name="Google Shape;60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04" name="Google Shape;60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605" name="Google Shape;605;p29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06" name="Google Shape;606;p29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607" name="Google Shape;607;p29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608" name="Google Shape;608;p29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609" name="Google Shape;609;p29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0" name="Google Shape;61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1" name="Google Shape;61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12" name="Google Shape;612;p29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3" name="Google Shape;613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4" name="Google Shape;614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15" name="Google Shape;615;p29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6" name="Google Shape;616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17" name="Google Shape;617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18" name="Google Shape;618;p29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19" name="Google Shape;619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0" name="Google Shape;620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21" name="Google Shape;621;p29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2" name="Google Shape;622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3" name="Google Shape;623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24" name="Google Shape;624;p29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5" name="Google Shape;625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6" name="Google Shape;626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27" name="Google Shape;627;p29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28" name="Google Shape;628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9" name="Google Shape;629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0" name="Google Shape;630;p29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1" name="Google Shape;631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2" name="Google Shape;632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3" name="Google Shape;633;p29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4" name="Google Shape;634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5" name="Google Shape;635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6" name="Google Shape;636;p29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37" name="Google Shape;637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38" name="Google Shape;638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9" name="Google Shape;639;p29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640" name="Google Shape;640;p29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41" name="Google Shape;641;p29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642" name="Google Shape;642;p29"/>
          <p:cNvSpPr txBox="1">
            <a:spLocks noGrp="1"/>
          </p:cNvSpPr>
          <p:nvPr>
            <p:ph type="body" idx="2"/>
          </p:nvPr>
        </p:nvSpPr>
        <p:spPr>
          <a:xfrm>
            <a:off x="607059" y="3289385"/>
            <a:ext cx="10968916" cy="267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b="1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3" name="Google Shape;643;p29"/>
          <p:cNvSpPr>
            <a:spLocks noGrp="1"/>
          </p:cNvSpPr>
          <p:nvPr>
            <p:ph type="pic" idx="3"/>
          </p:nvPr>
        </p:nvSpPr>
        <p:spPr>
          <a:xfrm>
            <a:off x="1" y="3709988"/>
            <a:ext cx="12192000" cy="3148012"/>
          </a:xfrm>
          <a:prstGeom prst="rect">
            <a:avLst/>
          </a:prstGeom>
          <a:noFill/>
          <a:ln>
            <a:noFill/>
          </a:ln>
        </p:spPr>
      </p:sp>
      <p:pic>
        <p:nvPicPr>
          <p:cNvPr id="644" name="Google Shape;644;p29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9360" y="406400"/>
            <a:ext cx="3200400" cy="81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9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0112" y="411480"/>
            <a:ext cx="1773936" cy="574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hite">
  <p:cSld name="Section Header White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0"/>
          <p:cNvSpPr txBox="1"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  <a:defRPr sz="5400" b="1" i="0" cap="none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0"/>
          <p:cNvSpPr txBox="1"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C8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C8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C8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C8F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C8F"/>
              </a:buClr>
              <a:buSzPts val="1400"/>
              <a:buNone/>
              <a:defRPr sz="1400">
                <a:solidFill>
                  <a:srgbClr val="888C8F"/>
                </a:solidFill>
              </a:defRPr>
            </a:lvl9pPr>
          </a:lstStyle>
          <a:p>
            <a:endParaRPr/>
          </a:p>
        </p:txBody>
      </p:sp>
      <p:sp>
        <p:nvSpPr>
          <p:cNvPr id="649" name="Google Shape;649;p30"/>
          <p:cNvSpPr txBox="1">
            <a:spLocks noGrp="1"/>
          </p:cNvSpPr>
          <p:nvPr>
            <p:ph type="body" idx="2"/>
          </p:nvPr>
        </p:nvSpPr>
        <p:spPr>
          <a:xfrm>
            <a:off x="576072" y="5083895"/>
            <a:ext cx="10963079" cy="126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9845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100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8797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35"/>
              <a:buChar char="•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8797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35"/>
              <a:buChar char="–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98450" algn="l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SzPts val="1100"/>
              <a:buChar char="»"/>
              <a:defRPr sz="1100" b="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50" name="Google Shape;650;p30"/>
          <p:cNvCxnSpPr/>
          <p:nvPr/>
        </p:nvCxnSpPr>
        <p:spPr>
          <a:xfrm>
            <a:off x="614460" y="4931494"/>
            <a:ext cx="1096308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1" name="Google Shape;651;p30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30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30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body" idx="1"/>
          </p:nvPr>
        </p:nvSpPr>
        <p:spPr>
          <a:xfrm>
            <a:off x="576072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6" name="Google Shape;656;p31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–"/>
              <a:defRPr sz="1800"/>
            </a:lvl2pPr>
            <a:lvl3pPr marL="1371600" lvl="2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•"/>
              <a:defRPr sz="1800"/>
            </a:lvl3pPr>
            <a:lvl4pPr marL="1828800" lvl="3" indent="-32575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30"/>
              <a:buChar char="–"/>
              <a:defRPr sz="18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»"/>
              <a:defRPr sz="16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7" name="Google Shape;657;p31"/>
          <p:cNvSpPr txBox="1"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b="1" i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1"/>
          <p:cNvSpPr txBox="1">
            <a:spLocks noGrp="1"/>
          </p:cNvSpPr>
          <p:nvPr>
            <p:ph type="body" idx="3"/>
          </p:nvPr>
        </p:nvSpPr>
        <p:spPr>
          <a:xfrm>
            <a:off x="576072" y="1055688"/>
            <a:ext cx="10972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i="0">
                <a:solidFill>
                  <a:schemeClr val="accent2"/>
                </a:solidFill>
              </a:defRPr>
            </a:lvl1pPr>
            <a:lvl2pPr marL="914400" lvl="1" indent="-3429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3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31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1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31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" name="Google Shape;12;p21"/>
          <p:cNvGrpSpPr/>
          <p:nvPr/>
        </p:nvGrpSpPr>
        <p:grpSpPr>
          <a:xfrm>
            <a:off x="-201767" y="-141165"/>
            <a:ext cx="12586564" cy="7136527"/>
            <a:chOff x="-151324" y="-141165"/>
            <a:chExt cx="9439923" cy="7136527"/>
          </a:xfrm>
        </p:grpSpPr>
        <p:grpSp>
          <p:nvGrpSpPr>
            <p:cNvPr id="13" name="Google Shape;13;p21"/>
            <p:cNvGrpSpPr/>
            <p:nvPr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4" name="Google Shape;14;p21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21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6" name="Google Shape;16;p21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7" name="Google Shape;17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18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9" name="Google Shape;19;p21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" name="Google Shape;20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1" name="Google Shape;21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2" name="Google Shape;22;p21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3" name="Google Shape;23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4" name="Google Shape;24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" name="Google Shape;25;p21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Google Shape;26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7" name="Google Shape;27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8" name="Google Shape;28;p21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Google Shape;29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" name="Google Shape;30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1" name="Google Shape;31;p21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Google Shape;32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3" name="Google Shape;33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4" name="Google Shape;34;p21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Google Shape;35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6" name="Google Shape;36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37" name="Google Shape;37;p21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Google Shape;38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39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0" name="Google Shape;40;p21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Google Shape;41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2" name="Google Shape;42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3" name="Google Shape;43;p21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Google Shape;44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5" name="Google Shape;45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46" name="Google Shape;46;p21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7" name="Google Shape;47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48" name="Google Shape;48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49" name="Google Shape;49;p21"/>
            <p:cNvGrpSpPr/>
            <p:nvPr/>
          </p:nvGrpSpPr>
          <p:grpSpPr>
            <a:xfrm>
              <a:off x="-15132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50" name="Google Shape;50;p21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51" name="Google Shape;51;p21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2" name="Google Shape;52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3" name="Google Shape;53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4" name="Google Shape;54;p21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5" name="Google Shape;55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6" name="Google Shape;56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57" name="Google Shape;57;p21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58" name="Google Shape;58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59" name="Google Shape;59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0" name="Google Shape;60;p21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Google Shape;61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2" name="Google Shape;62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3" name="Google Shape;63;p21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Google Shape;64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5" name="Google Shape;65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6" name="Google Shape;66;p21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Google Shape;67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68" name="Google Shape;68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69" name="Google Shape;69;p21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Google Shape;70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1" name="Google Shape;71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2" name="Google Shape;72;p21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Google Shape;73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4" name="Google Shape;74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5" name="Google Shape;75;p21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Google Shape;76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" name="Google Shape;77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78" name="Google Shape;78;p21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Google Shape;79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0" name="Google Shape;80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81" name="Google Shape;81;p21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2" name="Google Shape;82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3" name="Google Shape;83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84" name="Google Shape;84;p21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85" name="Google Shape;85;p21"/>
            <p:cNvGrpSpPr/>
            <p:nvPr/>
          </p:nvGrpSpPr>
          <p:grpSpPr>
            <a:xfrm>
              <a:off x="9166484" y="392949"/>
              <a:ext cx="122115" cy="6067320"/>
              <a:chOff x="-238874" y="392949"/>
              <a:chExt cx="122115" cy="6067320"/>
            </a:xfrm>
          </p:grpSpPr>
          <p:cxnSp>
            <p:nvCxnSpPr>
              <p:cNvPr id="86" name="Google Shape;86;p21"/>
              <p:cNvCxnSpPr/>
              <p:nvPr/>
            </p:nvCxnSpPr>
            <p:spPr>
              <a:xfrm>
                <a:off x="-177817" y="392949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87" name="Google Shape;87;p21"/>
              <p:cNvGrpSpPr/>
              <p:nvPr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8" name="Google Shape;88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89" name="Google Shape;89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0" name="Google Shape;90;p21"/>
              <p:cNvGrpSpPr/>
              <p:nvPr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1" name="Google Shape;91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2" name="Google Shape;92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3" name="Google Shape;93;p21"/>
              <p:cNvGrpSpPr/>
              <p:nvPr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4" name="Google Shape;94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5" name="Google Shape;95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6" name="Google Shape;96;p21"/>
              <p:cNvGrpSpPr/>
              <p:nvPr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Google Shape;97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98" name="Google Shape;98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99" name="Google Shape;99;p21"/>
              <p:cNvGrpSpPr/>
              <p:nvPr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Google Shape;100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1" name="Google Shape;101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2" name="Google Shape;102;p21"/>
              <p:cNvGrpSpPr/>
              <p:nvPr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Google Shape;103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4" name="Google Shape;104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5" name="Google Shape;105;p21"/>
              <p:cNvGrpSpPr/>
              <p:nvPr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Google Shape;106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07" name="Google Shape;107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08" name="Google Shape;108;p21"/>
              <p:cNvGrpSpPr/>
              <p:nvPr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Google Shape;109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0" name="Google Shape;110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1" name="Google Shape;111;p21"/>
              <p:cNvGrpSpPr/>
              <p:nvPr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Google Shape;112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3" name="Google Shape;113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4" name="Google Shape;114;p21"/>
              <p:cNvGrpSpPr/>
              <p:nvPr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Google Shape;115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6" name="Google Shape;116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17" name="Google Shape;117;p21"/>
              <p:cNvGrpSpPr/>
              <p:nvPr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8" name="Google Shape;118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19" name="Google Shape;119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cxnSp>
            <p:nvCxnSpPr>
              <p:cNvPr id="120" name="Google Shape;120;p21"/>
              <p:cNvCxnSpPr/>
              <p:nvPr/>
            </p:nvCxnSpPr>
            <p:spPr>
              <a:xfrm>
                <a:off x="-177817" y="6338154"/>
                <a:ext cx="0" cy="122115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121" name="Google Shape;121;p21"/>
            <p:cNvGrpSpPr/>
            <p:nvPr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2" name="Google Shape;122;p21"/>
              <p:cNvCxnSpPr/>
              <p:nvPr/>
            </p:nvCxnSpPr>
            <p:spPr>
              <a:xfrm>
                <a:off x="457731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23" name="Google Shape;123;p21"/>
              <p:cNvCxnSpPr/>
              <p:nvPr/>
            </p:nvCxnSpPr>
            <p:spPr>
              <a:xfrm>
                <a:off x="8684419" y="6582508"/>
                <a:ext cx="0" cy="486507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24" name="Google Shape;124;p21"/>
              <p:cNvGrpSpPr/>
              <p:nvPr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5" name="Google Shape;125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6" name="Google Shape;126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27" name="Google Shape;127;p21"/>
              <p:cNvGrpSpPr/>
              <p:nvPr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28" name="Google Shape;128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29" name="Google Shape;129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0" name="Google Shape;130;p21"/>
              <p:cNvGrpSpPr/>
              <p:nvPr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Google Shape;131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2" name="Google Shape;132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3" name="Google Shape;133;p21"/>
              <p:cNvGrpSpPr/>
              <p:nvPr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Google Shape;134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5" name="Google Shape;135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6" name="Google Shape;136;p21"/>
              <p:cNvGrpSpPr/>
              <p:nvPr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Google Shape;137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38" name="Google Shape;138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39" name="Google Shape;139;p21"/>
              <p:cNvGrpSpPr/>
              <p:nvPr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Google Shape;140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1" name="Google Shape;141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2" name="Google Shape;142;p21"/>
              <p:cNvGrpSpPr/>
              <p:nvPr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Google Shape;143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4" name="Google Shape;144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5" name="Google Shape;145;p21"/>
              <p:cNvGrpSpPr/>
              <p:nvPr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Google Shape;146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47" name="Google Shape;147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48" name="Google Shape;148;p21"/>
              <p:cNvGrpSpPr/>
              <p:nvPr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Google Shape;149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0" name="Google Shape;150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1" name="Google Shape;151;p21"/>
              <p:cNvGrpSpPr/>
              <p:nvPr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2" name="Google Shape;152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3" name="Google Shape;153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154" name="Google Shape;154;p21"/>
              <p:cNvGrpSpPr/>
              <p:nvPr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5" name="Google Shape;155;p21"/>
                <p:cNvCxnSpPr/>
                <p:nvPr/>
              </p:nvCxnSpPr>
              <p:spPr>
                <a:xfrm>
                  <a:off x="81358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156" name="Google Shape;156;p21"/>
                <p:cNvCxnSpPr/>
                <p:nvPr/>
              </p:nvCxnSpPr>
              <p:spPr>
                <a:xfrm>
                  <a:off x="7983415" y="6582508"/>
                  <a:ext cx="0" cy="48650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dot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157" name="Google Shape;157;p21"/>
          <p:cNvSpPr txBox="1">
            <a:spLocks noGrp="1"/>
          </p:cNvSpPr>
          <p:nvPr>
            <p:ph type="dt" idx="10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C8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jpg"/><Relationship Id="rId3" Type="http://schemas.openxmlformats.org/officeDocument/2006/relationships/image" Target="../media/image58.png"/><Relationship Id="rId21" Type="http://schemas.openxmlformats.org/officeDocument/2006/relationships/image" Target="../media/image53.jp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1.jpg"/><Relationship Id="rId20" Type="http://schemas.openxmlformats.org/officeDocument/2006/relationships/image" Target="../media/image7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jpg"/><Relationship Id="rId10" Type="http://schemas.openxmlformats.org/officeDocument/2006/relationships/image" Target="../media/image65.png"/><Relationship Id="rId19" Type="http://schemas.openxmlformats.org/officeDocument/2006/relationships/image" Target="../media/image74.jp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s://journals.aps.org/prab/abstract/10.1103/PhysRevAccelBeams.25.122401" TargetMode="External"/><Relationship Id="rId5" Type="http://schemas.openxmlformats.org/officeDocument/2006/relationships/image" Target="../media/image23.png"/><Relationship Id="rId10" Type="http://schemas.openxmlformats.org/officeDocument/2006/relationships/hyperlink" Target="https://iopscience.iop.org/article/10.1088/1361-6668/aada2f/meta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nature.com/articles/s41598-019-46629-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"/>
          <p:cNvSpPr txBox="1">
            <a:spLocks noGrp="1"/>
          </p:cNvSpPr>
          <p:nvPr>
            <p:ph type="ctrTitle"/>
          </p:nvPr>
        </p:nvSpPr>
        <p:spPr>
          <a:xfrm>
            <a:off x="564041" y="1847027"/>
            <a:ext cx="10968914" cy="159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/>
              <a:t>An ARDAP Project - Enhancing Domestic Production of High Temperature Superconducting Bi</a:t>
            </a:r>
            <a:r>
              <a:rPr lang="en-US" sz="3200" baseline="-25000" dirty="0"/>
              <a:t>2</a:t>
            </a:r>
            <a:r>
              <a:rPr lang="en-US" sz="3200" dirty="0"/>
              <a:t>Sr</a:t>
            </a:r>
            <a:r>
              <a:rPr lang="en-US" sz="3200" baseline="-25000" dirty="0"/>
              <a:t>2</a:t>
            </a:r>
            <a:r>
              <a:rPr lang="en-US" sz="3200" dirty="0"/>
              <a:t>CaCu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x</a:t>
            </a:r>
            <a:r>
              <a:rPr lang="en-US" sz="3200" dirty="0"/>
              <a:t>/Ag wires for High Field Magnets </a:t>
            </a:r>
            <a:endParaRPr dirty="0"/>
          </a:p>
        </p:txBody>
      </p:sp>
      <p:sp>
        <p:nvSpPr>
          <p:cNvPr id="1319" name="Google Shape;1319;p1"/>
          <p:cNvSpPr txBox="1">
            <a:spLocks noGrp="1"/>
          </p:cNvSpPr>
          <p:nvPr>
            <p:ph type="subTitle" idx="1"/>
          </p:nvPr>
        </p:nvSpPr>
        <p:spPr>
          <a:xfrm>
            <a:off x="564041" y="3662544"/>
            <a:ext cx="10968907" cy="56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Tengming Shen, LBNL</a:t>
            </a:r>
            <a:endParaRPr dirty="0"/>
          </a:p>
          <a:p>
            <a:pPr marL="0" lvl="0" indent="0">
              <a:spcBef>
                <a:spcPts val="0"/>
              </a:spcBef>
            </a:pPr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US Magnet Development Program Annual collaboration meeting, </a:t>
            </a:r>
            <a:r>
              <a:rPr lang="en-US" dirty="0" err="1"/>
              <a:t>Fermilab</a:t>
            </a:r>
            <a:r>
              <a:rPr lang="en-US" dirty="0"/>
              <a:t>, 04/30/2024-05/03/2024</a:t>
            </a:r>
            <a:endParaRPr dirty="0"/>
          </a:p>
        </p:txBody>
      </p:sp>
      <p:pic>
        <p:nvPicPr>
          <p:cNvPr id="1321" name="Google Shape;132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0372" y="185088"/>
            <a:ext cx="2399178" cy="141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8599" y="4768738"/>
            <a:ext cx="1371600" cy="104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491" y="6101205"/>
            <a:ext cx="2460144" cy="42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" descr="Bruker-logo_rgb_300dpi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19907" y="5811810"/>
            <a:ext cx="1440893" cy="7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" descr="Engi-Ma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0635" y="4895793"/>
            <a:ext cx="1670255" cy="50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"/>
          <p:cNvSpPr txBox="1"/>
          <p:nvPr/>
        </p:nvSpPr>
        <p:spPr>
          <a:xfrm>
            <a:off x="4434750" y="180419"/>
            <a:ext cx="8242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ARDAP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7" name="Google Shape;1327;p1" descr="Bi-2212 wire_transverse.tif"/>
          <p:cNvPicPr preferRelativeResize="0"/>
          <p:nvPr/>
        </p:nvPicPr>
        <p:blipFill rotWithShape="1">
          <a:blip r:embed="rId8">
            <a:alphaModFix/>
          </a:blip>
          <a:srcRect t="830" b="76"/>
          <a:stretch/>
        </p:blipFill>
        <p:spPr>
          <a:xfrm>
            <a:off x="7005227" y="240806"/>
            <a:ext cx="1238771" cy="1243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C4ADB-04C8-4340-A6E5-833657F97D1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0"/>
          <p:cNvSpPr txBox="1">
            <a:spLocks noGrp="1"/>
          </p:cNvSpPr>
          <p:nvPr>
            <p:ph type="title"/>
          </p:nvPr>
        </p:nvSpPr>
        <p:spPr>
          <a:xfrm>
            <a:off x="600141" y="242351"/>
            <a:ext cx="10058398" cy="102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b="1"/>
              <a:t>Experiments</a:t>
            </a:r>
            <a:endParaRPr/>
          </a:p>
        </p:txBody>
      </p:sp>
      <p:sp>
        <p:nvSpPr>
          <p:cNvPr id="1467" name="Google Shape;1467;p10"/>
          <p:cNvSpPr txBox="1">
            <a:spLocks noGrp="1"/>
          </p:cNvSpPr>
          <p:nvPr>
            <p:ph type="body" idx="1"/>
          </p:nvPr>
        </p:nvSpPr>
        <p:spPr>
          <a:xfrm>
            <a:off x="854765" y="1714501"/>
            <a:ext cx="10270433" cy="3682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5425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sz="2800" b="1"/>
              <a:t>1. 50 bar OP-PD (830 °C/12 hrs) for measuring cross section area</a:t>
            </a:r>
            <a:endParaRPr/>
          </a:p>
          <a:p>
            <a:pPr marL="225425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sz="2800" b="1"/>
              <a:t>2. 50 bar-OPHTs: Tmax = 885.5 °C and 890.5 °C</a:t>
            </a:r>
            <a:endParaRPr/>
          </a:p>
          <a:p>
            <a:pPr marL="225425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sz="2800" b="1"/>
              <a:t>3. Cross sections of OP-PD samples</a:t>
            </a:r>
            <a:endParaRPr/>
          </a:p>
          <a:p>
            <a:pPr marL="225425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sz="2800" b="1"/>
              <a:t>4. Cross sections of OP-HT samples</a:t>
            </a:r>
            <a:endParaRPr/>
          </a:p>
          <a:p>
            <a:pPr marL="225425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-US" sz="2800" b="1"/>
              <a:t>5. J</a:t>
            </a:r>
            <a:r>
              <a:rPr lang="en-US" sz="2800" b="1" baseline="-25000"/>
              <a:t>E</a:t>
            </a:r>
            <a:r>
              <a:rPr lang="en-US" sz="2800" b="1"/>
              <a:t> of OP-HT samples</a:t>
            </a:r>
            <a:endParaRPr/>
          </a:p>
          <a:p>
            <a:pPr marL="225425" lvl="0" indent="-476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sz="2800" b="1"/>
          </a:p>
        </p:txBody>
      </p:sp>
      <p:sp>
        <p:nvSpPr>
          <p:cNvPr id="1468" name="Google Shape;1468;p10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469" name="Google Shape;1469;p10"/>
          <p:cNvSpPr txBox="1"/>
          <p:nvPr/>
        </p:nvSpPr>
        <p:spPr>
          <a:xfrm>
            <a:off x="1066800" y="5930900"/>
            <a:ext cx="23134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Jianyi Jiang, FSU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11"/>
          <p:cNvSpPr txBox="1">
            <a:spLocks noGrp="1"/>
          </p:cNvSpPr>
          <p:nvPr>
            <p:ph type="title"/>
          </p:nvPr>
        </p:nvSpPr>
        <p:spPr>
          <a:xfrm>
            <a:off x="1066800" y="198782"/>
            <a:ext cx="10058398" cy="102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b="1"/>
              <a:t>50 bar OP-PD (830 °C/12 hrs)</a:t>
            </a:r>
            <a:endParaRPr/>
          </a:p>
        </p:txBody>
      </p:sp>
      <p:sp>
        <p:nvSpPr>
          <p:cNvPr id="1475" name="Google Shape;1475;p11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476" name="Google Shape;1476;p11"/>
          <p:cNvSpPr txBox="1"/>
          <p:nvPr/>
        </p:nvSpPr>
        <p:spPr>
          <a:xfrm>
            <a:off x="399789" y="1456689"/>
            <a:ext cx="1172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Round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11"/>
          <p:cNvSpPr txBox="1"/>
          <p:nvPr/>
        </p:nvSpPr>
        <p:spPr>
          <a:xfrm>
            <a:off x="3867045" y="1482331"/>
            <a:ext cx="1172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1"/>
          <p:cNvSpPr txBox="1"/>
          <p:nvPr/>
        </p:nvSpPr>
        <p:spPr>
          <a:xfrm>
            <a:off x="7804693" y="1548601"/>
            <a:ext cx="1172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S15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11"/>
          <p:cNvSpPr txBox="1"/>
          <p:nvPr/>
        </p:nvSpPr>
        <p:spPr>
          <a:xfrm>
            <a:off x="215164" y="4042655"/>
            <a:ext cx="1172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11"/>
          <p:cNvSpPr txBox="1"/>
          <p:nvPr/>
        </p:nvSpPr>
        <p:spPr>
          <a:xfrm>
            <a:off x="3996251" y="4050024"/>
            <a:ext cx="1172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11"/>
          <p:cNvSpPr txBox="1"/>
          <p:nvPr/>
        </p:nvSpPr>
        <p:spPr>
          <a:xfrm>
            <a:off x="7777338" y="4023035"/>
            <a:ext cx="11728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2" name="Google Shape;1482;p11" descr="A circular pattern on a white su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396" y="1446164"/>
            <a:ext cx="2286000" cy="230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1" descr="A black and white patter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7029" y="1529112"/>
            <a:ext cx="2743200" cy="208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1" descr="A black and white circular patter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6863" y="1558178"/>
            <a:ext cx="2926080" cy="2093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1" descr="A black and white patter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9256" y="4083524"/>
            <a:ext cx="2743200" cy="179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1" descr="A white and black pattern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38940" y="4100186"/>
            <a:ext cx="2926080" cy="175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1" descr="A white and black pattern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1504" y="4155457"/>
            <a:ext cx="2926080" cy="1703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11"/>
          <p:cNvSpPr txBox="1"/>
          <p:nvPr/>
        </p:nvSpPr>
        <p:spPr>
          <a:xfrm>
            <a:off x="1066800" y="5930900"/>
            <a:ext cx="23134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Jianyi Jiang, FSU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2"/>
          <p:cNvSpPr txBox="1">
            <a:spLocks noGrp="1"/>
          </p:cNvSpPr>
          <p:nvPr>
            <p:ph type="title"/>
          </p:nvPr>
        </p:nvSpPr>
        <p:spPr>
          <a:xfrm>
            <a:off x="1064834" y="260252"/>
            <a:ext cx="10344846" cy="87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b="1"/>
              <a:t>J</a:t>
            </a:r>
            <a:r>
              <a:rPr lang="en-US" b="1" baseline="-25000"/>
              <a:t>E</a:t>
            </a:r>
            <a:r>
              <a:rPr lang="en-US" b="1"/>
              <a:t> versus rolling reduction – Wire PMM170725, 0.8 mm, 55x18</a:t>
            </a:r>
            <a:endParaRPr/>
          </a:p>
        </p:txBody>
      </p:sp>
      <p:sp>
        <p:nvSpPr>
          <p:cNvPr id="1494" name="Google Shape;1494;p1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495" name="Google Shape;1495;p12"/>
          <p:cNvSpPr txBox="1"/>
          <p:nvPr/>
        </p:nvSpPr>
        <p:spPr>
          <a:xfrm>
            <a:off x="7032538" y="1961556"/>
            <a:ext cx="45194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Reduction in J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(read data points to closest 25 A/mm</a:t>
            </a:r>
            <a:r>
              <a:rPr lang="en-US" sz="18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885.5 C     33%-% (lowest J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890.5 C      -13% (lowest J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6" name="Google Shape;149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4035" y="1593918"/>
            <a:ext cx="5529551" cy="42919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7" name="Google Shape;1497;p12"/>
          <p:cNvCxnSpPr/>
          <p:nvPr/>
        </p:nvCxnSpPr>
        <p:spPr>
          <a:xfrm>
            <a:off x="2082081" y="2174916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98" name="Google Shape;1498;p12"/>
          <p:cNvCxnSpPr/>
          <p:nvPr/>
        </p:nvCxnSpPr>
        <p:spPr>
          <a:xfrm>
            <a:off x="2069889" y="3087624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499" name="Google Shape;1499;p12"/>
          <p:cNvCxnSpPr/>
          <p:nvPr/>
        </p:nvCxnSpPr>
        <p:spPr>
          <a:xfrm>
            <a:off x="2204001" y="2993136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00" name="Google Shape;1500;p12"/>
          <p:cNvCxnSpPr/>
          <p:nvPr/>
        </p:nvCxnSpPr>
        <p:spPr>
          <a:xfrm>
            <a:off x="2085634" y="3254039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01" name="Google Shape;1501;p12"/>
          <p:cNvSpPr txBox="1"/>
          <p:nvPr/>
        </p:nvSpPr>
        <p:spPr>
          <a:xfrm>
            <a:off x="1066800" y="5930900"/>
            <a:ext cx="23134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Jianyi Jiang, FSU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3"/>
          <p:cNvSpPr txBox="1">
            <a:spLocks noGrp="1"/>
          </p:cNvSpPr>
          <p:nvPr>
            <p:ph type="title"/>
          </p:nvPr>
        </p:nvSpPr>
        <p:spPr>
          <a:xfrm>
            <a:off x="1066800" y="242503"/>
            <a:ext cx="10799378" cy="87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b="1"/>
              <a:t>J</a:t>
            </a:r>
            <a:r>
              <a:rPr lang="en-US" b="1" baseline="-25000"/>
              <a:t>E</a:t>
            </a:r>
            <a:r>
              <a:rPr lang="en-US" b="1"/>
              <a:t> versus rolling </a:t>
            </a:r>
            <a:r>
              <a:rPr lang="en-US"/>
              <a:t>reduction – Wire PMM211105, 1.0 mm, 55x18</a:t>
            </a:r>
            <a:endParaRPr/>
          </a:p>
        </p:txBody>
      </p:sp>
      <p:sp>
        <p:nvSpPr>
          <p:cNvPr id="1507" name="Google Shape;1507;p1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508" name="Google Shape;15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7916" y="1611013"/>
            <a:ext cx="5902025" cy="45810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9" name="Google Shape;1509;p13"/>
          <p:cNvCxnSpPr/>
          <p:nvPr/>
        </p:nvCxnSpPr>
        <p:spPr>
          <a:xfrm>
            <a:off x="2606040" y="3118104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10" name="Google Shape;1510;p13"/>
          <p:cNvCxnSpPr/>
          <p:nvPr/>
        </p:nvCxnSpPr>
        <p:spPr>
          <a:xfrm>
            <a:off x="2639568" y="3398520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511" name="Google Shape;1511;p13"/>
          <p:cNvCxnSpPr/>
          <p:nvPr/>
        </p:nvCxnSpPr>
        <p:spPr>
          <a:xfrm>
            <a:off x="2197608" y="3267456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2" name="Google Shape;1512;p13"/>
          <p:cNvCxnSpPr/>
          <p:nvPr/>
        </p:nvCxnSpPr>
        <p:spPr>
          <a:xfrm>
            <a:off x="2286000" y="3648456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3" name="Google Shape;1513;p13"/>
          <p:cNvCxnSpPr/>
          <p:nvPr/>
        </p:nvCxnSpPr>
        <p:spPr>
          <a:xfrm>
            <a:off x="2399281" y="3531914"/>
            <a:ext cx="4389120" cy="0"/>
          </a:xfrm>
          <a:prstGeom prst="straightConnector1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14" name="Google Shape;1514;p13"/>
          <p:cNvSpPr txBox="1"/>
          <p:nvPr/>
        </p:nvSpPr>
        <p:spPr>
          <a:xfrm>
            <a:off x="7346731" y="2228193"/>
            <a:ext cx="451944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Reduction in J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885.5 C     -14% (plateau)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890.5 C      -20% (10% rolling)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8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890.5 C      -12% (plateau)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13"/>
          <p:cNvSpPr txBox="1"/>
          <p:nvPr/>
        </p:nvSpPr>
        <p:spPr>
          <a:xfrm>
            <a:off x="1040881" y="6271869"/>
            <a:ext cx="23134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Jianyi Jiang, FSU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g1f4fb4d60bf_1_0"/>
          <p:cNvPicPr preferRelativeResize="0"/>
          <p:nvPr/>
        </p:nvPicPr>
        <p:blipFill rotWithShape="1">
          <a:blip r:embed="rId3">
            <a:alphaModFix/>
          </a:blip>
          <a:srcRect t="11897" r="10127" b="6669"/>
          <a:stretch/>
        </p:blipFill>
        <p:spPr>
          <a:xfrm>
            <a:off x="3900097" y="2661312"/>
            <a:ext cx="2298024" cy="156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g1f4fb4d60bf_1_0"/>
          <p:cNvPicPr preferRelativeResize="0"/>
          <p:nvPr/>
        </p:nvPicPr>
        <p:blipFill rotWithShape="1">
          <a:blip r:embed="rId4">
            <a:alphaModFix/>
          </a:blip>
          <a:srcRect l="5295" t="12048" r="10116" b="6702"/>
          <a:stretch/>
        </p:blipFill>
        <p:spPr>
          <a:xfrm>
            <a:off x="5969000" y="2647630"/>
            <a:ext cx="2186477" cy="157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g1f4fb4d60bf_1_0"/>
          <p:cNvPicPr preferRelativeResize="0"/>
          <p:nvPr/>
        </p:nvPicPr>
        <p:blipFill rotWithShape="1">
          <a:blip r:embed="rId5">
            <a:alphaModFix/>
          </a:blip>
          <a:srcRect t="11897" r="10127" b="6669"/>
          <a:stretch/>
        </p:blipFill>
        <p:spPr>
          <a:xfrm>
            <a:off x="3900100" y="4302630"/>
            <a:ext cx="2298014" cy="156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g1f4fb4d60bf_1_0"/>
          <p:cNvPicPr preferRelativeResize="0"/>
          <p:nvPr/>
        </p:nvPicPr>
        <p:blipFill rotWithShape="1">
          <a:blip r:embed="rId6">
            <a:alphaModFix/>
          </a:blip>
          <a:srcRect l="29764" t="14902" r="19065" b="3169"/>
          <a:stretch/>
        </p:blipFill>
        <p:spPr>
          <a:xfrm>
            <a:off x="645800" y="4244005"/>
            <a:ext cx="1427050" cy="171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g1f4fb4d60bf_1_0"/>
          <p:cNvPicPr preferRelativeResize="0"/>
          <p:nvPr/>
        </p:nvPicPr>
        <p:blipFill rotWithShape="1">
          <a:blip r:embed="rId7">
            <a:alphaModFix/>
          </a:blip>
          <a:srcRect l="29764" t="12470" r="15008" b="5163"/>
          <a:stretch/>
        </p:blipFill>
        <p:spPr>
          <a:xfrm>
            <a:off x="645800" y="2647630"/>
            <a:ext cx="1427050" cy="15963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g1f4fb4d60bf_1_0"/>
          <p:cNvSpPr txBox="1">
            <a:spLocks noGrp="1"/>
          </p:cNvSpPr>
          <p:nvPr>
            <p:ph type="title"/>
          </p:nvPr>
        </p:nvSpPr>
        <p:spPr>
          <a:xfrm>
            <a:off x="500250" y="192948"/>
            <a:ext cx="109728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dirty="0"/>
              <a:t>Image Analysis of Filaments in Rolled Strands</a:t>
            </a:r>
            <a:br>
              <a:rPr lang="en-US" dirty="0"/>
            </a:br>
            <a:r>
              <a:rPr lang="en-US" dirty="0"/>
              <a:t>(PMM220802)</a:t>
            </a:r>
            <a:endParaRPr dirty="0"/>
          </a:p>
        </p:txBody>
      </p:sp>
      <p:sp>
        <p:nvSpPr>
          <p:cNvPr id="1592" name="Google Shape;1592;g1f4fb4d60bf_1_0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400"/>
              <a:buFont typeface="Arial"/>
              <a:buNone/>
            </a:pPr>
            <a:r>
              <a:rPr lang="en-US"/>
              <a:t>Bi2212 Rolling at LBL | BERKELEY LAB</a:t>
            </a:r>
            <a:endParaRPr/>
          </a:p>
        </p:txBody>
      </p:sp>
      <p:sp>
        <p:nvSpPr>
          <p:cNvPr id="1593" name="Google Shape;1593;g1f4fb4d60bf_1_0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594" name="Google Shape;1594;g1f4fb4d60bf_1_0" descr="A circular object with a patter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544" y="1391622"/>
            <a:ext cx="1688936" cy="126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g1f4fb4d60bf_1_0" descr="A white circular object with black dots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68498" y="1436724"/>
            <a:ext cx="1688936" cy="126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g1f4fb4d60bf_1_0" descr="A white oval with black dot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50412" y="1464015"/>
            <a:ext cx="1688936" cy="126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g1f4fb4d60bf_1_0" descr="A white oval shaped object with black dot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32331" y="1503007"/>
            <a:ext cx="1688936" cy="126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g1f4fb4d60bf_1_0" descr="A white oval shaped object with black dot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17725" y="1372229"/>
            <a:ext cx="1796927" cy="134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g1f4fb4d60bf_1_0" descr="A circular pattern on a white surfac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9450" y="1381760"/>
            <a:ext cx="1688936" cy="12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g1f4fb4d60bf_1_0"/>
          <p:cNvSpPr txBox="1"/>
          <p:nvPr/>
        </p:nvSpPr>
        <p:spPr>
          <a:xfrm rot="-5400000">
            <a:off x="69057" y="3246976"/>
            <a:ext cx="61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g1f4fb4d60bf_1_0"/>
          <p:cNvSpPr txBox="1"/>
          <p:nvPr/>
        </p:nvSpPr>
        <p:spPr>
          <a:xfrm rot="-5400000">
            <a:off x="-295593" y="4874237"/>
            <a:ext cx="1346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Aspect Ratio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g1f4fb4d60bf_1_0"/>
          <p:cNvSpPr txBox="1"/>
          <p:nvPr/>
        </p:nvSpPr>
        <p:spPr>
          <a:xfrm>
            <a:off x="9987927" y="5480577"/>
            <a:ext cx="1854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Shear bands from rolling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g1f4fb4d60bf_1_0"/>
          <p:cNvSpPr txBox="1"/>
          <p:nvPr/>
        </p:nvSpPr>
        <p:spPr>
          <a:xfrm>
            <a:off x="7054331" y="5878830"/>
            <a:ext cx="31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*colormap scales are relative to each image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4" name="Google Shape;1604;g1f4fb4d60bf_1_0"/>
          <p:cNvPicPr preferRelativeResize="0"/>
          <p:nvPr/>
        </p:nvPicPr>
        <p:blipFill rotWithShape="1">
          <a:blip r:embed="rId14">
            <a:alphaModFix/>
          </a:blip>
          <a:srcRect l="2104" t="3799"/>
          <a:stretch/>
        </p:blipFill>
        <p:spPr>
          <a:xfrm>
            <a:off x="2120625" y="4302630"/>
            <a:ext cx="1915852" cy="159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Google Shape;1605;g1f4fb4d60bf_1_0"/>
          <p:cNvPicPr preferRelativeResize="0"/>
          <p:nvPr/>
        </p:nvPicPr>
        <p:blipFill rotWithShape="1">
          <a:blip r:embed="rId15">
            <a:alphaModFix/>
          </a:blip>
          <a:srcRect t="4579" b="3465"/>
          <a:stretch/>
        </p:blipFill>
        <p:spPr>
          <a:xfrm>
            <a:off x="2120625" y="2661330"/>
            <a:ext cx="1915851" cy="1561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Google Shape;1606;g1f4fb4d60bf_1_0"/>
          <p:cNvPicPr preferRelativeResize="0"/>
          <p:nvPr/>
        </p:nvPicPr>
        <p:blipFill rotWithShape="1">
          <a:blip r:embed="rId16">
            <a:alphaModFix/>
          </a:blip>
          <a:srcRect l="5389" t="11899" r="10135" b="6705"/>
          <a:stretch/>
        </p:blipFill>
        <p:spPr>
          <a:xfrm>
            <a:off x="5946075" y="4302630"/>
            <a:ext cx="2209402" cy="159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g1f4fb4d60bf_1_0"/>
          <p:cNvPicPr preferRelativeResize="0"/>
          <p:nvPr/>
        </p:nvPicPr>
        <p:blipFill rotWithShape="1">
          <a:blip r:embed="rId17">
            <a:alphaModFix/>
          </a:blip>
          <a:srcRect l="734" t="3529" b="812"/>
          <a:stretch/>
        </p:blipFill>
        <p:spPr>
          <a:xfrm>
            <a:off x="8163750" y="4302630"/>
            <a:ext cx="1986951" cy="158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g1f4fb4d60bf_1_0"/>
          <p:cNvPicPr preferRelativeResize="0"/>
          <p:nvPr/>
        </p:nvPicPr>
        <p:blipFill rotWithShape="1">
          <a:blip r:embed="rId18">
            <a:alphaModFix/>
          </a:blip>
          <a:srcRect l="457" t="4114" b="1080"/>
          <a:stretch/>
        </p:blipFill>
        <p:spPr>
          <a:xfrm>
            <a:off x="8156125" y="2654480"/>
            <a:ext cx="1986947" cy="156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g1f4fb4d60bf_1_0"/>
          <p:cNvPicPr preferRelativeResize="0"/>
          <p:nvPr/>
        </p:nvPicPr>
        <p:blipFill rotWithShape="1">
          <a:blip r:embed="rId19">
            <a:alphaModFix/>
          </a:blip>
          <a:srcRect l="2559" t="1835" r="1590"/>
          <a:stretch/>
        </p:blipFill>
        <p:spPr>
          <a:xfrm>
            <a:off x="10088000" y="4295505"/>
            <a:ext cx="1986951" cy="166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g1f4fb4d60bf_1_0"/>
          <p:cNvPicPr preferRelativeResize="0"/>
          <p:nvPr/>
        </p:nvPicPr>
        <p:blipFill rotWithShape="1">
          <a:blip r:embed="rId20">
            <a:alphaModFix/>
          </a:blip>
          <a:srcRect t="2714" r="497"/>
          <a:stretch/>
        </p:blipFill>
        <p:spPr>
          <a:xfrm>
            <a:off x="10088000" y="2646080"/>
            <a:ext cx="1977001" cy="155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523;p14">
            <a:extLst>
              <a:ext uri="{FF2B5EF4-FFF2-40B4-BE49-F238E27FC236}">
                <a16:creationId xmlns:a16="http://schemas.microsoft.com/office/drawing/2014/main" id="{8682043D-4A20-F945-9DDD-90C5E26FA067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823167" y="41713"/>
            <a:ext cx="1140942" cy="136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524;p14">
            <a:extLst>
              <a:ext uri="{FF2B5EF4-FFF2-40B4-BE49-F238E27FC236}">
                <a16:creationId xmlns:a16="http://schemas.microsoft.com/office/drawing/2014/main" id="{FC82B427-CC24-0148-929E-7A2B8FE486C7}"/>
              </a:ext>
            </a:extLst>
          </p:cNvPr>
          <p:cNvSpPr txBox="1"/>
          <p:nvPr/>
        </p:nvSpPr>
        <p:spPr>
          <a:xfrm>
            <a:off x="7755133" y="717781"/>
            <a:ext cx="213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 Escobar, UC Berkeley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engineering, undergraduate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521;p14">
            <a:extLst>
              <a:ext uri="{FF2B5EF4-FFF2-40B4-BE49-F238E27FC236}">
                <a16:creationId xmlns:a16="http://schemas.microsoft.com/office/drawing/2014/main" id="{73C4D4AE-DD19-484B-A783-8447A6AAAAB5}"/>
              </a:ext>
            </a:extLst>
          </p:cNvPr>
          <p:cNvSpPr txBox="1">
            <a:spLocks/>
          </p:cNvSpPr>
          <p:nvPr/>
        </p:nvSpPr>
        <p:spPr>
          <a:xfrm>
            <a:off x="5010901" y="1274126"/>
            <a:ext cx="6284362" cy="18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228600" algn="ctr">
              <a:lnSpc>
                <a:spcPct val="110000"/>
              </a:lnSpc>
              <a:spcBef>
                <a:spcPts val="800"/>
              </a:spcBef>
              <a:buSzPts val="2000"/>
            </a:pPr>
            <a:r>
              <a:rPr lang="en-US" b="1" dirty="0">
                <a:solidFill>
                  <a:schemeClr val="dk1"/>
                </a:solidFill>
              </a:rPr>
              <a:t>Jean-Francois Croteau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8"/>
          <p:cNvSpPr txBox="1">
            <a:spLocks noGrp="1"/>
          </p:cNvSpPr>
          <p:nvPr>
            <p:ph type="title"/>
          </p:nvPr>
        </p:nvSpPr>
        <p:spPr>
          <a:xfrm>
            <a:off x="576072" y="384322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2500"/>
              <a:t>Task 5 – cable fabrication – a cable that allows easy characterization and a good candidate for commercial applications 4-20 K</a:t>
            </a:r>
            <a:endParaRPr sz="2500"/>
          </a:p>
        </p:txBody>
      </p:sp>
      <p:sp>
        <p:nvSpPr>
          <p:cNvPr id="1616" name="Google Shape;1616;p18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617" name="Google Shape;1617;p18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C8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618" name="Google Shape;1618;p18"/>
          <p:cNvSpPr txBox="1"/>
          <p:nvPr/>
        </p:nvSpPr>
        <p:spPr>
          <a:xfrm>
            <a:off x="619616" y="1585506"/>
            <a:ext cx="11358629" cy="122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billet, 37x18 wire, drawn to 0.7 mm.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0.7 mm strand will be made into a 6-strand Rutherford cable about 2.40 mm x 1.25-1.1.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98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619" name="Google Shape;1619;p18"/>
          <p:cNvGraphicFramePr/>
          <p:nvPr/>
        </p:nvGraphicFramePr>
        <p:xfrm>
          <a:off x="972187" y="2868583"/>
          <a:ext cx="7573900" cy="563626"/>
        </p:xfrm>
        <a:graphic>
          <a:graphicData uri="http://schemas.openxmlformats.org/drawingml/2006/table">
            <a:tbl>
              <a:tblPr>
                <a:noFill/>
                <a:tableStyleId>{7F9E8189-FE45-466E-93FD-CEC28E4051C2}</a:tableStyleId>
              </a:tblPr>
              <a:tblGrid>
                <a:gridCol w="9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5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No. strands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Nominal dimensions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Cable twist pitch (mm)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Strand diameter and design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Projected I</a:t>
                      </a:r>
                      <a:r>
                        <a:rPr lang="en-US" sz="1000" u="none" strike="noStrike" cap="none" baseline="-25000"/>
                        <a:t>c</a:t>
                      </a:r>
                      <a:r>
                        <a:rPr lang="en-US" sz="1000" u="none" strike="noStrike" cap="none"/>
                        <a:t> at 31 T (A)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6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2.4 mm x 1.25 mm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   15 - 21.9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0.7 mm and 37 x 18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US" sz="1000" u="none" strike="noStrike" cap="none"/>
                        <a:t>1150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20" name="Google Shape;1620;p18"/>
          <p:cNvSpPr/>
          <p:nvPr/>
        </p:nvSpPr>
        <p:spPr>
          <a:xfrm>
            <a:off x="-1853043" y="2434197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Table 2: A Rutherford cable to be fabricated for cable properties evaluation and as a potential solenoid conductor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18"/>
          <p:cNvSpPr txBox="1"/>
          <p:nvPr/>
        </p:nvSpPr>
        <p:spPr>
          <a:xfrm>
            <a:off x="576072" y="3613755"/>
            <a:ext cx="11144874" cy="243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Cable thickness can be decreased to 1.1 mm to increase the packing factor from ~78.5% to 88.5%.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Cable characterization in ITER barrels at 4K and 31 T@NHMFL.</a:t>
            </a:r>
            <a:endParaRPr/>
          </a:p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~80 or 160 m cable will be available for coil tests/developments with ASC’s 15 T, 52 mm bore oxford magnet and 31 T, 39 mm bore magnet.</a:t>
            </a:r>
            <a:endParaRPr/>
          </a:p>
          <a:p>
            <a:pPr marL="225425" marR="0" lvl="0" indent="-98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 time being applied by D. Davis, NHMFL and coil development by Davis, Trociewitz, Kim.</a:t>
            </a:r>
            <a:endParaRPr/>
          </a:p>
          <a:p>
            <a:pPr marL="225425" marR="0" lvl="0" indent="-98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98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9"/>
          <p:cNvSpPr txBox="1">
            <a:spLocks noGrp="1"/>
          </p:cNvSpPr>
          <p:nvPr>
            <p:ph type="title"/>
          </p:nvPr>
        </p:nvSpPr>
        <p:spPr>
          <a:xfrm>
            <a:off x="472018" y="231777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Task 7 – new insulation and removing leakage</a:t>
            </a:r>
            <a:endParaRPr/>
          </a:p>
        </p:txBody>
      </p:sp>
      <p:sp>
        <p:nvSpPr>
          <p:cNvPr id="1627" name="Google Shape;1627;p19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Enhancing Domestic Production of High Temperature Superconducting Bi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CaCu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/Ag wires for High Field Magnets</a:t>
            </a:r>
            <a:r>
              <a:rPr lang="en-US" sz="1000"/>
              <a:t> </a:t>
            </a:r>
            <a:r>
              <a:rPr lang="en-US"/>
              <a:t>| BERKELEY LAB</a:t>
            </a:r>
            <a:endParaRPr/>
          </a:p>
        </p:txBody>
      </p:sp>
      <p:sp>
        <p:nvSpPr>
          <p:cNvPr id="1628" name="Google Shape;1628;p1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629" name="Google Shape;1629;p19"/>
          <p:cNvSpPr txBox="1">
            <a:spLocks noGrp="1"/>
          </p:cNvSpPr>
          <p:nvPr>
            <p:ph type="body" idx="1"/>
          </p:nvPr>
        </p:nvSpPr>
        <p:spPr>
          <a:xfrm>
            <a:off x="576072" y="1037071"/>
            <a:ext cx="6088057" cy="14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sz="1800" b="1" dirty="0"/>
              <a:t>7 m insulation braiding and coil winding trial completed.</a:t>
            </a:r>
            <a:endParaRPr sz="1800" dirty="0"/>
          </a:p>
          <a:p>
            <a:pPr marL="225425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sz="1800" b="1" dirty="0"/>
              <a:t>24 m pure alumina insulated cable received.</a:t>
            </a:r>
            <a:endParaRPr sz="1800" dirty="0"/>
          </a:p>
          <a:p>
            <a:pPr marL="225425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sz="1800" b="1" dirty="0"/>
              <a:t>Winding of the first coil completed. </a:t>
            </a:r>
            <a:endParaRPr sz="1800" dirty="0"/>
          </a:p>
          <a:p>
            <a:pPr marL="22860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</a:pPr>
            <a:endParaRPr b="1" dirty="0"/>
          </a:p>
        </p:txBody>
      </p:sp>
      <p:pic>
        <p:nvPicPr>
          <p:cNvPr id="1630" name="Google Shape;163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1327" y="2715807"/>
            <a:ext cx="3097535" cy="23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19"/>
          <p:cNvSpPr txBox="1"/>
          <p:nvPr/>
        </p:nvSpPr>
        <p:spPr>
          <a:xfrm>
            <a:off x="2791327" y="5134546"/>
            <a:ext cx="26062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Youngjae Kim, FSU et al.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2" name="Google Shape;1632;p19"/>
          <p:cNvPicPr preferRelativeResize="0"/>
          <p:nvPr/>
        </p:nvPicPr>
        <p:blipFill rotWithShape="1">
          <a:blip r:embed="rId4">
            <a:alphaModFix/>
          </a:blip>
          <a:srcRect l="35795" t="3404" r="35958" b="5847"/>
          <a:stretch/>
        </p:blipFill>
        <p:spPr>
          <a:xfrm>
            <a:off x="320669" y="2715807"/>
            <a:ext cx="2254275" cy="303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9"/>
          <p:cNvPicPr preferRelativeResize="0"/>
          <p:nvPr/>
        </p:nvPicPr>
        <p:blipFill rotWithShape="1">
          <a:blip r:embed="rId5">
            <a:alphaModFix/>
          </a:blip>
          <a:srcRect t="27205" b="41613"/>
          <a:stretch/>
        </p:blipFill>
        <p:spPr>
          <a:xfrm>
            <a:off x="6153653" y="1004577"/>
            <a:ext cx="5856468" cy="1369591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19"/>
          <p:cNvSpPr txBox="1"/>
          <p:nvPr/>
        </p:nvSpPr>
        <p:spPr>
          <a:xfrm>
            <a:off x="6236997" y="2451593"/>
            <a:ext cx="575965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CCT ARDAP coil BIN5E: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Outer layer coil wound. No electrical shorts.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to use TiO</a:t>
            </a:r>
            <a:r>
              <a:rPr lang="en-US" sz="1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slurry to “repair, reinforce and lubricate” alumina fibers.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Possible to replace TiO</a:t>
            </a:r>
            <a:r>
              <a:rPr lang="en-US" sz="1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slurry with Al</a:t>
            </a:r>
            <a:r>
              <a:rPr lang="en-US" sz="1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1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slurry (courtesy of Dr. Jun Lu, NHMFL)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p19"/>
          <p:cNvSpPr txBox="1"/>
          <p:nvPr/>
        </p:nvSpPr>
        <p:spPr>
          <a:xfrm>
            <a:off x="6153653" y="1004577"/>
            <a:ext cx="489589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ARDAP CCT coil BIN5E_OL, after winding, not yet reacted.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634;p19">
            <a:extLst>
              <a:ext uri="{FF2B5EF4-FFF2-40B4-BE49-F238E27FC236}">
                <a16:creationId xmlns:a16="http://schemas.microsoft.com/office/drawing/2014/main" id="{E868E91A-B676-C94F-BD41-262AC6A1E1B2}"/>
              </a:ext>
            </a:extLst>
          </p:cNvPr>
          <p:cNvSpPr txBox="1"/>
          <p:nvPr/>
        </p:nvSpPr>
        <p:spPr>
          <a:xfrm>
            <a:off x="6202060" y="5268414"/>
            <a:ext cx="575965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CCT ARDAP coil BIN5E: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Inner layer coil wound. No electrical shorts.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NEW: Use 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</a:t>
            </a:r>
            <a:r>
              <a:rPr lang="en-US" sz="14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slurry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“repair, reinforce and lubricate” alumina fibers. (courtesy of Dr. Jun Lu, NHMFL)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4FAFC0-D9A8-834B-85E1-74CB37F08F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t="30000" r="502" b="38380"/>
          <a:stretch/>
        </p:blipFill>
        <p:spPr>
          <a:xfrm>
            <a:off x="6294594" y="3959424"/>
            <a:ext cx="5574585" cy="117512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3"/>
          <p:cNvSpPr txBox="1"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1641" name="Google Shape;1641;p3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b="1" dirty="0"/>
              <a:t>A virtual knowledge hub formed by private and public businesses, national labs and university, supported by DOE-ARDAP, to improve Bi-2212 conductor and coil technology.</a:t>
            </a:r>
            <a:endParaRPr dirty="0"/>
          </a:p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b="1" dirty="0"/>
              <a:t>Task 2: Manufacturing (five) 2 kg billets with reproducible plateau </a:t>
            </a:r>
            <a:r>
              <a:rPr lang="en-US" b="1" i="1" dirty="0"/>
              <a:t>J</a:t>
            </a:r>
            <a:r>
              <a:rPr lang="en-US" b="1" baseline="-25000" dirty="0"/>
              <a:t>E</a:t>
            </a:r>
            <a:r>
              <a:rPr lang="en-US" b="1" dirty="0"/>
              <a:t>(4.2 K and 5 T) &gt; 1100 A/mm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  <a:endParaRPr dirty="0"/>
          </a:p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b="1" dirty="0"/>
              <a:t>Task 3: Manufacturing (two) 10 kg billets with the target </a:t>
            </a:r>
            <a:r>
              <a:rPr lang="en-US" b="1" i="1" dirty="0"/>
              <a:t>J</a:t>
            </a:r>
            <a:r>
              <a:rPr lang="en-US" b="1" baseline="-25000" dirty="0"/>
              <a:t>E</a:t>
            </a:r>
            <a:r>
              <a:rPr lang="en-US" b="1" dirty="0"/>
              <a:t>(4.2 K and 5 T) &gt; 1100 A/mm</a:t>
            </a:r>
            <a:r>
              <a:rPr lang="en-US" b="1" baseline="30000" dirty="0"/>
              <a:t>2</a:t>
            </a:r>
            <a:endParaRPr dirty="0"/>
          </a:p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b="1" dirty="0"/>
              <a:t>New data obtained to assist understanding the science and technology of attaining high </a:t>
            </a:r>
            <a:r>
              <a:rPr lang="en-US" b="1" i="1" dirty="0"/>
              <a:t>J</a:t>
            </a:r>
            <a:r>
              <a:rPr lang="en-US" b="1" baseline="-25000" dirty="0"/>
              <a:t>E</a:t>
            </a:r>
            <a:r>
              <a:rPr lang="en-US" b="1" dirty="0"/>
              <a:t> in Bi-2212 Rutherford cables </a:t>
            </a:r>
            <a:endParaRPr dirty="0"/>
          </a:p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b="1" dirty="0"/>
              <a:t> 6-strand Rutherford from 0.7 mm wires enable fast-turn-around tests.</a:t>
            </a:r>
            <a:endParaRPr dirty="0"/>
          </a:p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b="1" dirty="0"/>
              <a:t>New insulation trial on LBNL CCT coil.</a:t>
            </a:r>
            <a:endParaRPr dirty="0"/>
          </a:p>
          <a:p>
            <a:pPr marL="4572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b="1" dirty="0"/>
          </a:p>
          <a:p>
            <a:pPr marL="4572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b="1" dirty="0"/>
          </a:p>
        </p:txBody>
      </p:sp>
      <p:sp>
        <p:nvSpPr>
          <p:cNvPr id="1642" name="Google Shape;1642;p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20"/>
          <p:cNvSpPr txBox="1"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1648" name="Google Shape;1648;p20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/>
              <a:t>Enhancing Domestic Production of High Temperature Superconducting Bi</a:t>
            </a:r>
            <a:r>
              <a:rPr lang="en-US" sz="1000" baseline="-25000"/>
              <a:t>2</a:t>
            </a:r>
            <a:r>
              <a:rPr lang="en-US" sz="1000"/>
              <a:t>Sr</a:t>
            </a:r>
            <a:r>
              <a:rPr lang="en-US" sz="1000" baseline="-25000"/>
              <a:t>2</a:t>
            </a:r>
            <a:r>
              <a:rPr lang="en-US" sz="1000"/>
              <a:t>CaCu</a:t>
            </a:r>
            <a:r>
              <a:rPr lang="en-US" sz="1000" baseline="-25000"/>
              <a:t>2</a:t>
            </a:r>
            <a:r>
              <a:rPr lang="en-US" sz="1000"/>
              <a:t>O</a:t>
            </a:r>
            <a:r>
              <a:rPr lang="en-US" sz="1000" baseline="-25000"/>
              <a:t>x</a:t>
            </a:r>
            <a:r>
              <a:rPr lang="en-US" sz="1000"/>
              <a:t>/Ag wires for High Field Magnets </a:t>
            </a:r>
            <a:r>
              <a:rPr lang="en-US"/>
              <a:t>| BERKELEY LAB</a:t>
            </a:r>
            <a:endParaRPr/>
          </a:p>
        </p:txBody>
      </p:sp>
      <p:sp>
        <p:nvSpPr>
          <p:cNvPr id="1649" name="Google Shape;1649;p20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29"/>
          <p:cNvSpPr txBox="1">
            <a:spLocks noGrp="1"/>
          </p:cNvSpPr>
          <p:nvPr>
            <p:ph type="title"/>
          </p:nvPr>
        </p:nvSpPr>
        <p:spPr>
          <a:xfrm>
            <a:off x="335406" y="107518"/>
            <a:ext cx="1097279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dirty="0"/>
              <a:t>Image Analysis of Filaments Rolled Strands (PMM211105)</a:t>
            </a:r>
            <a:endParaRPr dirty="0"/>
          </a:p>
        </p:txBody>
      </p:sp>
      <p:sp>
        <p:nvSpPr>
          <p:cNvPr id="1508" name="Google Shape;1508;p2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1509" name="Google Shape;1509;p29" descr="A graph showing a colorful circl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668" y="4658587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29" descr="A colorful circle with numbers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668" y="299678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29" descr="A graph of a colorful circle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 l="13706" r="17098"/>
          <a:stretch/>
        </p:blipFill>
        <p:spPr>
          <a:xfrm>
            <a:off x="2285834" y="4658587"/>
            <a:ext cx="168725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29" descr="A graph of a purple and yellow hexag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3706" r="17098"/>
          <a:stretch/>
        </p:blipFill>
        <p:spPr>
          <a:xfrm>
            <a:off x="2285834" y="2996780"/>
            <a:ext cx="168725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29" descr="A graph of a colorful circle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12842"/>
          <a:stretch/>
        </p:blipFill>
        <p:spPr>
          <a:xfrm>
            <a:off x="4000499" y="4658587"/>
            <a:ext cx="2125241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29" descr="A graph showing a purple and yellow circl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 l="12842"/>
          <a:stretch/>
        </p:blipFill>
        <p:spPr>
          <a:xfrm>
            <a:off x="4000499" y="2996780"/>
            <a:ext cx="2125242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29" descr="A colorful pattern on a black backgroun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08790" y="4658587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9" descr="A purple and yellow pattern on a black backgroun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08790" y="299678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29" descr="A colorful pattern on a black background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30239" y="4658587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29" descr="A purple and yellow dot pattern on a black background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30239" y="299678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Google Shape;1519;p29" descr="A graph of a number of dots&#10;&#10;Description automatically generated with medium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751689" y="4658587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29" descr="A graph of a purple and yellow pattern&#10;&#10;Description automatically generated with medium confiden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51689" y="2996780"/>
            <a:ext cx="24384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29"/>
          <p:cNvSpPr txBox="1"/>
          <p:nvPr/>
        </p:nvSpPr>
        <p:spPr>
          <a:xfrm rot="-5400000">
            <a:off x="195945" y="3453931"/>
            <a:ext cx="6174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9"/>
          <p:cNvSpPr txBox="1"/>
          <p:nvPr/>
        </p:nvSpPr>
        <p:spPr>
          <a:xfrm rot="-5400000">
            <a:off x="-168738" y="5081159"/>
            <a:ext cx="134684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Aspect Ratio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9"/>
          <p:cNvSpPr txBox="1"/>
          <p:nvPr/>
        </p:nvSpPr>
        <p:spPr>
          <a:xfrm>
            <a:off x="7105131" y="6356350"/>
            <a:ext cx="31598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*colormap scales are relative to each image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4" name="Google Shape;1524;p29" descr="A close-up of a white object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067157" y="1301225"/>
            <a:ext cx="1997843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Google Shape;1525;p29" descr="A close-up of a circular patter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188" y="1301225"/>
            <a:ext cx="1740624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Google Shape;1526;p29" descr="A close-up of a circular object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944542" y="1301225"/>
            <a:ext cx="1845495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Google Shape;1527;p29" descr="A close-up of a circular object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91767" y="1301225"/>
            <a:ext cx="181549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Google Shape;1528;p29" descr="A close-up of a turtle's shell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08987" y="1301225"/>
            <a:ext cx="1919398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Google Shape;1529;p29" descr="A close-up of a white object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30115" y="1301225"/>
            <a:ext cx="2135313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0" name="Google Shape;1530;p29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Bi2212 Rolling at LBL | BERKELEY LAB</a:t>
            </a:r>
            <a:endParaRPr/>
          </a:p>
        </p:txBody>
      </p:sp>
      <p:pic>
        <p:nvPicPr>
          <p:cNvPr id="26" name="Google Shape;1523;p14">
            <a:extLst>
              <a:ext uri="{FF2B5EF4-FFF2-40B4-BE49-F238E27FC236}">
                <a16:creationId xmlns:a16="http://schemas.microsoft.com/office/drawing/2014/main" id="{53F998DA-6812-6C4C-BC8D-4EDDC4AC8287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0557622" y="-33764"/>
            <a:ext cx="1140942" cy="136873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524;p14">
            <a:extLst>
              <a:ext uri="{FF2B5EF4-FFF2-40B4-BE49-F238E27FC236}">
                <a16:creationId xmlns:a16="http://schemas.microsoft.com/office/drawing/2014/main" id="{033CA1A2-763A-144F-B1BB-80A0E2B95109}"/>
              </a:ext>
            </a:extLst>
          </p:cNvPr>
          <p:cNvSpPr txBox="1"/>
          <p:nvPr/>
        </p:nvSpPr>
        <p:spPr>
          <a:xfrm>
            <a:off x="8489588" y="642304"/>
            <a:ext cx="21302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 Escobar, UC Berkeley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engineering, undergraduate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21;p14">
            <a:extLst>
              <a:ext uri="{FF2B5EF4-FFF2-40B4-BE49-F238E27FC236}">
                <a16:creationId xmlns:a16="http://schemas.microsoft.com/office/drawing/2014/main" id="{070008A3-B4C7-6843-BDB8-A6312A668A33}"/>
              </a:ext>
            </a:extLst>
          </p:cNvPr>
          <p:cNvSpPr txBox="1">
            <a:spLocks/>
          </p:cNvSpPr>
          <p:nvPr/>
        </p:nvSpPr>
        <p:spPr>
          <a:xfrm>
            <a:off x="5745356" y="1198649"/>
            <a:ext cx="6284362" cy="18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228600" algn="ctr">
              <a:lnSpc>
                <a:spcPct val="110000"/>
              </a:lnSpc>
              <a:spcBef>
                <a:spcPts val="800"/>
              </a:spcBef>
              <a:buSzPts val="2000"/>
            </a:pPr>
            <a:r>
              <a:rPr lang="en-US" b="1" dirty="0">
                <a:solidFill>
                  <a:schemeClr val="dk1"/>
                </a:solidFill>
              </a:rPr>
              <a:t>Jean-Francois Croteau</a:t>
            </a:r>
          </a:p>
        </p:txBody>
      </p:sp>
    </p:spTree>
    <p:extLst>
      <p:ext uri="{BB962C8B-B14F-4D97-AF65-F5344CB8AC3E}">
        <p14:creationId xmlns:p14="http://schemas.microsoft.com/office/powerpoint/2010/main" val="299328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41"/>
          <p:cNvSpPr txBox="1">
            <a:spLocks noGrp="1"/>
          </p:cNvSpPr>
          <p:nvPr>
            <p:ph type="title"/>
          </p:nvPr>
        </p:nvSpPr>
        <p:spPr>
          <a:xfrm>
            <a:off x="540088" y="207804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Motivations and background – wire front</a:t>
            </a:r>
            <a:endParaRPr/>
          </a:p>
        </p:txBody>
      </p:sp>
      <p:sp>
        <p:nvSpPr>
          <p:cNvPr id="1368" name="Google Shape;1368;p41"/>
          <p:cNvSpPr txBox="1">
            <a:spLocks noGrp="1"/>
          </p:cNvSpPr>
          <p:nvPr>
            <p:ph type="body" idx="1"/>
          </p:nvPr>
        </p:nvSpPr>
        <p:spPr>
          <a:xfrm>
            <a:off x="114780" y="1562736"/>
            <a:ext cx="6186389" cy="3236659"/>
          </a:xfrm>
          <a:prstGeom prst="rect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/>
              <a:t>2 kg billets</a:t>
            </a:r>
            <a:endParaRPr/>
          </a:p>
        </p:txBody>
      </p:sp>
      <p:sp>
        <p:nvSpPr>
          <p:cNvPr id="1369" name="Google Shape;1369;p41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370" name="Google Shape;1370;p41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371" name="Google Shape;137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956" y="2107249"/>
            <a:ext cx="6006039" cy="2417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4713" y="2107249"/>
            <a:ext cx="5371405" cy="241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41"/>
          <p:cNvSpPr txBox="1"/>
          <p:nvPr/>
        </p:nvSpPr>
        <p:spPr>
          <a:xfrm>
            <a:off x="6485101" y="1562735"/>
            <a:ext cx="5706900" cy="3236659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10 kg billets</a:t>
            </a:r>
            <a:endParaRPr sz="2000" b="0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41"/>
          <p:cNvSpPr txBox="1"/>
          <p:nvPr/>
        </p:nvSpPr>
        <p:spPr>
          <a:xfrm>
            <a:off x="576072" y="5870731"/>
            <a:ext cx="684545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by Dr. </a:t>
            </a: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Jianyi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Jiang, </a:t>
            </a:r>
            <a:r>
              <a:rPr lang="en-US" dirty="0"/>
              <a:t>NHMFL with Billets from SBIR-STTR, CPRD.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FECE83-E565-4245-8D1C-D60B2A6F8416}"/>
              </a:ext>
            </a:extLst>
          </p:cNvPr>
          <p:cNvSpPr txBox="1"/>
          <p:nvPr/>
        </p:nvSpPr>
        <p:spPr>
          <a:xfrm>
            <a:off x="13040139" y="869342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42"/>
          <p:cNvSpPr txBox="1">
            <a:spLocks noGrp="1"/>
          </p:cNvSpPr>
          <p:nvPr>
            <p:ph type="title"/>
          </p:nvPr>
        </p:nvSpPr>
        <p:spPr>
          <a:xfrm>
            <a:off x="233045" y="189072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Motivations and background – cable and magnet fronts</a:t>
            </a:r>
            <a:endParaRPr/>
          </a:p>
        </p:txBody>
      </p:sp>
      <p:sp>
        <p:nvSpPr>
          <p:cNvPr id="1380" name="Google Shape;1380;p42"/>
          <p:cNvSpPr txBox="1">
            <a:spLocks noGrp="1"/>
          </p:cNvSpPr>
          <p:nvPr>
            <p:ph type="body" idx="1"/>
          </p:nvPr>
        </p:nvSpPr>
        <p:spPr>
          <a:xfrm>
            <a:off x="180606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dirty="0"/>
          </a:p>
        </p:txBody>
      </p:sp>
      <p:sp>
        <p:nvSpPr>
          <p:cNvPr id="1381" name="Google Shape;1381;p42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382" name="Google Shape;1382;p4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383" name="Google Shape;1383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4246" y="1093152"/>
            <a:ext cx="7658253" cy="5628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4" name="Google Shape;1384;p42"/>
          <p:cNvCxnSpPr/>
          <p:nvPr/>
        </p:nvCxnSpPr>
        <p:spPr>
          <a:xfrm>
            <a:off x="8334290" y="5080000"/>
            <a:ext cx="873760" cy="0"/>
          </a:xfrm>
          <a:prstGeom prst="straightConnector1">
            <a:avLst/>
          </a:prstGeom>
          <a:noFill/>
          <a:ln w="38100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5" name="Google Shape;1385;p42"/>
          <p:cNvSpPr txBox="1"/>
          <p:nvPr/>
        </p:nvSpPr>
        <p:spPr>
          <a:xfrm>
            <a:off x="9257446" y="4888467"/>
            <a:ext cx="41729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 from 10 kg billet.</a:t>
            </a:r>
            <a:endParaRPr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223045C3-272F-E44A-9D45-DB1EFA045DC8}"/>
              </a:ext>
            </a:extLst>
          </p:cNvPr>
          <p:cNvSpPr/>
          <p:nvPr/>
        </p:nvSpPr>
        <p:spPr>
          <a:xfrm>
            <a:off x="8334290" y="4412512"/>
            <a:ext cx="170830" cy="36150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0" name="Google Shape;1385;p42">
            <a:extLst>
              <a:ext uri="{FF2B5EF4-FFF2-40B4-BE49-F238E27FC236}">
                <a16:creationId xmlns:a16="http://schemas.microsoft.com/office/drawing/2014/main" id="{83832A19-72D1-394C-9AA0-6444005ECFD1}"/>
              </a:ext>
            </a:extLst>
          </p:cNvPr>
          <p:cNvSpPr txBox="1"/>
          <p:nvPr/>
        </p:nvSpPr>
        <p:spPr>
          <a:xfrm>
            <a:off x="8572401" y="4412512"/>
            <a:ext cx="41729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 from 2 kg billets.</a:t>
            </a:r>
            <a:endParaRPr dirty="0"/>
          </a:p>
        </p:txBody>
      </p:sp>
      <p:sp>
        <p:nvSpPr>
          <p:cNvPr id="11" name="Google Shape;1385;p42">
            <a:extLst>
              <a:ext uri="{FF2B5EF4-FFF2-40B4-BE49-F238E27FC236}">
                <a16:creationId xmlns:a16="http://schemas.microsoft.com/office/drawing/2014/main" id="{A0B32769-FEB8-9547-BC15-74627D4FAB00}"/>
              </a:ext>
            </a:extLst>
          </p:cNvPr>
          <p:cNvSpPr txBox="1"/>
          <p:nvPr/>
        </p:nvSpPr>
        <p:spPr>
          <a:xfrm>
            <a:off x="8927162" y="5178347"/>
            <a:ext cx="41729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Made from a 2 kg billet.</a:t>
            </a:r>
            <a:endParaRPr dirty="0"/>
          </a:p>
        </p:txBody>
      </p:sp>
      <p:cxnSp>
        <p:nvCxnSpPr>
          <p:cNvPr id="12" name="Google Shape;1384;p42">
            <a:extLst>
              <a:ext uri="{FF2B5EF4-FFF2-40B4-BE49-F238E27FC236}">
                <a16:creationId xmlns:a16="http://schemas.microsoft.com/office/drawing/2014/main" id="{0D415DFD-A20F-FE49-8186-00120520B92E}"/>
              </a:ext>
            </a:extLst>
          </p:cNvPr>
          <p:cNvCxnSpPr/>
          <p:nvPr/>
        </p:nvCxnSpPr>
        <p:spPr>
          <a:xfrm>
            <a:off x="8068240" y="5295263"/>
            <a:ext cx="873760" cy="0"/>
          </a:xfrm>
          <a:prstGeom prst="straightConnector1">
            <a:avLst/>
          </a:prstGeom>
          <a:noFill/>
          <a:ln w="38100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FAA1682-3C45-4542-AE8D-8B775EBB8E5D}"/>
              </a:ext>
            </a:extLst>
          </p:cNvPr>
          <p:cNvCxnSpPr/>
          <p:nvPr/>
        </p:nvCxnSpPr>
        <p:spPr>
          <a:xfrm>
            <a:off x="8409427" y="2296633"/>
            <a:ext cx="0" cy="595423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5398221-BFA0-C649-9975-9D2D2D4C9D57}"/>
              </a:ext>
            </a:extLst>
          </p:cNvPr>
          <p:cNvSpPr txBox="1"/>
          <p:nvPr/>
        </p:nvSpPr>
        <p:spPr>
          <a:xfrm>
            <a:off x="8489534" y="2364926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Conductor 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A3BF5-A770-9640-A801-BF0BB350DDB4}"/>
              </a:ext>
            </a:extLst>
          </p:cNvPr>
          <p:cNvSpPr txBox="1"/>
          <p:nvPr/>
        </p:nvSpPr>
        <p:spPr>
          <a:xfrm>
            <a:off x="-14948" y="3336676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Cable/coil fab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9AF2EB-1919-0B45-BB7B-502B2BC3A479}"/>
              </a:ext>
            </a:extLst>
          </p:cNvPr>
          <p:cNvCxnSpPr/>
          <p:nvPr/>
        </p:nvCxnSpPr>
        <p:spPr>
          <a:xfrm flipV="1">
            <a:off x="1854246" y="3392557"/>
            <a:ext cx="2002137" cy="159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5"/>
          <p:cNvSpPr txBox="1">
            <a:spLocks noGrp="1"/>
          </p:cNvSpPr>
          <p:nvPr>
            <p:ph type="title"/>
          </p:nvPr>
        </p:nvSpPr>
        <p:spPr>
          <a:xfrm>
            <a:off x="350026" y="192844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Task overview</a:t>
            </a:r>
            <a:endParaRPr/>
          </a:p>
        </p:txBody>
      </p:sp>
      <p:sp>
        <p:nvSpPr>
          <p:cNvPr id="1333" name="Google Shape;1333;p5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Enhancing Domestic Production of High Temperature Superconducting Bi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CaCu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/Ag wires for High Field Magnets</a:t>
            </a:r>
            <a:r>
              <a:rPr lang="en-US" sz="1000"/>
              <a:t> </a:t>
            </a:r>
            <a:r>
              <a:rPr lang="en-US"/>
              <a:t>| BERKELEY LAB</a:t>
            </a:r>
            <a:endParaRPr/>
          </a:p>
        </p:txBody>
      </p:sp>
      <p:sp>
        <p:nvSpPr>
          <p:cNvPr id="1334" name="Google Shape;1334;p5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335" name="Google Shape;1335;p5"/>
          <p:cNvSpPr txBox="1"/>
          <p:nvPr/>
        </p:nvSpPr>
        <p:spPr>
          <a:xfrm>
            <a:off x="2634013" y="1277962"/>
            <a:ext cx="8611087" cy="4624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1: Making precursor powder reproducible and improving production yield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2: Manufacturing (five) 2 kg billets with reproducible plateau </a:t>
            </a:r>
            <a:r>
              <a:rPr lang="en-US" sz="2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(4.2 K and 5 T) &gt; 1100 A/mm</a:t>
            </a:r>
            <a:r>
              <a:rPr lang="en-US" sz="2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3: Manufacturing (two) 10 kg billets with the target </a:t>
            </a:r>
            <a:r>
              <a:rPr lang="en-US" sz="2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(4.2 K and 5 T) &gt; 1100 A/mm</a:t>
            </a:r>
            <a:r>
              <a:rPr lang="en-US" sz="20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4: Powder and wire characterization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5: Understanding the science and technology of attaining high </a:t>
            </a:r>
            <a:r>
              <a:rPr lang="en-US" sz="20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2000" b="1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Bi-2212 Rutherford cables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6: Demonstrating predictability in Bi-2212 coil heat treatment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7: Insulation and leakage reduction for Rutherford cable coils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8: Contracts to procure powder as a strategic reserve 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5"/>
          <p:cNvSpPr/>
          <p:nvPr/>
        </p:nvSpPr>
        <p:spPr>
          <a:xfrm>
            <a:off x="2263257" y="4052974"/>
            <a:ext cx="213756" cy="451262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5"/>
          <p:cNvSpPr txBox="1"/>
          <p:nvPr/>
        </p:nvSpPr>
        <p:spPr>
          <a:xfrm>
            <a:off x="371392" y="4002583"/>
            <a:ext cx="189186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lot of new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understanding.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5"/>
          <p:cNvSpPr txBox="1"/>
          <p:nvPr/>
        </p:nvSpPr>
        <p:spPr>
          <a:xfrm>
            <a:off x="48666" y="5190250"/>
            <a:ext cx="23214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insulation test.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Coil winding in progress.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5"/>
          <p:cNvSpPr/>
          <p:nvPr/>
        </p:nvSpPr>
        <p:spPr>
          <a:xfrm>
            <a:off x="2428504" y="5234165"/>
            <a:ext cx="213756" cy="451262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p5"/>
          <p:cNvSpPr/>
          <p:nvPr/>
        </p:nvSpPr>
        <p:spPr>
          <a:xfrm>
            <a:off x="2313379" y="1480308"/>
            <a:ext cx="213756" cy="2228092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p5"/>
          <p:cNvSpPr txBox="1"/>
          <p:nvPr/>
        </p:nvSpPr>
        <p:spPr>
          <a:xfrm>
            <a:off x="223347" y="2285862"/>
            <a:ext cx="21600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billets produced.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2"/>
          <p:cNvSpPr txBox="1">
            <a:spLocks noGrp="1"/>
          </p:cNvSpPr>
          <p:nvPr>
            <p:ph type="title"/>
          </p:nvPr>
        </p:nvSpPr>
        <p:spPr>
          <a:xfrm>
            <a:off x="573616" y="213360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Project team and management</a:t>
            </a:r>
            <a:endParaRPr/>
          </a:p>
        </p:txBody>
      </p:sp>
      <p:sp>
        <p:nvSpPr>
          <p:cNvPr id="1347" name="Google Shape;1347;p2"/>
          <p:cNvSpPr txBox="1">
            <a:spLocks noGrp="1"/>
          </p:cNvSpPr>
          <p:nvPr>
            <p:ph type="body" idx="2"/>
          </p:nvPr>
        </p:nvSpPr>
        <p:spPr>
          <a:xfrm>
            <a:off x="517109" y="833400"/>
            <a:ext cx="1108025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A virtual knowledge hub formed by private and public businesses, national labs and university</a:t>
            </a:r>
            <a:endParaRPr/>
          </a:p>
        </p:txBody>
      </p:sp>
      <p:sp>
        <p:nvSpPr>
          <p:cNvPr id="1348" name="Google Shape;1348;p2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Enhancing Domestic Production of High Temperature Superconducting Bi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CaCu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/Ag wires for High Field Magnets</a:t>
            </a:r>
            <a:r>
              <a:rPr lang="en-US" sz="1000"/>
              <a:t> </a:t>
            </a:r>
            <a:r>
              <a:rPr lang="en-US"/>
              <a:t>| BERKELEY LAB</a:t>
            </a:r>
            <a:endParaRPr/>
          </a:p>
        </p:txBody>
      </p:sp>
      <p:sp>
        <p:nvSpPr>
          <p:cNvPr id="1349" name="Google Shape;1349;p2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350" name="Google Shape;135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64" y="1540146"/>
            <a:ext cx="1371600" cy="104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4170" y="1831610"/>
            <a:ext cx="2460144" cy="42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2" descr="Bruker-logo_rgb_300dp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737" y="3664145"/>
            <a:ext cx="1440893" cy="76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p2" descr="Engi-Ma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1728" y="4027615"/>
            <a:ext cx="1670255" cy="50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2"/>
          <p:cNvSpPr txBox="1">
            <a:spLocks noGrp="1"/>
          </p:cNvSpPr>
          <p:nvPr>
            <p:ph type="body" idx="1"/>
          </p:nvPr>
        </p:nvSpPr>
        <p:spPr>
          <a:xfrm>
            <a:off x="658375" y="4777663"/>
            <a:ext cx="2302015" cy="81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sz="1600" b="1" u="sng"/>
              <a:t>Yibing Huang</a:t>
            </a:r>
            <a:endParaRPr sz="1600" b="1" u="sng"/>
          </a:p>
          <a:p>
            <a:pPr marL="225425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</a:pPr>
            <a:r>
              <a:rPr lang="en-US" sz="1600" b="1"/>
              <a:t>Michael Brown</a:t>
            </a:r>
            <a:endParaRPr sz="1600"/>
          </a:p>
        </p:txBody>
      </p:sp>
      <p:sp>
        <p:nvSpPr>
          <p:cNvPr id="1355" name="Google Shape;1355;p2"/>
          <p:cNvSpPr txBox="1"/>
          <p:nvPr/>
        </p:nvSpPr>
        <p:spPr>
          <a:xfrm>
            <a:off x="3344794" y="4775597"/>
            <a:ext cx="2302015" cy="66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Daniel Bugaris</a:t>
            </a:r>
            <a:endParaRPr sz="1600" b="0" i="0" u="sng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Claudia Goggin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2"/>
          <p:cNvSpPr txBox="1"/>
          <p:nvPr/>
        </p:nvSpPr>
        <p:spPr>
          <a:xfrm>
            <a:off x="3143234" y="2330243"/>
            <a:ext cx="3118829" cy="66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Daniel Davis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Ulf Trociewitz, Yongjae Kim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Jianyi Jiang, Eric Hellstrom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2"/>
          <p:cNvSpPr txBox="1"/>
          <p:nvPr/>
        </p:nvSpPr>
        <p:spPr>
          <a:xfrm>
            <a:off x="517109" y="2529260"/>
            <a:ext cx="2954619" cy="69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marR="0" lvl="0" indent="-225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16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Tengming Shen*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Jean-Francois Croteau, Marek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Mosat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Chris Escobar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"/>
          <p:cNvSpPr/>
          <p:nvPr/>
        </p:nvSpPr>
        <p:spPr>
          <a:xfrm>
            <a:off x="576263" y="3735388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"/>
          <p:cNvSpPr txBox="1"/>
          <p:nvPr/>
        </p:nvSpPr>
        <p:spPr>
          <a:xfrm>
            <a:off x="6113743" y="4365462"/>
            <a:ext cx="232235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Fast-tempo.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Project-like management with milestones and risk mitigation measures.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Google Shape;136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15531" y="4030132"/>
            <a:ext cx="3095713" cy="2668852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2"/>
          <p:cNvSpPr txBox="1"/>
          <p:nvPr/>
        </p:nvSpPr>
        <p:spPr>
          <a:xfrm>
            <a:off x="9640227" y="1703148"/>
            <a:ext cx="232235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Supplemented by DOE-OHEP.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2" name="Google Shape;136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1445" y="1658932"/>
            <a:ext cx="4630482" cy="21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43"/>
          <p:cNvSpPr txBox="1">
            <a:spLocks noGrp="1"/>
          </p:cNvSpPr>
          <p:nvPr>
            <p:ph type="title"/>
          </p:nvPr>
        </p:nvSpPr>
        <p:spPr>
          <a:xfrm>
            <a:off x="450852" y="207328"/>
            <a:ext cx="1174030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Task 1-4 – powder, wire manufacturing and characterization</a:t>
            </a:r>
            <a:endParaRPr/>
          </a:p>
        </p:txBody>
      </p:sp>
      <p:sp>
        <p:nvSpPr>
          <p:cNvPr id="1391" name="Google Shape;1391;p43"/>
          <p:cNvSpPr txBox="1">
            <a:spLocks noGrp="1"/>
          </p:cNvSpPr>
          <p:nvPr>
            <p:ph type="body" idx="1"/>
          </p:nvPr>
        </p:nvSpPr>
        <p:spPr>
          <a:xfrm>
            <a:off x="573618" y="1727733"/>
            <a:ext cx="7895618" cy="19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b="1" dirty="0"/>
              <a:t>First 2 kg billet produced and received at LBNL.</a:t>
            </a:r>
            <a:endParaRPr dirty="0"/>
          </a:p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b="1" dirty="0"/>
              <a:t>Second 2 kg billet produced and QA/QC ongoing.</a:t>
            </a:r>
            <a:endParaRPr dirty="0"/>
          </a:p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b="1" dirty="0"/>
              <a:t>Third billet (10 kg billet) powder in production. </a:t>
            </a:r>
            <a:endParaRPr dirty="0"/>
          </a:p>
          <a:p>
            <a:pPr marL="800100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batch with some secondary phase agglomeration.</a:t>
            </a:r>
            <a:endParaRPr dirty="0"/>
          </a:p>
          <a:p>
            <a:pPr marL="34290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1392" name="Google Shape;1392;p43"/>
          <p:cNvSpPr txBox="1">
            <a:spLocks noGrp="1"/>
          </p:cNvSpPr>
          <p:nvPr>
            <p:ph type="body" idx="2"/>
          </p:nvPr>
        </p:nvSpPr>
        <p:spPr>
          <a:xfrm>
            <a:off x="576072" y="1055688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457200" lvl="0" indent="-2286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-US"/>
              <a:t>Enhancing industry ability, product performance, and reproducibility</a:t>
            </a:r>
            <a:endParaRPr/>
          </a:p>
        </p:txBody>
      </p:sp>
      <p:sp>
        <p:nvSpPr>
          <p:cNvPr id="1393" name="Google Shape;1393;p43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394" name="Google Shape;1394;p43"/>
          <p:cNvSpPr/>
          <p:nvPr/>
        </p:nvSpPr>
        <p:spPr>
          <a:xfrm flipH="1">
            <a:off x="7041934" y="1882484"/>
            <a:ext cx="190128" cy="451262"/>
          </a:xfrm>
          <a:prstGeom prst="lef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43"/>
          <p:cNvSpPr txBox="1"/>
          <p:nvPr/>
        </p:nvSpPr>
        <p:spPr>
          <a:xfrm>
            <a:off x="7333067" y="1882484"/>
            <a:ext cx="2820003" cy="40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cable in May.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6" name="Google Shape;139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999" y="3452018"/>
            <a:ext cx="3933450" cy="3151307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43"/>
          <p:cNvSpPr txBox="1"/>
          <p:nvPr/>
        </p:nvSpPr>
        <p:spPr>
          <a:xfrm>
            <a:off x="1727899" y="3909848"/>
            <a:ext cx="19486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ARDAP billet #1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43"/>
          <p:cNvSpPr txBox="1"/>
          <p:nvPr/>
        </p:nvSpPr>
        <p:spPr>
          <a:xfrm>
            <a:off x="4704080" y="6356349"/>
            <a:ext cx="3818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(Potential end effect in this set of samples)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5BEBD6-2CF0-7A4C-85D2-4BAD4500FB20}"/>
              </a:ext>
            </a:extLst>
          </p:cNvPr>
          <p:cNvSpPr txBox="1"/>
          <p:nvPr/>
        </p:nvSpPr>
        <p:spPr>
          <a:xfrm>
            <a:off x="5337328" y="4188304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NEW understanding found by J. Jiang</a:t>
            </a:r>
          </a:p>
          <a:p>
            <a:r>
              <a:rPr lang="en-US" sz="2000" b="1" dirty="0"/>
              <a:t>(D. </a:t>
            </a:r>
            <a:r>
              <a:rPr lang="en-US" sz="2000" b="1" dirty="0" err="1"/>
              <a:t>Larbalestier</a:t>
            </a:r>
            <a:r>
              <a:rPr lang="en-US" sz="2000" b="1" dirty="0"/>
              <a:t> next)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6"/>
          <p:cNvSpPr txBox="1">
            <a:spLocks noGrp="1"/>
          </p:cNvSpPr>
          <p:nvPr>
            <p:ph type="title"/>
          </p:nvPr>
        </p:nvSpPr>
        <p:spPr>
          <a:xfrm>
            <a:off x="427568" y="78536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2400"/>
              <a:buFont typeface="Arial"/>
              <a:buNone/>
            </a:pPr>
            <a:r>
              <a:rPr lang="en-US" sz="2400"/>
              <a:t>[Task 5] The science and art of fabricating 2212 Rutherford cables have yet been fully established</a:t>
            </a:r>
            <a:endParaRPr/>
          </a:p>
        </p:txBody>
      </p:sp>
      <p:sp>
        <p:nvSpPr>
          <p:cNvPr id="1404" name="Google Shape;1404;p6"/>
          <p:cNvSpPr txBox="1">
            <a:spLocks noGrp="1"/>
          </p:cNvSpPr>
          <p:nvPr>
            <p:ph type="body" idx="1"/>
          </p:nvPr>
        </p:nvSpPr>
        <p:spPr>
          <a:xfrm>
            <a:off x="573616" y="1600201"/>
            <a:ext cx="11008784" cy="4495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5425" lvl="0" indent="-9842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</a:pPr>
            <a:endParaRPr dirty="0"/>
          </a:p>
        </p:txBody>
      </p:sp>
      <p:sp>
        <p:nvSpPr>
          <p:cNvPr id="1405" name="Google Shape;1405;p6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Enhancing Domestic Production of High Temperature Superconducting Bi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CaCu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/Ag wires for High Field Magnets</a:t>
            </a:r>
            <a:r>
              <a:rPr lang="en-US" sz="1000"/>
              <a:t> </a:t>
            </a:r>
            <a:r>
              <a:rPr lang="en-US"/>
              <a:t>| BERKELEY LAB</a:t>
            </a:r>
            <a:endParaRPr/>
          </a:p>
        </p:txBody>
      </p:sp>
      <p:sp>
        <p:nvSpPr>
          <p:cNvPr id="1406" name="Google Shape;1406;p6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407" name="Google Shape;140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5520" y="1042028"/>
            <a:ext cx="7002788" cy="5502137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6"/>
          <p:cNvSpPr txBox="1"/>
          <p:nvPr/>
        </p:nvSpPr>
        <p:spPr>
          <a:xfrm>
            <a:off x="10114462" y="2716776"/>
            <a:ext cx="51667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-US" sz="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6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9" name="Google Shape;1409;p6" descr="DSC_0289.jpg"/>
          <p:cNvPicPr preferRelativeResize="0"/>
          <p:nvPr/>
        </p:nvPicPr>
        <p:blipFill rotWithShape="1">
          <a:blip r:embed="rId4">
            <a:alphaModFix/>
          </a:blip>
          <a:srcRect l="-820" t="25074" r="-472" b="26948"/>
          <a:stretch/>
        </p:blipFill>
        <p:spPr>
          <a:xfrm>
            <a:off x="7442885" y="1243033"/>
            <a:ext cx="3447546" cy="108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6"/>
          <p:cNvSpPr txBox="1"/>
          <p:nvPr/>
        </p:nvSpPr>
        <p:spPr>
          <a:xfrm>
            <a:off x="7442885" y="1270442"/>
            <a:ext cx="34475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LBNL 17-strand Rutherford cable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6"/>
          <p:cNvSpPr txBox="1"/>
          <p:nvPr/>
        </p:nvSpPr>
        <p:spPr>
          <a:xfrm>
            <a:off x="7458942" y="2014420"/>
            <a:ext cx="28069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Mullite braided insulation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2" name="Google Shape;1412;p6"/>
          <p:cNvCxnSpPr/>
          <p:nvPr/>
        </p:nvCxnSpPr>
        <p:spPr>
          <a:xfrm rot="10800000" flipH="1">
            <a:off x="8352827" y="1876848"/>
            <a:ext cx="168643" cy="200024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1413" name="Google Shape;1413;p6"/>
          <p:cNvCxnSpPr/>
          <p:nvPr/>
        </p:nvCxnSpPr>
        <p:spPr>
          <a:xfrm rot="10800000">
            <a:off x="9785823" y="1819535"/>
            <a:ext cx="109308" cy="242031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pic>
        <p:nvPicPr>
          <p:cNvPr id="1414" name="Google Shape;141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4088" y="2403821"/>
            <a:ext cx="4448312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6"/>
          <p:cNvSpPr txBox="1"/>
          <p:nvPr/>
        </p:nvSpPr>
        <p:spPr>
          <a:xfrm>
            <a:off x="9749910" y="2027271"/>
            <a:ext cx="7291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Bi-2212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6" name="Google Shape;1416;p6"/>
          <p:cNvPicPr preferRelativeResize="0"/>
          <p:nvPr/>
        </p:nvPicPr>
        <p:blipFill rotWithShape="1">
          <a:blip r:embed="rId6">
            <a:alphaModFix/>
          </a:blip>
          <a:srcRect l="59384" b="67339"/>
          <a:stretch/>
        </p:blipFill>
        <p:spPr>
          <a:xfrm>
            <a:off x="7134088" y="3776494"/>
            <a:ext cx="4742706" cy="18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7" name="Google Shape;1417;p6"/>
          <p:cNvSpPr txBox="1"/>
          <p:nvPr/>
        </p:nvSpPr>
        <p:spPr>
          <a:xfrm>
            <a:off x="7134088" y="3578571"/>
            <a:ext cx="344754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LBNL 9-strand Rutherford cable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7"/>
          <p:cNvSpPr txBox="1">
            <a:spLocks noGrp="1"/>
          </p:cNvSpPr>
          <p:nvPr>
            <p:ph type="title"/>
          </p:nvPr>
        </p:nvSpPr>
        <p:spPr>
          <a:xfrm>
            <a:off x="174062" y="20624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Technical progress</a:t>
            </a:r>
            <a:endParaRPr/>
          </a:p>
        </p:txBody>
      </p:sp>
      <p:sp>
        <p:nvSpPr>
          <p:cNvPr id="1423" name="Google Shape;1423;p7"/>
          <p:cNvSpPr txBox="1">
            <a:spLocks noGrp="1"/>
          </p:cNvSpPr>
          <p:nvPr>
            <p:ph type="body" idx="2"/>
          </p:nvPr>
        </p:nvSpPr>
        <p:spPr>
          <a:xfrm>
            <a:off x="83932" y="537130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Task 5: Understanding the science and technology of attaining high </a:t>
            </a:r>
            <a:r>
              <a:rPr lang="en-US" sz="1800" b="1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1800" b="1" baseline="-250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in Bi-2212 Rutherford cables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7"/>
          <p:cNvSpPr txBox="1">
            <a:spLocks noGrp="1"/>
          </p:cNvSpPr>
          <p:nvPr>
            <p:ph type="ftr" idx="11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Enhancing Domestic Production of High Temperature Superconducting Bi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CaCu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/Ag wires for High Field Magnets</a:t>
            </a:r>
            <a:r>
              <a:rPr lang="en-US" sz="1000"/>
              <a:t> </a:t>
            </a:r>
            <a:r>
              <a:rPr lang="en-US"/>
              <a:t>| BERKELEY LAB</a:t>
            </a:r>
            <a:endParaRPr/>
          </a:p>
        </p:txBody>
      </p:sp>
      <p:sp>
        <p:nvSpPr>
          <p:cNvPr id="1425" name="Google Shape;1425;p7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aphicFrame>
        <p:nvGraphicFramePr>
          <p:cNvPr id="1426" name="Google Shape;1426;p7"/>
          <p:cNvGraphicFramePr/>
          <p:nvPr/>
        </p:nvGraphicFramePr>
        <p:xfrm>
          <a:off x="83932" y="2442091"/>
          <a:ext cx="4357425" cy="1844100"/>
        </p:xfrm>
        <a:graphic>
          <a:graphicData uri="http://schemas.openxmlformats.org/drawingml/2006/table">
            <a:tbl>
              <a:tblPr>
                <a:noFill/>
                <a:tableStyleId>{73D056DD-1B0B-497B-8479-1F4B90E73FEC}</a:tableStyleId>
              </a:tblPr>
              <a:tblGrid>
                <a:gridCol w="1785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Strands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Powder</a:t>
                      </a:r>
                      <a:endParaRPr sz="1800" u="none" strike="noStrike" cap="none"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Coils</a:t>
                      </a:r>
                      <a:endParaRPr sz="1800" u="none" strike="noStrike" cap="none"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19 x 36, 0.8 mm strands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Nexans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RC1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37 x 18, 0.8 mm strands.</a:t>
                      </a:r>
                      <a:endParaRPr sz="1800" u="none" strike="noStrike" cap="none"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Nexans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/>
                        <a:t>RC2/3</a:t>
                      </a:r>
                      <a:endParaRPr sz="1800" u="none" strike="noStrike" cap="none"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/>
                        <a:t>55 x 18, 0.8 mm strands.</a:t>
                      </a:r>
                      <a:endParaRPr sz="1800" u="none" strike="noStrike" cap="none"/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u="none" strike="noStrike" cap="none"/>
                        <a:t>Engi-Mat</a:t>
                      </a:r>
                      <a:endParaRPr sz="11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/>
                        <a:t>RC5/6/7/8, 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/>
                        <a:t>BIN5c1, BIN5OLa, Bi-CCT1OLa, Bi-CCT1ILb/c.</a:t>
                      </a:r>
                      <a:endParaRPr sz="1800" u="none" strike="noStrike" cap="none"/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27" name="Google Shape;142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2808" y="1118736"/>
            <a:ext cx="1503086" cy="148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7" descr="Bi-2212 wire_transverse.tif"/>
          <p:cNvPicPr preferRelativeResize="0"/>
          <p:nvPr/>
        </p:nvPicPr>
        <p:blipFill rotWithShape="1">
          <a:blip r:embed="rId4">
            <a:alphaModFix/>
          </a:blip>
          <a:srcRect t="830" b="76"/>
          <a:stretch/>
        </p:blipFill>
        <p:spPr>
          <a:xfrm>
            <a:off x="5171043" y="2718275"/>
            <a:ext cx="1506615" cy="151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7" descr="C:\Jianyi-data\Jianyi-Data-2016\Results-Bi2212\OP-HTs\Powder densification and green wire FF\160727-MTI-50bar-PD-pmm111017_160524\M160729-puck info and data\pmm160524 after densification_S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1043" y="4343981"/>
            <a:ext cx="1542925" cy="1520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0" name="Google Shape;1430;p7"/>
          <p:cNvCxnSpPr/>
          <p:nvPr/>
        </p:nvCxnSpPr>
        <p:spPr>
          <a:xfrm rot="10800000" flipH="1">
            <a:off x="4443218" y="2237393"/>
            <a:ext cx="688769" cy="58562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1" name="Google Shape;1431;p7"/>
          <p:cNvCxnSpPr/>
          <p:nvPr/>
        </p:nvCxnSpPr>
        <p:spPr>
          <a:xfrm>
            <a:off x="4452619" y="3285189"/>
            <a:ext cx="55665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2" name="Google Shape;1432;p7"/>
          <p:cNvCxnSpPr/>
          <p:nvPr/>
        </p:nvCxnSpPr>
        <p:spPr>
          <a:xfrm>
            <a:off x="4480328" y="4007953"/>
            <a:ext cx="612604" cy="47168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3" name="Google Shape;1433;p7"/>
          <p:cNvCxnSpPr/>
          <p:nvPr/>
        </p:nvCxnSpPr>
        <p:spPr>
          <a:xfrm rot="10800000" flipH="1">
            <a:off x="6675894" y="2442091"/>
            <a:ext cx="531022" cy="380924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34" name="Google Shape;143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50918" y="986063"/>
            <a:ext cx="4275333" cy="25271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5" name="Google Shape;1435;p7"/>
          <p:cNvCxnSpPr/>
          <p:nvPr/>
        </p:nvCxnSpPr>
        <p:spPr>
          <a:xfrm>
            <a:off x="8011089" y="1257389"/>
            <a:ext cx="2988311" cy="5664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6" name="Google Shape;1436;p7"/>
          <p:cNvCxnSpPr/>
          <p:nvPr/>
        </p:nvCxnSpPr>
        <p:spPr>
          <a:xfrm>
            <a:off x="9893120" y="2008786"/>
            <a:ext cx="1265168" cy="0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37" name="Google Shape;1437;p7"/>
          <p:cNvCxnSpPr/>
          <p:nvPr/>
        </p:nvCxnSpPr>
        <p:spPr>
          <a:xfrm>
            <a:off x="10438789" y="1353645"/>
            <a:ext cx="6178" cy="597954"/>
          </a:xfrm>
          <a:prstGeom prst="straightConnector1">
            <a:avLst/>
          </a:prstGeom>
          <a:noFill/>
          <a:ln w="9525" cap="flat" cmpd="sng">
            <a:solidFill>
              <a:srgbClr val="4A7DBA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438" name="Google Shape;1438;p7"/>
          <p:cNvSpPr txBox="1"/>
          <p:nvPr/>
        </p:nvSpPr>
        <p:spPr>
          <a:xfrm>
            <a:off x="10416642" y="1490476"/>
            <a:ext cx="6479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~13%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7"/>
          <p:cNvSpPr txBox="1"/>
          <p:nvPr/>
        </p:nvSpPr>
        <p:spPr>
          <a:xfrm>
            <a:off x="8936546" y="2293745"/>
            <a:ext cx="17283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50 bar OPHT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0" name="Google Shape;144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69309" y="3474375"/>
            <a:ext cx="3950976" cy="296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30601" y="3457979"/>
            <a:ext cx="5666338" cy="2896642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7"/>
          <p:cNvSpPr txBox="1"/>
          <p:nvPr/>
        </p:nvSpPr>
        <p:spPr>
          <a:xfrm>
            <a:off x="43682" y="1834459"/>
            <a:ext cx="390683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Shen et al., Scientific Reports Vol. 9, Art. No.: 10170 (2019)</a:t>
            </a: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Zhang et al Supercond. Sci. Technol. 31 105009 (2018)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7"/>
          <p:cNvSpPr txBox="1"/>
          <p:nvPr/>
        </p:nvSpPr>
        <p:spPr>
          <a:xfrm>
            <a:off x="6545204" y="6123789"/>
            <a:ext cx="456962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sng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Shen et al., Phys. Rev. Accel. Beams 25, 122401 (2022); 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p9"/>
          <p:cNvSpPr txBox="1">
            <a:spLocks noGrp="1"/>
          </p:cNvSpPr>
          <p:nvPr>
            <p:ph type="title"/>
          </p:nvPr>
        </p:nvSpPr>
        <p:spPr>
          <a:xfrm>
            <a:off x="233045" y="69564"/>
            <a:ext cx="10972800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C5A"/>
              </a:buClr>
              <a:buSzPts val="3200"/>
              <a:buFont typeface="Arial"/>
              <a:buNone/>
            </a:pPr>
            <a:r>
              <a:rPr lang="en-US"/>
              <a:t>Technical progress</a:t>
            </a:r>
            <a:endParaRPr/>
          </a:p>
        </p:txBody>
      </p:sp>
      <p:sp>
        <p:nvSpPr>
          <p:cNvPr id="1449" name="Google Shape;1449;p9"/>
          <p:cNvSpPr txBox="1">
            <a:spLocks noGrp="1"/>
          </p:cNvSpPr>
          <p:nvPr>
            <p:ph type="body" idx="2"/>
          </p:nvPr>
        </p:nvSpPr>
        <p:spPr>
          <a:xfrm>
            <a:off x="576072" y="632010"/>
            <a:ext cx="1093681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8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Task 5: Understanding the science and technology of attaining high </a:t>
            </a:r>
            <a:r>
              <a:rPr lang="en-US" sz="1800" b="1" i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1800" b="1" baseline="-2500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8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in Bi-2212 Rutherford cables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0" name="Google Shape;1450;p9"/>
          <p:cNvSpPr txBox="1">
            <a:spLocks noGrp="1"/>
          </p:cNvSpPr>
          <p:nvPr>
            <p:ph type="ftr" idx="11"/>
          </p:nvPr>
        </p:nvSpPr>
        <p:spPr>
          <a:xfrm>
            <a:off x="595575" y="6444107"/>
            <a:ext cx="910659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ARDAP - 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Enhancing Domestic Production of High Temperature Superconducting Bi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Sr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CaCu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000" baseline="-25000"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/Ag wires for High Field Magnets</a:t>
            </a:r>
            <a:r>
              <a:rPr lang="en-US" sz="1000"/>
              <a:t> </a:t>
            </a:r>
            <a:r>
              <a:rPr lang="en-US"/>
              <a:t>| BERKELEY LAB</a:t>
            </a:r>
            <a:endParaRPr/>
          </a:p>
        </p:txBody>
      </p:sp>
      <p:sp>
        <p:nvSpPr>
          <p:cNvPr id="1451" name="Google Shape;1451;p9"/>
          <p:cNvSpPr txBox="1">
            <a:spLocks noGrp="1"/>
          </p:cNvSpPr>
          <p:nvPr>
            <p:ph type="sldNum" idx="12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452" name="Google Shape;145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7783" y="1255845"/>
            <a:ext cx="1503086" cy="148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9" descr="Bi-2212 wire_transverse.tif"/>
          <p:cNvPicPr preferRelativeResize="0"/>
          <p:nvPr/>
        </p:nvPicPr>
        <p:blipFill rotWithShape="1">
          <a:blip r:embed="rId4">
            <a:alphaModFix/>
          </a:blip>
          <a:srcRect t="830" b="76"/>
          <a:stretch/>
        </p:blipFill>
        <p:spPr>
          <a:xfrm>
            <a:off x="2557783" y="2957994"/>
            <a:ext cx="1506615" cy="151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9" descr="C:\Jianyi-data\Jianyi-Data-2016\Results-Bi2212\OP-HTs\Powder densification and green wire FF\160727-MTI-50bar-PD-pmm111017_160524\M160729-puck info and data\pmm160524 after densification_S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1473" y="4694062"/>
            <a:ext cx="1542925" cy="15207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5" name="Google Shape;1455;p9"/>
          <p:cNvCxnSpPr/>
          <p:nvPr/>
        </p:nvCxnSpPr>
        <p:spPr>
          <a:xfrm rot="10800000" flipH="1">
            <a:off x="4060869" y="4445427"/>
            <a:ext cx="533111" cy="4166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graphicFrame>
        <p:nvGraphicFramePr>
          <p:cNvPr id="1456" name="Google Shape;1456;p9"/>
          <p:cNvGraphicFramePr/>
          <p:nvPr>
            <p:extLst>
              <p:ext uri="{D42A27DB-BD31-4B8C-83A1-F6EECF244321}">
                <p14:modId xmlns:p14="http://schemas.microsoft.com/office/powerpoint/2010/main" val="2383910864"/>
              </p:ext>
            </p:extLst>
          </p:nvPr>
        </p:nvGraphicFramePr>
        <p:xfrm>
          <a:off x="4780371" y="4091186"/>
          <a:ext cx="5968275" cy="730100"/>
        </p:xfrm>
        <a:graphic>
          <a:graphicData uri="http://schemas.openxmlformats.org/drawingml/2006/table">
            <a:tbl>
              <a:tblPr firstRow="1" firstCol="1" bandRow="1">
                <a:noFill/>
                <a:tableStyleId>{7F9E8189-FE45-466E-93FD-CEC28E4051C2}</a:tableStyleId>
              </a:tblPr>
              <a:tblGrid>
                <a:gridCol w="596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 strike="noStrike" cap="none"/>
                        <a:t>Wire PMM170725, the wire used in cable 1093 and the magnet CCT BIN5c, 0.8 mm wire, 55 x18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57" name="Google Shape;1457;p9"/>
          <p:cNvGraphicFramePr/>
          <p:nvPr>
            <p:extLst>
              <p:ext uri="{D42A27DB-BD31-4B8C-83A1-F6EECF244321}">
                <p14:modId xmlns:p14="http://schemas.microsoft.com/office/powerpoint/2010/main" val="3377235943"/>
              </p:ext>
            </p:extLst>
          </p:nvPr>
        </p:nvGraphicFramePr>
        <p:xfrm>
          <a:off x="4780371" y="5011698"/>
          <a:ext cx="4921800" cy="822960"/>
        </p:xfrm>
        <a:graphic>
          <a:graphicData uri="http://schemas.openxmlformats.org/drawingml/2006/table">
            <a:tbl>
              <a:tblPr firstRow="1" firstCol="1" bandRow="1">
                <a:noFill/>
                <a:tableStyleId>{7F9E8189-FE45-466E-93FD-CEC28E4051C2}</a:tableStyleId>
              </a:tblPr>
              <a:tblGrid>
                <a:gridCol w="492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Wire PMM211105, the candidate wire for the magnet Bi-CCT2.</a:t>
                      </a:r>
                      <a:endParaRPr sz="18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 strike="noStrike" cap="non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1.0 mm wire, 55x18</a:t>
                      </a:r>
                      <a:endParaRPr sz="1800" b="1" u="sng" strike="noStrike" cap="none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800" marR="458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58" name="Google Shape;1458;p9"/>
          <p:cNvSpPr/>
          <p:nvPr/>
        </p:nvSpPr>
        <p:spPr>
          <a:xfrm>
            <a:off x="4593980" y="3955264"/>
            <a:ext cx="6611865" cy="1930079"/>
          </a:xfrm>
          <a:prstGeom prst="rect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59" name="Google Shape;1459;p9"/>
          <p:cNvGraphicFramePr/>
          <p:nvPr>
            <p:extLst>
              <p:ext uri="{D42A27DB-BD31-4B8C-83A1-F6EECF244321}">
                <p14:modId xmlns:p14="http://schemas.microsoft.com/office/powerpoint/2010/main" val="1999887407"/>
              </p:ext>
            </p:extLst>
          </p:nvPr>
        </p:nvGraphicFramePr>
        <p:xfrm>
          <a:off x="4780371" y="2520253"/>
          <a:ext cx="5460275" cy="731525"/>
        </p:xfrm>
        <a:graphic>
          <a:graphicData uri="http://schemas.openxmlformats.org/drawingml/2006/table">
            <a:tbl>
              <a:tblPr firstRow="1" firstCol="1" bandRow="1">
                <a:noFill/>
                <a:tableStyleId>{7F9E8189-FE45-466E-93FD-CEC28E4051C2}</a:tableStyleId>
              </a:tblPr>
              <a:tblGrid>
                <a:gridCol w="546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sng" strike="noStrike" cap="none"/>
                        <a:t>Wire PMM220802, used for ARDAP CCT BIN5e magnet, 0.8 mm wire, 37 x18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60" name="Google Shape;1460;p9"/>
          <p:cNvSpPr/>
          <p:nvPr/>
        </p:nvSpPr>
        <p:spPr>
          <a:xfrm>
            <a:off x="4657480" y="2311371"/>
            <a:ext cx="6456925" cy="1172887"/>
          </a:xfrm>
          <a:prstGeom prst="rect">
            <a:avLst/>
          </a:prstGeom>
          <a:noFill/>
          <a:ln w="9525" cap="flat" cmpd="sng">
            <a:solidFill>
              <a:srgbClr val="00758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1" name="Google Shape;1461;p9"/>
          <p:cNvCxnSpPr/>
          <p:nvPr/>
        </p:nvCxnSpPr>
        <p:spPr>
          <a:xfrm rot="10800000" flipH="1">
            <a:off x="4064398" y="3487890"/>
            <a:ext cx="533111" cy="4166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128E73-ED8D-1648-96A1-A4C3F6CD85D9}"/>
              </a:ext>
            </a:extLst>
          </p:cNvPr>
          <p:cNvSpPr txBox="1"/>
          <p:nvPr/>
        </p:nvSpPr>
        <p:spPr>
          <a:xfrm>
            <a:off x="1079655" y="1819519"/>
            <a:ext cx="1127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19 x </a:t>
            </a:r>
            <a:r>
              <a:rPr lang="en-US" sz="2200" b="1" u="sng" dirty="0"/>
              <a:t>36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0EE531-E4E7-E643-A384-835CEA78FCF6}"/>
              </a:ext>
            </a:extLst>
          </p:cNvPr>
          <p:cNvSpPr txBox="1"/>
          <p:nvPr/>
        </p:nvSpPr>
        <p:spPr>
          <a:xfrm>
            <a:off x="1079655" y="3401510"/>
            <a:ext cx="1127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37 x </a:t>
            </a:r>
            <a:r>
              <a:rPr lang="en-US" sz="2200" b="1" u="sng" dirty="0"/>
              <a:t>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23279-E6D7-6944-A4C2-8CA4492A6211}"/>
              </a:ext>
            </a:extLst>
          </p:cNvPr>
          <p:cNvSpPr txBox="1"/>
          <p:nvPr/>
        </p:nvSpPr>
        <p:spPr>
          <a:xfrm>
            <a:off x="1089997" y="5067467"/>
            <a:ext cx="1127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55 x </a:t>
            </a:r>
            <a:r>
              <a:rPr lang="en-US" sz="2200" b="1" u="sng" dirty="0"/>
              <a:t>18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1507</Words>
  <Application>Microsoft Macintosh PowerPoint</Application>
  <PresentationFormat>Widescreen</PresentationFormat>
  <Paragraphs>202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Proxima Nova</vt:lpstr>
      <vt:lpstr>Times New Roman</vt:lpstr>
      <vt:lpstr>Calibri</vt:lpstr>
      <vt:lpstr>Arial</vt:lpstr>
      <vt:lpstr>Berkeley Lab Wide PPT Theme</vt:lpstr>
      <vt:lpstr>An ARDAP Project - Enhancing Domestic Production of High Temperature Superconducting Bi2Sr2CaCu2Ox/Ag wires for High Field Magnets </vt:lpstr>
      <vt:lpstr>Motivations and background – wire front</vt:lpstr>
      <vt:lpstr>Motivations and background – cable and magnet fronts</vt:lpstr>
      <vt:lpstr>Task overview</vt:lpstr>
      <vt:lpstr>Project team and management</vt:lpstr>
      <vt:lpstr>Task 1-4 – powder, wire manufacturing and characterization</vt:lpstr>
      <vt:lpstr>[Task 5] The science and art of fabricating 2212 Rutherford cables have yet been fully established</vt:lpstr>
      <vt:lpstr>Technical progress</vt:lpstr>
      <vt:lpstr>Technical progress</vt:lpstr>
      <vt:lpstr>Experiments</vt:lpstr>
      <vt:lpstr>50 bar OP-PD (830 °C/12 hrs)</vt:lpstr>
      <vt:lpstr>JE versus rolling reduction – Wire PMM170725, 0.8 mm, 55x18</vt:lpstr>
      <vt:lpstr>JE versus rolling reduction – Wire PMM211105, 1.0 mm, 55x18</vt:lpstr>
      <vt:lpstr>Image Analysis of Filaments in Rolled Strands (PMM220802)</vt:lpstr>
      <vt:lpstr>Task 5 – cable fabrication – a cable that allows easy characterization and a good candidate for commercial applications 4-20 K</vt:lpstr>
      <vt:lpstr>Task 7 – new insulation and removing leakage</vt:lpstr>
      <vt:lpstr>Summary</vt:lpstr>
      <vt:lpstr>Thank You</vt:lpstr>
      <vt:lpstr>Image Analysis of Filaments Rolled Strands (PMM211105)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ARDAP - Enhancing Domestic Production of High Temperature Superconducting Bi2Sr2CaCu2Ox/Ag wires for High Field Magnets </dc:title>
  <dc:creator>T. Shen</dc:creator>
  <cp:lastModifiedBy>Microsoft Office User</cp:lastModifiedBy>
  <cp:revision>14</cp:revision>
  <cp:lastPrinted>2024-05-01T14:16:34Z</cp:lastPrinted>
  <dcterms:created xsi:type="dcterms:W3CDTF">2023-09-26T15:43:41Z</dcterms:created>
  <dcterms:modified xsi:type="dcterms:W3CDTF">2024-05-01T14:17:54Z</dcterms:modified>
</cp:coreProperties>
</file>