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1093" r:id="rId2"/>
    <p:sldId id="1134" r:id="rId3"/>
    <p:sldId id="1136" r:id="rId4"/>
    <p:sldId id="1135" r:id="rId5"/>
    <p:sldId id="1137" r:id="rId6"/>
    <p:sldId id="751" r:id="rId7"/>
    <p:sldId id="110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536E-4FDE-4DA8-9606-CF81246FA6D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1864-45CD-444B-9BF0-340B03DD7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2FABC2-BD1D-4AF1-808D-BFBF35A928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5A">
              <a:alpha val="9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933450" y="0"/>
            <a:ext cx="102108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796469"/>
            <a:ext cx="12192000" cy="1187883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16" y="4807756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17" y="140614"/>
            <a:ext cx="3234703" cy="1020399"/>
          </a:xfrm>
          <a:prstGeom prst="rect">
            <a:avLst/>
          </a:prstGeom>
        </p:spPr>
      </p:pic>
      <p:sp>
        <p:nvSpPr>
          <p:cNvPr id="13" name="Shape 128">
            <a:extLst>
              <a:ext uri="{FF2B5EF4-FFF2-40B4-BE49-F238E27FC236}">
                <a16:creationId xmlns:a16="http://schemas.microsoft.com/office/drawing/2014/main" id="{B21F043B-B4F2-44D6-B1F2-AC1A93621DE4}"/>
              </a:ext>
            </a:extLst>
          </p:cNvPr>
          <p:cNvSpPr/>
          <p:nvPr userDrawn="1"/>
        </p:nvSpPr>
        <p:spPr>
          <a:xfrm>
            <a:off x="615" y="6305550"/>
            <a:ext cx="12191385" cy="564319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59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pic>
        <p:nvPicPr>
          <p:cNvPr id="14" name="image1.png" descr="RGB_White-Seal_White-Mark_SC_Horizontal–400dpi.png">
            <a:extLst>
              <a:ext uri="{FF2B5EF4-FFF2-40B4-BE49-F238E27FC236}">
                <a16:creationId xmlns:a16="http://schemas.microsoft.com/office/drawing/2014/main" id="{4CC85D67-F0E5-4C93-92F2-7E4F54B5C9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" y="6419616"/>
            <a:ext cx="2093957" cy="2636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95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112517"/>
            <a:ext cx="12191999" cy="572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112520"/>
          </a:xfrm>
          <a:custGeom>
            <a:avLst/>
            <a:gdLst/>
            <a:ahLst/>
            <a:cxnLst/>
            <a:rect l="l" t="t" r="r" b="b"/>
            <a:pathLst>
              <a:path w="12192000" h="1112520">
                <a:moveTo>
                  <a:pt x="0" y="1112520"/>
                </a:moveTo>
                <a:lnTo>
                  <a:pt x="12192000" y="1112520"/>
                </a:lnTo>
                <a:lnTo>
                  <a:pt x="12192000" y="0"/>
                </a:lnTo>
                <a:lnTo>
                  <a:pt x="0" y="0"/>
                </a:lnTo>
                <a:lnTo>
                  <a:pt x="0" y="111252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1112520"/>
          </a:xfrm>
          <a:custGeom>
            <a:avLst/>
            <a:gdLst/>
            <a:ahLst/>
            <a:cxnLst/>
            <a:rect l="l" t="t" r="r" b="b"/>
            <a:pathLst>
              <a:path w="12192000" h="1112520">
                <a:moveTo>
                  <a:pt x="0" y="1112520"/>
                </a:moveTo>
                <a:lnTo>
                  <a:pt x="12192000" y="1112520"/>
                </a:lnTo>
                <a:lnTo>
                  <a:pt x="12192000" y="0"/>
                </a:lnTo>
              </a:path>
              <a:path w="12192000" h="1112520">
                <a:moveTo>
                  <a:pt x="0" y="0"/>
                </a:moveTo>
                <a:lnTo>
                  <a:pt x="0" y="11125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323075"/>
            <a:ext cx="12192000" cy="535305"/>
          </a:xfrm>
          <a:custGeom>
            <a:avLst/>
            <a:gdLst/>
            <a:ahLst/>
            <a:cxnLst/>
            <a:rect l="l" t="t" r="r" b="b"/>
            <a:pathLst>
              <a:path w="12192000" h="535304">
                <a:moveTo>
                  <a:pt x="12192000" y="534922"/>
                </a:moveTo>
                <a:lnTo>
                  <a:pt x="12192000" y="0"/>
                </a:lnTo>
                <a:lnTo>
                  <a:pt x="0" y="0"/>
                </a:lnTo>
                <a:lnTo>
                  <a:pt x="0" y="534922"/>
                </a:lnTo>
                <a:lnTo>
                  <a:pt x="12192000" y="53492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2504" y="6457188"/>
            <a:ext cx="2093976" cy="26365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112" y="109728"/>
            <a:ext cx="2904744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" y="292430"/>
            <a:ext cx="1219225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096" y="1447672"/>
            <a:ext cx="11118850" cy="371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04778" y="6530433"/>
            <a:ext cx="208279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93583" y="4490497"/>
            <a:ext cx="8226425" cy="12543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MDP Collaboration Meeting CM8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05/01/2024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514600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Addressing the Collaboration Challenges and Needs in Bi2212 and Beyond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Emanuela Barzi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800" y="2209800"/>
            <a:ext cx="4876800" cy="3200400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Bi2212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Beyond Bi2212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317956"/>
            <a:ext cx="6858000" cy="430887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MPD TAC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317956"/>
            <a:ext cx="6858000" cy="430887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Bi2212 Related Challenges and Needs (1)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MPD TAC meeting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4DB6D4-5186-E5FB-FC34-22638C77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11277600" cy="4495800"/>
          </a:xfrm>
        </p:spPr>
        <p:txBody>
          <a:bodyPr>
            <a:normAutofit fontScale="77500" lnSpcReduction="20000"/>
          </a:bodyPr>
          <a:lstStyle/>
          <a:p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main challenge for Bi2212 is that a reliable cable technology, i.e. strand &amp; insulation has not been developed yet </a:t>
            </a:r>
            <a:r>
              <a:rPr lang="en-US" sz="3200" dirty="0">
                <a:sym typeface="Wingdings" panose="05000000000000000000" pitchFamily="2" charset="2"/>
              </a:rPr>
              <a:t> Most Bi2212 coil still leak (FACT), nobody wants a leaking coil in an accelerator (FACT)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The only way to address the problem is redesigning of the wire, exactly like we did for Nb</a:t>
            </a:r>
            <a:r>
              <a:rPr lang="en-US" sz="3200" baseline="-25000" dirty="0"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Sn before it worked in magnets – Nb</a:t>
            </a:r>
            <a:r>
              <a:rPr lang="en-US" sz="3200" baseline="-25000" dirty="0"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Sn was redesigned with OST (FACT)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For Nb</a:t>
            </a:r>
            <a:r>
              <a:rPr lang="en-US" sz="3200" baseline="-25000" dirty="0"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Sn the key was not just to reduce the element size, but also that of </a:t>
            </a:r>
            <a:r>
              <a:rPr lang="en-US" sz="3200" b="1" dirty="0">
                <a:sym typeface="Wingdings" panose="05000000000000000000" pitchFamily="2" charset="2"/>
              </a:rPr>
              <a:t>increasing the Cu/</a:t>
            </a:r>
            <a:r>
              <a:rPr lang="en-US" sz="3200" b="1" dirty="0" err="1">
                <a:sym typeface="Wingdings" panose="05000000000000000000" pitchFamily="2" charset="2"/>
              </a:rPr>
              <a:t>subelement</a:t>
            </a:r>
            <a:r>
              <a:rPr lang="en-US" sz="3200" b="1" dirty="0">
                <a:sym typeface="Wingdings" panose="05000000000000000000" pitchFamily="2" charset="2"/>
              </a:rPr>
              <a:t> ratio</a:t>
            </a:r>
            <a:r>
              <a:rPr lang="en-US" sz="3200" dirty="0">
                <a:sym typeface="Wingdings" panose="05000000000000000000" pitchFamily="2" charset="2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ym typeface="Wingdings" panose="05000000000000000000" pitchFamily="2" charset="2"/>
              </a:rPr>
              <a:t>To make Bi2212 cable resistant, it has to be redesigned with so-called thicker Ag web thickness</a:t>
            </a:r>
            <a:r>
              <a:rPr lang="en-US" sz="3200" dirty="0">
                <a:sym typeface="Wingdings" panose="05000000000000000000" pitchFamily="2" charset="2"/>
              </a:rPr>
              <a:t>.  </a:t>
            </a:r>
            <a:r>
              <a:rPr lang="en-US" sz="3200" u="sng" dirty="0">
                <a:sym typeface="Wingdings" panose="05000000000000000000" pitchFamily="2" charset="2"/>
              </a:rPr>
              <a:t>My proposal to DOE to do so was rejected, and as you heard, nobody is currently doing it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317956"/>
            <a:ext cx="6858000" cy="430887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Bi2212 Related Challenges and Needs (2)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MPD TAC meeting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4DB6D4-5186-E5FB-FC34-22638C77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1447800"/>
            <a:ext cx="9791700" cy="4495800"/>
          </a:xfrm>
        </p:spPr>
        <p:txBody>
          <a:bodyPr>
            <a:normAutofit fontScale="85000" lnSpcReduction="10000"/>
          </a:bodyPr>
          <a:lstStyle/>
          <a:p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Another unfortunate challenge in the Bi2212 task has been lack of cooperation within the collaboration. So for instance in 3 years we could not do our uniaxial transverse pressure tests on high-pressure treated Bi2212 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are grateful to those who cooperated and greatly helped in our Bi2212 activities: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Laura Garcia Fajardo (LBL) for educating us on state-of-the-art technology for coils.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Jianyi</a:t>
            </a:r>
            <a:r>
              <a:rPr lang="en-US" sz="3200" dirty="0"/>
              <a:t> Jiang (FSU) for heat treating countless Bi2212 samples at high pressure, which allowed us to calibrate our (defective) oven.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317956"/>
            <a:ext cx="6858000" cy="430887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Bi2212 Related Challenges and Needs (3)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MPD TAC meeting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4DB6D4-5186-E5FB-FC34-22638C77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9791700" cy="4495800"/>
          </a:xfrm>
        </p:spPr>
        <p:txBody>
          <a:bodyPr>
            <a:normAutofit fontScale="92500" lnSpcReduction="20000"/>
          </a:bodyPr>
          <a:lstStyle/>
          <a:p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 Sasha showed, FNAL role at this point is limited to winding our insert using the LBL cable. Heat treatment has to occur in a large enough furnace, i.e. FSU? It will be impregnated with TELENE. However, I predict that this coil will leak and not perform, as the rest of them, due to its inadequate strand and insulation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 the meantime, our PhD student Alessio </a:t>
            </a:r>
            <a:r>
              <a:rPr lang="en-US" sz="3200" dirty="0" err="1"/>
              <a:t>D’Agliano</a:t>
            </a:r>
            <a:r>
              <a:rPr lang="en-US" sz="3200" dirty="0"/>
              <a:t> learned how to use ROXIE and ANSYS to analyze Bi2212 coils using both homogeneous and heterogenous models, which are applicable to any conductor.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9220200" cy="4495800"/>
          </a:xfrm>
        </p:spPr>
        <p:txBody>
          <a:bodyPr>
            <a:normAutofit fontScale="62500" lnSpcReduction="20000"/>
          </a:bodyPr>
          <a:lstStyle/>
          <a:p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There is a </a:t>
            </a:r>
            <a:r>
              <a:rPr lang="en-US" sz="3200" u="sng" dirty="0"/>
              <a:t>schedule disconnect between our actual progress and many of the milestones</a:t>
            </a:r>
            <a:r>
              <a:rPr lang="en-US" sz="3200" dirty="0"/>
              <a:t> in the 2020 Updated Roadmaps – we will see that throughout the CM [Slide 4]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Driven primarily by funding, program and lab priorities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Our interest in maintaining a broad program also plays a role</a:t>
            </a:r>
          </a:p>
          <a:p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SLIDE 12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/>
              <a:t>Related to program roadmap: </a:t>
            </a:r>
            <a:r>
              <a:rPr lang="en-US" sz="3200" u="sng" dirty="0"/>
              <a:t>What issues jeopardize success</a:t>
            </a:r>
            <a:r>
              <a:rPr lang="en-US" sz="3200" dirty="0"/>
              <a:t>? How can we address them?</a:t>
            </a:r>
          </a:p>
          <a:p>
            <a:endParaRPr lang="en-US" sz="3200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3200" dirty="0"/>
              <a:t>Related to </a:t>
            </a:r>
            <a:r>
              <a:rPr lang="en-US" sz="3200" u="sng" dirty="0"/>
              <a:t>collaboration functioning</a:t>
            </a:r>
            <a:r>
              <a:rPr lang="en-US" sz="3200" dirty="0"/>
              <a:t>: Where do we see opportunities to improve in: a. </a:t>
            </a:r>
            <a:r>
              <a:rPr lang="en-US" sz="3200" dirty="0" err="1"/>
              <a:t>Communication&amp;Coordination</a:t>
            </a:r>
            <a:r>
              <a:rPr lang="en-US" sz="3200" dirty="0"/>
              <a:t> within Areas, between Areas, with G7?</a:t>
            </a:r>
          </a:p>
          <a:p>
            <a:endParaRPr lang="en-US" sz="32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3200" dirty="0"/>
              <a:t>Related to long term planning: Lets clarify the process to develop our updated roadmaps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317956"/>
            <a:ext cx="6858000" cy="430887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General Challenges - Introduction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MPD TAC meeting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04188-8E04-6F78-67AD-5F0658599C5D}"/>
              </a:ext>
            </a:extLst>
          </p:cNvPr>
          <p:cNvSpPr txBox="1"/>
          <p:nvPr/>
        </p:nvSpPr>
        <p:spPr>
          <a:xfrm>
            <a:off x="190500" y="1371600"/>
            <a:ext cx="1188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FROM “MDP 2024 Collaboration Meeting goals, charge and agenda” presented yesterday by S.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Prestemon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228600"/>
            <a:ext cx="8991600" cy="53810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ESTABLISHING VALUES AND PROCESSES FOR PRODUCTIVE BUSINESS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75C65ED-4D27-44DA-B1BF-607971F2A5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MPD TAC meeting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D51762-85E9-BEB8-F0F6-CC12074C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11734800" cy="4800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EQUITABLE PROCESSES WITHIN THE COLLABORATION</a:t>
            </a:r>
          </a:p>
          <a:p>
            <a:pPr marL="342900" indent="-342900">
              <a:buAutoNum type="arabicPeriod"/>
            </a:pPr>
            <a:r>
              <a:rPr lang="en-US" sz="2000" dirty="0"/>
              <a:t>TREAT ALL LABS AND MAIN ACTIVITIES USING THE SAME VALUES AND METRIC.</a:t>
            </a:r>
          </a:p>
          <a:p>
            <a:pPr marL="342900" indent="-342900">
              <a:buAutoNum type="arabicPeriod"/>
            </a:pPr>
            <a:r>
              <a:rPr lang="en-US" sz="2000" dirty="0"/>
              <a:t>ESTABLISH CLEAR CRITERIA FOR TASKS REQUIRING SPECIAL REVIEWS: WHY ARE SOME LABS/TASKS EXPECTED TO UNDERGO REVIEWS AND OTHERS CAN JUST TAG ALONG INDEPENDENTLY OF RESULTS (Positive or negative)?</a:t>
            </a:r>
          </a:p>
          <a:p>
            <a:pPr marL="342900" indent="-342900">
              <a:buAutoNum type="arabicPeriod"/>
            </a:pPr>
            <a:r>
              <a:rPr lang="en-US" sz="2000" dirty="0"/>
              <a:t>DISTRIBUTE INVITED TALKS AT CONFERENCES BASED ON MERIT, i.e. ACTUAL WORK PERFORMED.</a:t>
            </a:r>
          </a:p>
          <a:p>
            <a:pPr marL="342900" indent="-342900">
              <a:buAutoNum type="arabicPeriod"/>
            </a:pPr>
            <a:r>
              <a:rPr lang="en-US" sz="2000" dirty="0"/>
              <a:t>BE IMPARTIAL AND PROACTIVE WHEN SUPPORTING US-MDP ACTIVITES </a:t>
            </a:r>
            <a:r>
              <a:rPr lang="en-US" sz="2000" u="sng" dirty="0"/>
              <a:t>BY ANY LAB</a:t>
            </a:r>
            <a:r>
              <a:rPr lang="en-US" sz="2000" dirty="0"/>
              <a:t> WITH DOE.</a:t>
            </a:r>
          </a:p>
          <a:p>
            <a:pPr marL="342900" indent="-342900">
              <a:buAutoNum type="arabicPeriod"/>
            </a:pPr>
            <a:r>
              <a:rPr lang="en-US" sz="2000" dirty="0"/>
              <a:t>FOCUS ON LONG-TERM SUCCESS RATHER THAN SHORT-TERM GRATIFICATION </a:t>
            </a:r>
            <a:r>
              <a:rPr lang="en-US" sz="2000"/>
              <a:t>FOR SUSTAINABLE </a:t>
            </a:r>
            <a:r>
              <a:rPr lang="en-US" sz="2000" dirty="0"/>
              <a:t>STRIVING </a:t>
            </a:r>
            <a:r>
              <a:rPr lang="en-US" sz="2000"/>
              <a:t>AND PRODUCTIVITY.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VALUE INDIVIDUAL INTEGRITY AND ESTABLISH MEASURABLE METRIC FOR RESULTS</a:t>
            </a:r>
          </a:p>
          <a:p>
            <a:pPr marL="342900" indent="-342900">
              <a:buAutoNum type="arabicPeriod"/>
            </a:pPr>
            <a:r>
              <a:rPr lang="en-US" sz="2000" dirty="0"/>
              <a:t>APPEARANCE vs. RESULTS: actual and impactful MEASURABLE results and not excited promises or words </a:t>
            </a:r>
            <a:r>
              <a:rPr lang="en-US" sz="2000" u="sng" dirty="0"/>
              <a:t>should dictate our funding priorities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COOPERATION – PUT ASIDE PERSONAL AGENDA FOR THE INTERESTS OF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GOLDEN RULE: DO NOT OMIT REFERENCING PRIOR RELEVANT WORK BY OTHER LABS!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MONEY </a:t>
            </a:r>
            <a:r>
              <a:rPr lang="en-US" sz="2000" dirty="0">
                <a:sym typeface="Symbol" panose="05050102010706020507" pitchFamily="18" charset="2"/>
              </a:rPr>
              <a:t> RESULTS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ACCOUNTABILITY FOR BOTH MANAGERS AND MEMBERS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/>
              <a:t>ESTABLISH ALSO PROCESSES IN </a:t>
            </a:r>
            <a:r>
              <a:rPr lang="en-US" sz="2000" dirty="0">
                <a:sym typeface="Symbol" panose="05050102010706020507" pitchFamily="18" charset="2"/>
              </a:rPr>
              <a:t>WHICH ACTIONS ARE SEEN HAVING IMPACTFUL CONSEQUENCES FOR BOTH GENERAL MEMBERS AND MANAGERS.</a:t>
            </a:r>
          </a:p>
          <a:p>
            <a:pPr marL="342900" indent="-342900">
              <a:buAutoNum type="arabicPeriod"/>
            </a:pPr>
            <a:endParaRPr lang="en-US" sz="200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27939</TotalTime>
  <Words>743</Words>
  <Application>Microsoft Office PowerPoint</Application>
  <PresentationFormat>Widescreen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Franklin Gothic Medium</vt:lpstr>
      <vt:lpstr>Wingdings</vt:lpstr>
      <vt:lpstr>Office Theme</vt:lpstr>
      <vt:lpstr>PowerPoint Presentation</vt:lpstr>
      <vt:lpstr>OUTLINE</vt:lpstr>
      <vt:lpstr>Bi2212 Related Challenges and Needs (1)</vt:lpstr>
      <vt:lpstr>Bi2212 Related Challenges and Needs (2)</vt:lpstr>
      <vt:lpstr>Bi2212 Related Challenges and Needs (3)</vt:lpstr>
      <vt:lpstr>General Challenges - Introduction</vt:lpstr>
      <vt:lpstr>ESTABLISHING VALUES AND PROCESSES FOR PRODUCTIVE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Novitski</dc:creator>
  <cp:lastModifiedBy>Christy Munoz</cp:lastModifiedBy>
  <cp:revision>95</cp:revision>
  <cp:lastPrinted>2023-03-19T21:45:44Z</cp:lastPrinted>
  <dcterms:created xsi:type="dcterms:W3CDTF">2022-10-02T22:18:30Z</dcterms:created>
  <dcterms:modified xsi:type="dcterms:W3CDTF">2024-05-01T19:52:11Z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2022-10-02T00:00:00Z</vt:filetime>
  </property>
  <property fmtid="{D5CDD505-2E9C-101B-9397-08002B2CF9AE}" pid="5" name="Producer">
    <vt:lpwstr>Microsoft® PowerPoint® for Office 365</vt:lpwstr>
  </property>
</Properties>
</file>