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97" r:id="rId2"/>
    <p:sldId id="398" r:id="rId3"/>
    <p:sldId id="412" r:id="rId4"/>
    <p:sldId id="409" r:id="rId5"/>
    <p:sldId id="399" r:id="rId6"/>
    <p:sldId id="403" r:id="rId7"/>
    <p:sldId id="402" r:id="rId8"/>
    <p:sldId id="404" r:id="rId9"/>
    <p:sldId id="408" r:id="rId10"/>
    <p:sldId id="411" r:id="rId11"/>
    <p:sldId id="410" r:id="rId12"/>
    <p:sldId id="406" r:id="rId13"/>
    <p:sldId id="283" r:id="rId14"/>
    <p:sldId id="270" r:id="rId15"/>
    <p:sldId id="407"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1129"/>
    <a:srgbClr val="1E3CFF"/>
    <a:srgbClr val="00B050"/>
    <a:srgbClr val="173868"/>
    <a:srgbClr val="00C8C8"/>
    <a:srgbClr val="FF9999"/>
    <a:srgbClr val="4849F0"/>
    <a:srgbClr val="FFFFFF"/>
    <a:srgbClr val="FA7D01"/>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2" autoAdjust="0"/>
    <p:restoredTop sz="95907" autoAdjust="0"/>
  </p:normalViewPr>
  <p:slideViewPr>
    <p:cSldViewPr snapToGrid="0">
      <p:cViewPr varScale="1">
        <p:scale>
          <a:sx n="86" d="100"/>
          <a:sy n="86" d="100"/>
        </p:scale>
        <p:origin x="744" y="48"/>
      </p:cViewPr>
      <p:guideLst>
        <p:guide pos="3840"/>
        <p:guide orient="horz" pos="2160"/>
      </p:guideLst>
    </p:cSldViewPr>
  </p:slideViewPr>
  <p:notesTextViewPr>
    <p:cViewPr>
      <p:scale>
        <a:sx n="3" d="2"/>
        <a:sy n="3" d="2"/>
      </p:scale>
      <p:origin x="0" y="0"/>
    </p:cViewPr>
  </p:notesTextViewPr>
  <p:sorterViewPr>
    <p:cViewPr>
      <p:scale>
        <a:sx n="50" d="100"/>
        <a:sy n="50" d="100"/>
      </p:scale>
      <p:origin x="0" y="0"/>
    </p:cViewPr>
  </p:sorterViewPr>
  <p:notesViewPr>
    <p:cSldViewPr snapToGrid="0">
      <p:cViewPr varScale="1">
        <p:scale>
          <a:sx n="90" d="100"/>
          <a:sy n="90" d="100"/>
        </p:scale>
        <p:origin x="274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9" y="1"/>
            <a:ext cx="3037840" cy="466434"/>
          </a:xfrm>
          <a:prstGeom prst="rect">
            <a:avLst/>
          </a:prstGeom>
        </p:spPr>
        <p:txBody>
          <a:bodyPr vert="horz" lIns="91440" tIns="45720" rIns="91440" bIns="45720" rtlCol="0"/>
          <a:lstStyle>
            <a:lvl1pPr algn="r">
              <a:defRPr sz="1200"/>
            </a:lvl1pPr>
          </a:lstStyle>
          <a:p>
            <a:fld id="{A81225AC-EC7F-481A-84B9-A6B61BE8789A}" type="datetimeFigureOut">
              <a:rPr lang="en-US" smtClean="0"/>
              <a:t>5/1/2024</a:t>
            </a:fld>
            <a:endParaRPr lang="en-US"/>
          </a:p>
        </p:txBody>
      </p:sp>
      <p:sp>
        <p:nvSpPr>
          <p:cNvPr id="4" name="Footer Placeholder 3"/>
          <p:cNvSpPr>
            <a:spLocks noGrp="1"/>
          </p:cNvSpPr>
          <p:nvPr>
            <p:ph type="ftr" sz="quarter" idx="2"/>
          </p:nvPr>
        </p:nvSpPr>
        <p:spPr>
          <a:xfrm>
            <a:off x="1" y="8829967"/>
            <a:ext cx="303784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6433"/>
          </a:xfrm>
          <a:prstGeom prst="rect">
            <a:avLst/>
          </a:prstGeom>
        </p:spPr>
        <p:txBody>
          <a:bodyPr vert="horz" lIns="91440" tIns="45720" rIns="91440" bIns="45720" rtlCol="0" anchor="b"/>
          <a:lstStyle>
            <a:lvl1pPr algn="r">
              <a:defRPr sz="1200"/>
            </a:lvl1pPr>
          </a:lstStyle>
          <a:p>
            <a:fld id="{9C3B89C8-8519-47CA-850F-9F534A16142E}" type="slidenum">
              <a:rPr lang="en-US" smtClean="0"/>
              <a:t>‹#›</a:t>
            </a:fld>
            <a:endParaRPr lang="en-US"/>
          </a:p>
        </p:txBody>
      </p:sp>
    </p:spTree>
    <p:extLst>
      <p:ext uri="{BB962C8B-B14F-4D97-AF65-F5344CB8AC3E}">
        <p14:creationId xmlns:p14="http://schemas.microsoft.com/office/powerpoint/2010/main" val="747877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9" y="1"/>
            <a:ext cx="3037840" cy="466434"/>
          </a:xfrm>
          <a:prstGeom prst="rect">
            <a:avLst/>
          </a:prstGeom>
        </p:spPr>
        <p:txBody>
          <a:bodyPr vert="horz" lIns="91440" tIns="45720" rIns="91440" bIns="45720" rtlCol="0"/>
          <a:lstStyle>
            <a:lvl1pPr algn="r">
              <a:defRPr sz="1200"/>
            </a:lvl1pPr>
          </a:lstStyle>
          <a:p>
            <a:fld id="{BC53EC74-3F92-4D9C-AAC9-56A567CCF642}" type="datetimeFigureOut">
              <a:rPr lang="en-US" smtClean="0"/>
              <a:t>5/1/2024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73893"/>
            <a:ext cx="5608320" cy="366045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1440" tIns="45720" rIns="91440" bIns="45720" rtlCol="0" anchor="b"/>
          <a:lstStyle>
            <a:lvl1pPr algn="r">
              <a:defRPr sz="1200"/>
            </a:lvl1pPr>
          </a:lstStyle>
          <a:p>
            <a:fld id="{92139192-3011-4C39-B1B7-33D8F85B78BC}" type="slidenum">
              <a:rPr lang="en-US" smtClean="0"/>
              <a:t>‹#›</a:t>
            </a:fld>
            <a:endParaRPr lang="en-US" dirty="0"/>
          </a:p>
        </p:txBody>
      </p:sp>
    </p:spTree>
    <p:extLst>
      <p:ext uri="{BB962C8B-B14F-4D97-AF65-F5344CB8AC3E}">
        <p14:creationId xmlns:p14="http://schemas.microsoft.com/office/powerpoint/2010/main" val="3814593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would be good to have three figures.  (1) </a:t>
            </a:r>
            <a:r>
              <a:rPr lang="en-US" dirty="0" err="1"/>
              <a:t>Hk</a:t>
            </a:r>
            <a:r>
              <a:rPr lang="en-US" dirty="0"/>
              <a:t> analysis, (2) </a:t>
            </a:r>
            <a:r>
              <a:rPr lang="en-US" dirty="0" err="1"/>
              <a:t>Hk</a:t>
            </a:r>
            <a:r>
              <a:rPr lang="en-US" dirty="0"/>
              <a:t> – Sr content and (3) Phase diagram.   I think there is more correlation of HK and composition, which can be seen using the phase diagram.  See the next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Further, Kramer field at 20 K also increase with Sr content. This plot shows how we extrapolate Kramer field from field dependence </a:t>
            </a:r>
            <a:r>
              <a:rPr lang="en-US" dirty="0" err="1"/>
              <a:t>Jc</a:t>
            </a:r>
            <a:r>
              <a:rPr lang="en-US" dirty="0"/>
              <a:t> plot. And based this extrapolation, Kramer field increases with Sr content. Meanwhile tape 08 shows higher Kramer field value than tape 00, and furthermore, high Kramer field value corresponds to low y value in this area on the phase diagram.</a:t>
            </a:r>
          </a:p>
          <a:p>
            <a:endParaRPr lang="en-US" dirty="0"/>
          </a:p>
        </p:txBody>
      </p:sp>
      <p:sp>
        <p:nvSpPr>
          <p:cNvPr id="4" name="Slide Number Placeholder 3"/>
          <p:cNvSpPr>
            <a:spLocks noGrp="1"/>
          </p:cNvSpPr>
          <p:nvPr>
            <p:ph type="sldNum" sz="quarter" idx="5"/>
          </p:nvPr>
        </p:nvSpPr>
        <p:spPr/>
        <p:txBody>
          <a:bodyPr/>
          <a:lstStyle/>
          <a:p>
            <a:fld id="{3DE5F1ED-7FFD-459B-8B20-473BE0D9FE02}" type="slidenum">
              <a:rPr lang="en-US" smtClean="0"/>
              <a:t>13</a:t>
            </a:fld>
            <a:endParaRPr lang="en-US"/>
          </a:p>
        </p:txBody>
      </p:sp>
    </p:spTree>
    <p:extLst>
      <p:ext uri="{BB962C8B-B14F-4D97-AF65-F5344CB8AC3E}">
        <p14:creationId xmlns:p14="http://schemas.microsoft.com/office/powerpoint/2010/main" val="2354756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would be good to have three figures.  (1) One that shows how </a:t>
            </a:r>
            <a:r>
              <a:rPr lang="en-US" dirty="0">
                <a:sym typeface="Symbol" panose="05050102010706020507" pitchFamily="18" charset="2"/>
              </a:rPr>
              <a:t> is determine and that low  is what we want.  (2)  - Sr content plot  (3) phase diagram Then show region in phase diagram with low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Symbol" panose="05050102010706020507" pitchFamily="18" charset="2"/>
              </a:rPr>
              <a:t>Alfa is an normally used metric for pinning strength for REBCO coated conductors, that is defined based on power law dependence of </a:t>
            </a:r>
            <a:r>
              <a:rPr lang="en-US" dirty="0" err="1">
                <a:sym typeface="Symbol" panose="05050102010706020507" pitchFamily="18" charset="2"/>
              </a:rPr>
              <a:t>Jc</a:t>
            </a:r>
            <a:r>
              <a:rPr lang="en-US" dirty="0">
                <a:sym typeface="Symbol" panose="05050102010706020507" pitchFamily="18" charset="2"/>
              </a:rPr>
              <a:t>. At 4.2 K, as increasing Sr content from 1.2 to 1.8, alfa vary weakly with Sr content, with further increasing Sr, alfa decreases with Sr, and the lower alfa value, corresponding to higher Tc and Kramer field at 20K. Also, tape 08 shows lower alfa value that tape 00. Similar to Kramer field and Tc, lower alfa vales correspond to low y value on the phase diagram.</a:t>
            </a:r>
            <a:endParaRPr lang="en-US" dirty="0"/>
          </a:p>
          <a:p>
            <a:endParaRPr lang="en-US" dirty="0"/>
          </a:p>
        </p:txBody>
      </p:sp>
      <p:sp>
        <p:nvSpPr>
          <p:cNvPr id="4" name="Slide Number Placeholder 3"/>
          <p:cNvSpPr>
            <a:spLocks noGrp="1"/>
          </p:cNvSpPr>
          <p:nvPr>
            <p:ph type="sldNum" sz="quarter" idx="5"/>
          </p:nvPr>
        </p:nvSpPr>
        <p:spPr/>
        <p:txBody>
          <a:bodyPr/>
          <a:lstStyle/>
          <a:p>
            <a:fld id="{3DE5F1ED-7FFD-459B-8B20-473BE0D9FE02}" type="slidenum">
              <a:rPr lang="en-US" smtClean="0"/>
              <a:t>14</a:t>
            </a:fld>
            <a:endParaRPr lang="en-US"/>
          </a:p>
        </p:txBody>
      </p:sp>
    </p:spTree>
    <p:extLst>
      <p:ext uri="{BB962C8B-B14F-4D97-AF65-F5344CB8AC3E}">
        <p14:creationId xmlns:p14="http://schemas.microsoft.com/office/powerpoint/2010/main" val="29345326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8650" y="1106649"/>
            <a:ext cx="10972800" cy="1263534"/>
          </a:xfrm>
          <a:prstGeom prst="rect">
            <a:avLst/>
          </a:prstGeom>
        </p:spPr>
        <p:txBody>
          <a:bodyPr anchor="ctr">
            <a:normAutofit/>
          </a:bodyPr>
          <a:lstStyle>
            <a:lvl1pPr algn="l">
              <a:defRPr sz="5800">
                <a:solidFill>
                  <a:schemeClr val="bg1"/>
                </a:solidFill>
              </a:defRPr>
            </a:lvl1pPr>
          </a:lstStyle>
          <a:p>
            <a:r>
              <a:rPr lang="en-US" dirty="0"/>
              <a:t>Click to edit Master title style</a:t>
            </a:r>
            <a:endParaRPr dirty="0"/>
          </a:p>
        </p:txBody>
      </p:sp>
      <p:sp>
        <p:nvSpPr>
          <p:cNvPr id="3" name="Subtitle 2"/>
          <p:cNvSpPr>
            <a:spLocks noGrp="1"/>
          </p:cNvSpPr>
          <p:nvPr>
            <p:ph type="subTitle" idx="1"/>
          </p:nvPr>
        </p:nvSpPr>
        <p:spPr>
          <a:xfrm>
            <a:off x="2384486" y="3333750"/>
            <a:ext cx="7603671" cy="457200"/>
          </a:xfrm>
        </p:spPr>
        <p:txBody>
          <a:bodyPr anchor="ctr">
            <a:normAutofit/>
          </a:bodyPr>
          <a:lstStyle>
            <a:lvl1pPr marL="0" indent="0" algn="l">
              <a:spcBef>
                <a:spcPts val="0"/>
              </a:spcBef>
              <a:buNone/>
              <a:defRPr sz="180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dirty="0"/>
          </a:p>
        </p:txBody>
      </p:sp>
      <p:grpSp>
        <p:nvGrpSpPr>
          <p:cNvPr id="4" name="Group 3">
            <a:extLst>
              <a:ext uri="{FF2B5EF4-FFF2-40B4-BE49-F238E27FC236}">
                <a16:creationId xmlns:a16="http://schemas.microsoft.com/office/drawing/2014/main" id="{A8EBC4E8-639B-44F4-ACE6-89DC122B0F7F}"/>
              </a:ext>
            </a:extLst>
          </p:cNvPr>
          <p:cNvGrpSpPr>
            <a:grpSpLocks noChangeAspect="1"/>
          </p:cNvGrpSpPr>
          <p:nvPr userDrawn="1"/>
        </p:nvGrpSpPr>
        <p:grpSpPr>
          <a:xfrm>
            <a:off x="112143" y="6183706"/>
            <a:ext cx="4499700" cy="540000"/>
            <a:chOff x="229280" y="6282383"/>
            <a:chExt cx="4262302" cy="521208"/>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9280" y="6282383"/>
              <a:ext cx="521208" cy="521208"/>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112" y="6282383"/>
              <a:ext cx="521208" cy="521208"/>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10173" y="6342962"/>
              <a:ext cx="2370792" cy="400050"/>
            </a:xfrm>
            <a:prstGeom prst="rect">
              <a:avLst/>
            </a:prstGeom>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74598" y="6282383"/>
              <a:ext cx="616984" cy="521208"/>
            </a:xfrm>
            <a:prstGeom prst="rect">
              <a:avLst/>
            </a:prstGeom>
          </p:spPr>
        </p:pic>
      </p:grpSp>
      <p:pic>
        <p:nvPicPr>
          <p:cNvPr id="13" name="Picture 12">
            <a:extLst>
              <a:ext uri="{FF2B5EF4-FFF2-40B4-BE49-F238E27FC236}">
                <a16:creationId xmlns:a16="http://schemas.microsoft.com/office/drawing/2014/main" id="{284CD6B2-CDA8-48BB-8E10-2D5AF749704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7239000" y="5791201"/>
            <a:ext cx="4453236" cy="785010"/>
          </a:xfrm>
          <a:prstGeom prst="rect">
            <a:avLst/>
          </a:prstGeom>
          <a:effectLst>
            <a:reflection blurRad="114300" stA="52000" endA="300" endPos="35000" dir="5400000" sy="-100000" algn="bl" rotWithShape="0"/>
          </a:effectLst>
        </p:spPr>
      </p:pic>
    </p:spTree>
    <p:extLst>
      <p:ext uri="{BB962C8B-B14F-4D97-AF65-F5344CB8AC3E}">
        <p14:creationId xmlns:p14="http://schemas.microsoft.com/office/powerpoint/2010/main" val="153116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10058400" cy="720000"/>
          </a:xfrm>
          <a:prstGeom prst="rect">
            <a:avLst/>
          </a:prstGeom>
        </p:spPr>
        <p:txBody>
          <a:bodyPr/>
          <a:lstStyle>
            <a:lvl1pPr>
              <a:defRPr>
                <a:solidFill>
                  <a:schemeClr val="bg1"/>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Slide Number Placeholder 3"/>
          <p:cNvSpPr>
            <a:spLocks noGrp="1"/>
          </p:cNvSpPr>
          <p:nvPr>
            <p:ph type="sldNum" sz="quarter" idx="12"/>
          </p:nvPr>
        </p:nvSpPr>
        <p:spPr>
          <a:xfrm>
            <a:off x="10267200" y="6655661"/>
            <a:ext cx="523875" cy="182880"/>
          </a:xfrm>
        </p:spPr>
        <p:txBody>
          <a:bodyPr/>
          <a:lstStyle/>
          <a:p>
            <a:fld id="{5F4C9F40-B079-4B71-A627-7266DFEA7F03}" type="slidenum">
              <a:rPr/>
              <a:t>‹#›</a:t>
            </a:fld>
            <a:endParaRPr dirty="0"/>
          </a:p>
        </p:txBody>
      </p:sp>
    </p:spTree>
    <p:extLst>
      <p:ext uri="{BB962C8B-B14F-4D97-AF65-F5344CB8AC3E}">
        <p14:creationId xmlns:p14="http://schemas.microsoft.com/office/powerpoint/2010/main" val="225308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10058400" cy="720000"/>
          </a:xfrm>
          <a:prstGeom prst="rect">
            <a:avLst/>
          </a:prstGeom>
        </p:spPr>
        <p:txBody>
          <a:bodyPr/>
          <a:lstStyle/>
          <a:p>
            <a:r>
              <a:rPr lang="en-US"/>
              <a:t>Click to edit Master title style</a:t>
            </a:r>
            <a:endParaRPr/>
          </a:p>
        </p:txBody>
      </p:sp>
      <p:sp>
        <p:nvSpPr>
          <p:cNvPr id="3" name="Text Placeholder 2"/>
          <p:cNvSpPr>
            <a:spLocks noGrp="1"/>
          </p:cNvSpPr>
          <p:nvPr>
            <p:ph type="body" idx="1"/>
          </p:nvPr>
        </p:nvSpPr>
        <p:spPr>
          <a:xfrm>
            <a:off x="1066800" y="1529541"/>
            <a:ext cx="4754880" cy="811583"/>
          </a:xfrm>
        </p:spPr>
        <p:txBody>
          <a:bodyPr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6800" y="2484692"/>
            <a:ext cx="4754880" cy="3687508"/>
          </a:xfrm>
        </p:spPr>
        <p:txBody>
          <a:bodyPr/>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6370320" y="1529541"/>
            <a:ext cx="4754880" cy="811583"/>
          </a:xfrm>
        </p:spPr>
        <p:txBody>
          <a:bodyPr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70320" y="2484692"/>
            <a:ext cx="4754880" cy="3687508"/>
          </a:xfrm>
        </p:spPr>
        <p:txBody>
          <a:bodyPr/>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9" name="Slide Number Placeholder 6"/>
          <p:cNvSpPr>
            <a:spLocks noGrp="1"/>
          </p:cNvSpPr>
          <p:nvPr>
            <p:ph type="sldNum" sz="quarter" idx="12"/>
          </p:nvPr>
        </p:nvSpPr>
        <p:spPr/>
        <p:txBody>
          <a:bodyPr/>
          <a:lstStyle/>
          <a:p>
            <a:fld id="{5F4C9F40-B079-4B71-A627-7266DFEA7F03}" type="slidenum">
              <a:rPr/>
              <a:t>‹#›</a:t>
            </a:fld>
            <a:endParaRPr dirty="0"/>
          </a:p>
        </p:txBody>
      </p:sp>
      <p:sp>
        <p:nvSpPr>
          <p:cNvPr id="8" name="Footer Placeholder 7"/>
          <p:cNvSpPr>
            <a:spLocks noGrp="1"/>
          </p:cNvSpPr>
          <p:nvPr>
            <p:ph type="ftr" sz="quarter" idx="11"/>
          </p:nvPr>
        </p:nvSpPr>
        <p:spPr/>
        <p:txBody>
          <a:bodyPr/>
          <a:lstStyle/>
          <a:p>
            <a:endParaRPr dirty="0"/>
          </a:p>
        </p:txBody>
      </p:sp>
      <p:sp>
        <p:nvSpPr>
          <p:cNvPr id="7" name="Date Placeholder 8"/>
          <p:cNvSpPr>
            <a:spLocks noGrp="1"/>
          </p:cNvSpPr>
          <p:nvPr>
            <p:ph type="dt" sz="half" idx="10"/>
          </p:nvPr>
        </p:nvSpPr>
        <p:spPr/>
        <p:txBody>
          <a:bodyPr/>
          <a:lstStyle/>
          <a:p>
            <a:endParaRPr dirty="0"/>
          </a:p>
        </p:txBody>
      </p:sp>
    </p:spTree>
    <p:extLst>
      <p:ext uri="{BB962C8B-B14F-4D97-AF65-F5344CB8AC3E}">
        <p14:creationId xmlns:p14="http://schemas.microsoft.com/office/powerpoint/2010/main" val="96062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10058400" cy="720000"/>
          </a:xfrm>
          <a:prstGeom prst="rect">
            <a:avLst/>
          </a:prstGeom>
        </p:spPr>
        <p:txBody>
          <a:bodyPr/>
          <a:lstStyle/>
          <a:p>
            <a:r>
              <a:rPr lang="en-US" dirty="0"/>
              <a:t>Click to edit Master title style</a:t>
            </a:r>
            <a:endParaRPr dirty="0"/>
          </a:p>
        </p:txBody>
      </p:sp>
      <p:sp>
        <p:nvSpPr>
          <p:cNvPr id="5" name="Slide Number Placeholder 2"/>
          <p:cNvSpPr>
            <a:spLocks noGrp="1"/>
          </p:cNvSpPr>
          <p:nvPr>
            <p:ph type="sldNum" sz="quarter" idx="12"/>
          </p:nvPr>
        </p:nvSpPr>
        <p:spPr/>
        <p:txBody>
          <a:bodyPr/>
          <a:lstStyle/>
          <a:p>
            <a:fld id="{5F4C9F40-B079-4B71-A627-7266DFEA7F03}" type="slidenum">
              <a:rPr/>
              <a:t>‹#›</a:t>
            </a:fld>
            <a:endParaRPr dirty="0"/>
          </a:p>
        </p:txBody>
      </p:sp>
      <p:sp>
        <p:nvSpPr>
          <p:cNvPr id="4" name="Footer Placeholder 3"/>
          <p:cNvSpPr>
            <a:spLocks noGrp="1"/>
          </p:cNvSpPr>
          <p:nvPr>
            <p:ph type="ftr" sz="quarter" idx="11"/>
          </p:nvPr>
        </p:nvSpPr>
        <p:spPr/>
        <p:txBody>
          <a:bodyPr/>
          <a:lstStyle/>
          <a:p>
            <a:endParaRPr dirty="0"/>
          </a:p>
        </p:txBody>
      </p:sp>
      <p:sp>
        <p:nvSpPr>
          <p:cNvPr id="3" name="Date Placeholder 5"/>
          <p:cNvSpPr>
            <a:spLocks noGrp="1"/>
          </p:cNvSpPr>
          <p:nvPr>
            <p:ph type="dt" sz="half" idx="10"/>
          </p:nvPr>
        </p:nvSpPr>
        <p:spPr/>
        <p:txBody>
          <a:bodyPr/>
          <a:lstStyle/>
          <a:p>
            <a:endParaRPr dirty="0"/>
          </a:p>
        </p:txBody>
      </p:sp>
    </p:spTree>
    <p:extLst>
      <p:ext uri="{BB962C8B-B14F-4D97-AF65-F5344CB8AC3E}">
        <p14:creationId xmlns:p14="http://schemas.microsoft.com/office/powerpoint/2010/main" val="251594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fld id="{5F4C9F40-B079-4B71-A627-7266DFEA7F03}" type="slidenum">
              <a:rPr/>
              <a:t>‹#›</a:t>
            </a:fld>
            <a:endParaRPr dirty="0"/>
          </a:p>
        </p:txBody>
      </p:sp>
      <p:sp>
        <p:nvSpPr>
          <p:cNvPr id="3" name="Footer Placeholder 2"/>
          <p:cNvSpPr>
            <a:spLocks noGrp="1"/>
          </p:cNvSpPr>
          <p:nvPr>
            <p:ph type="ftr" sz="quarter" idx="11"/>
          </p:nvPr>
        </p:nvSpPr>
        <p:spPr/>
        <p:txBody>
          <a:bodyPr/>
          <a:lstStyle/>
          <a:p>
            <a:endParaRPr dirty="0"/>
          </a:p>
        </p:txBody>
      </p:sp>
      <p:sp>
        <p:nvSpPr>
          <p:cNvPr id="2" name="Date Placeholder 3"/>
          <p:cNvSpPr>
            <a:spLocks noGrp="1"/>
          </p:cNvSpPr>
          <p:nvPr>
            <p:ph type="dt" sz="half" idx="10"/>
          </p:nvPr>
        </p:nvSpPr>
        <p:spPr/>
        <p:txBody>
          <a:bodyPr/>
          <a:lstStyle/>
          <a:p>
            <a:endParaRPr dirty="0"/>
          </a:p>
        </p:txBody>
      </p:sp>
    </p:spTree>
    <p:extLst>
      <p:ext uri="{BB962C8B-B14F-4D97-AF65-F5344CB8AC3E}">
        <p14:creationId xmlns:p14="http://schemas.microsoft.com/office/powerpoint/2010/main" val="275633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cxnSp>
        <p:nvCxnSpPr>
          <p:cNvPr id="9" name="Straight Connector 8"/>
          <p:cNvCxnSpPr/>
          <p:nvPr/>
        </p:nvCxnSpPr>
        <p:spPr>
          <a:xfrm flipH="1">
            <a:off x="4267200" y="0"/>
            <a:ext cx="1" cy="6858000"/>
          </a:xfrm>
          <a:prstGeom prst="line">
            <a:avLst/>
          </a:prstGeom>
          <a:ln w="76200">
            <a:solidFill>
              <a:srgbClr val="002060"/>
            </a:solidFill>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0519" y="465512"/>
            <a:ext cx="3506162" cy="1600200"/>
          </a:xfrm>
          <a:prstGeom prst="rect">
            <a:avLst/>
          </a:prstGeom>
        </p:spPr>
        <p:txBody>
          <a:bodyPr anchor="t">
            <a:normAutofit/>
          </a:bodyPr>
          <a:lstStyle>
            <a:lvl1pPr>
              <a:defRPr sz="2800" b="0"/>
            </a:lvl1pPr>
          </a:lstStyle>
          <a:p>
            <a:r>
              <a:rPr lang="en-US"/>
              <a:t>Click to edit Master title style</a:t>
            </a:r>
            <a:endParaRPr/>
          </a:p>
        </p:txBody>
      </p:sp>
      <p:sp>
        <p:nvSpPr>
          <p:cNvPr id="4" name="Text Placeholder 3"/>
          <p:cNvSpPr>
            <a:spLocks noGrp="1"/>
          </p:cNvSpPr>
          <p:nvPr>
            <p:ph type="body" sz="half" idx="2"/>
          </p:nvPr>
        </p:nvSpPr>
        <p:spPr>
          <a:xfrm>
            <a:off x="380519" y="3746500"/>
            <a:ext cx="3506162" cy="24257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699000" y="465513"/>
            <a:ext cx="7048500" cy="5935287"/>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00201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88">
          <p15:clr>
            <a:srgbClr val="FBAE40"/>
          </p15:clr>
        </p15:guide>
        <p15:guide id="2" orient="horz" pos="288">
          <p15:clr>
            <a:srgbClr val="FBAE40"/>
          </p15:clr>
        </p15:guide>
        <p15:guide id="3" orient="horz" pos="4032">
          <p15:clr>
            <a:srgbClr val="FBAE40"/>
          </p15:clr>
        </p15:guide>
        <p15:guide id="4" pos="29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cxnSp>
        <p:nvCxnSpPr>
          <p:cNvPr id="9" name="Straight Connector 8"/>
          <p:cNvCxnSpPr/>
          <p:nvPr/>
        </p:nvCxnSpPr>
        <p:spPr>
          <a:xfrm flipH="1">
            <a:off x="4267200" y="0"/>
            <a:ext cx="1" cy="6858000"/>
          </a:xfrm>
          <a:prstGeom prst="line">
            <a:avLst/>
          </a:prstGeom>
          <a:ln w="76200">
            <a:solidFill>
              <a:srgbClr val="002060"/>
            </a:solidFill>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4048" y="466344"/>
            <a:ext cx="3502152" cy="1600200"/>
          </a:xfrm>
          <a:prstGeom prst="rect">
            <a:avLst/>
          </a:prstGeom>
        </p:spPr>
        <p:txBody>
          <a:bodyPr anchor="t">
            <a:normAutofit/>
          </a:bodyPr>
          <a:lstStyle>
            <a:lvl1pPr>
              <a:defRPr sz="2800" b="0"/>
            </a:lvl1pPr>
          </a:lstStyle>
          <a:p>
            <a:r>
              <a:rPr lang="en-US"/>
              <a:t>Click to edit Master title style</a:t>
            </a:r>
            <a:endParaRPr dirty="0"/>
          </a:p>
        </p:txBody>
      </p:sp>
      <p:sp>
        <p:nvSpPr>
          <p:cNvPr id="4" name="Text Placeholder 3"/>
          <p:cNvSpPr>
            <a:spLocks noGrp="1"/>
          </p:cNvSpPr>
          <p:nvPr>
            <p:ph type="body" sz="half" idx="2"/>
          </p:nvPr>
        </p:nvSpPr>
        <p:spPr>
          <a:xfrm>
            <a:off x="384048" y="3749040"/>
            <a:ext cx="3502152" cy="242316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309872" y="0"/>
            <a:ext cx="7882128" cy="6858000"/>
          </a:xfrm>
        </p:spPr>
        <p:txBody>
          <a:bodyPr tIns="7315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Tree>
    <p:extLst>
      <p:ext uri="{BB962C8B-B14F-4D97-AF65-F5344CB8AC3E}">
        <p14:creationId xmlns:p14="http://schemas.microsoft.com/office/powerpoint/2010/main" val="93493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p:cNvSpPr/>
          <p:nvPr userDrawn="1"/>
        </p:nvSpPr>
        <p:spPr>
          <a:xfrm>
            <a:off x="0" y="6604254"/>
            <a:ext cx="12192000" cy="253746"/>
          </a:xfrm>
          <a:prstGeom prst="rect">
            <a:avLst/>
          </a:prstGeom>
          <a:solidFill>
            <a:srgbClr val="4C418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panose="020F0502020204030204" pitchFamily="34" charset="0"/>
            </a:endParaRPr>
          </a:p>
        </p:txBody>
      </p:sp>
      <p:sp>
        <p:nvSpPr>
          <p:cNvPr id="3" name="Text Placeholder 2"/>
          <p:cNvSpPr>
            <a:spLocks noGrp="1"/>
          </p:cNvSpPr>
          <p:nvPr>
            <p:ph type="body" idx="1"/>
          </p:nvPr>
        </p:nvSpPr>
        <p:spPr>
          <a:xfrm>
            <a:off x="1066800" y="1714500"/>
            <a:ext cx="10058400"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Slide Number Placeholder 5"/>
          <p:cNvSpPr>
            <a:spLocks noGrp="1"/>
          </p:cNvSpPr>
          <p:nvPr>
            <p:ph type="sldNum" sz="quarter" idx="4"/>
          </p:nvPr>
        </p:nvSpPr>
        <p:spPr>
          <a:xfrm>
            <a:off x="9907088" y="6655661"/>
            <a:ext cx="523875" cy="182880"/>
          </a:xfrm>
          <a:prstGeom prst="rect">
            <a:avLst/>
          </a:prstGeom>
        </p:spPr>
        <p:txBody>
          <a:bodyPr vert="horz" lIns="91440" tIns="45720" rIns="91440" bIns="45720" rtlCol="0" anchor="ctr"/>
          <a:lstStyle>
            <a:lvl1pPr algn="r">
              <a:defRPr sz="1200">
                <a:solidFill>
                  <a:schemeClr val="tx1"/>
                </a:solidFill>
                <a:latin typeface="Calibri" panose="020F0502020204030204" pitchFamily="34" charset="0"/>
              </a:defRPr>
            </a:lvl1pPr>
          </a:lstStyle>
          <a:p>
            <a:fld id="{5F4C9F40-B079-4B71-A627-7266DFEA7F03}" type="slidenum">
              <a:rPr lang="en-US" smtClean="0"/>
              <a:pPr/>
              <a:t>‹#›</a:t>
            </a:fld>
            <a:endParaRPr lang="en-US" dirty="0"/>
          </a:p>
        </p:txBody>
      </p:sp>
      <p:sp>
        <p:nvSpPr>
          <p:cNvPr id="5" name="Footer Placeholder 4"/>
          <p:cNvSpPr>
            <a:spLocks noGrp="1"/>
          </p:cNvSpPr>
          <p:nvPr>
            <p:ph type="ftr" sz="quarter" idx="3"/>
          </p:nvPr>
        </p:nvSpPr>
        <p:spPr>
          <a:xfrm>
            <a:off x="3861707" y="6636202"/>
            <a:ext cx="3365155" cy="221798"/>
          </a:xfrm>
          <a:prstGeom prst="rect">
            <a:avLst/>
          </a:prstGeom>
        </p:spPr>
        <p:txBody>
          <a:bodyPr vert="horz" lIns="91440" tIns="45720" rIns="91440" bIns="45720" rtlCol="0" anchor="ctr"/>
          <a:lstStyle>
            <a:lvl1pPr algn="l">
              <a:defRPr sz="1200">
                <a:solidFill>
                  <a:schemeClr val="tx1"/>
                </a:solidFill>
                <a:latin typeface="Calibri" panose="020F0502020204030204" pitchFamily="34" charset="0"/>
              </a:defRPr>
            </a:lvl1pPr>
          </a:lstStyle>
          <a:p>
            <a:endParaRPr lang="en-US" dirty="0"/>
          </a:p>
        </p:txBody>
      </p:sp>
      <p:sp>
        <p:nvSpPr>
          <p:cNvPr id="4" name="Date Placeholder 3"/>
          <p:cNvSpPr>
            <a:spLocks noGrp="1"/>
          </p:cNvSpPr>
          <p:nvPr>
            <p:ph type="dt" sz="half" idx="2"/>
          </p:nvPr>
        </p:nvSpPr>
        <p:spPr>
          <a:xfrm>
            <a:off x="7307471" y="6655661"/>
            <a:ext cx="2324100" cy="182880"/>
          </a:xfrm>
          <a:prstGeom prst="rect">
            <a:avLst/>
          </a:prstGeom>
        </p:spPr>
        <p:txBody>
          <a:bodyPr vert="horz" lIns="91440" tIns="45720" rIns="91440" bIns="45720" rtlCol="0" anchor="ctr"/>
          <a:lstStyle>
            <a:lvl1pPr algn="r">
              <a:defRPr sz="1200">
                <a:solidFill>
                  <a:schemeClr val="tx1"/>
                </a:solidFill>
                <a:latin typeface="Calibri" panose="020F0502020204030204" pitchFamily="34" charset="0"/>
              </a:defRPr>
            </a:lvl1pPr>
          </a:lstStyle>
          <a:p>
            <a:endParaRPr lang="en-US" dirty="0"/>
          </a:p>
        </p:txBody>
      </p:sp>
      <p:pic>
        <p:nvPicPr>
          <p:cNvPr id="11" name="Picture 213"/>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0845298" y="6635090"/>
            <a:ext cx="1127275" cy="19893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29280" y="6625283"/>
            <a:ext cx="228600" cy="228600"/>
          </a:xfrm>
          <a:prstGeom prst="rect">
            <a:avLst/>
          </a:prstGeom>
        </p:spPr>
      </p:pic>
      <p:pic>
        <p:nvPicPr>
          <p:cNvPr id="17" name="Picture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22189" y="6625283"/>
            <a:ext cx="228600" cy="228600"/>
          </a:xfrm>
          <a:prstGeom prst="rect">
            <a:avLst/>
          </a:prstGeom>
        </p:spPr>
      </p:pic>
      <p:pic>
        <p:nvPicPr>
          <p:cNvPr id="21" name="Picture 2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08007" y="6625283"/>
            <a:ext cx="257993" cy="228600"/>
          </a:xfrm>
          <a:prstGeom prst="rect">
            <a:avLst/>
          </a:prstGeom>
        </p:spPr>
      </p:pic>
      <p:pic>
        <p:nvPicPr>
          <p:cNvPr id="22" name="Picture 2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5098" y="6625283"/>
            <a:ext cx="228600" cy="228600"/>
          </a:xfrm>
          <a:prstGeom prst="rect">
            <a:avLst/>
          </a:prstGeom>
        </p:spPr>
      </p:pic>
      <p:sp>
        <p:nvSpPr>
          <p:cNvPr id="15" name="Rectangle 14">
            <a:extLst>
              <a:ext uri="{FF2B5EF4-FFF2-40B4-BE49-F238E27FC236}">
                <a16:creationId xmlns:a16="http://schemas.microsoft.com/office/drawing/2014/main" id="{BD746C4D-F197-42E3-960A-5468E63842A5}"/>
              </a:ext>
            </a:extLst>
          </p:cNvPr>
          <p:cNvSpPr/>
          <p:nvPr userDrawn="1"/>
        </p:nvSpPr>
        <p:spPr>
          <a:xfrm>
            <a:off x="16449" y="989419"/>
            <a:ext cx="12186000" cy="18000"/>
          </a:xfrm>
          <a:prstGeom prst="rect">
            <a:avLst/>
          </a:prstGeom>
          <a:solidFill>
            <a:srgbClr val="4C4184"/>
          </a:solidFill>
        </p:spPr>
        <p:txBody>
          <a:bodyPr rtlCol="0" anchor="ctr">
            <a:spAutoFit/>
          </a:bodyPr>
          <a:lstStyle/>
          <a:p>
            <a:pPr algn="r"/>
            <a:endParaRPr lang="en-US" dirty="0">
              <a:solidFill>
                <a:srgbClr val="141313"/>
              </a:solidFill>
            </a:endParaRPr>
          </a:p>
        </p:txBody>
      </p:sp>
      <p:sp>
        <p:nvSpPr>
          <p:cNvPr id="18" name="Title Placeholder 1">
            <a:extLst>
              <a:ext uri="{FF2B5EF4-FFF2-40B4-BE49-F238E27FC236}">
                <a16:creationId xmlns:a16="http://schemas.microsoft.com/office/drawing/2014/main" id="{22EFEC98-2E67-4F75-A3FE-B8C4A23BBEEB}"/>
              </a:ext>
            </a:extLst>
          </p:cNvPr>
          <p:cNvSpPr>
            <a:spLocks noGrp="1"/>
          </p:cNvSpPr>
          <p:nvPr>
            <p:ph type="title"/>
          </p:nvPr>
        </p:nvSpPr>
        <p:spPr bwMode="auto">
          <a:xfrm>
            <a:off x="1066800" y="0"/>
            <a:ext cx="10058400" cy="720000"/>
          </a:xfrm>
          <a:prstGeom prst="rect">
            <a:avLst/>
          </a:prstGeom>
        </p:spPr>
        <p:txBody>
          <a:bodyPr vert="horz" lIns="91440" tIns="45720" rIns="91440" bIns="45720" rtlCol="0" anchor="ctr">
            <a:normAutofit/>
          </a:bodyPr>
          <a:lstStyle/>
          <a:p>
            <a:r>
              <a:rPr lang="en-US"/>
              <a:t>Click to edit Master title style</a:t>
            </a:r>
            <a:endParaRPr dirty="0"/>
          </a:p>
        </p:txBody>
      </p:sp>
    </p:spTree>
    <p:extLst>
      <p:ext uri="{BB962C8B-B14F-4D97-AF65-F5344CB8AC3E}">
        <p14:creationId xmlns:p14="http://schemas.microsoft.com/office/powerpoint/2010/main" val="127595847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400" kern="1200">
          <a:solidFill>
            <a:schemeClr val="bg1"/>
          </a:solidFill>
          <a:latin typeface="Calibri" panose="020F0502020204030204" pitchFamily="34" charset="0"/>
          <a:ea typeface="+mj-ea"/>
          <a:cs typeface="+mj-cs"/>
        </a:defRPr>
      </a:lvl1pPr>
    </p:titleStyle>
    <p:bodyStyle>
      <a:lvl1pPr marL="274320" indent="-274320" algn="l" defTabSz="914400" rtl="0" eaLnBrk="1" latinLnBrk="0" hangingPunct="1">
        <a:spcBef>
          <a:spcPts val="2200"/>
        </a:spcBef>
        <a:buClr>
          <a:schemeClr val="tx1">
            <a:lumMod val="65000"/>
          </a:schemeClr>
        </a:buClr>
        <a:buFont typeface="Arial" pitchFamily="34" charset="0"/>
        <a:buChar char="•"/>
        <a:defRPr sz="2200" kern="1200">
          <a:solidFill>
            <a:schemeClr val="bg1"/>
          </a:solidFill>
          <a:latin typeface="Calibri" panose="020F0502020204030204" pitchFamily="34" charset="0"/>
          <a:ea typeface="+mn-ea"/>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bg1"/>
          </a:solidFill>
          <a:latin typeface="Calibri" panose="020F0502020204030204" pitchFamily="34" charset="0"/>
          <a:ea typeface="+mn-ea"/>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bg1"/>
          </a:solidFill>
          <a:latin typeface="Calibri" panose="020F0502020204030204" pitchFamily="34" charset="0"/>
          <a:ea typeface="+mn-ea"/>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bg1"/>
          </a:solidFill>
          <a:latin typeface="Calibri" panose="020F0502020204030204" pitchFamily="34" charset="0"/>
          <a:ea typeface="+mn-ea"/>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bg1"/>
          </a:solidFill>
          <a:latin typeface="Calibri" panose="020F0502020204030204" pitchFamily="34" charset="0"/>
          <a:ea typeface="+mn-ea"/>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32.wmf"/><Relationship Id="rId5" Type="http://schemas.openxmlformats.org/officeDocument/2006/relationships/oleObject" Target="../embeddings/oleObject2.bin"/><Relationship Id="rId4" Type="http://schemas.openxmlformats.org/officeDocument/2006/relationships/image" Target="../media/image31.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35.wm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oleObject" Target="../embeddings/oleObject4.bin"/><Relationship Id="rId5" Type="http://schemas.openxmlformats.org/officeDocument/2006/relationships/image" Target="../media/image33.png"/><Relationship Id="rId4" Type="http://schemas.openxmlformats.org/officeDocument/2006/relationships/image" Target="../media/image34.wmf"/></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0E76B5-5B91-D38C-321F-F632205DEBD3}"/>
              </a:ext>
            </a:extLst>
          </p:cNvPr>
          <p:cNvSpPr>
            <a:spLocks noGrp="1"/>
          </p:cNvSpPr>
          <p:nvPr>
            <p:ph type="ctrTitle"/>
          </p:nvPr>
        </p:nvSpPr>
        <p:spPr>
          <a:xfrm>
            <a:off x="173641" y="887045"/>
            <a:ext cx="7430728" cy="1263534"/>
          </a:xfrm>
        </p:spPr>
        <p:txBody>
          <a:bodyPr>
            <a:noAutofit/>
          </a:bodyPr>
          <a:lstStyle/>
          <a:p>
            <a:r>
              <a:rPr lang="en-US" sz="4000" dirty="0"/>
              <a:t>Highlights of the Bi-2212</a:t>
            </a:r>
            <a:br>
              <a:rPr lang="en-US" sz="4000" dirty="0"/>
            </a:br>
            <a:r>
              <a:rPr lang="en-US" sz="4000" dirty="0"/>
              <a:t>Conductor Session at</a:t>
            </a:r>
            <a:br>
              <a:rPr lang="en-US" sz="4000" dirty="0"/>
            </a:br>
            <a:r>
              <a:rPr lang="en-US" sz="4000" dirty="0"/>
              <a:t>- </a:t>
            </a:r>
            <a:r>
              <a:rPr lang="en-US" sz="3600" dirty="0"/>
              <a:t>principally on conductor</a:t>
            </a:r>
            <a:br>
              <a:rPr lang="en-US" sz="3600" dirty="0"/>
            </a:br>
            <a:r>
              <a:rPr lang="en-US" sz="3600" dirty="0"/>
              <a:t>- </a:t>
            </a:r>
            <a:r>
              <a:rPr lang="en-US" sz="3600" dirty="0">
                <a:solidFill>
                  <a:srgbClr val="FF0000"/>
                </a:solidFill>
              </a:rPr>
              <a:t>magnet work presented here at MDP</a:t>
            </a:r>
            <a:endParaRPr lang="en-US" sz="4000" dirty="0">
              <a:solidFill>
                <a:srgbClr val="FF0000"/>
              </a:solidFill>
            </a:endParaRPr>
          </a:p>
        </p:txBody>
      </p:sp>
      <p:sp>
        <p:nvSpPr>
          <p:cNvPr id="6" name="Subtitle 5">
            <a:extLst>
              <a:ext uri="{FF2B5EF4-FFF2-40B4-BE49-F238E27FC236}">
                <a16:creationId xmlns:a16="http://schemas.microsoft.com/office/drawing/2014/main" id="{A6B58B00-E532-0811-F8C2-5F3A713D2ADD}"/>
              </a:ext>
            </a:extLst>
          </p:cNvPr>
          <p:cNvSpPr>
            <a:spLocks noGrp="1"/>
          </p:cNvSpPr>
          <p:nvPr>
            <p:ph type="subTitle" idx="1"/>
          </p:nvPr>
        </p:nvSpPr>
        <p:spPr>
          <a:xfrm>
            <a:off x="111118" y="3061931"/>
            <a:ext cx="7603671" cy="2002439"/>
          </a:xfrm>
        </p:spPr>
        <p:txBody>
          <a:bodyPr>
            <a:normAutofit fontScale="77500" lnSpcReduction="20000"/>
          </a:bodyPr>
          <a:lstStyle/>
          <a:p>
            <a:r>
              <a:rPr lang="en-US" sz="3200" b="1" kern="100" dirty="0">
                <a:solidFill>
                  <a:srgbClr val="9F1129"/>
                </a:solidFill>
                <a:cs typeface="Times New Roman" panose="02020603050405020304" pitchFamily="18" charset="0"/>
              </a:rPr>
              <a:t>David Larbalestier, </a:t>
            </a:r>
          </a:p>
          <a:p>
            <a:r>
              <a:rPr lang="en-US" sz="3200" b="1" kern="100" dirty="0">
                <a:solidFill>
                  <a:srgbClr val="9F1129"/>
                </a:solidFill>
                <a:cs typeface="Times New Roman" panose="02020603050405020304" pitchFamily="18" charset="0"/>
              </a:rPr>
              <a:t>ASC-NHMFL and Mechanical Engineering and the new Department of Materials Science and Engineering in the FAMU-FSU College of Engineering</a:t>
            </a:r>
          </a:p>
          <a:p>
            <a:endParaRPr lang="en-US" sz="3200" b="1" kern="100" dirty="0">
              <a:solidFill>
                <a:srgbClr val="9F1129"/>
              </a:solidFill>
              <a:cs typeface="Times New Roman" panose="02020603050405020304" pitchFamily="18" charset="0"/>
            </a:endParaRPr>
          </a:p>
          <a:p>
            <a:r>
              <a:rPr lang="en-US" sz="3200" b="1" kern="100" dirty="0">
                <a:solidFill>
                  <a:srgbClr val="9F1129"/>
                </a:solidFill>
                <a:cs typeface="Times New Roman" panose="02020603050405020304" pitchFamily="18" charset="0"/>
              </a:rPr>
              <a:t>US-MDP Annual Meeting Fermilab April 30-May 3, 2024</a:t>
            </a:r>
          </a:p>
          <a:p>
            <a:endParaRPr lang="en-US" sz="3200" dirty="0"/>
          </a:p>
        </p:txBody>
      </p:sp>
      <p:sp>
        <p:nvSpPr>
          <p:cNvPr id="4" name="Slide Number Placeholder 3">
            <a:extLst>
              <a:ext uri="{FF2B5EF4-FFF2-40B4-BE49-F238E27FC236}">
                <a16:creationId xmlns:a16="http://schemas.microsoft.com/office/drawing/2014/main" id="{C628B10C-BFF2-9337-6A08-8FAD21B6AACF}"/>
              </a:ext>
            </a:extLst>
          </p:cNvPr>
          <p:cNvSpPr>
            <a:spLocks noGrp="1"/>
          </p:cNvSpPr>
          <p:nvPr>
            <p:ph type="sldNum" sz="quarter" idx="4294967295"/>
          </p:nvPr>
        </p:nvSpPr>
        <p:spPr>
          <a:xfrm>
            <a:off x="11668125" y="6656388"/>
            <a:ext cx="523875" cy="182562"/>
          </a:xfrm>
        </p:spPr>
        <p:txBody>
          <a:bodyPr/>
          <a:lstStyle/>
          <a:p>
            <a:fld id="{5F4C9F40-B079-4B71-A627-7266DFEA7F03}" type="slidenum">
              <a:rPr lang="en-US" smtClean="0"/>
              <a:t>1</a:t>
            </a:fld>
            <a:endParaRPr lang="en-US" dirty="0"/>
          </a:p>
        </p:txBody>
      </p:sp>
      <p:pic>
        <p:nvPicPr>
          <p:cNvPr id="8" name="Picture 7">
            <a:extLst>
              <a:ext uri="{FF2B5EF4-FFF2-40B4-BE49-F238E27FC236}">
                <a16:creationId xmlns:a16="http://schemas.microsoft.com/office/drawing/2014/main" id="{BF432B24-062A-CFD6-5C4E-314CEB45D79C}"/>
              </a:ext>
            </a:extLst>
          </p:cNvPr>
          <p:cNvPicPr>
            <a:picLocks noChangeAspect="1"/>
          </p:cNvPicPr>
          <p:nvPr/>
        </p:nvPicPr>
        <p:blipFill>
          <a:blip r:embed="rId2"/>
          <a:stretch>
            <a:fillRect/>
          </a:stretch>
        </p:blipFill>
        <p:spPr>
          <a:xfrm>
            <a:off x="7205785" y="528310"/>
            <a:ext cx="4931150" cy="1442446"/>
          </a:xfrm>
          <a:prstGeom prst="rect">
            <a:avLst/>
          </a:prstGeom>
        </p:spPr>
      </p:pic>
      <p:pic>
        <p:nvPicPr>
          <p:cNvPr id="3" name="Picture 2">
            <a:extLst>
              <a:ext uri="{FF2B5EF4-FFF2-40B4-BE49-F238E27FC236}">
                <a16:creationId xmlns:a16="http://schemas.microsoft.com/office/drawing/2014/main" id="{C1A77FA7-21CC-F22B-1B2B-6DB62D6A9DD0}"/>
              </a:ext>
            </a:extLst>
          </p:cNvPr>
          <p:cNvPicPr>
            <a:picLocks noChangeAspect="1"/>
          </p:cNvPicPr>
          <p:nvPr/>
        </p:nvPicPr>
        <p:blipFill>
          <a:blip r:embed="rId3"/>
          <a:stretch>
            <a:fillRect/>
          </a:stretch>
        </p:blipFill>
        <p:spPr>
          <a:xfrm>
            <a:off x="8216524" y="3466123"/>
            <a:ext cx="1886213" cy="1895740"/>
          </a:xfrm>
          <a:prstGeom prst="rect">
            <a:avLst/>
          </a:prstGeom>
        </p:spPr>
      </p:pic>
      <p:sp>
        <p:nvSpPr>
          <p:cNvPr id="9" name="TextBox 8">
            <a:extLst>
              <a:ext uri="{FF2B5EF4-FFF2-40B4-BE49-F238E27FC236}">
                <a16:creationId xmlns:a16="http://schemas.microsoft.com/office/drawing/2014/main" id="{DE72ADB7-125D-FD36-26B8-8FB9FA8CBABE}"/>
              </a:ext>
            </a:extLst>
          </p:cNvPr>
          <p:cNvSpPr txBox="1"/>
          <p:nvPr/>
        </p:nvSpPr>
        <p:spPr>
          <a:xfrm>
            <a:off x="111118" y="4852407"/>
            <a:ext cx="6734777" cy="1200329"/>
          </a:xfrm>
          <a:prstGeom prst="rect">
            <a:avLst/>
          </a:prstGeom>
          <a:noFill/>
        </p:spPr>
        <p:txBody>
          <a:bodyPr wrap="square">
            <a:spAutoFit/>
          </a:bodyPr>
          <a:lstStyle/>
          <a:p>
            <a:r>
              <a:rPr lang="en-US" sz="1200" b="1" dirty="0">
                <a:solidFill>
                  <a:prstClr val="black"/>
                </a:solidFill>
                <a:latin typeface="Arial" panose="020B0604020202020204" pitchFamily="34" charset="0"/>
              </a:rPr>
              <a:t>Thanks to DOE-OHEP (award no. DE-SC0010421 PIs Larbalestier, Hellstrom, Jiang and Kametani), the NHMFL Core Grant support of NSF (award no. 1157490), DOE-OHEP STTR to Cryomagnetics FSU PI Trociewitz), DOE-SBIR to Engi-Mat (award no. DE-SC0018666, FSU PI Jiang) and Florida State University special allocation (PI Larbalestier) for Bi-2212 commercialization and the US Magnet Development Program Collaboration for much context and many collaborations</a:t>
            </a:r>
          </a:p>
        </p:txBody>
      </p:sp>
    </p:spTree>
    <p:extLst>
      <p:ext uri="{BB962C8B-B14F-4D97-AF65-F5344CB8AC3E}">
        <p14:creationId xmlns:p14="http://schemas.microsoft.com/office/powerpoint/2010/main" val="233850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046E-7B23-C910-D11D-256CAD913F95}"/>
              </a:ext>
            </a:extLst>
          </p:cNvPr>
          <p:cNvSpPr>
            <a:spLocks noGrp="1"/>
          </p:cNvSpPr>
          <p:nvPr>
            <p:ph type="title"/>
          </p:nvPr>
        </p:nvSpPr>
        <p:spPr>
          <a:xfrm>
            <a:off x="254001" y="151572"/>
            <a:ext cx="4044461" cy="720000"/>
          </a:xfrm>
        </p:spPr>
        <p:txBody>
          <a:bodyPr>
            <a:normAutofit fontScale="90000"/>
          </a:bodyPr>
          <a:lstStyle/>
          <a:p>
            <a:r>
              <a:rPr lang="en-US" dirty="0"/>
              <a:t>Recent evaluations by Jianyi Jiang </a:t>
            </a:r>
          </a:p>
        </p:txBody>
      </p:sp>
      <p:sp>
        <p:nvSpPr>
          <p:cNvPr id="3" name="Content Placeholder 2">
            <a:extLst>
              <a:ext uri="{FF2B5EF4-FFF2-40B4-BE49-F238E27FC236}">
                <a16:creationId xmlns:a16="http://schemas.microsoft.com/office/drawing/2014/main" id="{A8C12657-4409-AB27-46AD-B50D4C67B4EE}"/>
              </a:ext>
            </a:extLst>
          </p:cNvPr>
          <p:cNvSpPr>
            <a:spLocks noGrp="1"/>
          </p:cNvSpPr>
          <p:nvPr>
            <p:ph idx="1"/>
          </p:nvPr>
        </p:nvSpPr>
        <p:spPr>
          <a:xfrm>
            <a:off x="144585" y="1097085"/>
            <a:ext cx="4857261" cy="5241192"/>
          </a:xfrm>
        </p:spPr>
        <p:txBody>
          <a:bodyPr/>
          <a:lstStyle/>
          <a:p>
            <a:r>
              <a:rPr lang="en-US" dirty="0"/>
              <a:t>Both EngiMat and NavaFlex are showing control of 2</a:t>
            </a:r>
            <a:r>
              <a:rPr lang="en-US" baseline="30000" dirty="0"/>
              <a:t>nd</a:t>
            </a:r>
            <a:r>
              <a:rPr lang="en-US" dirty="0"/>
              <a:t> phase and grain size</a:t>
            </a:r>
          </a:p>
          <a:p>
            <a:r>
              <a:rPr lang="en-US" dirty="0"/>
              <a:t>SBIR program is generating a counter effort to make powder of good quality with multiple characterizations that </a:t>
            </a:r>
          </a:p>
        </p:txBody>
      </p:sp>
      <p:sp>
        <p:nvSpPr>
          <p:cNvPr id="4" name="Slide Number Placeholder 3">
            <a:extLst>
              <a:ext uri="{FF2B5EF4-FFF2-40B4-BE49-F238E27FC236}">
                <a16:creationId xmlns:a16="http://schemas.microsoft.com/office/drawing/2014/main" id="{D2694DD5-B261-B19F-6488-377BB500AB3D}"/>
              </a:ext>
            </a:extLst>
          </p:cNvPr>
          <p:cNvSpPr>
            <a:spLocks noGrp="1"/>
          </p:cNvSpPr>
          <p:nvPr>
            <p:ph type="sldNum" sz="quarter" idx="12"/>
          </p:nvPr>
        </p:nvSpPr>
        <p:spPr/>
        <p:txBody>
          <a:bodyPr/>
          <a:lstStyle/>
          <a:p>
            <a:fld id="{5F4C9F40-B079-4B71-A627-7266DFEA7F03}" type="slidenum">
              <a:rPr lang="en-US" smtClean="0"/>
              <a:t>10</a:t>
            </a:fld>
            <a:endParaRPr lang="en-US" dirty="0"/>
          </a:p>
        </p:txBody>
      </p:sp>
      <p:pic>
        <p:nvPicPr>
          <p:cNvPr id="6" name="Picture 5">
            <a:extLst>
              <a:ext uri="{FF2B5EF4-FFF2-40B4-BE49-F238E27FC236}">
                <a16:creationId xmlns:a16="http://schemas.microsoft.com/office/drawing/2014/main" id="{1C188429-42B1-9E15-A410-08F968230CF4}"/>
              </a:ext>
            </a:extLst>
          </p:cNvPr>
          <p:cNvPicPr>
            <a:picLocks noChangeAspect="1"/>
          </p:cNvPicPr>
          <p:nvPr/>
        </p:nvPicPr>
        <p:blipFill>
          <a:blip r:embed="rId2"/>
          <a:stretch>
            <a:fillRect/>
          </a:stretch>
        </p:blipFill>
        <p:spPr>
          <a:xfrm>
            <a:off x="5330093" y="204740"/>
            <a:ext cx="6791569" cy="3399822"/>
          </a:xfrm>
          <a:prstGeom prst="rect">
            <a:avLst/>
          </a:prstGeom>
        </p:spPr>
      </p:pic>
      <p:pic>
        <p:nvPicPr>
          <p:cNvPr id="8" name="Picture 7">
            <a:extLst>
              <a:ext uri="{FF2B5EF4-FFF2-40B4-BE49-F238E27FC236}">
                <a16:creationId xmlns:a16="http://schemas.microsoft.com/office/drawing/2014/main" id="{92A919C6-3B4A-3664-583D-8B5C5B952C85}"/>
              </a:ext>
            </a:extLst>
          </p:cNvPr>
          <p:cNvPicPr>
            <a:picLocks noChangeAspect="1"/>
          </p:cNvPicPr>
          <p:nvPr/>
        </p:nvPicPr>
        <p:blipFill>
          <a:blip r:embed="rId3"/>
          <a:stretch>
            <a:fillRect/>
          </a:stretch>
        </p:blipFill>
        <p:spPr>
          <a:xfrm>
            <a:off x="5697415" y="3604562"/>
            <a:ext cx="5947508" cy="2892799"/>
          </a:xfrm>
          <a:prstGeom prst="rect">
            <a:avLst/>
          </a:prstGeom>
        </p:spPr>
      </p:pic>
    </p:spTree>
    <p:extLst>
      <p:ext uri="{BB962C8B-B14F-4D97-AF65-F5344CB8AC3E}">
        <p14:creationId xmlns:p14="http://schemas.microsoft.com/office/powerpoint/2010/main" val="76001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9DF1B-D9B8-9C7A-6092-C37F1458868E}"/>
              </a:ext>
            </a:extLst>
          </p:cNvPr>
          <p:cNvSpPr>
            <a:spLocks noGrp="1"/>
          </p:cNvSpPr>
          <p:nvPr>
            <p:ph type="title"/>
          </p:nvPr>
        </p:nvSpPr>
        <p:spPr/>
        <p:txBody>
          <a:bodyPr/>
          <a:lstStyle/>
          <a:p>
            <a:r>
              <a:rPr lang="en-US" dirty="0"/>
              <a:t>Key issues of the ASC work led by Jianyi Jiang</a:t>
            </a:r>
          </a:p>
        </p:txBody>
      </p:sp>
      <p:pic>
        <p:nvPicPr>
          <p:cNvPr id="8" name="Content Placeholder 7">
            <a:extLst>
              <a:ext uri="{FF2B5EF4-FFF2-40B4-BE49-F238E27FC236}">
                <a16:creationId xmlns:a16="http://schemas.microsoft.com/office/drawing/2014/main" id="{E56307BF-B24C-889A-0F20-3F51424B68F1}"/>
              </a:ext>
            </a:extLst>
          </p:cNvPr>
          <p:cNvPicPr>
            <a:picLocks noGrp="1" noChangeAspect="1"/>
          </p:cNvPicPr>
          <p:nvPr>
            <p:ph idx="1"/>
          </p:nvPr>
        </p:nvPicPr>
        <p:blipFill>
          <a:blip r:embed="rId2"/>
          <a:stretch>
            <a:fillRect/>
          </a:stretch>
        </p:blipFill>
        <p:spPr>
          <a:xfrm>
            <a:off x="0" y="1079501"/>
            <a:ext cx="6777576" cy="4457700"/>
          </a:xfrm>
        </p:spPr>
      </p:pic>
      <p:sp>
        <p:nvSpPr>
          <p:cNvPr id="4" name="Slide Number Placeholder 3">
            <a:extLst>
              <a:ext uri="{FF2B5EF4-FFF2-40B4-BE49-F238E27FC236}">
                <a16:creationId xmlns:a16="http://schemas.microsoft.com/office/drawing/2014/main" id="{95859FE8-5A5B-7FFE-2113-79002AD80ED6}"/>
              </a:ext>
            </a:extLst>
          </p:cNvPr>
          <p:cNvSpPr>
            <a:spLocks noGrp="1"/>
          </p:cNvSpPr>
          <p:nvPr>
            <p:ph type="sldNum" sz="quarter" idx="12"/>
          </p:nvPr>
        </p:nvSpPr>
        <p:spPr/>
        <p:txBody>
          <a:bodyPr/>
          <a:lstStyle/>
          <a:p>
            <a:fld id="{5F4C9F40-B079-4B71-A627-7266DFEA7F03}" type="slidenum">
              <a:rPr lang="en-US" smtClean="0"/>
              <a:t>11</a:t>
            </a:fld>
            <a:endParaRPr lang="en-US" dirty="0"/>
          </a:p>
        </p:txBody>
      </p:sp>
      <p:pic>
        <p:nvPicPr>
          <p:cNvPr id="6" name="Picture 5">
            <a:extLst>
              <a:ext uri="{FF2B5EF4-FFF2-40B4-BE49-F238E27FC236}">
                <a16:creationId xmlns:a16="http://schemas.microsoft.com/office/drawing/2014/main" id="{C707529D-7B8B-F02B-71F2-0A28921AF1CA}"/>
              </a:ext>
            </a:extLst>
          </p:cNvPr>
          <p:cNvPicPr>
            <a:picLocks noChangeAspect="1"/>
          </p:cNvPicPr>
          <p:nvPr/>
        </p:nvPicPr>
        <p:blipFill>
          <a:blip r:embed="rId3"/>
          <a:stretch>
            <a:fillRect/>
          </a:stretch>
        </p:blipFill>
        <p:spPr>
          <a:xfrm>
            <a:off x="6096000" y="976922"/>
            <a:ext cx="5732970" cy="4028831"/>
          </a:xfrm>
          <a:prstGeom prst="rect">
            <a:avLst/>
          </a:prstGeom>
        </p:spPr>
      </p:pic>
    </p:spTree>
    <p:extLst>
      <p:ext uri="{BB962C8B-B14F-4D97-AF65-F5344CB8AC3E}">
        <p14:creationId xmlns:p14="http://schemas.microsoft.com/office/powerpoint/2010/main" val="196674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20970-2C92-B185-06CE-EFCA8528D793}"/>
              </a:ext>
            </a:extLst>
          </p:cNvPr>
          <p:cNvSpPr>
            <a:spLocks noGrp="1"/>
          </p:cNvSpPr>
          <p:nvPr>
            <p:ph type="title"/>
          </p:nvPr>
        </p:nvSpPr>
        <p:spPr>
          <a:xfrm>
            <a:off x="289168" y="178639"/>
            <a:ext cx="11100062" cy="720000"/>
          </a:xfrm>
        </p:spPr>
        <p:txBody>
          <a:bodyPr>
            <a:normAutofit/>
          </a:bodyPr>
          <a:lstStyle/>
          <a:p>
            <a:r>
              <a:rPr lang="en-US" dirty="0"/>
              <a:t>J</a:t>
            </a:r>
            <a:r>
              <a:rPr lang="en-US" baseline="-25000" dirty="0"/>
              <a:t>c</a:t>
            </a:r>
            <a:r>
              <a:rPr lang="en-US" dirty="0"/>
              <a:t> may be enhanced by optimizing vortex pinning – Aixia Xu</a:t>
            </a:r>
          </a:p>
        </p:txBody>
      </p:sp>
      <p:sp>
        <p:nvSpPr>
          <p:cNvPr id="3" name="Content Placeholder 2">
            <a:extLst>
              <a:ext uri="{FF2B5EF4-FFF2-40B4-BE49-F238E27FC236}">
                <a16:creationId xmlns:a16="http://schemas.microsoft.com/office/drawing/2014/main" id="{378FCE16-FEBC-B031-93D2-A008E9632FBD}"/>
              </a:ext>
            </a:extLst>
          </p:cNvPr>
          <p:cNvSpPr>
            <a:spLocks noGrp="1"/>
          </p:cNvSpPr>
          <p:nvPr>
            <p:ph idx="1"/>
          </p:nvPr>
        </p:nvSpPr>
        <p:spPr>
          <a:xfrm>
            <a:off x="392876" y="5111262"/>
            <a:ext cx="10058400" cy="1060938"/>
          </a:xfrm>
        </p:spPr>
        <p:txBody>
          <a:bodyPr>
            <a:normAutofit fontScale="77500" lnSpcReduction="20000"/>
          </a:bodyPr>
          <a:lstStyle/>
          <a:p>
            <a:r>
              <a:rPr lang="en-US" dirty="0"/>
              <a:t>Compositional dependence of the irreversibility field at 20 K was studied with variable composition powders made by standard oxide grinding and reaction steps and then spreading on Ag foil</a:t>
            </a:r>
          </a:p>
          <a:p>
            <a:r>
              <a:rPr lang="en-US" dirty="0"/>
              <a:t>Goal was to find compositions with highest Kramer Field (which approximates H</a:t>
            </a:r>
            <a:r>
              <a:rPr lang="en-US" baseline="-25000" dirty="0"/>
              <a:t>irr</a:t>
            </a:r>
            <a:r>
              <a:rPr lang="en-US" dirty="0"/>
              <a:t>)</a:t>
            </a:r>
          </a:p>
        </p:txBody>
      </p:sp>
      <p:sp>
        <p:nvSpPr>
          <p:cNvPr id="4" name="Slide Number Placeholder 3">
            <a:extLst>
              <a:ext uri="{FF2B5EF4-FFF2-40B4-BE49-F238E27FC236}">
                <a16:creationId xmlns:a16="http://schemas.microsoft.com/office/drawing/2014/main" id="{BEC05158-94D0-9060-15FD-5E06EC292B3B}"/>
              </a:ext>
            </a:extLst>
          </p:cNvPr>
          <p:cNvSpPr>
            <a:spLocks noGrp="1"/>
          </p:cNvSpPr>
          <p:nvPr>
            <p:ph type="sldNum" sz="quarter" idx="12"/>
          </p:nvPr>
        </p:nvSpPr>
        <p:spPr/>
        <p:txBody>
          <a:bodyPr/>
          <a:lstStyle/>
          <a:p>
            <a:fld id="{5F4C9F40-B079-4B71-A627-7266DFEA7F03}" type="slidenum">
              <a:rPr lang="en-US" smtClean="0"/>
              <a:t>12</a:t>
            </a:fld>
            <a:endParaRPr lang="en-US" dirty="0"/>
          </a:p>
        </p:txBody>
      </p:sp>
      <p:pic>
        <p:nvPicPr>
          <p:cNvPr id="6" name="Picture 5">
            <a:extLst>
              <a:ext uri="{FF2B5EF4-FFF2-40B4-BE49-F238E27FC236}">
                <a16:creationId xmlns:a16="http://schemas.microsoft.com/office/drawing/2014/main" id="{62D861F4-9814-DDF8-C8AD-2C68724B2B7A}"/>
              </a:ext>
            </a:extLst>
          </p:cNvPr>
          <p:cNvPicPr>
            <a:picLocks noChangeAspect="1"/>
          </p:cNvPicPr>
          <p:nvPr/>
        </p:nvPicPr>
        <p:blipFill>
          <a:blip r:embed="rId2"/>
          <a:stretch>
            <a:fillRect/>
          </a:stretch>
        </p:blipFill>
        <p:spPr>
          <a:xfrm>
            <a:off x="289168" y="796809"/>
            <a:ext cx="4355276" cy="2395591"/>
          </a:xfrm>
          <a:prstGeom prst="rect">
            <a:avLst/>
          </a:prstGeom>
        </p:spPr>
      </p:pic>
      <p:pic>
        <p:nvPicPr>
          <p:cNvPr id="8" name="Picture 7">
            <a:extLst>
              <a:ext uri="{FF2B5EF4-FFF2-40B4-BE49-F238E27FC236}">
                <a16:creationId xmlns:a16="http://schemas.microsoft.com/office/drawing/2014/main" id="{0409B994-45B7-5DEB-F2E9-6A05B8290B4F}"/>
              </a:ext>
            </a:extLst>
          </p:cNvPr>
          <p:cNvPicPr>
            <a:picLocks noChangeAspect="1"/>
          </p:cNvPicPr>
          <p:nvPr/>
        </p:nvPicPr>
        <p:blipFill>
          <a:blip r:embed="rId3"/>
          <a:stretch>
            <a:fillRect/>
          </a:stretch>
        </p:blipFill>
        <p:spPr>
          <a:xfrm>
            <a:off x="4552688" y="685800"/>
            <a:ext cx="7506452" cy="4193622"/>
          </a:xfrm>
          <a:prstGeom prst="rect">
            <a:avLst/>
          </a:prstGeom>
        </p:spPr>
      </p:pic>
      <p:sp>
        <p:nvSpPr>
          <p:cNvPr id="9" name="Rectangle: Rounded Corners 8">
            <a:extLst>
              <a:ext uri="{FF2B5EF4-FFF2-40B4-BE49-F238E27FC236}">
                <a16:creationId xmlns:a16="http://schemas.microsoft.com/office/drawing/2014/main" id="{C3236054-28C7-A6DE-20D2-6D82B6EB4C84}"/>
              </a:ext>
            </a:extLst>
          </p:cNvPr>
          <p:cNvSpPr/>
          <p:nvPr/>
        </p:nvSpPr>
        <p:spPr>
          <a:xfrm>
            <a:off x="197412" y="3250360"/>
            <a:ext cx="4355276" cy="174498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Bi-2212 phase field is quite large (and outside the 2212 composition) </a:t>
            </a:r>
          </a:p>
          <a:p>
            <a:pPr marL="285750" indent="-285750">
              <a:buFont typeface="Arial" panose="020B0604020202020204" pitchFamily="34" charset="0"/>
              <a:buChar char="•"/>
            </a:pPr>
            <a:r>
              <a:rPr lang="en-US" dirty="0">
                <a:solidFill>
                  <a:schemeClr val="tx1"/>
                </a:solidFill>
              </a:rPr>
              <a:t>We hypothesize that vortex pinning is due to cation vacancies in the Bi-2212 lattice, so varying composition should vary H</a:t>
            </a:r>
            <a:r>
              <a:rPr lang="en-US" baseline="-25000" dirty="0">
                <a:solidFill>
                  <a:schemeClr val="tx1"/>
                </a:solidFill>
              </a:rPr>
              <a:t>irr</a:t>
            </a:r>
            <a:endParaRPr lang="en-US" dirty="0"/>
          </a:p>
        </p:txBody>
      </p:sp>
    </p:spTree>
    <p:extLst>
      <p:ext uri="{BB962C8B-B14F-4D97-AF65-F5344CB8AC3E}">
        <p14:creationId xmlns:p14="http://schemas.microsoft.com/office/powerpoint/2010/main" val="382264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0CAF0-72C3-B9E9-6C1E-04AB32303D81}"/>
              </a:ext>
            </a:extLst>
          </p:cNvPr>
          <p:cNvSpPr>
            <a:spLocks noGrp="1"/>
          </p:cNvSpPr>
          <p:nvPr>
            <p:ph type="title"/>
          </p:nvPr>
        </p:nvSpPr>
        <p:spPr>
          <a:xfrm>
            <a:off x="159470" y="96788"/>
            <a:ext cx="10515600" cy="1325563"/>
          </a:xfrm>
        </p:spPr>
        <p:txBody>
          <a:bodyPr>
            <a:normAutofit/>
          </a:bodyPr>
          <a:lstStyle/>
          <a:p>
            <a:r>
              <a:rPr lang="en-US" sz="3600" b="1" dirty="0">
                <a:latin typeface="+mn-lt"/>
              </a:rPr>
              <a:t>H</a:t>
            </a:r>
            <a:r>
              <a:rPr lang="en-US" sz="3600" b="1" baseline="-25000" dirty="0">
                <a:latin typeface="+mn-lt"/>
              </a:rPr>
              <a:t>k</a:t>
            </a:r>
            <a:r>
              <a:rPr lang="en-US" sz="3600" b="1" dirty="0">
                <a:latin typeface="+mn-lt"/>
              </a:rPr>
              <a:t>(20 K, </a:t>
            </a:r>
            <a:r>
              <a:rPr lang="en-US" sz="3600" b="1" dirty="0">
                <a:latin typeface="+mn-lt"/>
                <a:sym typeface="Symbol" panose="05050102010706020507" pitchFamily="18" charset="2"/>
              </a:rPr>
              <a:t>tape surface</a:t>
            </a:r>
            <a:r>
              <a:rPr lang="en-US" sz="3600" b="1" dirty="0">
                <a:latin typeface="+mn-lt"/>
              </a:rPr>
              <a:t>) increases with Sr content</a:t>
            </a:r>
          </a:p>
        </p:txBody>
      </p:sp>
      <p:sp>
        <p:nvSpPr>
          <p:cNvPr id="3" name="Slide Number Placeholder 2">
            <a:extLst>
              <a:ext uri="{FF2B5EF4-FFF2-40B4-BE49-F238E27FC236}">
                <a16:creationId xmlns:a16="http://schemas.microsoft.com/office/drawing/2014/main" id="{58A6AE6E-C269-F6BC-F651-EDDD13FF64F4}"/>
              </a:ext>
            </a:extLst>
          </p:cNvPr>
          <p:cNvSpPr>
            <a:spLocks noGrp="1"/>
          </p:cNvSpPr>
          <p:nvPr>
            <p:ph type="sldNum" sz="quarter" idx="12"/>
          </p:nvPr>
        </p:nvSpPr>
        <p:spPr/>
        <p:txBody>
          <a:bodyPr/>
          <a:lstStyle/>
          <a:p>
            <a:fld id="{FCD58C9D-DFCE-4C69-8C7E-D6A4AB872063}" type="slidenum">
              <a:rPr lang="en-US" smtClean="0"/>
              <a:t>13</a:t>
            </a:fld>
            <a:endParaRPr lang="en-US"/>
          </a:p>
        </p:txBody>
      </p:sp>
      <p:graphicFrame>
        <p:nvGraphicFramePr>
          <p:cNvPr id="7" name="Object 6">
            <a:extLst>
              <a:ext uri="{FF2B5EF4-FFF2-40B4-BE49-F238E27FC236}">
                <a16:creationId xmlns:a16="http://schemas.microsoft.com/office/drawing/2014/main" id="{59A07A46-9CE2-A327-B3DA-6B45A9CE863F}"/>
              </a:ext>
            </a:extLst>
          </p:cNvPr>
          <p:cNvGraphicFramePr>
            <a:graphicFrameLocks noChangeAspect="1"/>
          </p:cNvGraphicFramePr>
          <p:nvPr/>
        </p:nvGraphicFramePr>
        <p:xfrm>
          <a:off x="-550111" y="899175"/>
          <a:ext cx="7354885" cy="5629562"/>
        </p:xfrm>
        <a:graphic>
          <a:graphicData uri="http://schemas.openxmlformats.org/presentationml/2006/ole">
            <mc:AlternateContent xmlns:mc="http://schemas.openxmlformats.org/markup-compatibility/2006">
              <mc:Choice xmlns:v="urn:schemas-microsoft-com:vml" Requires="v">
                <p:oleObj name="Graph" r:id="rId3" imgW="9802440" imgH="7502760" progId="Origin95.Graph">
                  <p:embed/>
                </p:oleObj>
              </mc:Choice>
              <mc:Fallback>
                <p:oleObj name="Graph" r:id="rId3" imgW="9802440" imgH="7502760" progId="Origin95.Graph">
                  <p:embed/>
                  <p:pic>
                    <p:nvPicPr>
                      <p:cNvPr id="7" name="Object 6">
                        <a:extLst>
                          <a:ext uri="{FF2B5EF4-FFF2-40B4-BE49-F238E27FC236}">
                            <a16:creationId xmlns:a16="http://schemas.microsoft.com/office/drawing/2014/main" id="{59A07A46-9CE2-A327-B3DA-6B45A9CE863F}"/>
                          </a:ext>
                        </a:extLst>
                      </p:cNvPr>
                      <p:cNvPicPr/>
                      <p:nvPr/>
                    </p:nvPicPr>
                    <p:blipFill>
                      <a:blip r:embed="rId4"/>
                      <a:stretch>
                        <a:fillRect/>
                      </a:stretch>
                    </p:blipFill>
                    <p:spPr>
                      <a:xfrm>
                        <a:off x="-550111" y="899175"/>
                        <a:ext cx="7354885" cy="5629562"/>
                      </a:xfrm>
                      <a:prstGeom prst="rect">
                        <a:avLst/>
                      </a:prstGeom>
                    </p:spPr>
                  </p:pic>
                </p:oleObj>
              </mc:Fallback>
            </mc:AlternateContent>
          </a:graphicData>
        </a:graphic>
      </p:graphicFrame>
      <p:graphicFrame>
        <p:nvGraphicFramePr>
          <p:cNvPr id="38" name="Object 37">
            <a:extLst>
              <a:ext uri="{FF2B5EF4-FFF2-40B4-BE49-F238E27FC236}">
                <a16:creationId xmlns:a16="http://schemas.microsoft.com/office/drawing/2014/main" id="{EA5EF5FD-7D45-1E20-50A8-93A63333930A}"/>
              </a:ext>
            </a:extLst>
          </p:cNvPr>
          <p:cNvGraphicFramePr>
            <a:graphicFrameLocks noChangeAspect="1"/>
          </p:cNvGraphicFramePr>
          <p:nvPr/>
        </p:nvGraphicFramePr>
        <p:xfrm>
          <a:off x="-285668" y="1022826"/>
          <a:ext cx="7078663" cy="5418137"/>
        </p:xfrm>
        <a:graphic>
          <a:graphicData uri="http://schemas.openxmlformats.org/presentationml/2006/ole">
            <mc:AlternateContent xmlns:mc="http://schemas.openxmlformats.org/markup-compatibility/2006">
              <mc:Choice xmlns:v="urn:schemas-microsoft-com:vml" Requires="v">
                <p:oleObj name="Graph" r:id="rId5" imgW="9802440" imgH="7502760" progId="Origin95.Graph">
                  <p:embed/>
                </p:oleObj>
              </mc:Choice>
              <mc:Fallback>
                <p:oleObj name="Graph" r:id="rId5" imgW="9802440" imgH="7502760" progId="Origin95.Graph">
                  <p:embed/>
                  <p:pic>
                    <p:nvPicPr>
                      <p:cNvPr id="38" name="Object 37">
                        <a:extLst>
                          <a:ext uri="{FF2B5EF4-FFF2-40B4-BE49-F238E27FC236}">
                            <a16:creationId xmlns:a16="http://schemas.microsoft.com/office/drawing/2014/main" id="{EA5EF5FD-7D45-1E20-50A8-93A63333930A}"/>
                          </a:ext>
                        </a:extLst>
                      </p:cNvPr>
                      <p:cNvPicPr/>
                      <p:nvPr/>
                    </p:nvPicPr>
                    <p:blipFill>
                      <a:blip r:embed="rId6"/>
                      <a:stretch>
                        <a:fillRect/>
                      </a:stretch>
                    </p:blipFill>
                    <p:spPr>
                      <a:xfrm>
                        <a:off x="-285668" y="1022826"/>
                        <a:ext cx="7078663" cy="5418137"/>
                      </a:xfrm>
                      <a:prstGeom prst="rect">
                        <a:avLst/>
                      </a:prstGeom>
                    </p:spPr>
                  </p:pic>
                </p:oleObj>
              </mc:Fallback>
            </mc:AlternateContent>
          </a:graphicData>
        </a:graphic>
      </p:graphicFrame>
      <p:grpSp>
        <p:nvGrpSpPr>
          <p:cNvPr id="5" name="Group 4">
            <a:extLst>
              <a:ext uri="{FF2B5EF4-FFF2-40B4-BE49-F238E27FC236}">
                <a16:creationId xmlns:a16="http://schemas.microsoft.com/office/drawing/2014/main" id="{95AC42ED-4509-DFC7-9A74-CAFE2D411D9F}"/>
              </a:ext>
            </a:extLst>
          </p:cNvPr>
          <p:cNvGrpSpPr/>
          <p:nvPr/>
        </p:nvGrpSpPr>
        <p:grpSpPr>
          <a:xfrm>
            <a:off x="6794619" y="909349"/>
            <a:ext cx="4215765" cy="5629562"/>
            <a:chOff x="670559" y="1015078"/>
            <a:chExt cx="4215765" cy="5629562"/>
          </a:xfrm>
        </p:grpSpPr>
        <p:pic>
          <p:nvPicPr>
            <p:cNvPr id="6" name="Picture 5">
              <a:extLst>
                <a:ext uri="{FF2B5EF4-FFF2-40B4-BE49-F238E27FC236}">
                  <a16:creationId xmlns:a16="http://schemas.microsoft.com/office/drawing/2014/main" id="{DAC7199D-CD38-5B5D-880B-B772AD39549B}"/>
                </a:ext>
              </a:extLst>
            </p:cNvPr>
            <p:cNvPicPr>
              <a:picLocks noChangeAspect="1"/>
            </p:cNvPicPr>
            <p:nvPr/>
          </p:nvPicPr>
          <p:blipFill rotWithShape="1">
            <a:blip r:embed="rId7"/>
            <a:srcRect l="13723" b="8083"/>
            <a:stretch/>
          </p:blipFill>
          <p:spPr>
            <a:xfrm>
              <a:off x="670559" y="1015078"/>
              <a:ext cx="4215765" cy="5629562"/>
            </a:xfrm>
            <a:prstGeom prst="rect">
              <a:avLst/>
            </a:prstGeom>
          </p:spPr>
        </p:pic>
        <p:grpSp>
          <p:nvGrpSpPr>
            <p:cNvPr id="8" name="Group 7">
              <a:extLst>
                <a:ext uri="{FF2B5EF4-FFF2-40B4-BE49-F238E27FC236}">
                  <a16:creationId xmlns:a16="http://schemas.microsoft.com/office/drawing/2014/main" id="{E576FC21-C17B-C08C-A859-F8468484A8FB}"/>
                </a:ext>
              </a:extLst>
            </p:cNvPr>
            <p:cNvGrpSpPr/>
            <p:nvPr/>
          </p:nvGrpSpPr>
          <p:grpSpPr>
            <a:xfrm>
              <a:off x="2077849" y="2594930"/>
              <a:ext cx="2233339" cy="3057781"/>
              <a:chOff x="2090140" y="2384012"/>
              <a:chExt cx="2233339" cy="3057781"/>
            </a:xfrm>
          </p:grpSpPr>
          <p:grpSp>
            <p:nvGrpSpPr>
              <p:cNvPr id="23" name="Group 22">
                <a:extLst>
                  <a:ext uri="{FF2B5EF4-FFF2-40B4-BE49-F238E27FC236}">
                    <a16:creationId xmlns:a16="http://schemas.microsoft.com/office/drawing/2014/main" id="{B6B3599A-E1DD-780F-A588-1E15BC3BEEF4}"/>
                  </a:ext>
                </a:extLst>
              </p:cNvPr>
              <p:cNvGrpSpPr/>
              <p:nvPr/>
            </p:nvGrpSpPr>
            <p:grpSpPr>
              <a:xfrm>
                <a:off x="2090140" y="2384012"/>
                <a:ext cx="2233339" cy="3057781"/>
                <a:chOff x="1958164" y="2358320"/>
                <a:chExt cx="2233339" cy="3057781"/>
              </a:xfrm>
            </p:grpSpPr>
            <p:sp>
              <p:nvSpPr>
                <p:cNvPr id="25" name="Oval 24">
                  <a:extLst>
                    <a:ext uri="{FF2B5EF4-FFF2-40B4-BE49-F238E27FC236}">
                      <a16:creationId xmlns:a16="http://schemas.microsoft.com/office/drawing/2014/main" id="{7DB011DC-52CA-220B-0978-16FD86CFEA90}"/>
                    </a:ext>
                  </a:extLst>
                </p:cNvPr>
                <p:cNvSpPr/>
                <p:nvPr/>
              </p:nvSpPr>
              <p:spPr>
                <a:xfrm>
                  <a:off x="2937457" y="2556311"/>
                  <a:ext cx="139960" cy="13062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26" name="Oval 25">
                  <a:extLst>
                    <a:ext uri="{FF2B5EF4-FFF2-40B4-BE49-F238E27FC236}">
                      <a16:creationId xmlns:a16="http://schemas.microsoft.com/office/drawing/2014/main" id="{614F4F6D-3E15-6707-AA08-80B70D387ED0}"/>
                    </a:ext>
                  </a:extLst>
                </p:cNvPr>
                <p:cNvSpPr/>
                <p:nvPr/>
              </p:nvSpPr>
              <p:spPr>
                <a:xfrm>
                  <a:off x="3265047" y="4232645"/>
                  <a:ext cx="139960" cy="13062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27" name="Oval 26">
                  <a:extLst>
                    <a:ext uri="{FF2B5EF4-FFF2-40B4-BE49-F238E27FC236}">
                      <a16:creationId xmlns:a16="http://schemas.microsoft.com/office/drawing/2014/main" id="{718224CD-6307-B5D6-68E6-EC11DF0AEC51}"/>
                    </a:ext>
                  </a:extLst>
                </p:cNvPr>
                <p:cNvSpPr/>
                <p:nvPr/>
              </p:nvSpPr>
              <p:spPr>
                <a:xfrm>
                  <a:off x="2231527" y="4539355"/>
                  <a:ext cx="139960" cy="13062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28" name="Oval 27">
                  <a:extLst>
                    <a:ext uri="{FF2B5EF4-FFF2-40B4-BE49-F238E27FC236}">
                      <a16:creationId xmlns:a16="http://schemas.microsoft.com/office/drawing/2014/main" id="{50A258E3-F772-7187-4689-45528643F027}"/>
                    </a:ext>
                  </a:extLst>
                </p:cNvPr>
                <p:cNvSpPr/>
                <p:nvPr/>
              </p:nvSpPr>
              <p:spPr>
                <a:xfrm>
                  <a:off x="3421950" y="4531588"/>
                  <a:ext cx="139960" cy="13062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29" name="Oval 28">
                  <a:extLst>
                    <a:ext uri="{FF2B5EF4-FFF2-40B4-BE49-F238E27FC236}">
                      <a16:creationId xmlns:a16="http://schemas.microsoft.com/office/drawing/2014/main" id="{161FE88D-0A80-A285-C7C9-47E905BFD752}"/>
                    </a:ext>
                  </a:extLst>
                </p:cNvPr>
                <p:cNvSpPr/>
                <p:nvPr/>
              </p:nvSpPr>
              <p:spPr>
                <a:xfrm>
                  <a:off x="3020312" y="3177514"/>
                  <a:ext cx="139960" cy="13062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30" name="Oval 29">
                  <a:extLst>
                    <a:ext uri="{FF2B5EF4-FFF2-40B4-BE49-F238E27FC236}">
                      <a16:creationId xmlns:a16="http://schemas.microsoft.com/office/drawing/2014/main" id="{F36FFCB2-EAAC-DE26-F9AC-EF3711DD1247}"/>
                    </a:ext>
                  </a:extLst>
                </p:cNvPr>
                <p:cNvSpPr/>
                <p:nvPr/>
              </p:nvSpPr>
              <p:spPr>
                <a:xfrm>
                  <a:off x="2870933" y="5070034"/>
                  <a:ext cx="139960" cy="13062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31" name="TextBox 15">
                  <a:extLst>
                    <a:ext uri="{FF2B5EF4-FFF2-40B4-BE49-F238E27FC236}">
                      <a16:creationId xmlns:a16="http://schemas.microsoft.com/office/drawing/2014/main" id="{9522A8C7-5AAB-74B4-1A2E-7DA82AD87EFF}"/>
                    </a:ext>
                  </a:extLst>
                </p:cNvPr>
                <p:cNvSpPr txBox="1"/>
                <p:nvPr/>
              </p:nvSpPr>
              <p:spPr>
                <a:xfrm>
                  <a:off x="2777425" y="5158926"/>
                  <a:ext cx="625734"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dirty="0">
                      <a:solidFill>
                        <a:schemeClr val="tx1"/>
                      </a:solidFill>
                    </a:rPr>
                    <a:t>01</a:t>
                  </a:r>
                </a:p>
              </p:txBody>
            </p:sp>
            <p:sp>
              <p:nvSpPr>
                <p:cNvPr id="32" name="TextBox 15">
                  <a:extLst>
                    <a:ext uri="{FF2B5EF4-FFF2-40B4-BE49-F238E27FC236}">
                      <a16:creationId xmlns:a16="http://schemas.microsoft.com/office/drawing/2014/main" id="{0A17EBA4-CD04-427F-D077-8E7F0AA1C608}"/>
                    </a:ext>
                  </a:extLst>
                </p:cNvPr>
                <p:cNvSpPr txBox="1"/>
                <p:nvPr/>
              </p:nvSpPr>
              <p:spPr>
                <a:xfrm>
                  <a:off x="1958164" y="4464975"/>
                  <a:ext cx="59175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dirty="0">
                      <a:solidFill>
                        <a:schemeClr val="tx1"/>
                      </a:solidFill>
                    </a:rPr>
                    <a:t>02</a:t>
                  </a:r>
                </a:p>
              </p:txBody>
            </p:sp>
            <p:sp>
              <p:nvSpPr>
                <p:cNvPr id="33" name="TextBox 15">
                  <a:extLst>
                    <a:ext uri="{FF2B5EF4-FFF2-40B4-BE49-F238E27FC236}">
                      <a16:creationId xmlns:a16="http://schemas.microsoft.com/office/drawing/2014/main" id="{81742D88-E508-8990-B2AD-C2770C8F4829}"/>
                    </a:ext>
                  </a:extLst>
                </p:cNvPr>
                <p:cNvSpPr txBox="1"/>
                <p:nvPr/>
              </p:nvSpPr>
              <p:spPr>
                <a:xfrm>
                  <a:off x="2850641" y="2358320"/>
                  <a:ext cx="587973"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dirty="0">
                      <a:solidFill>
                        <a:schemeClr val="tx1"/>
                      </a:solidFill>
                    </a:rPr>
                    <a:t>03</a:t>
                  </a:r>
                </a:p>
              </p:txBody>
            </p:sp>
            <p:sp>
              <p:nvSpPr>
                <p:cNvPr id="34" name="TextBox 15">
                  <a:extLst>
                    <a:ext uri="{FF2B5EF4-FFF2-40B4-BE49-F238E27FC236}">
                      <a16:creationId xmlns:a16="http://schemas.microsoft.com/office/drawing/2014/main" id="{AB67C0AB-FF16-FA03-12BD-BFCBDE2FA808}"/>
                    </a:ext>
                  </a:extLst>
                </p:cNvPr>
                <p:cNvSpPr txBox="1"/>
                <p:nvPr/>
              </p:nvSpPr>
              <p:spPr>
                <a:xfrm>
                  <a:off x="3523809" y="4462404"/>
                  <a:ext cx="667694"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dirty="0">
                      <a:solidFill>
                        <a:schemeClr val="tx1"/>
                      </a:solidFill>
                    </a:rPr>
                    <a:t>04</a:t>
                  </a:r>
                </a:p>
              </p:txBody>
            </p:sp>
            <p:sp>
              <p:nvSpPr>
                <p:cNvPr id="35" name="TextBox 15">
                  <a:extLst>
                    <a:ext uri="{FF2B5EF4-FFF2-40B4-BE49-F238E27FC236}">
                      <a16:creationId xmlns:a16="http://schemas.microsoft.com/office/drawing/2014/main" id="{07CCFE30-C1D6-ED64-AD69-CFE89A4E8B01}"/>
                    </a:ext>
                  </a:extLst>
                </p:cNvPr>
                <p:cNvSpPr txBox="1"/>
                <p:nvPr/>
              </p:nvSpPr>
              <p:spPr>
                <a:xfrm>
                  <a:off x="3115561" y="3131697"/>
                  <a:ext cx="778457"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dirty="0">
                      <a:solidFill>
                        <a:schemeClr val="tx1"/>
                      </a:solidFill>
                    </a:rPr>
                    <a:t>07</a:t>
                  </a:r>
                </a:p>
              </p:txBody>
            </p:sp>
            <p:sp>
              <p:nvSpPr>
                <p:cNvPr id="36" name="TextBox 15">
                  <a:extLst>
                    <a:ext uri="{FF2B5EF4-FFF2-40B4-BE49-F238E27FC236}">
                      <a16:creationId xmlns:a16="http://schemas.microsoft.com/office/drawing/2014/main" id="{04F4F520-C400-586A-AADC-F97B4D11BC8B}"/>
                    </a:ext>
                  </a:extLst>
                </p:cNvPr>
                <p:cNvSpPr txBox="1"/>
                <p:nvPr/>
              </p:nvSpPr>
              <p:spPr>
                <a:xfrm>
                  <a:off x="3226325" y="3695265"/>
                  <a:ext cx="667694"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dirty="0">
                      <a:solidFill>
                        <a:schemeClr val="tx1"/>
                      </a:solidFill>
                    </a:rPr>
                    <a:t>06</a:t>
                  </a:r>
                </a:p>
              </p:txBody>
            </p:sp>
            <p:sp>
              <p:nvSpPr>
                <p:cNvPr id="37" name="TextBox 15">
                  <a:extLst>
                    <a:ext uri="{FF2B5EF4-FFF2-40B4-BE49-F238E27FC236}">
                      <a16:creationId xmlns:a16="http://schemas.microsoft.com/office/drawing/2014/main" id="{6E64933E-BF30-F21D-675D-8D33CC29ABB0}"/>
                    </a:ext>
                  </a:extLst>
                </p:cNvPr>
                <p:cNvSpPr txBox="1"/>
                <p:nvPr/>
              </p:nvSpPr>
              <p:spPr>
                <a:xfrm>
                  <a:off x="3335026" y="4147867"/>
                  <a:ext cx="667694"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dirty="0">
                      <a:solidFill>
                        <a:schemeClr val="tx1"/>
                      </a:solidFill>
                    </a:rPr>
                    <a:t>05</a:t>
                  </a:r>
                </a:p>
              </p:txBody>
            </p:sp>
          </p:grpSp>
          <p:sp>
            <p:nvSpPr>
              <p:cNvPr id="24" name="Oval 23">
                <a:extLst>
                  <a:ext uri="{FF2B5EF4-FFF2-40B4-BE49-F238E27FC236}">
                    <a16:creationId xmlns:a16="http://schemas.microsoft.com/office/drawing/2014/main" id="{0C8652E8-0944-9320-B5EF-1AD3955741A8}"/>
                  </a:ext>
                </a:extLst>
              </p:cNvPr>
              <p:cNvSpPr/>
              <p:nvPr/>
            </p:nvSpPr>
            <p:spPr>
              <a:xfrm>
                <a:off x="3258933" y="3800137"/>
                <a:ext cx="139960" cy="13062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grpSp>
        <p:grpSp>
          <p:nvGrpSpPr>
            <p:cNvPr id="9" name="Group 8">
              <a:extLst>
                <a:ext uri="{FF2B5EF4-FFF2-40B4-BE49-F238E27FC236}">
                  <a16:creationId xmlns:a16="http://schemas.microsoft.com/office/drawing/2014/main" id="{CF053AFB-7CB9-5F89-9596-0DD2C8EF9C74}"/>
                </a:ext>
              </a:extLst>
            </p:cNvPr>
            <p:cNvGrpSpPr/>
            <p:nvPr/>
          </p:nvGrpSpPr>
          <p:grpSpPr>
            <a:xfrm>
              <a:off x="2147050" y="3389953"/>
              <a:ext cx="1874800" cy="2095021"/>
              <a:chOff x="2019218" y="3131697"/>
              <a:chExt cx="1874800" cy="2095021"/>
            </a:xfrm>
          </p:grpSpPr>
          <p:sp>
            <p:nvSpPr>
              <p:cNvPr id="16" name="Oval 15">
                <a:extLst>
                  <a:ext uri="{FF2B5EF4-FFF2-40B4-BE49-F238E27FC236}">
                    <a16:creationId xmlns:a16="http://schemas.microsoft.com/office/drawing/2014/main" id="{CFB7D74D-25C7-958D-EB7C-65BD6FA28E93}"/>
                  </a:ext>
                </a:extLst>
              </p:cNvPr>
              <p:cNvSpPr/>
              <p:nvPr/>
            </p:nvSpPr>
            <p:spPr>
              <a:xfrm>
                <a:off x="2343602" y="4915386"/>
                <a:ext cx="139960" cy="130629"/>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7" name="Oval 16">
                <a:extLst>
                  <a:ext uri="{FF2B5EF4-FFF2-40B4-BE49-F238E27FC236}">
                    <a16:creationId xmlns:a16="http://schemas.microsoft.com/office/drawing/2014/main" id="{D4AA12EB-C523-FE5F-3125-7012D9D6CC17}"/>
                  </a:ext>
                </a:extLst>
              </p:cNvPr>
              <p:cNvSpPr/>
              <p:nvPr/>
            </p:nvSpPr>
            <p:spPr>
              <a:xfrm>
                <a:off x="3115562" y="3758539"/>
                <a:ext cx="139960" cy="13062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8" name="Oval 17">
                <a:extLst>
                  <a:ext uri="{FF2B5EF4-FFF2-40B4-BE49-F238E27FC236}">
                    <a16:creationId xmlns:a16="http://schemas.microsoft.com/office/drawing/2014/main" id="{AF0482A3-075C-2ED4-CB8A-211CE6698FDF}"/>
                  </a:ext>
                </a:extLst>
              </p:cNvPr>
              <p:cNvSpPr/>
              <p:nvPr/>
            </p:nvSpPr>
            <p:spPr>
              <a:xfrm>
                <a:off x="2791428" y="4847179"/>
                <a:ext cx="139960" cy="130629"/>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solidFill>
                    <a:srgbClr val="00B050"/>
                  </a:solidFill>
                </a:endParaRPr>
              </a:p>
            </p:txBody>
          </p:sp>
          <p:sp>
            <p:nvSpPr>
              <p:cNvPr id="19" name="TextBox 15">
                <a:extLst>
                  <a:ext uri="{FF2B5EF4-FFF2-40B4-BE49-F238E27FC236}">
                    <a16:creationId xmlns:a16="http://schemas.microsoft.com/office/drawing/2014/main" id="{55A133FF-E645-9B93-3741-DF39F152E0F3}"/>
                  </a:ext>
                </a:extLst>
              </p:cNvPr>
              <p:cNvSpPr txBox="1"/>
              <p:nvPr/>
            </p:nvSpPr>
            <p:spPr>
              <a:xfrm>
                <a:off x="2952180" y="4969543"/>
                <a:ext cx="625734"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sz="1100" b="1" dirty="0">
                  <a:solidFill>
                    <a:srgbClr val="FF0000"/>
                  </a:solidFill>
                </a:endParaRPr>
              </a:p>
            </p:txBody>
          </p:sp>
          <p:sp>
            <p:nvSpPr>
              <p:cNvPr id="20" name="TextBox 15">
                <a:extLst>
                  <a:ext uri="{FF2B5EF4-FFF2-40B4-BE49-F238E27FC236}">
                    <a16:creationId xmlns:a16="http://schemas.microsoft.com/office/drawing/2014/main" id="{8861D286-5D02-0E74-A451-7A938557D1BE}"/>
                  </a:ext>
                </a:extLst>
              </p:cNvPr>
              <p:cNvSpPr txBox="1"/>
              <p:nvPr/>
            </p:nvSpPr>
            <p:spPr>
              <a:xfrm>
                <a:off x="3115561" y="3131697"/>
                <a:ext cx="778457"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sz="1100" b="1" dirty="0">
                  <a:solidFill>
                    <a:srgbClr val="FF0000"/>
                  </a:solidFill>
                </a:endParaRPr>
              </a:p>
            </p:txBody>
          </p:sp>
          <p:sp>
            <p:nvSpPr>
              <p:cNvPr id="21" name="TextBox 22">
                <a:extLst>
                  <a:ext uri="{FF2B5EF4-FFF2-40B4-BE49-F238E27FC236}">
                    <a16:creationId xmlns:a16="http://schemas.microsoft.com/office/drawing/2014/main" id="{354F15B3-0607-8742-90FC-3C418C0544ED}"/>
                  </a:ext>
                </a:extLst>
              </p:cNvPr>
              <p:cNvSpPr txBox="1"/>
              <p:nvPr/>
            </p:nvSpPr>
            <p:spPr>
              <a:xfrm>
                <a:off x="2019218" y="4831738"/>
                <a:ext cx="67148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dirty="0">
                    <a:solidFill>
                      <a:srgbClr val="0000FF"/>
                    </a:solidFill>
                  </a:rPr>
                  <a:t>08</a:t>
                </a:r>
              </a:p>
            </p:txBody>
          </p:sp>
          <p:sp>
            <p:nvSpPr>
              <p:cNvPr id="22" name="TextBox 23">
                <a:extLst>
                  <a:ext uri="{FF2B5EF4-FFF2-40B4-BE49-F238E27FC236}">
                    <a16:creationId xmlns:a16="http://schemas.microsoft.com/office/drawing/2014/main" id="{C1D505FB-557A-26DC-0CA1-32B232084288}"/>
                  </a:ext>
                </a:extLst>
              </p:cNvPr>
              <p:cNvSpPr txBox="1"/>
              <p:nvPr/>
            </p:nvSpPr>
            <p:spPr>
              <a:xfrm>
                <a:off x="2727701" y="4643479"/>
                <a:ext cx="865142"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dirty="0">
                    <a:solidFill>
                      <a:srgbClr val="0000FF"/>
                    </a:solidFill>
                  </a:rPr>
                  <a:t>00</a:t>
                </a:r>
              </a:p>
            </p:txBody>
          </p:sp>
        </p:grpSp>
        <p:grpSp>
          <p:nvGrpSpPr>
            <p:cNvPr id="10" name="Group 9">
              <a:extLst>
                <a:ext uri="{FF2B5EF4-FFF2-40B4-BE49-F238E27FC236}">
                  <a16:creationId xmlns:a16="http://schemas.microsoft.com/office/drawing/2014/main" id="{DEF4C97B-959B-CCDA-7A00-F012172AEEE0}"/>
                </a:ext>
              </a:extLst>
            </p:cNvPr>
            <p:cNvGrpSpPr/>
            <p:nvPr/>
          </p:nvGrpSpPr>
          <p:grpSpPr>
            <a:xfrm>
              <a:off x="1687333" y="3385725"/>
              <a:ext cx="2626884" cy="2095021"/>
              <a:chOff x="1646591" y="3131697"/>
              <a:chExt cx="2626884" cy="2095021"/>
            </a:xfrm>
          </p:grpSpPr>
          <p:sp>
            <p:nvSpPr>
              <p:cNvPr id="11" name="TextBox 15">
                <a:extLst>
                  <a:ext uri="{FF2B5EF4-FFF2-40B4-BE49-F238E27FC236}">
                    <a16:creationId xmlns:a16="http://schemas.microsoft.com/office/drawing/2014/main" id="{D829A071-1B9A-00FA-F516-B4C7719AD0A3}"/>
                  </a:ext>
                </a:extLst>
              </p:cNvPr>
              <p:cNvSpPr txBox="1"/>
              <p:nvPr/>
            </p:nvSpPr>
            <p:spPr>
              <a:xfrm>
                <a:off x="2952180" y="4969543"/>
                <a:ext cx="625734"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sz="1100" b="1" dirty="0">
                  <a:solidFill>
                    <a:schemeClr val="tx1"/>
                  </a:solidFill>
                </a:endParaRPr>
              </a:p>
            </p:txBody>
          </p:sp>
          <p:sp>
            <p:nvSpPr>
              <p:cNvPr id="12" name="TextBox 15">
                <a:extLst>
                  <a:ext uri="{FF2B5EF4-FFF2-40B4-BE49-F238E27FC236}">
                    <a16:creationId xmlns:a16="http://schemas.microsoft.com/office/drawing/2014/main" id="{BD661A9C-30FD-82DE-ECED-95F3BDECADDF}"/>
                  </a:ext>
                </a:extLst>
              </p:cNvPr>
              <p:cNvSpPr txBox="1"/>
              <p:nvPr/>
            </p:nvSpPr>
            <p:spPr>
              <a:xfrm>
                <a:off x="3115561" y="3131697"/>
                <a:ext cx="778457"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sz="1100" b="1" dirty="0">
                  <a:solidFill>
                    <a:schemeClr val="tx1"/>
                  </a:solidFill>
                </a:endParaRPr>
              </a:p>
            </p:txBody>
          </p:sp>
          <p:sp>
            <p:nvSpPr>
              <p:cNvPr id="13" name="TextBox 23">
                <a:extLst>
                  <a:ext uri="{FF2B5EF4-FFF2-40B4-BE49-F238E27FC236}">
                    <a16:creationId xmlns:a16="http://schemas.microsoft.com/office/drawing/2014/main" id="{D36D060B-D9C6-5A77-5E94-32126533BD08}"/>
                  </a:ext>
                </a:extLst>
              </p:cNvPr>
              <p:cNvSpPr txBox="1"/>
              <p:nvPr/>
            </p:nvSpPr>
            <p:spPr>
              <a:xfrm>
                <a:off x="3408333" y="4643479"/>
                <a:ext cx="865142"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sz="1100" b="1" dirty="0">
                  <a:solidFill>
                    <a:srgbClr val="00B050"/>
                  </a:solidFill>
                </a:endParaRPr>
              </a:p>
            </p:txBody>
          </p:sp>
          <p:sp>
            <p:nvSpPr>
              <p:cNvPr id="14" name="Oval 13">
                <a:extLst>
                  <a:ext uri="{FF2B5EF4-FFF2-40B4-BE49-F238E27FC236}">
                    <a16:creationId xmlns:a16="http://schemas.microsoft.com/office/drawing/2014/main" id="{373C32A7-DA43-FA7B-DF14-51EB89A378EF}"/>
                  </a:ext>
                </a:extLst>
              </p:cNvPr>
              <p:cNvSpPr/>
              <p:nvPr/>
            </p:nvSpPr>
            <p:spPr>
              <a:xfrm>
                <a:off x="1733546" y="4514375"/>
                <a:ext cx="139960" cy="130629"/>
              </a:xfrm>
              <a:prstGeom prst="ellipse">
                <a:avLst/>
              </a:prstGeom>
              <a:no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5" name="TextBox 15">
                <a:extLst>
                  <a:ext uri="{FF2B5EF4-FFF2-40B4-BE49-F238E27FC236}">
                    <a16:creationId xmlns:a16="http://schemas.microsoft.com/office/drawing/2014/main" id="{880525FC-C131-E33E-94E7-D56640DF1E42}"/>
                  </a:ext>
                </a:extLst>
              </p:cNvPr>
              <p:cNvSpPr txBox="1"/>
              <p:nvPr/>
            </p:nvSpPr>
            <p:spPr>
              <a:xfrm>
                <a:off x="1646591" y="4285325"/>
                <a:ext cx="59175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dirty="0">
                    <a:solidFill>
                      <a:srgbClr val="FF00FF"/>
                    </a:solidFill>
                  </a:rPr>
                  <a:t>10</a:t>
                </a:r>
              </a:p>
            </p:txBody>
          </p:sp>
        </p:grpSp>
      </p:grpSp>
      <p:grpSp>
        <p:nvGrpSpPr>
          <p:cNvPr id="45" name="Group 44">
            <a:extLst>
              <a:ext uri="{FF2B5EF4-FFF2-40B4-BE49-F238E27FC236}">
                <a16:creationId xmlns:a16="http://schemas.microsoft.com/office/drawing/2014/main" id="{90D90570-0DBE-7EBB-DF43-61104BECC3ED}"/>
              </a:ext>
            </a:extLst>
          </p:cNvPr>
          <p:cNvGrpSpPr/>
          <p:nvPr/>
        </p:nvGrpSpPr>
        <p:grpSpPr>
          <a:xfrm>
            <a:off x="5999094" y="3037646"/>
            <a:ext cx="4138669" cy="2504199"/>
            <a:chOff x="5977890" y="3017520"/>
            <a:chExt cx="4138669" cy="2504199"/>
          </a:xfrm>
        </p:grpSpPr>
        <p:sp>
          <p:nvSpPr>
            <p:cNvPr id="40" name="Oval 39">
              <a:extLst>
                <a:ext uri="{FF2B5EF4-FFF2-40B4-BE49-F238E27FC236}">
                  <a16:creationId xmlns:a16="http://schemas.microsoft.com/office/drawing/2014/main" id="{373AF7E0-68A4-3E34-5799-C28887FDB5E7}"/>
                </a:ext>
              </a:extLst>
            </p:cNvPr>
            <p:cNvSpPr/>
            <p:nvPr/>
          </p:nvSpPr>
          <p:spPr>
            <a:xfrm>
              <a:off x="7745686" y="4135120"/>
              <a:ext cx="2370873" cy="1386599"/>
            </a:xfrm>
            <a:prstGeom prst="ellipse">
              <a:avLst/>
            </a:prstGeom>
            <a:noFill/>
            <a:ln w="254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53FC41B2-6957-7C6E-58A4-A73D4715ACAB}"/>
                </a:ext>
              </a:extLst>
            </p:cNvPr>
            <p:cNvCxnSpPr>
              <a:cxnSpLocks/>
            </p:cNvCxnSpPr>
            <p:nvPr/>
          </p:nvCxnSpPr>
          <p:spPr>
            <a:xfrm>
              <a:off x="5977890" y="3017520"/>
              <a:ext cx="1874520" cy="1428750"/>
            </a:xfrm>
            <a:prstGeom prst="straightConnector1">
              <a:avLst/>
            </a:prstGeom>
            <a:ln w="2540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41" name="Oval 40">
            <a:extLst>
              <a:ext uri="{FF2B5EF4-FFF2-40B4-BE49-F238E27FC236}">
                <a16:creationId xmlns:a16="http://schemas.microsoft.com/office/drawing/2014/main" id="{787A2A5E-4898-307A-0FE8-87069DE877B8}"/>
              </a:ext>
            </a:extLst>
          </p:cNvPr>
          <p:cNvSpPr/>
          <p:nvPr/>
        </p:nvSpPr>
        <p:spPr>
          <a:xfrm rot="17825751">
            <a:off x="3537024" y="1736350"/>
            <a:ext cx="2429800" cy="1420159"/>
          </a:xfrm>
          <a:prstGeom prst="ellipse">
            <a:avLst/>
          </a:prstGeom>
          <a:noFill/>
          <a:ln w="254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949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6BD29-BEB2-42BC-274C-9FBB5D4A2B91}"/>
              </a:ext>
            </a:extLst>
          </p:cNvPr>
          <p:cNvSpPr>
            <a:spLocks noGrp="1"/>
          </p:cNvSpPr>
          <p:nvPr>
            <p:ph type="title"/>
          </p:nvPr>
        </p:nvSpPr>
        <p:spPr>
          <a:xfrm>
            <a:off x="0" y="0"/>
            <a:ext cx="10515600" cy="1325563"/>
          </a:xfrm>
        </p:spPr>
        <p:txBody>
          <a:bodyPr>
            <a:normAutofit/>
          </a:bodyPr>
          <a:lstStyle/>
          <a:p>
            <a:r>
              <a:rPr lang="en-US" sz="3600" b="1" dirty="0">
                <a:latin typeface="+mn-lt"/>
                <a:sym typeface="Symbol" panose="05050102010706020507" pitchFamily="18" charset="2"/>
              </a:rPr>
              <a:t></a:t>
            </a:r>
            <a:r>
              <a:rPr lang="en-US" sz="3600" b="1" dirty="0">
                <a:latin typeface="+mn-lt"/>
              </a:rPr>
              <a:t>(4.2 K, H//</a:t>
            </a:r>
            <a:r>
              <a:rPr lang="en-US" sz="3600" b="1" i="1" dirty="0">
                <a:latin typeface="+mn-lt"/>
              </a:rPr>
              <a:t>c</a:t>
            </a:r>
            <a:r>
              <a:rPr lang="en-US" sz="3600" b="1" dirty="0">
                <a:latin typeface="+mn-lt"/>
              </a:rPr>
              <a:t>) correlates with Sr content</a:t>
            </a:r>
          </a:p>
        </p:txBody>
      </p:sp>
      <p:sp>
        <p:nvSpPr>
          <p:cNvPr id="3" name="Slide Number Placeholder 2">
            <a:extLst>
              <a:ext uri="{FF2B5EF4-FFF2-40B4-BE49-F238E27FC236}">
                <a16:creationId xmlns:a16="http://schemas.microsoft.com/office/drawing/2014/main" id="{ADCE1FC4-264A-E538-8A30-B6D406D254BD}"/>
              </a:ext>
            </a:extLst>
          </p:cNvPr>
          <p:cNvSpPr>
            <a:spLocks noGrp="1"/>
          </p:cNvSpPr>
          <p:nvPr>
            <p:ph type="sldNum" sz="quarter" idx="12"/>
          </p:nvPr>
        </p:nvSpPr>
        <p:spPr/>
        <p:txBody>
          <a:bodyPr/>
          <a:lstStyle/>
          <a:p>
            <a:fld id="{FCD58C9D-DFCE-4C69-8C7E-D6A4AB872063}" type="slidenum">
              <a:rPr lang="en-US" smtClean="0"/>
              <a:t>14</a:t>
            </a:fld>
            <a:endParaRPr lang="en-US"/>
          </a:p>
        </p:txBody>
      </p:sp>
      <p:graphicFrame>
        <p:nvGraphicFramePr>
          <p:cNvPr id="6" name="Object 5">
            <a:extLst>
              <a:ext uri="{FF2B5EF4-FFF2-40B4-BE49-F238E27FC236}">
                <a16:creationId xmlns:a16="http://schemas.microsoft.com/office/drawing/2014/main" id="{114C5797-69E0-3424-54DC-AE62B0AD5621}"/>
              </a:ext>
            </a:extLst>
          </p:cNvPr>
          <p:cNvGraphicFramePr>
            <a:graphicFrameLocks noChangeAspect="1"/>
          </p:cNvGraphicFramePr>
          <p:nvPr/>
        </p:nvGraphicFramePr>
        <p:xfrm>
          <a:off x="-82644" y="732708"/>
          <a:ext cx="7759922" cy="5939585"/>
        </p:xfrm>
        <a:graphic>
          <a:graphicData uri="http://schemas.openxmlformats.org/presentationml/2006/ole">
            <mc:AlternateContent xmlns:mc="http://schemas.openxmlformats.org/markup-compatibility/2006">
              <mc:Choice xmlns:v="urn:schemas-microsoft-com:vml" Requires="v">
                <p:oleObj name="Graph" r:id="rId3" imgW="9802440" imgH="7502760" progId="Origin95.Graph">
                  <p:embed/>
                </p:oleObj>
              </mc:Choice>
              <mc:Fallback>
                <p:oleObj name="Graph" r:id="rId3" imgW="9802440" imgH="7502760" progId="Origin95.Graph">
                  <p:embed/>
                  <p:pic>
                    <p:nvPicPr>
                      <p:cNvPr id="6" name="Object 5">
                        <a:extLst>
                          <a:ext uri="{FF2B5EF4-FFF2-40B4-BE49-F238E27FC236}">
                            <a16:creationId xmlns:a16="http://schemas.microsoft.com/office/drawing/2014/main" id="{114C5797-69E0-3424-54DC-AE62B0AD5621}"/>
                          </a:ext>
                        </a:extLst>
                      </p:cNvPr>
                      <p:cNvPicPr/>
                      <p:nvPr/>
                    </p:nvPicPr>
                    <p:blipFill>
                      <a:blip r:embed="rId4"/>
                      <a:stretch>
                        <a:fillRect/>
                      </a:stretch>
                    </p:blipFill>
                    <p:spPr>
                      <a:xfrm>
                        <a:off x="-82644" y="732708"/>
                        <a:ext cx="7759922" cy="5939585"/>
                      </a:xfrm>
                      <a:prstGeom prst="rect">
                        <a:avLst/>
                      </a:prstGeom>
                    </p:spPr>
                  </p:pic>
                </p:oleObj>
              </mc:Fallback>
            </mc:AlternateContent>
          </a:graphicData>
        </a:graphic>
      </p:graphicFrame>
      <p:grpSp>
        <p:nvGrpSpPr>
          <p:cNvPr id="7" name="Group 6">
            <a:extLst>
              <a:ext uri="{FF2B5EF4-FFF2-40B4-BE49-F238E27FC236}">
                <a16:creationId xmlns:a16="http://schemas.microsoft.com/office/drawing/2014/main" id="{E1CBC73E-FC9D-1ABC-7AE3-15D5673F5791}"/>
              </a:ext>
            </a:extLst>
          </p:cNvPr>
          <p:cNvGrpSpPr/>
          <p:nvPr/>
        </p:nvGrpSpPr>
        <p:grpSpPr>
          <a:xfrm>
            <a:off x="7422149" y="801772"/>
            <a:ext cx="4215765" cy="5629562"/>
            <a:chOff x="670559" y="1015078"/>
            <a:chExt cx="4215765" cy="5629562"/>
          </a:xfrm>
        </p:grpSpPr>
        <p:pic>
          <p:nvPicPr>
            <p:cNvPr id="8" name="Picture 7">
              <a:extLst>
                <a:ext uri="{FF2B5EF4-FFF2-40B4-BE49-F238E27FC236}">
                  <a16:creationId xmlns:a16="http://schemas.microsoft.com/office/drawing/2014/main" id="{60CC8F42-3C11-DCDF-C4FB-7A0CDF6FE8B8}"/>
                </a:ext>
              </a:extLst>
            </p:cNvPr>
            <p:cNvPicPr>
              <a:picLocks noChangeAspect="1"/>
            </p:cNvPicPr>
            <p:nvPr/>
          </p:nvPicPr>
          <p:blipFill rotWithShape="1">
            <a:blip r:embed="rId5"/>
            <a:srcRect l="13723" b="8083"/>
            <a:stretch/>
          </p:blipFill>
          <p:spPr>
            <a:xfrm>
              <a:off x="670559" y="1015078"/>
              <a:ext cx="4215765" cy="5629562"/>
            </a:xfrm>
            <a:prstGeom prst="rect">
              <a:avLst/>
            </a:prstGeom>
          </p:spPr>
        </p:pic>
        <p:grpSp>
          <p:nvGrpSpPr>
            <p:cNvPr id="9" name="Group 8">
              <a:extLst>
                <a:ext uri="{FF2B5EF4-FFF2-40B4-BE49-F238E27FC236}">
                  <a16:creationId xmlns:a16="http://schemas.microsoft.com/office/drawing/2014/main" id="{1A4D2EA0-3250-7F10-02E3-785D9E73E600}"/>
                </a:ext>
              </a:extLst>
            </p:cNvPr>
            <p:cNvGrpSpPr/>
            <p:nvPr/>
          </p:nvGrpSpPr>
          <p:grpSpPr>
            <a:xfrm>
              <a:off x="2077849" y="2594930"/>
              <a:ext cx="2233339" cy="3057781"/>
              <a:chOff x="2090140" y="2384012"/>
              <a:chExt cx="2233339" cy="3057781"/>
            </a:xfrm>
          </p:grpSpPr>
          <p:grpSp>
            <p:nvGrpSpPr>
              <p:cNvPr id="24" name="Group 23">
                <a:extLst>
                  <a:ext uri="{FF2B5EF4-FFF2-40B4-BE49-F238E27FC236}">
                    <a16:creationId xmlns:a16="http://schemas.microsoft.com/office/drawing/2014/main" id="{16AFF25F-C878-AAC3-65C0-E9A3CEAABC5E}"/>
                  </a:ext>
                </a:extLst>
              </p:cNvPr>
              <p:cNvGrpSpPr/>
              <p:nvPr/>
            </p:nvGrpSpPr>
            <p:grpSpPr>
              <a:xfrm>
                <a:off x="2090140" y="2384012"/>
                <a:ext cx="2233339" cy="3057781"/>
                <a:chOff x="1958164" y="2358320"/>
                <a:chExt cx="2233339" cy="3057781"/>
              </a:xfrm>
            </p:grpSpPr>
            <p:sp>
              <p:nvSpPr>
                <p:cNvPr id="26" name="Oval 25">
                  <a:extLst>
                    <a:ext uri="{FF2B5EF4-FFF2-40B4-BE49-F238E27FC236}">
                      <a16:creationId xmlns:a16="http://schemas.microsoft.com/office/drawing/2014/main" id="{505C2B2A-99F6-E138-5320-A658D709F76F}"/>
                    </a:ext>
                  </a:extLst>
                </p:cNvPr>
                <p:cNvSpPr/>
                <p:nvPr/>
              </p:nvSpPr>
              <p:spPr>
                <a:xfrm>
                  <a:off x="2937457" y="2556311"/>
                  <a:ext cx="139960" cy="13062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27" name="Oval 26">
                  <a:extLst>
                    <a:ext uri="{FF2B5EF4-FFF2-40B4-BE49-F238E27FC236}">
                      <a16:creationId xmlns:a16="http://schemas.microsoft.com/office/drawing/2014/main" id="{D42EDE7F-4BFE-452F-AD15-58817379DC52}"/>
                    </a:ext>
                  </a:extLst>
                </p:cNvPr>
                <p:cNvSpPr/>
                <p:nvPr/>
              </p:nvSpPr>
              <p:spPr>
                <a:xfrm>
                  <a:off x="3265047" y="4232645"/>
                  <a:ext cx="139960" cy="13062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28" name="Oval 27">
                  <a:extLst>
                    <a:ext uri="{FF2B5EF4-FFF2-40B4-BE49-F238E27FC236}">
                      <a16:creationId xmlns:a16="http://schemas.microsoft.com/office/drawing/2014/main" id="{BF406BCC-6390-1BAB-ED9D-5301D68D6F6F}"/>
                    </a:ext>
                  </a:extLst>
                </p:cNvPr>
                <p:cNvSpPr/>
                <p:nvPr/>
              </p:nvSpPr>
              <p:spPr>
                <a:xfrm>
                  <a:off x="2231527" y="4539355"/>
                  <a:ext cx="139960" cy="13062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29" name="Oval 28">
                  <a:extLst>
                    <a:ext uri="{FF2B5EF4-FFF2-40B4-BE49-F238E27FC236}">
                      <a16:creationId xmlns:a16="http://schemas.microsoft.com/office/drawing/2014/main" id="{4F1239EB-C3B1-430C-BEC2-E849F6283CC9}"/>
                    </a:ext>
                  </a:extLst>
                </p:cNvPr>
                <p:cNvSpPr/>
                <p:nvPr/>
              </p:nvSpPr>
              <p:spPr>
                <a:xfrm>
                  <a:off x="3421950" y="4531588"/>
                  <a:ext cx="139960" cy="13062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30" name="Oval 29">
                  <a:extLst>
                    <a:ext uri="{FF2B5EF4-FFF2-40B4-BE49-F238E27FC236}">
                      <a16:creationId xmlns:a16="http://schemas.microsoft.com/office/drawing/2014/main" id="{145D4CDA-3114-4DB1-E1A1-76F628A52478}"/>
                    </a:ext>
                  </a:extLst>
                </p:cNvPr>
                <p:cNvSpPr/>
                <p:nvPr/>
              </p:nvSpPr>
              <p:spPr>
                <a:xfrm>
                  <a:off x="3020312" y="3177514"/>
                  <a:ext cx="139960" cy="13062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31" name="Oval 30">
                  <a:extLst>
                    <a:ext uri="{FF2B5EF4-FFF2-40B4-BE49-F238E27FC236}">
                      <a16:creationId xmlns:a16="http://schemas.microsoft.com/office/drawing/2014/main" id="{075636FE-79B3-74EA-F3AB-18938041F759}"/>
                    </a:ext>
                  </a:extLst>
                </p:cNvPr>
                <p:cNvSpPr/>
                <p:nvPr/>
              </p:nvSpPr>
              <p:spPr>
                <a:xfrm>
                  <a:off x="2870933" y="5070034"/>
                  <a:ext cx="139960" cy="13062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32" name="TextBox 15">
                  <a:extLst>
                    <a:ext uri="{FF2B5EF4-FFF2-40B4-BE49-F238E27FC236}">
                      <a16:creationId xmlns:a16="http://schemas.microsoft.com/office/drawing/2014/main" id="{8543480A-717D-7BB1-4847-B45608983845}"/>
                    </a:ext>
                  </a:extLst>
                </p:cNvPr>
                <p:cNvSpPr txBox="1"/>
                <p:nvPr/>
              </p:nvSpPr>
              <p:spPr>
                <a:xfrm>
                  <a:off x="2777425" y="5158926"/>
                  <a:ext cx="625734"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dirty="0">
                      <a:solidFill>
                        <a:schemeClr val="tx1"/>
                      </a:solidFill>
                    </a:rPr>
                    <a:t>01</a:t>
                  </a:r>
                </a:p>
              </p:txBody>
            </p:sp>
            <p:sp>
              <p:nvSpPr>
                <p:cNvPr id="33" name="TextBox 15">
                  <a:extLst>
                    <a:ext uri="{FF2B5EF4-FFF2-40B4-BE49-F238E27FC236}">
                      <a16:creationId xmlns:a16="http://schemas.microsoft.com/office/drawing/2014/main" id="{743422C7-17C0-A435-4F66-8A62B58D251A}"/>
                    </a:ext>
                  </a:extLst>
                </p:cNvPr>
                <p:cNvSpPr txBox="1"/>
                <p:nvPr/>
              </p:nvSpPr>
              <p:spPr>
                <a:xfrm>
                  <a:off x="1958164" y="4464975"/>
                  <a:ext cx="59175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dirty="0">
                      <a:solidFill>
                        <a:schemeClr val="tx1"/>
                      </a:solidFill>
                    </a:rPr>
                    <a:t>02</a:t>
                  </a:r>
                </a:p>
              </p:txBody>
            </p:sp>
            <p:sp>
              <p:nvSpPr>
                <p:cNvPr id="34" name="TextBox 15">
                  <a:extLst>
                    <a:ext uri="{FF2B5EF4-FFF2-40B4-BE49-F238E27FC236}">
                      <a16:creationId xmlns:a16="http://schemas.microsoft.com/office/drawing/2014/main" id="{1AD9F5A4-A7F7-1236-9B68-A74FF9FD96A7}"/>
                    </a:ext>
                  </a:extLst>
                </p:cNvPr>
                <p:cNvSpPr txBox="1"/>
                <p:nvPr/>
              </p:nvSpPr>
              <p:spPr>
                <a:xfrm>
                  <a:off x="2850641" y="2358320"/>
                  <a:ext cx="587973"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dirty="0">
                      <a:solidFill>
                        <a:schemeClr val="tx1"/>
                      </a:solidFill>
                    </a:rPr>
                    <a:t>03</a:t>
                  </a:r>
                </a:p>
              </p:txBody>
            </p:sp>
            <p:sp>
              <p:nvSpPr>
                <p:cNvPr id="35" name="TextBox 15">
                  <a:extLst>
                    <a:ext uri="{FF2B5EF4-FFF2-40B4-BE49-F238E27FC236}">
                      <a16:creationId xmlns:a16="http://schemas.microsoft.com/office/drawing/2014/main" id="{DBBA917E-FB6E-13E1-58E4-141E99646CEE}"/>
                    </a:ext>
                  </a:extLst>
                </p:cNvPr>
                <p:cNvSpPr txBox="1"/>
                <p:nvPr/>
              </p:nvSpPr>
              <p:spPr>
                <a:xfrm>
                  <a:off x="3523809" y="4462404"/>
                  <a:ext cx="667694"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dirty="0">
                      <a:solidFill>
                        <a:schemeClr val="tx1"/>
                      </a:solidFill>
                    </a:rPr>
                    <a:t>04</a:t>
                  </a:r>
                </a:p>
              </p:txBody>
            </p:sp>
            <p:sp>
              <p:nvSpPr>
                <p:cNvPr id="36" name="TextBox 15">
                  <a:extLst>
                    <a:ext uri="{FF2B5EF4-FFF2-40B4-BE49-F238E27FC236}">
                      <a16:creationId xmlns:a16="http://schemas.microsoft.com/office/drawing/2014/main" id="{A63635E7-C680-984B-A552-193F23D3008F}"/>
                    </a:ext>
                  </a:extLst>
                </p:cNvPr>
                <p:cNvSpPr txBox="1"/>
                <p:nvPr/>
              </p:nvSpPr>
              <p:spPr>
                <a:xfrm>
                  <a:off x="3115561" y="3131697"/>
                  <a:ext cx="778457"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dirty="0">
                      <a:solidFill>
                        <a:schemeClr val="tx1"/>
                      </a:solidFill>
                    </a:rPr>
                    <a:t>07</a:t>
                  </a:r>
                </a:p>
              </p:txBody>
            </p:sp>
            <p:sp>
              <p:nvSpPr>
                <p:cNvPr id="37" name="TextBox 15">
                  <a:extLst>
                    <a:ext uri="{FF2B5EF4-FFF2-40B4-BE49-F238E27FC236}">
                      <a16:creationId xmlns:a16="http://schemas.microsoft.com/office/drawing/2014/main" id="{2485DFA1-ADD3-9AF2-4EAA-4AB80C2BFC15}"/>
                    </a:ext>
                  </a:extLst>
                </p:cNvPr>
                <p:cNvSpPr txBox="1"/>
                <p:nvPr/>
              </p:nvSpPr>
              <p:spPr>
                <a:xfrm>
                  <a:off x="3226325" y="3695265"/>
                  <a:ext cx="667694"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dirty="0">
                      <a:solidFill>
                        <a:schemeClr val="tx1"/>
                      </a:solidFill>
                    </a:rPr>
                    <a:t>06</a:t>
                  </a:r>
                </a:p>
              </p:txBody>
            </p:sp>
            <p:sp>
              <p:nvSpPr>
                <p:cNvPr id="38" name="TextBox 15">
                  <a:extLst>
                    <a:ext uri="{FF2B5EF4-FFF2-40B4-BE49-F238E27FC236}">
                      <a16:creationId xmlns:a16="http://schemas.microsoft.com/office/drawing/2014/main" id="{E80F32A6-7D18-F767-C5E4-A91B0824205F}"/>
                    </a:ext>
                  </a:extLst>
                </p:cNvPr>
                <p:cNvSpPr txBox="1"/>
                <p:nvPr/>
              </p:nvSpPr>
              <p:spPr>
                <a:xfrm>
                  <a:off x="3335026" y="4147867"/>
                  <a:ext cx="667694"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dirty="0">
                      <a:solidFill>
                        <a:schemeClr val="tx1"/>
                      </a:solidFill>
                    </a:rPr>
                    <a:t>05</a:t>
                  </a:r>
                </a:p>
              </p:txBody>
            </p:sp>
          </p:grpSp>
          <p:sp>
            <p:nvSpPr>
              <p:cNvPr id="25" name="Oval 24">
                <a:extLst>
                  <a:ext uri="{FF2B5EF4-FFF2-40B4-BE49-F238E27FC236}">
                    <a16:creationId xmlns:a16="http://schemas.microsoft.com/office/drawing/2014/main" id="{E3DA29C3-C5FC-7FC4-FE51-AD4144F4E4B2}"/>
                  </a:ext>
                </a:extLst>
              </p:cNvPr>
              <p:cNvSpPr/>
              <p:nvPr/>
            </p:nvSpPr>
            <p:spPr>
              <a:xfrm>
                <a:off x="3258933" y="3800137"/>
                <a:ext cx="139960" cy="13062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grpSp>
        <p:grpSp>
          <p:nvGrpSpPr>
            <p:cNvPr id="10" name="Group 9">
              <a:extLst>
                <a:ext uri="{FF2B5EF4-FFF2-40B4-BE49-F238E27FC236}">
                  <a16:creationId xmlns:a16="http://schemas.microsoft.com/office/drawing/2014/main" id="{6F6988CB-A70C-7A85-02EB-1D0EEC0AB1DC}"/>
                </a:ext>
              </a:extLst>
            </p:cNvPr>
            <p:cNvGrpSpPr/>
            <p:nvPr/>
          </p:nvGrpSpPr>
          <p:grpSpPr>
            <a:xfrm>
              <a:off x="2147050" y="3389953"/>
              <a:ext cx="1874800" cy="2095021"/>
              <a:chOff x="2019218" y="3131697"/>
              <a:chExt cx="1874800" cy="2095021"/>
            </a:xfrm>
          </p:grpSpPr>
          <p:sp>
            <p:nvSpPr>
              <p:cNvPr id="17" name="Oval 16">
                <a:extLst>
                  <a:ext uri="{FF2B5EF4-FFF2-40B4-BE49-F238E27FC236}">
                    <a16:creationId xmlns:a16="http://schemas.microsoft.com/office/drawing/2014/main" id="{2076175F-721E-81E5-955B-5F4638B8CA12}"/>
                  </a:ext>
                </a:extLst>
              </p:cNvPr>
              <p:cNvSpPr/>
              <p:nvPr/>
            </p:nvSpPr>
            <p:spPr>
              <a:xfrm>
                <a:off x="2343602" y="4915386"/>
                <a:ext cx="139960" cy="130629"/>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8" name="Oval 17">
                <a:extLst>
                  <a:ext uri="{FF2B5EF4-FFF2-40B4-BE49-F238E27FC236}">
                    <a16:creationId xmlns:a16="http://schemas.microsoft.com/office/drawing/2014/main" id="{BDDBD244-C420-C456-01E3-797A5CB45BA6}"/>
                  </a:ext>
                </a:extLst>
              </p:cNvPr>
              <p:cNvSpPr/>
              <p:nvPr/>
            </p:nvSpPr>
            <p:spPr>
              <a:xfrm>
                <a:off x="3115562" y="3758539"/>
                <a:ext cx="139960" cy="13062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9" name="Oval 18">
                <a:extLst>
                  <a:ext uri="{FF2B5EF4-FFF2-40B4-BE49-F238E27FC236}">
                    <a16:creationId xmlns:a16="http://schemas.microsoft.com/office/drawing/2014/main" id="{686D8693-C1DC-39AD-8236-8992E1745A5C}"/>
                  </a:ext>
                </a:extLst>
              </p:cNvPr>
              <p:cNvSpPr/>
              <p:nvPr/>
            </p:nvSpPr>
            <p:spPr>
              <a:xfrm>
                <a:off x="2791428" y="4847179"/>
                <a:ext cx="139960" cy="130629"/>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solidFill>
                    <a:srgbClr val="00B050"/>
                  </a:solidFill>
                </a:endParaRPr>
              </a:p>
            </p:txBody>
          </p:sp>
          <p:sp>
            <p:nvSpPr>
              <p:cNvPr id="20" name="TextBox 15">
                <a:extLst>
                  <a:ext uri="{FF2B5EF4-FFF2-40B4-BE49-F238E27FC236}">
                    <a16:creationId xmlns:a16="http://schemas.microsoft.com/office/drawing/2014/main" id="{2CCFAFE9-0AF5-E0B4-A558-66A25505B8B0}"/>
                  </a:ext>
                </a:extLst>
              </p:cNvPr>
              <p:cNvSpPr txBox="1"/>
              <p:nvPr/>
            </p:nvSpPr>
            <p:spPr>
              <a:xfrm>
                <a:off x="2952180" y="4969543"/>
                <a:ext cx="625734"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sz="1100" b="1" dirty="0">
                  <a:solidFill>
                    <a:srgbClr val="FF0000"/>
                  </a:solidFill>
                </a:endParaRPr>
              </a:p>
            </p:txBody>
          </p:sp>
          <p:sp>
            <p:nvSpPr>
              <p:cNvPr id="21" name="TextBox 15">
                <a:extLst>
                  <a:ext uri="{FF2B5EF4-FFF2-40B4-BE49-F238E27FC236}">
                    <a16:creationId xmlns:a16="http://schemas.microsoft.com/office/drawing/2014/main" id="{085C62FB-E8F9-3C8B-B2FC-BEAF9517F0D4}"/>
                  </a:ext>
                </a:extLst>
              </p:cNvPr>
              <p:cNvSpPr txBox="1"/>
              <p:nvPr/>
            </p:nvSpPr>
            <p:spPr>
              <a:xfrm>
                <a:off x="3115561" y="3131697"/>
                <a:ext cx="778457"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sz="1100" b="1" dirty="0">
                  <a:solidFill>
                    <a:srgbClr val="FF0000"/>
                  </a:solidFill>
                </a:endParaRPr>
              </a:p>
            </p:txBody>
          </p:sp>
          <p:sp>
            <p:nvSpPr>
              <p:cNvPr id="22" name="TextBox 22">
                <a:extLst>
                  <a:ext uri="{FF2B5EF4-FFF2-40B4-BE49-F238E27FC236}">
                    <a16:creationId xmlns:a16="http://schemas.microsoft.com/office/drawing/2014/main" id="{E93741B4-CD09-10DB-9CDE-BE6DB91479D0}"/>
                  </a:ext>
                </a:extLst>
              </p:cNvPr>
              <p:cNvSpPr txBox="1"/>
              <p:nvPr/>
            </p:nvSpPr>
            <p:spPr>
              <a:xfrm>
                <a:off x="2019218" y="4831738"/>
                <a:ext cx="671485"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dirty="0">
                    <a:solidFill>
                      <a:srgbClr val="0000FF"/>
                    </a:solidFill>
                  </a:rPr>
                  <a:t>08</a:t>
                </a:r>
              </a:p>
            </p:txBody>
          </p:sp>
          <p:sp>
            <p:nvSpPr>
              <p:cNvPr id="23" name="TextBox 23">
                <a:extLst>
                  <a:ext uri="{FF2B5EF4-FFF2-40B4-BE49-F238E27FC236}">
                    <a16:creationId xmlns:a16="http://schemas.microsoft.com/office/drawing/2014/main" id="{F6BC150A-930D-F13E-A384-EB460647A68C}"/>
                  </a:ext>
                </a:extLst>
              </p:cNvPr>
              <p:cNvSpPr txBox="1"/>
              <p:nvPr/>
            </p:nvSpPr>
            <p:spPr>
              <a:xfrm>
                <a:off x="2727701" y="4643479"/>
                <a:ext cx="865142"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dirty="0">
                    <a:solidFill>
                      <a:srgbClr val="0000FF"/>
                    </a:solidFill>
                  </a:rPr>
                  <a:t>00</a:t>
                </a:r>
              </a:p>
            </p:txBody>
          </p:sp>
        </p:grpSp>
        <p:grpSp>
          <p:nvGrpSpPr>
            <p:cNvPr id="11" name="Group 10">
              <a:extLst>
                <a:ext uri="{FF2B5EF4-FFF2-40B4-BE49-F238E27FC236}">
                  <a16:creationId xmlns:a16="http://schemas.microsoft.com/office/drawing/2014/main" id="{9449B98F-FDF1-61DC-A6E3-82D16C0BF1C0}"/>
                </a:ext>
              </a:extLst>
            </p:cNvPr>
            <p:cNvGrpSpPr/>
            <p:nvPr/>
          </p:nvGrpSpPr>
          <p:grpSpPr>
            <a:xfrm>
              <a:off x="1687333" y="3385725"/>
              <a:ext cx="2626884" cy="2095021"/>
              <a:chOff x="1646591" y="3131697"/>
              <a:chExt cx="2626884" cy="2095021"/>
            </a:xfrm>
          </p:grpSpPr>
          <p:sp>
            <p:nvSpPr>
              <p:cNvPr id="12" name="TextBox 15">
                <a:extLst>
                  <a:ext uri="{FF2B5EF4-FFF2-40B4-BE49-F238E27FC236}">
                    <a16:creationId xmlns:a16="http://schemas.microsoft.com/office/drawing/2014/main" id="{8B3B93CB-82D3-444E-2470-A51954B1FD9B}"/>
                  </a:ext>
                </a:extLst>
              </p:cNvPr>
              <p:cNvSpPr txBox="1"/>
              <p:nvPr/>
            </p:nvSpPr>
            <p:spPr>
              <a:xfrm>
                <a:off x="2952180" y="4969543"/>
                <a:ext cx="625734"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sz="1100" b="1" dirty="0">
                  <a:solidFill>
                    <a:schemeClr val="tx1"/>
                  </a:solidFill>
                </a:endParaRPr>
              </a:p>
            </p:txBody>
          </p:sp>
          <p:sp>
            <p:nvSpPr>
              <p:cNvPr id="13" name="TextBox 15">
                <a:extLst>
                  <a:ext uri="{FF2B5EF4-FFF2-40B4-BE49-F238E27FC236}">
                    <a16:creationId xmlns:a16="http://schemas.microsoft.com/office/drawing/2014/main" id="{5525CB0A-D0A8-AEB4-E4D3-7CED1EE84173}"/>
                  </a:ext>
                </a:extLst>
              </p:cNvPr>
              <p:cNvSpPr txBox="1"/>
              <p:nvPr/>
            </p:nvSpPr>
            <p:spPr>
              <a:xfrm>
                <a:off x="3115561" y="3131697"/>
                <a:ext cx="778457"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sz="1100" b="1" dirty="0">
                  <a:solidFill>
                    <a:schemeClr val="tx1"/>
                  </a:solidFill>
                </a:endParaRPr>
              </a:p>
            </p:txBody>
          </p:sp>
          <p:sp>
            <p:nvSpPr>
              <p:cNvPr id="14" name="TextBox 23">
                <a:extLst>
                  <a:ext uri="{FF2B5EF4-FFF2-40B4-BE49-F238E27FC236}">
                    <a16:creationId xmlns:a16="http://schemas.microsoft.com/office/drawing/2014/main" id="{C82D4005-22DB-C71D-378D-961EBB2B2024}"/>
                  </a:ext>
                </a:extLst>
              </p:cNvPr>
              <p:cNvSpPr txBox="1"/>
              <p:nvPr/>
            </p:nvSpPr>
            <p:spPr>
              <a:xfrm>
                <a:off x="3408333" y="4643479"/>
                <a:ext cx="865142"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sz="1100" b="1" dirty="0">
                  <a:solidFill>
                    <a:srgbClr val="00B050"/>
                  </a:solidFill>
                </a:endParaRPr>
              </a:p>
            </p:txBody>
          </p:sp>
          <p:sp>
            <p:nvSpPr>
              <p:cNvPr id="15" name="Oval 14">
                <a:extLst>
                  <a:ext uri="{FF2B5EF4-FFF2-40B4-BE49-F238E27FC236}">
                    <a16:creationId xmlns:a16="http://schemas.microsoft.com/office/drawing/2014/main" id="{AF9A2B9B-73F7-E1E8-6B38-79DDF50FA0B0}"/>
                  </a:ext>
                </a:extLst>
              </p:cNvPr>
              <p:cNvSpPr/>
              <p:nvPr/>
            </p:nvSpPr>
            <p:spPr>
              <a:xfrm>
                <a:off x="1733546" y="4514375"/>
                <a:ext cx="139960" cy="130629"/>
              </a:xfrm>
              <a:prstGeom prst="ellipse">
                <a:avLst/>
              </a:prstGeom>
              <a:noFill/>
              <a:ln w="28575">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6" name="TextBox 15">
                <a:extLst>
                  <a:ext uri="{FF2B5EF4-FFF2-40B4-BE49-F238E27FC236}">
                    <a16:creationId xmlns:a16="http://schemas.microsoft.com/office/drawing/2014/main" id="{EC5DEB4C-4425-1F95-9150-6BF69941CCFF}"/>
                  </a:ext>
                </a:extLst>
              </p:cNvPr>
              <p:cNvSpPr txBox="1"/>
              <p:nvPr/>
            </p:nvSpPr>
            <p:spPr>
              <a:xfrm>
                <a:off x="1646591" y="4285325"/>
                <a:ext cx="591750" cy="2571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100" b="1" dirty="0">
                    <a:solidFill>
                      <a:srgbClr val="FF00FF"/>
                    </a:solidFill>
                  </a:rPr>
                  <a:t>10</a:t>
                </a:r>
              </a:p>
            </p:txBody>
          </p:sp>
        </p:grpSp>
      </p:grpSp>
      <p:sp>
        <p:nvSpPr>
          <p:cNvPr id="40" name="Oval 39">
            <a:extLst>
              <a:ext uri="{FF2B5EF4-FFF2-40B4-BE49-F238E27FC236}">
                <a16:creationId xmlns:a16="http://schemas.microsoft.com/office/drawing/2014/main" id="{F740D19F-CF89-62BD-AE10-BB1D245CCAB6}"/>
              </a:ext>
            </a:extLst>
          </p:cNvPr>
          <p:cNvSpPr/>
          <p:nvPr/>
        </p:nvSpPr>
        <p:spPr>
          <a:xfrm rot="20212094">
            <a:off x="4690304" y="2101986"/>
            <a:ext cx="1655847" cy="3719318"/>
          </a:xfrm>
          <a:prstGeom prst="ellipse">
            <a:avLst/>
          </a:prstGeom>
          <a:noFill/>
          <a:ln w="254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CE61EE8-790F-74A6-03DF-BA532784A5FD}"/>
              </a:ext>
            </a:extLst>
          </p:cNvPr>
          <p:cNvSpPr/>
          <p:nvPr/>
        </p:nvSpPr>
        <p:spPr>
          <a:xfrm>
            <a:off x="8267850" y="4027543"/>
            <a:ext cx="2743200" cy="1534160"/>
          </a:xfrm>
          <a:prstGeom prst="ellipse">
            <a:avLst/>
          </a:prstGeom>
          <a:noFill/>
          <a:ln w="254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a16="http://schemas.microsoft.com/office/drawing/2014/main" id="{44BF5D24-6934-73AC-38B2-4ACB280C22BA}"/>
              </a:ext>
            </a:extLst>
          </p:cNvPr>
          <p:cNvCxnSpPr>
            <a:cxnSpLocks/>
          </p:cNvCxnSpPr>
          <p:nvPr/>
        </p:nvCxnSpPr>
        <p:spPr>
          <a:xfrm>
            <a:off x="6535271" y="3331447"/>
            <a:ext cx="1944669" cy="1007246"/>
          </a:xfrm>
          <a:prstGeom prst="straightConnector1">
            <a:avLst/>
          </a:prstGeom>
          <a:ln w="25400">
            <a:solidFill>
              <a:srgbClr val="00B050"/>
            </a:solidFill>
            <a:prstDash val="dash"/>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45" name="Object 44">
            <a:extLst>
              <a:ext uri="{FF2B5EF4-FFF2-40B4-BE49-F238E27FC236}">
                <a16:creationId xmlns:a16="http://schemas.microsoft.com/office/drawing/2014/main" id="{7ED9DC3B-390C-A6D3-57D2-4881267BAEFF}"/>
              </a:ext>
            </a:extLst>
          </p:cNvPr>
          <p:cNvGraphicFramePr>
            <a:graphicFrameLocks noChangeAspect="1"/>
          </p:cNvGraphicFramePr>
          <p:nvPr/>
        </p:nvGraphicFramePr>
        <p:xfrm>
          <a:off x="246975" y="938213"/>
          <a:ext cx="7078663" cy="5418137"/>
        </p:xfrm>
        <a:graphic>
          <a:graphicData uri="http://schemas.openxmlformats.org/presentationml/2006/ole">
            <mc:AlternateContent xmlns:mc="http://schemas.openxmlformats.org/markup-compatibility/2006">
              <mc:Choice xmlns:v="urn:schemas-microsoft-com:vml" Requires="v">
                <p:oleObj name="Graph" r:id="rId6" imgW="9802440" imgH="7502760" progId="Origin95.Graph">
                  <p:embed/>
                </p:oleObj>
              </mc:Choice>
              <mc:Fallback>
                <p:oleObj name="Graph" r:id="rId6" imgW="9802440" imgH="7502760" progId="Origin95.Graph">
                  <p:embed/>
                  <p:pic>
                    <p:nvPicPr>
                      <p:cNvPr id="45" name="Object 44">
                        <a:extLst>
                          <a:ext uri="{FF2B5EF4-FFF2-40B4-BE49-F238E27FC236}">
                            <a16:creationId xmlns:a16="http://schemas.microsoft.com/office/drawing/2014/main" id="{7ED9DC3B-390C-A6D3-57D2-4881267BAEFF}"/>
                          </a:ext>
                        </a:extLst>
                      </p:cNvPr>
                      <p:cNvPicPr/>
                      <p:nvPr/>
                    </p:nvPicPr>
                    <p:blipFill>
                      <a:blip r:embed="rId7"/>
                      <a:stretch>
                        <a:fillRect/>
                      </a:stretch>
                    </p:blipFill>
                    <p:spPr>
                      <a:xfrm>
                        <a:off x="246975" y="938213"/>
                        <a:ext cx="7078663" cy="5418137"/>
                      </a:xfrm>
                      <a:prstGeom prst="rect">
                        <a:avLst/>
                      </a:prstGeom>
                    </p:spPr>
                  </p:pic>
                </p:oleObj>
              </mc:Fallback>
            </mc:AlternateContent>
          </a:graphicData>
        </a:graphic>
      </p:graphicFrame>
      <p:sp>
        <p:nvSpPr>
          <p:cNvPr id="4" name="Rectangle: Rounded Corners 3">
            <a:extLst>
              <a:ext uri="{FF2B5EF4-FFF2-40B4-BE49-F238E27FC236}">
                <a16:creationId xmlns:a16="http://schemas.microsoft.com/office/drawing/2014/main" id="{F5B6808D-3FC5-626E-E9BE-288DE82272EE}"/>
              </a:ext>
            </a:extLst>
          </p:cNvPr>
          <p:cNvSpPr/>
          <p:nvPr/>
        </p:nvSpPr>
        <p:spPr>
          <a:xfrm>
            <a:off x="8130986" y="173947"/>
            <a:ext cx="3595777" cy="195529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The 01 composition may be worth exploring as other aspects of the powder production are  brought under control</a:t>
            </a:r>
          </a:p>
          <a:p>
            <a:pPr marL="285750" indent="-285750">
              <a:buFont typeface="Arial" panose="020B0604020202020204" pitchFamily="34" charset="0"/>
              <a:buChar char="•"/>
            </a:pPr>
            <a:r>
              <a:rPr lang="en-US" dirty="0">
                <a:solidFill>
                  <a:schemeClr val="tx1"/>
                </a:solidFill>
              </a:rPr>
              <a:t>08 is close to standard 521 made today</a:t>
            </a:r>
            <a:endParaRPr lang="en-US" dirty="0"/>
          </a:p>
        </p:txBody>
      </p:sp>
    </p:spTree>
    <p:extLst>
      <p:ext uri="{BB962C8B-B14F-4D97-AF65-F5344CB8AC3E}">
        <p14:creationId xmlns:p14="http://schemas.microsoft.com/office/powerpoint/2010/main" val="230916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5B7E7-E8A4-1631-CDA1-FBC2B82A056E}"/>
              </a:ext>
            </a:extLst>
          </p:cNvPr>
          <p:cNvSpPr>
            <a:spLocks noGrp="1"/>
          </p:cNvSpPr>
          <p:nvPr>
            <p:ph type="title"/>
          </p:nvPr>
        </p:nvSpPr>
        <p:spPr/>
        <p:txBody>
          <a:bodyPr/>
          <a:lstStyle/>
          <a:p>
            <a:r>
              <a:rPr lang="en-US" dirty="0"/>
              <a:t>Final thoughts</a:t>
            </a:r>
          </a:p>
        </p:txBody>
      </p:sp>
      <p:sp>
        <p:nvSpPr>
          <p:cNvPr id="3" name="Content Placeholder 2">
            <a:extLst>
              <a:ext uri="{FF2B5EF4-FFF2-40B4-BE49-F238E27FC236}">
                <a16:creationId xmlns:a16="http://schemas.microsoft.com/office/drawing/2014/main" id="{50F03FDB-B176-CB6F-D452-21EEF7B6C390}"/>
              </a:ext>
            </a:extLst>
          </p:cNvPr>
          <p:cNvSpPr>
            <a:spLocks noGrp="1"/>
          </p:cNvSpPr>
          <p:nvPr>
            <p:ph idx="1"/>
          </p:nvPr>
        </p:nvSpPr>
        <p:spPr>
          <a:xfrm>
            <a:off x="101600" y="1136162"/>
            <a:ext cx="4022900" cy="4457700"/>
          </a:xfrm>
        </p:spPr>
        <p:txBody>
          <a:bodyPr>
            <a:normAutofit fontScale="85000" lnSpcReduction="10000"/>
          </a:bodyPr>
          <a:lstStyle/>
          <a:p>
            <a:r>
              <a:rPr lang="en-US" dirty="0"/>
              <a:t>Reliable, consistent powder is a present concern but the SBIR and ASC programs are providing basic characterization, amplified greatly by ARDAP efforts too</a:t>
            </a:r>
          </a:p>
          <a:p>
            <a:r>
              <a:rPr lang="en-US" dirty="0"/>
              <a:t>Using our standard J</a:t>
            </a:r>
            <a:r>
              <a:rPr lang="en-US" baseline="-25000" dirty="0"/>
              <a:t>E</a:t>
            </a:r>
            <a:r>
              <a:rPr lang="en-US" dirty="0"/>
              <a:t>(5T) metric, we are not yet back to where we were in 2018-2020 (1100-1300 A/mm</a:t>
            </a:r>
            <a:r>
              <a:rPr lang="en-US" baseline="30000" dirty="0"/>
              <a:t>2</a:t>
            </a:r>
            <a:r>
              <a:rPr lang="en-US" dirty="0"/>
              <a:t>) time frame but I am optimistic</a:t>
            </a:r>
          </a:p>
          <a:p>
            <a:r>
              <a:rPr lang="en-US" dirty="0"/>
              <a:t>As made wires have badly sausaged filaments – this strikes me as next path to greatly increasing Jc – </a:t>
            </a:r>
            <a:r>
              <a:rPr lang="en-US" dirty="0">
                <a:solidFill>
                  <a:srgbClr val="FF0000"/>
                </a:solidFill>
              </a:rPr>
              <a:t>recent PhD of Shaon Barua had much of interest on this</a:t>
            </a:r>
          </a:p>
        </p:txBody>
      </p:sp>
      <p:sp>
        <p:nvSpPr>
          <p:cNvPr id="4" name="Slide Number Placeholder 3">
            <a:extLst>
              <a:ext uri="{FF2B5EF4-FFF2-40B4-BE49-F238E27FC236}">
                <a16:creationId xmlns:a16="http://schemas.microsoft.com/office/drawing/2014/main" id="{103117BA-0589-8457-015D-F4ED038DCBD2}"/>
              </a:ext>
            </a:extLst>
          </p:cNvPr>
          <p:cNvSpPr>
            <a:spLocks noGrp="1"/>
          </p:cNvSpPr>
          <p:nvPr>
            <p:ph type="sldNum" sz="quarter" idx="12"/>
          </p:nvPr>
        </p:nvSpPr>
        <p:spPr/>
        <p:txBody>
          <a:bodyPr/>
          <a:lstStyle/>
          <a:p>
            <a:fld id="{5F4C9F40-B079-4B71-A627-7266DFEA7F03}" type="slidenum">
              <a:rPr lang="en-US" smtClean="0"/>
              <a:t>15</a:t>
            </a:fld>
            <a:endParaRPr lang="en-US" dirty="0"/>
          </a:p>
        </p:txBody>
      </p:sp>
      <p:pic>
        <p:nvPicPr>
          <p:cNvPr id="6" name="Picture 5">
            <a:extLst>
              <a:ext uri="{FF2B5EF4-FFF2-40B4-BE49-F238E27FC236}">
                <a16:creationId xmlns:a16="http://schemas.microsoft.com/office/drawing/2014/main" id="{B966F937-B553-7A41-3786-BFFF659CC898}"/>
              </a:ext>
            </a:extLst>
          </p:cNvPr>
          <p:cNvPicPr>
            <a:picLocks noChangeAspect="1"/>
          </p:cNvPicPr>
          <p:nvPr/>
        </p:nvPicPr>
        <p:blipFill>
          <a:blip r:embed="rId2"/>
          <a:stretch>
            <a:fillRect/>
          </a:stretch>
        </p:blipFill>
        <p:spPr>
          <a:xfrm>
            <a:off x="8405764" y="-148492"/>
            <a:ext cx="3614298" cy="3161252"/>
          </a:xfrm>
          <a:prstGeom prst="rect">
            <a:avLst/>
          </a:prstGeom>
        </p:spPr>
      </p:pic>
      <p:pic>
        <p:nvPicPr>
          <p:cNvPr id="8" name="Picture 7">
            <a:extLst>
              <a:ext uri="{FF2B5EF4-FFF2-40B4-BE49-F238E27FC236}">
                <a16:creationId xmlns:a16="http://schemas.microsoft.com/office/drawing/2014/main" id="{DE831DE1-68FF-8D63-2A5C-5BFC94A96AF1}"/>
              </a:ext>
            </a:extLst>
          </p:cNvPr>
          <p:cNvPicPr>
            <a:picLocks noChangeAspect="1"/>
          </p:cNvPicPr>
          <p:nvPr/>
        </p:nvPicPr>
        <p:blipFill>
          <a:blip r:embed="rId3"/>
          <a:stretch>
            <a:fillRect/>
          </a:stretch>
        </p:blipFill>
        <p:spPr>
          <a:xfrm>
            <a:off x="4931506" y="3470060"/>
            <a:ext cx="6041293" cy="3277041"/>
          </a:xfrm>
          <a:prstGeom prst="rect">
            <a:avLst/>
          </a:prstGeom>
        </p:spPr>
      </p:pic>
      <p:pic>
        <p:nvPicPr>
          <p:cNvPr id="10" name="Picture 9">
            <a:extLst>
              <a:ext uri="{FF2B5EF4-FFF2-40B4-BE49-F238E27FC236}">
                <a16:creationId xmlns:a16="http://schemas.microsoft.com/office/drawing/2014/main" id="{2B61C38F-8876-E7E0-FE22-5B6AA5A0C9E8}"/>
              </a:ext>
            </a:extLst>
          </p:cNvPr>
          <p:cNvPicPr>
            <a:picLocks noChangeAspect="1"/>
          </p:cNvPicPr>
          <p:nvPr/>
        </p:nvPicPr>
        <p:blipFill>
          <a:blip r:embed="rId4"/>
          <a:stretch>
            <a:fillRect/>
          </a:stretch>
        </p:blipFill>
        <p:spPr>
          <a:xfrm>
            <a:off x="4367234" y="-53723"/>
            <a:ext cx="4022899" cy="3555269"/>
          </a:xfrm>
          <a:prstGeom prst="rect">
            <a:avLst/>
          </a:prstGeom>
        </p:spPr>
      </p:pic>
    </p:spTree>
    <p:extLst>
      <p:ext uri="{BB962C8B-B14F-4D97-AF65-F5344CB8AC3E}">
        <p14:creationId xmlns:p14="http://schemas.microsoft.com/office/powerpoint/2010/main" val="163194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D83B0-4BF3-CCB8-319C-E240CEBCDF37}"/>
              </a:ext>
            </a:extLst>
          </p:cNvPr>
          <p:cNvSpPr>
            <a:spLocks noGrp="1"/>
          </p:cNvSpPr>
          <p:nvPr>
            <p:ph type="title"/>
          </p:nvPr>
        </p:nvSpPr>
        <p:spPr>
          <a:xfrm>
            <a:off x="208800" y="125046"/>
            <a:ext cx="3448800" cy="720000"/>
          </a:xfrm>
        </p:spPr>
        <p:txBody>
          <a:bodyPr/>
          <a:lstStyle/>
          <a:p>
            <a:r>
              <a:rPr lang="en-US" dirty="0"/>
              <a:t>Bi-2212 Session</a:t>
            </a:r>
          </a:p>
        </p:txBody>
      </p:sp>
      <p:sp>
        <p:nvSpPr>
          <p:cNvPr id="3" name="Content Placeholder 2">
            <a:extLst>
              <a:ext uri="{FF2B5EF4-FFF2-40B4-BE49-F238E27FC236}">
                <a16:creationId xmlns:a16="http://schemas.microsoft.com/office/drawing/2014/main" id="{7E08C1A0-7102-3E5E-E059-FE6C31E49393}"/>
              </a:ext>
            </a:extLst>
          </p:cNvPr>
          <p:cNvSpPr>
            <a:spLocks noGrp="1"/>
          </p:cNvSpPr>
          <p:nvPr>
            <p:ph idx="1"/>
          </p:nvPr>
        </p:nvSpPr>
        <p:spPr>
          <a:xfrm>
            <a:off x="66428" y="1200149"/>
            <a:ext cx="3880339" cy="5317881"/>
          </a:xfrm>
        </p:spPr>
        <p:txBody>
          <a:bodyPr>
            <a:normAutofit fontScale="92500" lnSpcReduction="20000"/>
          </a:bodyPr>
          <a:lstStyle/>
          <a:p>
            <a:r>
              <a:rPr lang="en-US" dirty="0"/>
              <a:t>Heavy emphasis on the conductor – magnets discussed here at MDP</a:t>
            </a:r>
          </a:p>
          <a:p>
            <a:r>
              <a:rPr lang="en-US" dirty="0"/>
              <a:t>Powder manufacturers (EngiMat and NavaFlex)</a:t>
            </a:r>
          </a:p>
          <a:p>
            <a:r>
              <a:rPr lang="en-US" dirty="0"/>
              <a:t>Wire manufacturer (Bruker OST)</a:t>
            </a:r>
          </a:p>
          <a:p>
            <a:r>
              <a:rPr lang="en-US" dirty="0"/>
              <a:t>Understanding (ASC-NHMFL)</a:t>
            </a:r>
          </a:p>
          <a:p>
            <a:r>
              <a:rPr lang="en-US" dirty="0"/>
              <a:t>Coils (ASC-NHMFL, LBNL – Cryomagnetics could not attend at last minute and Oxford Instruments had UK tax year end conflict) </a:t>
            </a:r>
          </a:p>
          <a:p>
            <a:r>
              <a:rPr lang="en-US" dirty="0">
                <a:solidFill>
                  <a:srgbClr val="FF0000"/>
                </a:solidFill>
              </a:rPr>
              <a:t>We expect a hybrid solenoid test with Cryomagnetics this year</a:t>
            </a:r>
          </a:p>
        </p:txBody>
      </p:sp>
      <p:sp>
        <p:nvSpPr>
          <p:cNvPr id="4" name="Slide Number Placeholder 3">
            <a:extLst>
              <a:ext uri="{FF2B5EF4-FFF2-40B4-BE49-F238E27FC236}">
                <a16:creationId xmlns:a16="http://schemas.microsoft.com/office/drawing/2014/main" id="{F36C0720-3D8D-FEC4-069B-D9323162D09F}"/>
              </a:ext>
            </a:extLst>
          </p:cNvPr>
          <p:cNvSpPr>
            <a:spLocks noGrp="1"/>
          </p:cNvSpPr>
          <p:nvPr>
            <p:ph type="sldNum" sz="quarter" idx="12"/>
          </p:nvPr>
        </p:nvSpPr>
        <p:spPr/>
        <p:txBody>
          <a:bodyPr/>
          <a:lstStyle/>
          <a:p>
            <a:fld id="{5F4C9F40-B079-4B71-A627-7266DFEA7F03}" type="slidenum">
              <a:rPr lang="en-US" smtClean="0"/>
              <a:t>2</a:t>
            </a:fld>
            <a:endParaRPr lang="en-US" dirty="0"/>
          </a:p>
        </p:txBody>
      </p:sp>
      <p:pic>
        <p:nvPicPr>
          <p:cNvPr id="6" name="Picture 5">
            <a:extLst>
              <a:ext uri="{FF2B5EF4-FFF2-40B4-BE49-F238E27FC236}">
                <a16:creationId xmlns:a16="http://schemas.microsoft.com/office/drawing/2014/main" id="{0F3E7F19-37D1-9C69-E602-67322693C226}"/>
              </a:ext>
            </a:extLst>
          </p:cNvPr>
          <p:cNvPicPr>
            <a:picLocks noChangeAspect="1"/>
          </p:cNvPicPr>
          <p:nvPr/>
        </p:nvPicPr>
        <p:blipFill>
          <a:blip r:embed="rId2"/>
          <a:stretch>
            <a:fillRect/>
          </a:stretch>
        </p:blipFill>
        <p:spPr>
          <a:xfrm>
            <a:off x="4076697" y="144446"/>
            <a:ext cx="7518971" cy="6227746"/>
          </a:xfrm>
          <a:prstGeom prst="rect">
            <a:avLst/>
          </a:prstGeom>
        </p:spPr>
      </p:pic>
      <p:sp>
        <p:nvSpPr>
          <p:cNvPr id="7" name="TextBox 6">
            <a:extLst>
              <a:ext uri="{FF2B5EF4-FFF2-40B4-BE49-F238E27FC236}">
                <a16:creationId xmlns:a16="http://schemas.microsoft.com/office/drawing/2014/main" id="{2873E481-CC5E-DA36-C689-B8911A99EEDE}"/>
              </a:ext>
            </a:extLst>
          </p:cNvPr>
          <p:cNvSpPr txBox="1"/>
          <p:nvPr/>
        </p:nvSpPr>
        <p:spPr>
          <a:xfrm>
            <a:off x="5955323" y="5470769"/>
            <a:ext cx="5770274" cy="468923"/>
          </a:xfrm>
          <a:prstGeom prst="rect">
            <a:avLst/>
          </a:prstGeom>
          <a:noFill/>
          <a:ln w="28575">
            <a:solidFill>
              <a:schemeClr val="tx2"/>
            </a:solidFill>
          </a:ln>
        </p:spPr>
        <p:txBody>
          <a:bodyPr wrap="square" rtlCol="0">
            <a:spAutoFit/>
          </a:bodyPr>
          <a:lstStyle/>
          <a:p>
            <a:endParaRPr lang="en-US" dirty="0">
              <a:solidFill>
                <a:schemeClr val="bg1"/>
              </a:solidFill>
            </a:endParaRPr>
          </a:p>
        </p:txBody>
      </p:sp>
    </p:spTree>
    <p:extLst>
      <p:ext uri="{BB962C8B-B14F-4D97-AF65-F5344CB8AC3E}">
        <p14:creationId xmlns:p14="http://schemas.microsoft.com/office/powerpoint/2010/main" val="1883361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79A11-7BF9-D2DC-0D73-0A670A9CBA2E}"/>
              </a:ext>
            </a:extLst>
          </p:cNvPr>
          <p:cNvSpPr>
            <a:spLocks noGrp="1"/>
          </p:cNvSpPr>
          <p:nvPr>
            <p:ph type="title"/>
          </p:nvPr>
        </p:nvSpPr>
        <p:spPr>
          <a:xfrm>
            <a:off x="128954" y="110899"/>
            <a:ext cx="11810626" cy="720000"/>
          </a:xfrm>
        </p:spPr>
        <p:txBody>
          <a:bodyPr>
            <a:normAutofit/>
          </a:bodyPr>
          <a:lstStyle/>
          <a:p>
            <a:r>
              <a:rPr lang="en-US" dirty="0"/>
              <a:t>The initial switch to nGimat powders was spectacular (2016-2017)</a:t>
            </a:r>
          </a:p>
        </p:txBody>
      </p:sp>
      <p:sp>
        <p:nvSpPr>
          <p:cNvPr id="4" name="Slide Number Placeholder 3">
            <a:extLst>
              <a:ext uri="{FF2B5EF4-FFF2-40B4-BE49-F238E27FC236}">
                <a16:creationId xmlns:a16="http://schemas.microsoft.com/office/drawing/2014/main" id="{DC7F4E68-206E-324C-DF37-E15433602AAE}"/>
              </a:ext>
            </a:extLst>
          </p:cNvPr>
          <p:cNvSpPr>
            <a:spLocks noGrp="1"/>
          </p:cNvSpPr>
          <p:nvPr>
            <p:ph type="sldNum" sz="quarter" idx="12"/>
          </p:nvPr>
        </p:nvSpPr>
        <p:spPr/>
        <p:txBody>
          <a:bodyPr/>
          <a:lstStyle/>
          <a:p>
            <a:fld id="{5F4C9F40-B079-4B71-A627-7266DFEA7F03}" type="slidenum">
              <a:rPr lang="en-US" smtClean="0"/>
              <a:t>3</a:t>
            </a:fld>
            <a:endParaRPr lang="en-US" dirty="0"/>
          </a:p>
        </p:txBody>
      </p:sp>
      <p:pic>
        <p:nvPicPr>
          <p:cNvPr id="6" name="Picture 5">
            <a:extLst>
              <a:ext uri="{FF2B5EF4-FFF2-40B4-BE49-F238E27FC236}">
                <a16:creationId xmlns:a16="http://schemas.microsoft.com/office/drawing/2014/main" id="{5D992DF8-8F88-784D-3F41-71FE2F329A7A}"/>
              </a:ext>
            </a:extLst>
          </p:cNvPr>
          <p:cNvPicPr>
            <a:picLocks noChangeAspect="1"/>
          </p:cNvPicPr>
          <p:nvPr/>
        </p:nvPicPr>
        <p:blipFill>
          <a:blip r:embed="rId2"/>
          <a:stretch>
            <a:fillRect/>
          </a:stretch>
        </p:blipFill>
        <p:spPr>
          <a:xfrm>
            <a:off x="1935528" y="797169"/>
            <a:ext cx="10004052" cy="5949932"/>
          </a:xfrm>
          <a:prstGeom prst="rect">
            <a:avLst/>
          </a:prstGeom>
        </p:spPr>
      </p:pic>
      <p:sp>
        <p:nvSpPr>
          <p:cNvPr id="7" name="Rectangle: Rounded Corners 6">
            <a:extLst>
              <a:ext uri="{FF2B5EF4-FFF2-40B4-BE49-F238E27FC236}">
                <a16:creationId xmlns:a16="http://schemas.microsoft.com/office/drawing/2014/main" id="{96684042-E9A0-AA16-E168-DF2B133F89DD}"/>
              </a:ext>
            </a:extLst>
          </p:cNvPr>
          <p:cNvSpPr/>
          <p:nvPr/>
        </p:nvSpPr>
        <p:spPr>
          <a:xfrm>
            <a:off x="128954" y="5693931"/>
            <a:ext cx="5375031" cy="7200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A key issue for LTSW was powder quality and how to get it back…………….</a:t>
            </a:r>
            <a:endParaRPr lang="en-US" dirty="0"/>
          </a:p>
        </p:txBody>
      </p:sp>
    </p:spTree>
    <p:extLst>
      <p:ext uri="{BB962C8B-B14F-4D97-AF65-F5344CB8AC3E}">
        <p14:creationId xmlns:p14="http://schemas.microsoft.com/office/powerpoint/2010/main" val="394763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A4F89-E2FE-5954-3D64-F5E96DF6CB8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87DB09F-F5A2-57F1-E91D-6C1F767ACF7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CF05C61-5AE7-8D87-222B-6498E8159F80}"/>
              </a:ext>
            </a:extLst>
          </p:cNvPr>
          <p:cNvSpPr>
            <a:spLocks noGrp="1"/>
          </p:cNvSpPr>
          <p:nvPr>
            <p:ph type="sldNum" sz="quarter" idx="12"/>
          </p:nvPr>
        </p:nvSpPr>
        <p:spPr/>
        <p:txBody>
          <a:bodyPr/>
          <a:lstStyle/>
          <a:p>
            <a:fld id="{5F4C9F40-B079-4B71-A627-7266DFEA7F03}" type="slidenum">
              <a:rPr lang="en-US" smtClean="0"/>
              <a:t>4</a:t>
            </a:fld>
            <a:endParaRPr lang="en-US" dirty="0"/>
          </a:p>
        </p:txBody>
      </p:sp>
      <p:pic>
        <p:nvPicPr>
          <p:cNvPr id="6" name="Picture 5">
            <a:extLst>
              <a:ext uri="{FF2B5EF4-FFF2-40B4-BE49-F238E27FC236}">
                <a16:creationId xmlns:a16="http://schemas.microsoft.com/office/drawing/2014/main" id="{7B40491E-6939-DF89-0186-ACF0EF1735B0}"/>
              </a:ext>
            </a:extLst>
          </p:cNvPr>
          <p:cNvPicPr>
            <a:picLocks noChangeAspect="1"/>
          </p:cNvPicPr>
          <p:nvPr/>
        </p:nvPicPr>
        <p:blipFill>
          <a:blip r:embed="rId2"/>
          <a:stretch>
            <a:fillRect/>
          </a:stretch>
        </p:blipFill>
        <p:spPr>
          <a:xfrm>
            <a:off x="109416" y="136625"/>
            <a:ext cx="12192000" cy="6380120"/>
          </a:xfrm>
          <a:prstGeom prst="rect">
            <a:avLst/>
          </a:prstGeom>
        </p:spPr>
      </p:pic>
      <p:pic>
        <p:nvPicPr>
          <p:cNvPr id="8" name="Picture 7">
            <a:extLst>
              <a:ext uri="{FF2B5EF4-FFF2-40B4-BE49-F238E27FC236}">
                <a16:creationId xmlns:a16="http://schemas.microsoft.com/office/drawing/2014/main" id="{759803E0-2D6B-9165-9163-9F7AC04B9FA7}"/>
              </a:ext>
            </a:extLst>
          </p:cNvPr>
          <p:cNvPicPr>
            <a:picLocks noChangeAspect="1"/>
          </p:cNvPicPr>
          <p:nvPr/>
        </p:nvPicPr>
        <p:blipFill>
          <a:blip r:embed="rId3"/>
          <a:stretch>
            <a:fillRect/>
          </a:stretch>
        </p:blipFill>
        <p:spPr>
          <a:xfrm>
            <a:off x="6135077" y="136625"/>
            <a:ext cx="4647552" cy="1324852"/>
          </a:xfrm>
          <a:prstGeom prst="rect">
            <a:avLst/>
          </a:prstGeom>
        </p:spPr>
      </p:pic>
      <p:sp>
        <p:nvSpPr>
          <p:cNvPr id="9" name="Oval 8">
            <a:extLst>
              <a:ext uri="{FF2B5EF4-FFF2-40B4-BE49-F238E27FC236}">
                <a16:creationId xmlns:a16="http://schemas.microsoft.com/office/drawing/2014/main" id="{8506F5CD-8AA9-DD4C-E4E5-BA7CC56B2FE4}"/>
              </a:ext>
            </a:extLst>
          </p:cNvPr>
          <p:cNvSpPr/>
          <p:nvPr/>
        </p:nvSpPr>
        <p:spPr>
          <a:xfrm rot="550892">
            <a:off x="7510472" y="3387372"/>
            <a:ext cx="4237269" cy="1195753"/>
          </a:xfrm>
          <a:prstGeom prst="ellipse">
            <a:avLst/>
          </a:prstGeom>
          <a:ln w="38100">
            <a:solidFill>
              <a:schemeClr val="tx2"/>
            </a:solidFill>
          </a:ln>
        </p:spPr>
        <p:txBody>
          <a:bodyPr wrap="square" rtlCol="0" anchor="ctr">
            <a:spAutoFit/>
          </a:bodyPr>
          <a:lstStyle/>
          <a:p>
            <a:pPr algn="r"/>
            <a:endParaRPr lang="en-US" dirty="0">
              <a:solidFill>
                <a:schemeClr val="accent3"/>
              </a:solidFill>
            </a:endParaRPr>
          </a:p>
        </p:txBody>
      </p:sp>
      <p:sp>
        <p:nvSpPr>
          <p:cNvPr id="11" name="Rectangle: Rounded Corners 10">
            <a:extLst>
              <a:ext uri="{FF2B5EF4-FFF2-40B4-BE49-F238E27FC236}">
                <a16:creationId xmlns:a16="http://schemas.microsoft.com/office/drawing/2014/main" id="{FA9237BD-8723-E6FD-CCF8-ADDB69424ADD}"/>
              </a:ext>
            </a:extLst>
          </p:cNvPr>
          <p:cNvSpPr/>
          <p:nvPr/>
        </p:nvSpPr>
        <p:spPr>
          <a:xfrm>
            <a:off x="6605032" y="5630587"/>
            <a:ext cx="5108276" cy="62541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Trend of Jc is in the wrong direction</a:t>
            </a:r>
            <a:endParaRPr lang="en-US" dirty="0"/>
          </a:p>
        </p:txBody>
      </p:sp>
    </p:spTree>
    <p:extLst>
      <p:ext uri="{BB962C8B-B14F-4D97-AF65-F5344CB8AC3E}">
        <p14:creationId xmlns:p14="http://schemas.microsoft.com/office/powerpoint/2010/main" val="338402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8D550-F39F-F688-0B84-50A8CD6E711E}"/>
              </a:ext>
            </a:extLst>
          </p:cNvPr>
          <p:cNvSpPr>
            <a:spLocks noGrp="1"/>
          </p:cNvSpPr>
          <p:nvPr>
            <p:ph type="title"/>
          </p:nvPr>
        </p:nvSpPr>
        <p:spPr>
          <a:xfrm>
            <a:off x="136769" y="101600"/>
            <a:ext cx="10058400" cy="720000"/>
          </a:xfrm>
        </p:spPr>
        <p:txBody>
          <a:bodyPr/>
          <a:lstStyle/>
          <a:p>
            <a:r>
              <a:rPr lang="en-US" dirty="0"/>
              <a:t>Powder – EngiMat – Dan Bugaris</a:t>
            </a:r>
          </a:p>
        </p:txBody>
      </p:sp>
      <p:sp>
        <p:nvSpPr>
          <p:cNvPr id="3" name="Content Placeholder 2">
            <a:extLst>
              <a:ext uri="{FF2B5EF4-FFF2-40B4-BE49-F238E27FC236}">
                <a16:creationId xmlns:a16="http://schemas.microsoft.com/office/drawing/2014/main" id="{909FE7AD-7410-C83D-FB7A-B0FA6E13A3EB}"/>
              </a:ext>
            </a:extLst>
          </p:cNvPr>
          <p:cNvSpPr>
            <a:spLocks noGrp="1"/>
          </p:cNvSpPr>
          <p:nvPr>
            <p:ph idx="1"/>
          </p:nvPr>
        </p:nvSpPr>
        <p:spPr>
          <a:xfrm>
            <a:off x="136769" y="1200150"/>
            <a:ext cx="3208215" cy="3207727"/>
          </a:xfrm>
        </p:spPr>
        <p:txBody>
          <a:bodyPr>
            <a:norm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The very best wires yet made were made by B-OST from Engi-Mat powder in 2016 (LXB52)</a:t>
            </a:r>
          </a:p>
          <a:p>
            <a:pPr marL="0" marR="0">
              <a:spcBef>
                <a:spcPts val="0"/>
              </a:spcBef>
              <a:spcAft>
                <a:spcPts val="0"/>
              </a:spcAft>
            </a:pPr>
            <a:r>
              <a:rPr lang="en-US" sz="1800" dirty="0">
                <a:ea typeface="Calibri" panose="020F0502020204030204" pitchFamily="34" charset="0"/>
              </a:rPr>
              <a:t>Retirements and change of ownership produced fairly stable powder at about 80-90% of LXB52 until sometime in 2021-2022</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Recent SBIR awards to EngiMat have been addressing what might have changed</a:t>
            </a:r>
            <a:endParaRPr lang="en-US" sz="1800" dirty="0">
              <a:effectLst/>
              <a:latin typeface="Calibri" panose="020F0502020204030204" pitchFamily="34" charset="0"/>
              <a:ea typeface="Aptos" panose="020B0004020202020204" pitchFamily="34" charset="0"/>
            </a:endParaRPr>
          </a:p>
          <a:p>
            <a:endParaRPr lang="en-US" dirty="0"/>
          </a:p>
        </p:txBody>
      </p:sp>
      <p:sp>
        <p:nvSpPr>
          <p:cNvPr id="4" name="Slide Number Placeholder 3">
            <a:extLst>
              <a:ext uri="{FF2B5EF4-FFF2-40B4-BE49-F238E27FC236}">
                <a16:creationId xmlns:a16="http://schemas.microsoft.com/office/drawing/2014/main" id="{C35ED20A-F89C-9D46-24AA-C08B30D82D50}"/>
              </a:ext>
            </a:extLst>
          </p:cNvPr>
          <p:cNvSpPr>
            <a:spLocks noGrp="1"/>
          </p:cNvSpPr>
          <p:nvPr>
            <p:ph type="sldNum" sz="quarter" idx="12"/>
          </p:nvPr>
        </p:nvSpPr>
        <p:spPr/>
        <p:txBody>
          <a:bodyPr/>
          <a:lstStyle/>
          <a:p>
            <a:fld id="{5F4C9F40-B079-4B71-A627-7266DFEA7F03}" type="slidenum">
              <a:rPr lang="en-US" smtClean="0"/>
              <a:t>5</a:t>
            </a:fld>
            <a:endParaRPr lang="en-US" dirty="0"/>
          </a:p>
        </p:txBody>
      </p:sp>
      <p:pic>
        <p:nvPicPr>
          <p:cNvPr id="6" name="Picture 5">
            <a:extLst>
              <a:ext uri="{FF2B5EF4-FFF2-40B4-BE49-F238E27FC236}">
                <a16:creationId xmlns:a16="http://schemas.microsoft.com/office/drawing/2014/main" id="{96FE823F-6D73-C742-14AA-3B6FE04B24DE}"/>
              </a:ext>
            </a:extLst>
          </p:cNvPr>
          <p:cNvPicPr>
            <a:picLocks noChangeAspect="1"/>
          </p:cNvPicPr>
          <p:nvPr/>
        </p:nvPicPr>
        <p:blipFill>
          <a:blip r:embed="rId2"/>
          <a:stretch>
            <a:fillRect/>
          </a:stretch>
        </p:blipFill>
        <p:spPr>
          <a:xfrm>
            <a:off x="3415939" y="1367690"/>
            <a:ext cx="8451754" cy="4704613"/>
          </a:xfrm>
          <a:prstGeom prst="rect">
            <a:avLst/>
          </a:prstGeom>
        </p:spPr>
      </p:pic>
      <p:sp>
        <p:nvSpPr>
          <p:cNvPr id="7" name="Rectangle: Rounded Corners 6">
            <a:extLst>
              <a:ext uri="{FF2B5EF4-FFF2-40B4-BE49-F238E27FC236}">
                <a16:creationId xmlns:a16="http://schemas.microsoft.com/office/drawing/2014/main" id="{B1615790-19FF-33DE-6649-5315F81621A5}"/>
              </a:ext>
            </a:extLst>
          </p:cNvPr>
          <p:cNvSpPr/>
          <p:nvPr/>
        </p:nvSpPr>
        <p:spPr>
          <a:xfrm>
            <a:off x="136769" y="4371843"/>
            <a:ext cx="5375031" cy="151314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Powder should be of fine grain size (1-3 </a:t>
            </a:r>
            <a:r>
              <a:rPr lang="en-US" dirty="0">
                <a:solidFill>
                  <a:schemeClr val="tx1"/>
                </a:solidFill>
                <a:latin typeface="Symbol" panose="05050102010706020507" pitchFamily="18" charset="2"/>
              </a:rPr>
              <a:t>m</a:t>
            </a:r>
            <a:r>
              <a:rPr lang="en-US" dirty="0">
                <a:solidFill>
                  <a:schemeClr val="tx1"/>
                </a:solidFill>
              </a:rPr>
              <a:t>m, certainly &lt;5 </a:t>
            </a:r>
            <a:r>
              <a:rPr lang="en-US" dirty="0">
                <a:solidFill>
                  <a:schemeClr val="tx1"/>
                </a:solidFill>
                <a:latin typeface="Symbol" panose="05050102010706020507" pitchFamily="18" charset="2"/>
              </a:rPr>
              <a:t>m</a:t>
            </a:r>
            <a:r>
              <a:rPr lang="en-US" dirty="0">
                <a:solidFill>
                  <a:schemeClr val="tx1"/>
                </a:solidFill>
              </a:rPr>
              <a:t>m) and free of agglomerates that distort the filament structure</a:t>
            </a:r>
          </a:p>
          <a:p>
            <a:pPr marL="285750" indent="-285750">
              <a:buFont typeface="Arial" panose="020B0604020202020204" pitchFamily="34" charset="0"/>
              <a:buChar char="•"/>
            </a:pPr>
            <a:r>
              <a:rPr lang="en-US" dirty="0">
                <a:solidFill>
                  <a:schemeClr val="tx1"/>
                </a:solidFill>
              </a:rPr>
              <a:t>C and H</a:t>
            </a:r>
            <a:r>
              <a:rPr lang="en-US" baseline="-25000" dirty="0">
                <a:solidFill>
                  <a:schemeClr val="tx1"/>
                </a:solidFill>
              </a:rPr>
              <a:t>2</a:t>
            </a:r>
            <a:r>
              <a:rPr lang="en-US" dirty="0">
                <a:solidFill>
                  <a:schemeClr val="tx1"/>
                </a:solidFill>
              </a:rPr>
              <a:t>O must be low so as to minimize gas generation during reaction</a:t>
            </a:r>
            <a:endParaRPr lang="en-US" dirty="0"/>
          </a:p>
        </p:txBody>
      </p:sp>
    </p:spTree>
    <p:extLst>
      <p:ext uri="{BB962C8B-B14F-4D97-AF65-F5344CB8AC3E}">
        <p14:creationId xmlns:p14="http://schemas.microsoft.com/office/powerpoint/2010/main" val="410011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E4153-CBDE-776A-A17C-B3EFDA8CEE9A}"/>
              </a:ext>
            </a:extLst>
          </p:cNvPr>
          <p:cNvSpPr>
            <a:spLocks noGrp="1"/>
          </p:cNvSpPr>
          <p:nvPr>
            <p:ph type="title"/>
          </p:nvPr>
        </p:nvSpPr>
        <p:spPr/>
        <p:txBody>
          <a:bodyPr/>
          <a:lstStyle/>
          <a:p>
            <a:r>
              <a:rPr lang="en-US" dirty="0"/>
              <a:t>Recent SBIR powders are avoiding agglomerates</a:t>
            </a:r>
          </a:p>
        </p:txBody>
      </p:sp>
      <p:sp>
        <p:nvSpPr>
          <p:cNvPr id="4" name="Slide Number Placeholder 3">
            <a:extLst>
              <a:ext uri="{FF2B5EF4-FFF2-40B4-BE49-F238E27FC236}">
                <a16:creationId xmlns:a16="http://schemas.microsoft.com/office/drawing/2014/main" id="{743D8CBF-B380-22B9-246C-086E1EE7E544}"/>
              </a:ext>
            </a:extLst>
          </p:cNvPr>
          <p:cNvSpPr>
            <a:spLocks noGrp="1"/>
          </p:cNvSpPr>
          <p:nvPr>
            <p:ph type="sldNum" sz="quarter" idx="12"/>
          </p:nvPr>
        </p:nvSpPr>
        <p:spPr/>
        <p:txBody>
          <a:bodyPr/>
          <a:lstStyle/>
          <a:p>
            <a:fld id="{5F4C9F40-B079-4B71-A627-7266DFEA7F03}" type="slidenum">
              <a:rPr lang="en-US" smtClean="0"/>
              <a:t>6</a:t>
            </a:fld>
            <a:endParaRPr lang="en-US" dirty="0"/>
          </a:p>
        </p:txBody>
      </p:sp>
      <p:pic>
        <p:nvPicPr>
          <p:cNvPr id="6" name="Picture 5">
            <a:extLst>
              <a:ext uri="{FF2B5EF4-FFF2-40B4-BE49-F238E27FC236}">
                <a16:creationId xmlns:a16="http://schemas.microsoft.com/office/drawing/2014/main" id="{FF6F28E6-8F06-80D0-1E4C-C53243F6EA94}"/>
              </a:ext>
            </a:extLst>
          </p:cNvPr>
          <p:cNvPicPr>
            <a:picLocks noChangeAspect="1"/>
          </p:cNvPicPr>
          <p:nvPr/>
        </p:nvPicPr>
        <p:blipFill>
          <a:blip r:embed="rId2"/>
          <a:stretch>
            <a:fillRect/>
          </a:stretch>
        </p:blipFill>
        <p:spPr>
          <a:xfrm>
            <a:off x="1899139" y="794638"/>
            <a:ext cx="10230338" cy="5745116"/>
          </a:xfrm>
          <a:prstGeom prst="rect">
            <a:avLst/>
          </a:prstGeom>
        </p:spPr>
      </p:pic>
    </p:spTree>
    <p:extLst>
      <p:ext uri="{BB962C8B-B14F-4D97-AF65-F5344CB8AC3E}">
        <p14:creationId xmlns:p14="http://schemas.microsoft.com/office/powerpoint/2010/main" val="398609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BB136-8C3C-9278-DD1C-B3AF1820B8A2}"/>
              </a:ext>
            </a:extLst>
          </p:cNvPr>
          <p:cNvSpPr>
            <a:spLocks noGrp="1"/>
          </p:cNvSpPr>
          <p:nvPr>
            <p:ph type="title"/>
          </p:nvPr>
        </p:nvSpPr>
        <p:spPr>
          <a:xfrm>
            <a:off x="208800" y="168363"/>
            <a:ext cx="10058400" cy="720000"/>
          </a:xfrm>
        </p:spPr>
        <p:txBody>
          <a:bodyPr/>
          <a:lstStyle/>
          <a:p>
            <a:r>
              <a:rPr lang="en-US" dirty="0"/>
              <a:t>Powder – NavaFlex - </a:t>
            </a:r>
          </a:p>
        </p:txBody>
      </p:sp>
      <p:sp>
        <p:nvSpPr>
          <p:cNvPr id="4" name="Slide Number Placeholder 3">
            <a:extLst>
              <a:ext uri="{FF2B5EF4-FFF2-40B4-BE49-F238E27FC236}">
                <a16:creationId xmlns:a16="http://schemas.microsoft.com/office/drawing/2014/main" id="{E3FC2B9D-88C8-3608-9599-0DD77267DAA4}"/>
              </a:ext>
            </a:extLst>
          </p:cNvPr>
          <p:cNvSpPr>
            <a:spLocks noGrp="1"/>
          </p:cNvSpPr>
          <p:nvPr>
            <p:ph type="sldNum" sz="quarter" idx="12"/>
          </p:nvPr>
        </p:nvSpPr>
        <p:spPr/>
        <p:txBody>
          <a:bodyPr/>
          <a:lstStyle/>
          <a:p>
            <a:fld id="{5F4C9F40-B079-4B71-A627-7266DFEA7F03}" type="slidenum">
              <a:rPr lang="en-US" smtClean="0"/>
              <a:t>7</a:t>
            </a:fld>
            <a:endParaRPr lang="en-US" dirty="0"/>
          </a:p>
        </p:txBody>
      </p:sp>
      <p:grpSp>
        <p:nvGrpSpPr>
          <p:cNvPr id="9" name="Group 8">
            <a:extLst>
              <a:ext uri="{FF2B5EF4-FFF2-40B4-BE49-F238E27FC236}">
                <a16:creationId xmlns:a16="http://schemas.microsoft.com/office/drawing/2014/main" id="{2F7D9022-7055-31B1-7B53-D5387FEB3DF0}"/>
              </a:ext>
            </a:extLst>
          </p:cNvPr>
          <p:cNvGrpSpPr/>
          <p:nvPr/>
        </p:nvGrpSpPr>
        <p:grpSpPr>
          <a:xfrm>
            <a:off x="4712676" y="168363"/>
            <a:ext cx="7401169" cy="3715883"/>
            <a:chOff x="4157784" y="168363"/>
            <a:chExt cx="7956062" cy="4468627"/>
          </a:xfrm>
        </p:grpSpPr>
        <p:pic>
          <p:nvPicPr>
            <p:cNvPr id="6" name="Picture 5">
              <a:extLst>
                <a:ext uri="{FF2B5EF4-FFF2-40B4-BE49-F238E27FC236}">
                  <a16:creationId xmlns:a16="http://schemas.microsoft.com/office/drawing/2014/main" id="{326B0873-01C4-AFA4-1947-680BC0BFB6BE}"/>
                </a:ext>
              </a:extLst>
            </p:cNvPr>
            <p:cNvPicPr>
              <a:picLocks noChangeAspect="1"/>
            </p:cNvPicPr>
            <p:nvPr/>
          </p:nvPicPr>
          <p:blipFill>
            <a:blip r:embed="rId2"/>
            <a:stretch>
              <a:fillRect/>
            </a:stretch>
          </p:blipFill>
          <p:spPr>
            <a:xfrm>
              <a:off x="4157784" y="168363"/>
              <a:ext cx="7956062" cy="4468627"/>
            </a:xfrm>
            <a:prstGeom prst="rect">
              <a:avLst/>
            </a:prstGeom>
          </p:spPr>
        </p:pic>
        <p:pic>
          <p:nvPicPr>
            <p:cNvPr id="8" name="Picture 7">
              <a:extLst>
                <a:ext uri="{FF2B5EF4-FFF2-40B4-BE49-F238E27FC236}">
                  <a16:creationId xmlns:a16="http://schemas.microsoft.com/office/drawing/2014/main" id="{E907088A-DA0B-1464-F383-96DD427A15EB}"/>
                </a:ext>
              </a:extLst>
            </p:cNvPr>
            <p:cNvPicPr>
              <a:picLocks noChangeAspect="1"/>
            </p:cNvPicPr>
            <p:nvPr/>
          </p:nvPicPr>
          <p:blipFill>
            <a:blip r:embed="rId3"/>
            <a:stretch>
              <a:fillRect/>
            </a:stretch>
          </p:blipFill>
          <p:spPr>
            <a:xfrm>
              <a:off x="7820184" y="3048000"/>
              <a:ext cx="3655709" cy="603089"/>
            </a:xfrm>
            <a:prstGeom prst="rect">
              <a:avLst/>
            </a:prstGeom>
          </p:spPr>
        </p:pic>
      </p:grpSp>
      <p:pic>
        <p:nvPicPr>
          <p:cNvPr id="10" name="Picture 9">
            <a:extLst>
              <a:ext uri="{FF2B5EF4-FFF2-40B4-BE49-F238E27FC236}">
                <a16:creationId xmlns:a16="http://schemas.microsoft.com/office/drawing/2014/main" id="{1BA2FAE4-E960-BEDB-4F5A-E1EE7963AA78}"/>
              </a:ext>
            </a:extLst>
          </p:cNvPr>
          <p:cNvPicPr>
            <a:picLocks noChangeAspect="1"/>
          </p:cNvPicPr>
          <p:nvPr/>
        </p:nvPicPr>
        <p:blipFill>
          <a:blip r:embed="rId4"/>
          <a:stretch>
            <a:fillRect/>
          </a:stretch>
        </p:blipFill>
        <p:spPr>
          <a:xfrm>
            <a:off x="484554" y="3064421"/>
            <a:ext cx="6158522" cy="3277477"/>
          </a:xfrm>
          <a:prstGeom prst="rect">
            <a:avLst/>
          </a:prstGeom>
        </p:spPr>
      </p:pic>
    </p:spTree>
    <p:extLst>
      <p:ext uri="{BB962C8B-B14F-4D97-AF65-F5344CB8AC3E}">
        <p14:creationId xmlns:p14="http://schemas.microsoft.com/office/powerpoint/2010/main" val="112536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5C45C-5FF2-8C2B-832D-3E65270B76B8}"/>
              </a:ext>
            </a:extLst>
          </p:cNvPr>
          <p:cNvSpPr>
            <a:spLocks noGrp="1"/>
          </p:cNvSpPr>
          <p:nvPr>
            <p:ph type="title"/>
          </p:nvPr>
        </p:nvSpPr>
        <p:spPr>
          <a:xfrm>
            <a:off x="347784" y="80404"/>
            <a:ext cx="10058400" cy="720000"/>
          </a:xfrm>
        </p:spPr>
        <p:txBody>
          <a:bodyPr/>
          <a:lstStyle/>
          <a:p>
            <a:r>
              <a:rPr lang="en-US" dirty="0"/>
              <a:t>Powder – NavaFlex - </a:t>
            </a:r>
          </a:p>
        </p:txBody>
      </p:sp>
      <p:sp>
        <p:nvSpPr>
          <p:cNvPr id="4" name="Slide Number Placeholder 3">
            <a:extLst>
              <a:ext uri="{FF2B5EF4-FFF2-40B4-BE49-F238E27FC236}">
                <a16:creationId xmlns:a16="http://schemas.microsoft.com/office/drawing/2014/main" id="{15D4CCE2-44BD-230D-E377-6EFB74667B0E}"/>
              </a:ext>
            </a:extLst>
          </p:cNvPr>
          <p:cNvSpPr>
            <a:spLocks noGrp="1"/>
          </p:cNvSpPr>
          <p:nvPr>
            <p:ph type="sldNum" sz="quarter" idx="12"/>
          </p:nvPr>
        </p:nvSpPr>
        <p:spPr/>
        <p:txBody>
          <a:bodyPr/>
          <a:lstStyle/>
          <a:p>
            <a:fld id="{5F4C9F40-B079-4B71-A627-7266DFEA7F03}" type="slidenum">
              <a:rPr lang="en-US" smtClean="0"/>
              <a:t>8</a:t>
            </a:fld>
            <a:endParaRPr lang="en-US" dirty="0"/>
          </a:p>
        </p:txBody>
      </p:sp>
      <p:pic>
        <p:nvPicPr>
          <p:cNvPr id="8" name="Picture 7">
            <a:extLst>
              <a:ext uri="{FF2B5EF4-FFF2-40B4-BE49-F238E27FC236}">
                <a16:creationId xmlns:a16="http://schemas.microsoft.com/office/drawing/2014/main" id="{180E4EFB-F737-5561-7CC2-F8BA56F81176}"/>
              </a:ext>
            </a:extLst>
          </p:cNvPr>
          <p:cNvPicPr>
            <a:picLocks noChangeAspect="1"/>
          </p:cNvPicPr>
          <p:nvPr/>
        </p:nvPicPr>
        <p:blipFill>
          <a:blip r:embed="rId2"/>
          <a:stretch>
            <a:fillRect/>
          </a:stretch>
        </p:blipFill>
        <p:spPr>
          <a:xfrm>
            <a:off x="4775201" y="1091672"/>
            <a:ext cx="7096369" cy="3714425"/>
          </a:xfrm>
          <a:prstGeom prst="rect">
            <a:avLst/>
          </a:prstGeom>
        </p:spPr>
      </p:pic>
      <p:pic>
        <p:nvPicPr>
          <p:cNvPr id="10" name="Picture 9">
            <a:extLst>
              <a:ext uri="{FF2B5EF4-FFF2-40B4-BE49-F238E27FC236}">
                <a16:creationId xmlns:a16="http://schemas.microsoft.com/office/drawing/2014/main" id="{6D5B4C5D-53D7-18A7-7621-73ED012E8EA7}"/>
              </a:ext>
            </a:extLst>
          </p:cNvPr>
          <p:cNvPicPr>
            <a:picLocks noChangeAspect="1"/>
          </p:cNvPicPr>
          <p:nvPr/>
        </p:nvPicPr>
        <p:blipFill>
          <a:blip r:embed="rId3"/>
          <a:stretch>
            <a:fillRect/>
          </a:stretch>
        </p:blipFill>
        <p:spPr>
          <a:xfrm>
            <a:off x="132860" y="1053903"/>
            <a:ext cx="4575245" cy="4171342"/>
          </a:xfrm>
          <a:prstGeom prst="rect">
            <a:avLst/>
          </a:prstGeom>
        </p:spPr>
      </p:pic>
      <p:sp>
        <p:nvSpPr>
          <p:cNvPr id="11" name="Rectangle: Rounded Corners 10">
            <a:extLst>
              <a:ext uri="{FF2B5EF4-FFF2-40B4-BE49-F238E27FC236}">
                <a16:creationId xmlns:a16="http://schemas.microsoft.com/office/drawing/2014/main" id="{58E341C0-4E1C-9155-E0A2-AE00A94069EB}"/>
              </a:ext>
            </a:extLst>
          </p:cNvPr>
          <p:cNvSpPr/>
          <p:nvPr/>
        </p:nvSpPr>
        <p:spPr>
          <a:xfrm>
            <a:off x="226645" y="5059596"/>
            <a:ext cx="11125200" cy="151314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Powder seems to be free of large agglomerates and of suitable particle size………….</a:t>
            </a:r>
            <a:endParaRPr lang="en-US" dirty="0"/>
          </a:p>
        </p:txBody>
      </p:sp>
    </p:spTree>
    <p:extLst>
      <p:ext uri="{BB962C8B-B14F-4D97-AF65-F5344CB8AC3E}">
        <p14:creationId xmlns:p14="http://schemas.microsoft.com/office/powerpoint/2010/main" val="311741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B8BA5-8D64-1239-343C-FCD957929248}"/>
              </a:ext>
            </a:extLst>
          </p:cNvPr>
          <p:cNvSpPr>
            <a:spLocks noGrp="1"/>
          </p:cNvSpPr>
          <p:nvPr>
            <p:ph type="title"/>
          </p:nvPr>
        </p:nvSpPr>
        <p:spPr>
          <a:xfrm>
            <a:off x="257907" y="157130"/>
            <a:ext cx="11769970" cy="720000"/>
          </a:xfrm>
        </p:spPr>
        <p:txBody>
          <a:bodyPr>
            <a:normAutofit fontScale="90000"/>
          </a:bodyPr>
          <a:lstStyle/>
          <a:p>
            <a:r>
              <a:rPr lang="en-US" dirty="0"/>
              <a:t>2011: Hard particles have big impact on sub-element uniformity (and J</a:t>
            </a:r>
            <a:r>
              <a:rPr lang="en-US" baseline="-25000" dirty="0"/>
              <a:t>E</a:t>
            </a:r>
            <a:r>
              <a:rPr lang="en-US" dirty="0"/>
              <a:t>)</a:t>
            </a:r>
          </a:p>
        </p:txBody>
      </p:sp>
      <p:sp>
        <p:nvSpPr>
          <p:cNvPr id="4" name="Slide Number Placeholder 3">
            <a:extLst>
              <a:ext uri="{FF2B5EF4-FFF2-40B4-BE49-F238E27FC236}">
                <a16:creationId xmlns:a16="http://schemas.microsoft.com/office/drawing/2014/main" id="{14F90555-2758-311F-2FDB-18A9A8A73D87}"/>
              </a:ext>
            </a:extLst>
          </p:cNvPr>
          <p:cNvSpPr>
            <a:spLocks noGrp="1"/>
          </p:cNvSpPr>
          <p:nvPr>
            <p:ph type="sldNum" sz="quarter" idx="12"/>
          </p:nvPr>
        </p:nvSpPr>
        <p:spPr/>
        <p:txBody>
          <a:bodyPr/>
          <a:lstStyle/>
          <a:p>
            <a:fld id="{5F4C9F40-B079-4B71-A627-7266DFEA7F03}" type="slidenum">
              <a:rPr lang="en-US" smtClean="0"/>
              <a:t>9</a:t>
            </a:fld>
            <a:endParaRPr lang="en-US" dirty="0"/>
          </a:p>
        </p:txBody>
      </p:sp>
      <p:pic>
        <p:nvPicPr>
          <p:cNvPr id="6" name="Picture 5">
            <a:extLst>
              <a:ext uri="{FF2B5EF4-FFF2-40B4-BE49-F238E27FC236}">
                <a16:creationId xmlns:a16="http://schemas.microsoft.com/office/drawing/2014/main" id="{3FC691E7-CB3A-5E68-F1B7-FDDAB7BC5C90}"/>
              </a:ext>
            </a:extLst>
          </p:cNvPr>
          <p:cNvPicPr>
            <a:picLocks noChangeAspect="1"/>
          </p:cNvPicPr>
          <p:nvPr/>
        </p:nvPicPr>
        <p:blipFill>
          <a:blip r:embed="rId2"/>
          <a:stretch>
            <a:fillRect/>
          </a:stretch>
        </p:blipFill>
        <p:spPr>
          <a:xfrm>
            <a:off x="105249" y="1078522"/>
            <a:ext cx="3512613" cy="3184769"/>
          </a:xfrm>
          <a:prstGeom prst="rect">
            <a:avLst/>
          </a:prstGeom>
        </p:spPr>
      </p:pic>
      <p:pic>
        <p:nvPicPr>
          <p:cNvPr id="8" name="Picture 7">
            <a:extLst>
              <a:ext uri="{FF2B5EF4-FFF2-40B4-BE49-F238E27FC236}">
                <a16:creationId xmlns:a16="http://schemas.microsoft.com/office/drawing/2014/main" id="{97E4EB0D-8910-DAF6-E599-E7E6B61AE4D0}"/>
              </a:ext>
            </a:extLst>
          </p:cNvPr>
          <p:cNvPicPr>
            <a:picLocks noChangeAspect="1"/>
          </p:cNvPicPr>
          <p:nvPr/>
        </p:nvPicPr>
        <p:blipFill>
          <a:blip r:embed="rId3"/>
          <a:stretch>
            <a:fillRect/>
          </a:stretch>
        </p:blipFill>
        <p:spPr>
          <a:xfrm>
            <a:off x="3788455" y="1203461"/>
            <a:ext cx="8298296" cy="2653525"/>
          </a:xfrm>
          <a:prstGeom prst="rect">
            <a:avLst/>
          </a:prstGeom>
        </p:spPr>
      </p:pic>
      <p:pic>
        <p:nvPicPr>
          <p:cNvPr id="10" name="Picture 9">
            <a:extLst>
              <a:ext uri="{FF2B5EF4-FFF2-40B4-BE49-F238E27FC236}">
                <a16:creationId xmlns:a16="http://schemas.microsoft.com/office/drawing/2014/main" id="{CE3AC45F-EE13-600A-AED2-7B20DCEFA7B5}"/>
              </a:ext>
            </a:extLst>
          </p:cNvPr>
          <p:cNvPicPr>
            <a:picLocks noChangeAspect="1"/>
          </p:cNvPicPr>
          <p:nvPr/>
        </p:nvPicPr>
        <p:blipFill>
          <a:blip r:embed="rId4"/>
          <a:stretch>
            <a:fillRect/>
          </a:stretch>
        </p:blipFill>
        <p:spPr>
          <a:xfrm>
            <a:off x="3788455" y="3917875"/>
            <a:ext cx="8299807" cy="2553263"/>
          </a:xfrm>
          <a:prstGeom prst="rect">
            <a:avLst/>
          </a:prstGeom>
        </p:spPr>
      </p:pic>
      <p:sp>
        <p:nvSpPr>
          <p:cNvPr id="11" name="Oval 10">
            <a:extLst>
              <a:ext uri="{FF2B5EF4-FFF2-40B4-BE49-F238E27FC236}">
                <a16:creationId xmlns:a16="http://schemas.microsoft.com/office/drawing/2014/main" id="{29688316-CB96-5365-1F7A-BD6BFCF2FC18}"/>
              </a:ext>
            </a:extLst>
          </p:cNvPr>
          <p:cNvSpPr/>
          <p:nvPr/>
        </p:nvSpPr>
        <p:spPr>
          <a:xfrm>
            <a:off x="10139116" y="1806257"/>
            <a:ext cx="1156677" cy="1195753"/>
          </a:xfrm>
          <a:prstGeom prst="ellipse">
            <a:avLst/>
          </a:prstGeom>
          <a:ln w="38100">
            <a:solidFill>
              <a:schemeClr val="tx2"/>
            </a:solidFill>
          </a:ln>
        </p:spPr>
        <p:txBody>
          <a:bodyPr wrap="square" rtlCol="0" anchor="ctr">
            <a:spAutoFit/>
          </a:bodyPr>
          <a:lstStyle/>
          <a:p>
            <a:pPr algn="r"/>
            <a:endParaRPr lang="en-US" dirty="0">
              <a:solidFill>
                <a:schemeClr val="accent3"/>
              </a:solidFill>
            </a:endParaRPr>
          </a:p>
        </p:txBody>
      </p:sp>
      <p:sp>
        <p:nvSpPr>
          <p:cNvPr id="12" name="Oval 11">
            <a:extLst>
              <a:ext uri="{FF2B5EF4-FFF2-40B4-BE49-F238E27FC236}">
                <a16:creationId xmlns:a16="http://schemas.microsoft.com/office/drawing/2014/main" id="{794D8E00-B562-ED9E-29D9-9057661ED0A3}"/>
              </a:ext>
            </a:extLst>
          </p:cNvPr>
          <p:cNvSpPr/>
          <p:nvPr/>
        </p:nvSpPr>
        <p:spPr>
          <a:xfrm>
            <a:off x="10166466" y="4436143"/>
            <a:ext cx="1156677" cy="1195753"/>
          </a:xfrm>
          <a:prstGeom prst="ellipse">
            <a:avLst/>
          </a:prstGeom>
          <a:ln w="38100">
            <a:solidFill>
              <a:schemeClr val="tx2"/>
            </a:solidFill>
          </a:ln>
        </p:spPr>
        <p:txBody>
          <a:bodyPr wrap="square" rtlCol="0" anchor="ctr">
            <a:spAutoFit/>
          </a:bodyPr>
          <a:lstStyle/>
          <a:p>
            <a:pPr algn="r"/>
            <a:endParaRPr lang="en-US" dirty="0">
              <a:solidFill>
                <a:schemeClr val="accent3"/>
              </a:solidFill>
            </a:endParaRPr>
          </a:p>
        </p:txBody>
      </p:sp>
      <p:sp>
        <p:nvSpPr>
          <p:cNvPr id="13" name="Oval 12">
            <a:extLst>
              <a:ext uri="{FF2B5EF4-FFF2-40B4-BE49-F238E27FC236}">
                <a16:creationId xmlns:a16="http://schemas.microsoft.com/office/drawing/2014/main" id="{AEC2DCC2-5C8B-EFCB-121D-A62428AAC44F}"/>
              </a:ext>
            </a:extLst>
          </p:cNvPr>
          <p:cNvSpPr/>
          <p:nvPr/>
        </p:nvSpPr>
        <p:spPr>
          <a:xfrm>
            <a:off x="2662113" y="2516554"/>
            <a:ext cx="670768" cy="817610"/>
          </a:xfrm>
          <a:prstGeom prst="ellipse">
            <a:avLst/>
          </a:prstGeom>
          <a:ln w="38100">
            <a:solidFill>
              <a:schemeClr val="tx2"/>
            </a:solidFill>
          </a:ln>
        </p:spPr>
        <p:txBody>
          <a:bodyPr wrap="square" rtlCol="0" anchor="ctr">
            <a:spAutoFit/>
          </a:bodyPr>
          <a:lstStyle/>
          <a:p>
            <a:pPr algn="r"/>
            <a:endParaRPr lang="en-US" dirty="0">
              <a:solidFill>
                <a:schemeClr val="accent3"/>
              </a:solidFill>
            </a:endParaRPr>
          </a:p>
        </p:txBody>
      </p:sp>
      <p:sp>
        <p:nvSpPr>
          <p:cNvPr id="14" name="Rectangle: Rounded Corners 13">
            <a:extLst>
              <a:ext uri="{FF2B5EF4-FFF2-40B4-BE49-F238E27FC236}">
                <a16:creationId xmlns:a16="http://schemas.microsoft.com/office/drawing/2014/main" id="{B7E1AB3F-3AF4-58E5-AB58-92DC42B12CF5}"/>
              </a:ext>
            </a:extLst>
          </p:cNvPr>
          <p:cNvSpPr/>
          <p:nvPr/>
        </p:nvSpPr>
        <p:spPr>
          <a:xfrm>
            <a:off x="0" y="4322014"/>
            <a:ext cx="3712308" cy="22507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chemeClr val="tx1"/>
                </a:solidFill>
              </a:rPr>
              <a:t>X-ray tomographic images by Christian  Scheuerlein (CERN) on 2013 BOST conductor made with Nexans powder containing large hard particles (“clunkers”)</a:t>
            </a:r>
          </a:p>
          <a:p>
            <a:pPr marL="285750" indent="-285750">
              <a:buFont typeface="Arial" panose="020B0604020202020204" pitchFamily="34" charset="0"/>
              <a:buChar char="•"/>
            </a:pPr>
            <a:r>
              <a:rPr lang="en-US" dirty="0">
                <a:solidFill>
                  <a:schemeClr val="tx1"/>
                </a:solidFill>
              </a:rPr>
              <a:t>Similar to conductor studied by Dan Davis in his BR-2 Rutherford cable today</a:t>
            </a:r>
            <a:endParaRPr lang="en-US" dirty="0"/>
          </a:p>
        </p:txBody>
      </p:sp>
      <p:sp>
        <p:nvSpPr>
          <p:cNvPr id="15" name="TextBox 14">
            <a:extLst>
              <a:ext uri="{FF2B5EF4-FFF2-40B4-BE49-F238E27FC236}">
                <a16:creationId xmlns:a16="http://schemas.microsoft.com/office/drawing/2014/main" id="{623E8712-3672-A971-5712-DFEF9FDD68E1}"/>
              </a:ext>
            </a:extLst>
          </p:cNvPr>
          <p:cNvSpPr txBox="1"/>
          <p:nvPr/>
        </p:nvSpPr>
        <p:spPr>
          <a:xfrm>
            <a:off x="1570891" y="6518028"/>
            <a:ext cx="8862646" cy="369332"/>
          </a:xfrm>
          <a:prstGeom prst="rect">
            <a:avLst/>
          </a:prstGeom>
          <a:noFill/>
        </p:spPr>
        <p:txBody>
          <a:bodyPr wrap="square" rtlCol="0">
            <a:spAutoFit/>
          </a:bodyPr>
          <a:lstStyle/>
          <a:p>
            <a:r>
              <a:rPr lang="en-US" dirty="0"/>
              <a:t>Thanks to Eric </a:t>
            </a:r>
            <a:r>
              <a:rPr lang="en-US" dirty="0" err="1"/>
              <a:t>Hellstrom’s</a:t>
            </a:r>
            <a:r>
              <a:rPr lang="en-US" dirty="0"/>
              <a:t> archive of work done in collaboration between ASC and CERN</a:t>
            </a:r>
          </a:p>
        </p:txBody>
      </p:sp>
    </p:spTree>
    <p:extLst>
      <p:ext uri="{BB962C8B-B14F-4D97-AF65-F5344CB8AC3E}">
        <p14:creationId xmlns:p14="http://schemas.microsoft.com/office/powerpoint/2010/main" val="321096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theme/theme1.xml><?xml version="1.0" encoding="utf-8"?>
<a:theme xmlns:a="http://schemas.openxmlformats.org/drawingml/2006/main" name="Default Theme">
  <a:themeElements>
    <a:clrScheme name="Custom 3">
      <a:dk1>
        <a:srgbClr val="4C4184"/>
      </a:dk1>
      <a:lt1>
        <a:srgbClr val="FFFFFF"/>
      </a:lt1>
      <a:dk2>
        <a:srgbClr val="595565"/>
      </a:dk2>
      <a:lt2>
        <a:srgbClr val="E31837"/>
      </a:lt2>
      <a:accent1>
        <a:srgbClr val="3A5DAE"/>
      </a:accent1>
      <a:accent2>
        <a:srgbClr val="B1B2B0"/>
      </a:accent2>
      <a:accent3>
        <a:srgbClr val="141313"/>
      </a:accent3>
      <a:accent4>
        <a:srgbClr val="777876"/>
      </a:accent4>
      <a:accent5>
        <a:srgbClr val="FFFEFD"/>
      </a:accent5>
      <a:accent6>
        <a:srgbClr val="F79646"/>
      </a:accent6>
      <a:hlink>
        <a:srgbClr val="1F4284"/>
      </a:hlink>
      <a:folHlink>
        <a:srgbClr val="433C7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lgn="r">
          <a:defRPr dirty="0">
            <a:solidFill>
              <a:schemeClr val="accent3"/>
            </a:solidFill>
          </a:defRPr>
        </a:defPPr>
      </a:lstStyle>
    </a:spDef>
    <a:txDef>
      <a:spPr>
        <a:noFill/>
      </a:spPr>
      <a:bodyPr wrap="none" rtlCol="0">
        <a:spAutoFit/>
      </a:bodyPr>
      <a:lstStyle>
        <a:defPPr>
          <a:defRPr dirty="0">
            <a:solidFill>
              <a:schemeClr val="bg1"/>
            </a:solidFill>
          </a:defRPr>
        </a:defPPr>
      </a:lstStyle>
    </a:txDef>
  </a:objectDefaults>
  <a:extraClrSchemeLst/>
  <a:extLst>
    <a:ext uri="{05A4C25C-085E-4340-85A3-A5531E510DB2}">
      <thm15:themeFamily xmlns:thm15="http://schemas.microsoft.com/office/thememl/2012/main" name="DIE-SiteVisitTemplate_2019_v2.potx" id="{CCC808A4-2C65-4BDA-9439-55356744B2DA}" vid="{6178E822-3743-45C3-B2FC-CA8C1B981C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DOE-SiteVisitTemplate_2019_v2</Template>
  <TotalTime>154172</TotalTime>
  <Words>1003</Words>
  <Application>Microsoft Office PowerPoint</Application>
  <PresentationFormat>Widescreen</PresentationFormat>
  <Paragraphs>88</Paragraphs>
  <Slides>15</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0" baseType="lpstr">
      <vt:lpstr>Arial</vt:lpstr>
      <vt:lpstr>Calibri</vt:lpstr>
      <vt:lpstr>Symbol</vt:lpstr>
      <vt:lpstr>Default Theme</vt:lpstr>
      <vt:lpstr>Graph</vt:lpstr>
      <vt:lpstr>Highlights of the Bi-2212 Conductor Session at - principally on conductor - magnet work presented here at MDP</vt:lpstr>
      <vt:lpstr>Bi-2212 Session</vt:lpstr>
      <vt:lpstr>The initial switch to nGimat powders was spectacular (2016-2017)</vt:lpstr>
      <vt:lpstr>PowerPoint Presentation</vt:lpstr>
      <vt:lpstr>Powder – EngiMat – Dan Bugaris</vt:lpstr>
      <vt:lpstr>Recent SBIR powders are avoiding agglomerates</vt:lpstr>
      <vt:lpstr>Powder – NavaFlex - </vt:lpstr>
      <vt:lpstr>Powder – NavaFlex - </vt:lpstr>
      <vt:lpstr>2011: Hard particles have big impact on sub-element uniformity (and JE)</vt:lpstr>
      <vt:lpstr>Recent evaluations by Jianyi Jiang </vt:lpstr>
      <vt:lpstr>Key issues of the ASC work led by Jianyi Jiang</vt:lpstr>
      <vt:lpstr>Jc may be enhanced by optimizing vortex pinning – Aixia Xu</vt:lpstr>
      <vt:lpstr>Hk(20 K, tape surface) increases with Sr content</vt:lpstr>
      <vt:lpstr>(4.2 K, H//c) correlates with Sr content</vt:lpstr>
      <vt:lpstr>Final thoughts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pinning mechanisms and high-field performance in commercial and newly alloyed Nb3Sn for FCC application</dc:title>
  <dc:creator>Chiara Tarantini</dc:creator>
  <cp:lastModifiedBy>Christy Munoz</cp:lastModifiedBy>
  <cp:revision>2087</cp:revision>
  <cp:lastPrinted>2022-10-14T16:16:14Z</cp:lastPrinted>
  <dcterms:created xsi:type="dcterms:W3CDTF">2019-07-27T19:12:38Z</dcterms:created>
  <dcterms:modified xsi:type="dcterms:W3CDTF">2024-05-01T17:03:43Z</dcterms:modified>
</cp:coreProperties>
</file>