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870" r:id="rId3"/>
    <p:sldId id="834" r:id="rId4"/>
    <p:sldId id="878" r:id="rId5"/>
    <p:sldId id="844" r:id="rId6"/>
    <p:sldId id="874" r:id="rId7"/>
    <p:sldId id="879" r:id="rId8"/>
    <p:sldId id="837" r:id="rId9"/>
    <p:sldId id="880" r:id="rId10"/>
    <p:sldId id="882" r:id="rId11"/>
    <p:sldId id="8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T. Krave" initials="STK" lastIdx="1" clrIdx="0">
    <p:extLst>
      <p:ext uri="{19B8F6BF-5375-455C-9EA6-DF929625EA0E}">
        <p15:presenceInfo xmlns:p15="http://schemas.microsoft.com/office/powerpoint/2012/main" userId="S::skrave@services.fnal.gov::3903d614-f944-4cf2-ab23-118efd536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5" autoAdjust="0"/>
    <p:restoredTop sz="94660"/>
  </p:normalViewPr>
  <p:slideViewPr>
    <p:cSldViewPr>
      <p:cViewPr varScale="1">
        <p:scale>
          <a:sx n="110" d="100"/>
          <a:sy n="110" d="100"/>
        </p:scale>
        <p:origin x="438"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F2828-8B02-4E0D-9FD0-B7ED745635A3}"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F71F8-9A6C-44E8-AA58-302F2B215167}" type="slidenum">
              <a:rPr lang="en-US" smtClean="0"/>
              <a:t>‹#›</a:t>
            </a:fld>
            <a:endParaRPr lang="en-US"/>
          </a:p>
        </p:txBody>
      </p:sp>
    </p:spTree>
    <p:extLst>
      <p:ext uri="{BB962C8B-B14F-4D97-AF65-F5344CB8AC3E}">
        <p14:creationId xmlns:p14="http://schemas.microsoft.com/office/powerpoint/2010/main" val="36199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3F71F8-9A6C-44E8-AA58-302F2B215167}" type="slidenum">
              <a:rPr lang="en-US" smtClean="0"/>
              <a:t>1</a:t>
            </a:fld>
            <a:endParaRPr lang="en-US"/>
          </a:p>
        </p:txBody>
      </p:sp>
    </p:spTree>
    <p:extLst>
      <p:ext uri="{BB962C8B-B14F-4D97-AF65-F5344CB8AC3E}">
        <p14:creationId xmlns:p14="http://schemas.microsoft.com/office/powerpoint/2010/main" val="698451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20160714_001-2-Edit_blueppt.jpg"/>
          <p:cNvPicPr>
            <a:picLocks/>
          </p:cNvPicPr>
          <p:nvPr userDrawn="1"/>
        </p:nvPicPr>
        <p:blipFill rotWithShape="1">
          <a:blip r:embed="rId2">
            <a:extLst>
              <a:ext uri="{28A0092B-C50C-407E-A947-70E740481C1C}">
                <a14:useLocalDpi xmlns:a14="http://schemas.microsoft.com/office/drawing/2010/main" val="0"/>
              </a:ext>
            </a:extLst>
          </a:blip>
          <a:srcRect l="-8" t="21978" r="42" b="20335"/>
          <a:stretch/>
        </p:blipFill>
        <p:spPr>
          <a:xfrm>
            <a:off x="-600" y="0"/>
            <a:ext cx="12193200" cy="6858000"/>
          </a:xfrm>
          <a:prstGeom prst="rect">
            <a:avLst/>
          </a:prstGeom>
        </p:spPr>
      </p:pic>
      <p:pic>
        <p:nvPicPr>
          <p:cNvPr id="9" name="Picture 8"/>
          <p:cNvPicPr>
            <a:picLocks noChangeAspect="1"/>
          </p:cNvPicPr>
          <p:nvPr userDrawn="1"/>
        </p:nvPicPr>
        <p:blipFill>
          <a:blip r:embed="rId3"/>
          <a:stretch>
            <a:fillRect/>
          </a:stretch>
        </p:blipFill>
        <p:spPr>
          <a:xfrm>
            <a:off x="248592" y="186639"/>
            <a:ext cx="2842337" cy="1020399"/>
          </a:xfrm>
          <a:prstGeom prst="rect">
            <a:avLst/>
          </a:prstGeom>
        </p:spPr>
      </p:pic>
      <p:pic>
        <p:nvPicPr>
          <p:cNvPr id="7" name="Picture 2" descr="C:\Users\Ian Pong\Documents\LBNL\Logo\LBNL_Full_Logo_Final.jpg" hidden="1"/>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828800" y="4653136"/>
            <a:ext cx="8534400" cy="98566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hidden="1"/>
          <p:cNvSpPr>
            <a:spLocks noGrp="1"/>
          </p:cNvSpPr>
          <p:nvPr>
            <p:ph type="dt" sz="half" idx="10"/>
          </p:nvPr>
        </p:nvSpPr>
        <p:spPr/>
        <p:txBody>
          <a:bodyPr/>
          <a:lstStyle/>
          <a:p>
            <a:r>
              <a:rPr lang="en-US"/>
              <a:t>5/1/2024</a:t>
            </a:r>
            <a:endParaRPr lang="en-GB"/>
          </a:p>
        </p:txBody>
      </p:sp>
      <p:sp>
        <p:nvSpPr>
          <p:cNvPr id="5" name="Footer Placeholder 4"/>
          <p:cNvSpPr>
            <a:spLocks noGrp="1"/>
          </p:cNvSpPr>
          <p:nvPr>
            <p:ph type="ftr" sz="quarter" idx="11"/>
          </p:nvPr>
        </p:nvSpPr>
        <p:spPr>
          <a:xfrm>
            <a:off x="3432000" y="6448251"/>
            <a:ext cx="5328000" cy="365125"/>
          </a:xfrm>
        </p:spPr>
        <p:txBody>
          <a:bodyPr/>
          <a:lstStyle>
            <a:lvl1pPr>
              <a:defRPr>
                <a:solidFill>
                  <a:schemeClr val="bg1">
                    <a:lumMod val="95000"/>
                  </a:schemeClr>
                </a:solidFill>
              </a:defRPr>
            </a:lvl1pPr>
          </a:lstStyle>
          <a:p>
            <a:endParaRPr lang="en-GB"/>
          </a:p>
        </p:txBody>
      </p:sp>
      <p:sp>
        <p:nvSpPr>
          <p:cNvPr id="6" name="Slide Number Placeholder 5" hidden="1"/>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
        <p:nvSpPr>
          <p:cNvPr id="10" name="Rectangle 9"/>
          <p:cNvSpPr/>
          <p:nvPr userDrawn="1"/>
        </p:nvSpPr>
        <p:spPr>
          <a:xfrm>
            <a:off x="895296" y="2099704"/>
            <a:ext cx="10382304" cy="2193392"/>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32"/>
            <a:ext cx="10363200" cy="2162664"/>
          </a:xfrm>
          <a:noFill/>
        </p:spPr>
        <p:txBody>
          <a:bodyPr/>
          <a:lstStyle/>
          <a:p>
            <a:r>
              <a:rPr lang="en-US"/>
              <a:t>Click to edit Master title style</a:t>
            </a:r>
            <a:endParaRPr lang="en-GB"/>
          </a:p>
        </p:txBody>
      </p:sp>
      <p:sp>
        <p:nvSpPr>
          <p:cNvPr id="11" name="Rectangle 10"/>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2" name="Picture 11" descr="RGB_White-Seal_White-Mark_SC_Horizontal–400dpi.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146369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r>
              <a:rPr lang="en-US"/>
              <a:t>5/1/2024</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82003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r>
              <a:rPr lang="en-US"/>
              <a:t>5/1/2024</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68190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descr="C:\Users\Ian Pong\Documents\LBNL\Logo\LBNL_Full_Logo_Final.jpg" hidden="1"/>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080000"/>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368000"/>
            <a:ext cx="10972800" cy="4641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hidden="1"/>
          <p:cNvSpPr>
            <a:spLocks noGrp="1"/>
          </p:cNvSpPr>
          <p:nvPr>
            <p:ph type="dt" sz="half" idx="10"/>
          </p:nvPr>
        </p:nvSpPr>
        <p:spPr/>
        <p:txBody>
          <a:bodyPr/>
          <a:lstStyle/>
          <a:p>
            <a:r>
              <a:rPr lang="en-US"/>
              <a:t>5/1/2024</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289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hidden="1"/>
          <p:cNvSpPr>
            <a:spLocks noGrp="1"/>
          </p:cNvSpPr>
          <p:nvPr>
            <p:ph type="dt" sz="half" idx="10"/>
          </p:nvPr>
        </p:nvSpPr>
        <p:spPr/>
        <p:txBody>
          <a:bodyPr/>
          <a:lstStyle/>
          <a:p>
            <a:r>
              <a:rPr lang="en-US"/>
              <a:t>5/1/2024</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7993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hidden="1"/>
          <p:cNvSpPr>
            <a:spLocks noGrp="1"/>
          </p:cNvSpPr>
          <p:nvPr>
            <p:ph type="dt" sz="half" idx="10"/>
          </p:nvPr>
        </p:nvSpPr>
        <p:spPr/>
        <p:txBody>
          <a:bodyPr/>
          <a:lstStyle/>
          <a:p>
            <a:r>
              <a:rPr lang="en-US"/>
              <a:t>5/1/2024</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8317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hidden="1"/>
          <p:cNvSpPr>
            <a:spLocks noGrp="1"/>
          </p:cNvSpPr>
          <p:nvPr>
            <p:ph type="dt" sz="half" idx="10"/>
          </p:nvPr>
        </p:nvSpPr>
        <p:spPr/>
        <p:txBody>
          <a:bodyPr/>
          <a:lstStyle/>
          <a:p>
            <a:r>
              <a:rPr lang="en-US"/>
              <a:t>5/1/2024</a:t>
            </a:r>
            <a:endParaRPr lang="en-GB"/>
          </a:p>
        </p:txBody>
      </p:sp>
      <p:sp>
        <p:nvSpPr>
          <p:cNvPr id="9" name="Slide Number Placeholder 8"/>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36001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hidden="1"/>
          <p:cNvSpPr>
            <a:spLocks noGrp="1"/>
          </p:cNvSpPr>
          <p:nvPr>
            <p:ph type="dt" sz="half" idx="10"/>
          </p:nvPr>
        </p:nvSpPr>
        <p:spPr/>
        <p:txBody>
          <a:bodyPr/>
          <a:lstStyle/>
          <a:p>
            <a:r>
              <a:rPr lang="en-US"/>
              <a:t>5/1/2024</a:t>
            </a:r>
            <a:endParaRPr lang="en-GB"/>
          </a:p>
        </p:txBody>
      </p:sp>
      <p:sp>
        <p:nvSpPr>
          <p:cNvPr id="5" name="Slide Number Placeholder 4"/>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33663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r>
              <a:rPr lang="en-US"/>
              <a:t>5/1/2024</a:t>
            </a:r>
            <a:endParaRPr lang="en-GB"/>
          </a:p>
        </p:txBody>
      </p:sp>
      <p:sp>
        <p:nvSpPr>
          <p:cNvPr id="4" name="Slide Number Placeholder 3"/>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42926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r>
              <a:rPr lang="en-US"/>
              <a:t>5/1/2024</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79787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r>
              <a:rPr lang="en-US"/>
              <a:t>5/1/2024</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5378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80000"/>
          </a:xfrm>
          <a:prstGeom prst="rect">
            <a:avLst/>
          </a:prstGeom>
          <a:solidFill>
            <a:schemeClr val="tx2"/>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3680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903294" y="6433343"/>
            <a:ext cx="1551105" cy="365125"/>
          </a:xfrm>
          <a:prstGeom prst="rect">
            <a:avLst/>
          </a:prstGeom>
        </p:spPr>
        <p:txBody>
          <a:bodyPr vert="horz" lIns="91440" tIns="45720" rIns="91440" bIns="45720" rtlCol="0" anchor="ctr"/>
          <a:lstStyle>
            <a:lvl1pPr algn="l">
              <a:defRPr sz="1200">
                <a:solidFill>
                  <a:schemeClr val="bg1"/>
                </a:solidFill>
              </a:defRPr>
            </a:lvl1pPr>
          </a:lstStyle>
          <a:p>
            <a:r>
              <a:rPr lang="en-US"/>
              <a:t>5/1/2024</a:t>
            </a:r>
            <a:endParaRPr lang="en-GB"/>
          </a:p>
        </p:txBody>
      </p:sp>
      <p:sp>
        <p:nvSpPr>
          <p:cNvPr id="5" name="Footer Placeholder 4"/>
          <p:cNvSpPr>
            <a:spLocks noGrp="1"/>
          </p:cNvSpPr>
          <p:nvPr>
            <p:ph type="ftr" sz="quarter" idx="3"/>
          </p:nvPr>
        </p:nvSpPr>
        <p:spPr>
          <a:xfrm>
            <a:off x="3432000" y="6433343"/>
            <a:ext cx="53280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p:cNvSpPr>
            <a:spLocks noGrp="1"/>
          </p:cNvSpPr>
          <p:nvPr>
            <p:ph type="sldNum" sz="quarter" idx="4"/>
          </p:nvPr>
        </p:nvSpPr>
        <p:spPr>
          <a:xfrm>
            <a:off x="9768408" y="6433343"/>
            <a:ext cx="1813992" cy="365125"/>
          </a:xfrm>
          <a:prstGeom prst="rect">
            <a:avLst/>
          </a:prstGeom>
        </p:spPr>
        <p:txBody>
          <a:bodyPr vert="horz" lIns="91440" tIns="45720" rIns="91440" bIns="45720" rtlCol="0" anchor="ctr"/>
          <a:lstStyle>
            <a:lvl1pPr algn="r">
              <a:defRPr sz="1200">
                <a:solidFill>
                  <a:schemeClr val="bg1"/>
                </a:solidFill>
              </a:defRPr>
            </a:lvl1pPr>
          </a:lstStyle>
          <a:p>
            <a:fld id="{E6910A57-C4C2-471D-B852-7E80F10F5A4C}" type="slidenum">
              <a:rPr lang="en-GB" smtClean="0"/>
              <a:pPr/>
              <a:t>‹#›</a:t>
            </a:fld>
            <a:endParaRPr lang="en-GB"/>
          </a:p>
        </p:txBody>
      </p:sp>
      <p:sp>
        <p:nvSpPr>
          <p:cNvPr id="9" name="Rectangle 8"/>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0" name="Picture 9" descr="RGB_White-Seal_White-Mark_SC_Horizontal–400dpi.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241475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Introduction and Milestones</a:t>
            </a:r>
          </a:p>
        </p:txBody>
      </p:sp>
      <p:sp>
        <p:nvSpPr>
          <p:cNvPr id="3" name="Subtitle 2"/>
          <p:cNvSpPr>
            <a:spLocks noGrp="1"/>
          </p:cNvSpPr>
          <p:nvPr>
            <p:ph type="subTitle" idx="1"/>
          </p:nvPr>
        </p:nvSpPr>
        <p:spPr>
          <a:xfrm>
            <a:off x="914400" y="4653136"/>
            <a:ext cx="10363200" cy="1224136"/>
          </a:xfrm>
          <a:solidFill>
            <a:srgbClr val="EAEAEA">
              <a:alpha val="23137"/>
            </a:srgbClr>
          </a:solidFill>
        </p:spPr>
        <p:txBody>
          <a:bodyPr>
            <a:normAutofit/>
          </a:bodyPr>
          <a:lstStyle/>
          <a:p>
            <a:pPr>
              <a:lnSpc>
                <a:spcPct val="80000"/>
              </a:lnSpc>
              <a:spcBef>
                <a:spcPts val="800"/>
              </a:spcBef>
              <a:defRPr sz="3600"/>
            </a:pPr>
            <a:r>
              <a:rPr lang="en-US" dirty="0"/>
              <a:t>S. Krave</a:t>
            </a:r>
          </a:p>
          <a:p>
            <a:pPr>
              <a:lnSpc>
                <a:spcPct val="80000"/>
              </a:lnSpc>
              <a:spcBef>
                <a:spcPts val="800"/>
              </a:spcBef>
              <a:defRPr sz="3600"/>
            </a:pPr>
            <a:r>
              <a:rPr lang="en-US" dirty="0"/>
              <a:t>US Magnet Development Program</a:t>
            </a:r>
          </a:p>
        </p:txBody>
      </p:sp>
    </p:spTree>
    <p:extLst>
      <p:ext uri="{BB962C8B-B14F-4D97-AF65-F5344CB8AC3E}">
        <p14:creationId xmlns:p14="http://schemas.microsoft.com/office/powerpoint/2010/main" val="351045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6334-FB15-7602-91AC-2E7F1F58F114}"/>
              </a:ext>
            </a:extLst>
          </p:cNvPr>
          <p:cNvSpPr>
            <a:spLocks noGrp="1"/>
          </p:cNvSpPr>
          <p:nvPr>
            <p:ph type="title"/>
          </p:nvPr>
        </p:nvSpPr>
        <p:spPr/>
        <p:txBody>
          <a:bodyPr/>
          <a:lstStyle/>
          <a:p>
            <a:r>
              <a:rPr lang="en-US" dirty="0"/>
              <a:t>Upcoming Work</a:t>
            </a:r>
          </a:p>
        </p:txBody>
      </p:sp>
      <p:sp>
        <p:nvSpPr>
          <p:cNvPr id="3" name="Content Placeholder 2">
            <a:extLst>
              <a:ext uri="{FF2B5EF4-FFF2-40B4-BE49-F238E27FC236}">
                <a16:creationId xmlns:a16="http://schemas.microsoft.com/office/drawing/2014/main" id="{1AE5D59E-8E0D-B63C-525C-A437DD05504C}"/>
              </a:ext>
            </a:extLst>
          </p:cNvPr>
          <p:cNvSpPr>
            <a:spLocks noGrp="1"/>
          </p:cNvSpPr>
          <p:nvPr>
            <p:ph sz="half" idx="1"/>
          </p:nvPr>
        </p:nvSpPr>
        <p:spPr>
          <a:xfrm>
            <a:off x="609600" y="1600206"/>
            <a:ext cx="7391400" cy="4525963"/>
          </a:xfrm>
        </p:spPr>
        <p:txBody>
          <a:bodyPr>
            <a:normAutofit fontScale="92500" lnSpcReduction="10000"/>
          </a:bodyPr>
          <a:lstStyle/>
          <a:p>
            <a:r>
              <a:rPr lang="en-US" dirty="0"/>
              <a:t>Collaborate with LBNL on measurement of 4-stacks</a:t>
            </a:r>
          </a:p>
          <a:p>
            <a:pPr lvl="1"/>
            <a:r>
              <a:rPr lang="en-US" dirty="0"/>
              <a:t>Giorgio, I owe you some stacks…</a:t>
            </a:r>
          </a:p>
          <a:p>
            <a:r>
              <a:rPr lang="en-US" dirty="0"/>
              <a:t>Impregnation and measurement of Nb3Sn Cable stack with Wax</a:t>
            </a:r>
          </a:p>
          <a:p>
            <a:pPr lvl="1"/>
            <a:r>
              <a:rPr lang="en-US" dirty="0"/>
              <a:t>Modulus, Short beam strength, CTE</a:t>
            </a:r>
          </a:p>
          <a:p>
            <a:r>
              <a:rPr lang="en-US" dirty="0"/>
              <a:t>Collect more data on Fracture Toughness</a:t>
            </a:r>
          </a:p>
          <a:p>
            <a:r>
              <a:rPr lang="en-US" dirty="0"/>
              <a:t>Test  affect of silanes applied post reaction</a:t>
            </a:r>
          </a:p>
          <a:p>
            <a:pPr lvl="1"/>
            <a:r>
              <a:rPr lang="en-US" dirty="0"/>
              <a:t>On regular glass</a:t>
            </a:r>
          </a:p>
          <a:p>
            <a:pPr lvl="1"/>
            <a:r>
              <a:rPr lang="en-US" dirty="0"/>
              <a:t>On de-sized glass</a:t>
            </a:r>
          </a:p>
          <a:p>
            <a:r>
              <a:rPr lang="en-US" dirty="0"/>
              <a:t>Start Characterizing REBCO Stacks</a:t>
            </a:r>
          </a:p>
          <a:p>
            <a:pPr lvl="1"/>
            <a:r>
              <a:rPr lang="en-US" dirty="0"/>
              <a:t>Open to suggestions…</a:t>
            </a:r>
          </a:p>
          <a:p>
            <a:pPr lvl="1"/>
            <a:endParaRPr lang="en-US" dirty="0"/>
          </a:p>
        </p:txBody>
      </p:sp>
      <p:sp>
        <p:nvSpPr>
          <p:cNvPr id="5" name="Date Placeholder 4">
            <a:extLst>
              <a:ext uri="{FF2B5EF4-FFF2-40B4-BE49-F238E27FC236}">
                <a16:creationId xmlns:a16="http://schemas.microsoft.com/office/drawing/2014/main" id="{3158EECB-EA6F-86B1-E5E6-AF5B2C5F5358}"/>
              </a:ext>
            </a:extLst>
          </p:cNvPr>
          <p:cNvSpPr>
            <a:spLocks noGrp="1"/>
          </p:cNvSpPr>
          <p:nvPr>
            <p:ph type="dt" sz="half" idx="10"/>
          </p:nvPr>
        </p:nvSpPr>
        <p:spPr/>
        <p:txBody>
          <a:bodyPr/>
          <a:lstStyle/>
          <a:p>
            <a:r>
              <a:rPr lang="en-US"/>
              <a:t>5/1/2024</a:t>
            </a:r>
            <a:endParaRPr lang="en-GB"/>
          </a:p>
        </p:txBody>
      </p:sp>
      <p:sp>
        <p:nvSpPr>
          <p:cNvPr id="6" name="Slide Number Placeholder 5">
            <a:extLst>
              <a:ext uri="{FF2B5EF4-FFF2-40B4-BE49-F238E27FC236}">
                <a16:creationId xmlns:a16="http://schemas.microsoft.com/office/drawing/2014/main" id="{52CB9A71-C2E6-BB29-F85B-B9068645F9DD}"/>
              </a:ext>
            </a:extLst>
          </p:cNvPr>
          <p:cNvSpPr>
            <a:spLocks noGrp="1"/>
          </p:cNvSpPr>
          <p:nvPr>
            <p:ph type="sldNum" sz="quarter" idx="12"/>
          </p:nvPr>
        </p:nvSpPr>
        <p:spPr/>
        <p:txBody>
          <a:bodyPr/>
          <a:lstStyle/>
          <a:p>
            <a:fld id="{E6910A57-C4C2-471D-B852-7E80F10F5A4C}" type="slidenum">
              <a:rPr lang="en-GB" smtClean="0"/>
              <a:pPr/>
              <a:t>10</a:t>
            </a:fld>
            <a:endParaRPr lang="en-GB"/>
          </a:p>
        </p:txBody>
      </p:sp>
      <p:pic>
        <p:nvPicPr>
          <p:cNvPr id="1026" name="Picture 2" descr="undefined">
            <a:extLst>
              <a:ext uri="{FF2B5EF4-FFF2-40B4-BE49-F238E27FC236}">
                <a16:creationId xmlns:a16="http://schemas.microsoft.com/office/drawing/2014/main" id="{7273FDAC-8980-2E25-CE11-A0B2906B17C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2286000"/>
            <a:ext cx="358619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8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EA5B-C041-C1AD-2D8F-B9CABBE29253}"/>
              </a:ext>
            </a:extLst>
          </p:cNvPr>
          <p:cNvSpPr>
            <a:spLocks noGrp="1"/>
          </p:cNvSpPr>
          <p:nvPr>
            <p:ph type="title"/>
          </p:nvPr>
        </p:nvSpPr>
        <p:spPr/>
        <p:txBody>
          <a:bodyPr/>
          <a:lstStyle/>
          <a:p>
            <a:r>
              <a:rPr lang="en-US" dirty="0"/>
              <a:t>Issues Encountered @ FNAL</a:t>
            </a:r>
          </a:p>
        </p:txBody>
      </p:sp>
      <p:sp>
        <p:nvSpPr>
          <p:cNvPr id="3" name="Content Placeholder 2">
            <a:extLst>
              <a:ext uri="{FF2B5EF4-FFF2-40B4-BE49-F238E27FC236}">
                <a16:creationId xmlns:a16="http://schemas.microsoft.com/office/drawing/2014/main" id="{92A1BF85-15EC-4277-6D21-02D47ADBB0E5}"/>
              </a:ext>
            </a:extLst>
          </p:cNvPr>
          <p:cNvSpPr>
            <a:spLocks noGrp="1"/>
          </p:cNvSpPr>
          <p:nvPr>
            <p:ph idx="1"/>
          </p:nvPr>
        </p:nvSpPr>
        <p:spPr/>
        <p:txBody>
          <a:bodyPr/>
          <a:lstStyle/>
          <a:p>
            <a:r>
              <a:rPr lang="en-US" dirty="0"/>
              <a:t>One of our few remaining techs working on R&amp;D left. Remaining technicians are supporting other projects and magnets.</a:t>
            </a:r>
          </a:p>
          <a:p>
            <a:r>
              <a:rPr lang="en-US" dirty="0"/>
              <a:t>We have had a couple short term students, but the time is simply not there to get them up to speed and through a couple iterations of samples/measurements before they go.</a:t>
            </a:r>
          </a:p>
          <a:p>
            <a:endParaRPr lang="en-US" dirty="0"/>
          </a:p>
          <a:p>
            <a:pPr lvl="2"/>
            <a:endParaRPr lang="en-US" dirty="0"/>
          </a:p>
        </p:txBody>
      </p:sp>
      <p:sp>
        <p:nvSpPr>
          <p:cNvPr id="4" name="Date Placeholder 3">
            <a:extLst>
              <a:ext uri="{FF2B5EF4-FFF2-40B4-BE49-F238E27FC236}">
                <a16:creationId xmlns:a16="http://schemas.microsoft.com/office/drawing/2014/main" id="{2ECF81EF-465D-19B4-3F56-AC361DDA7343}"/>
              </a:ext>
            </a:extLst>
          </p:cNvPr>
          <p:cNvSpPr>
            <a:spLocks noGrp="1"/>
          </p:cNvSpPr>
          <p:nvPr>
            <p:ph type="dt" sz="half" idx="10"/>
          </p:nvPr>
        </p:nvSpPr>
        <p:spPr/>
        <p:txBody>
          <a:bodyPr/>
          <a:lstStyle/>
          <a:p>
            <a:r>
              <a:rPr lang="en-US"/>
              <a:t>5/1/2024</a:t>
            </a:r>
            <a:endParaRPr lang="en-GB"/>
          </a:p>
        </p:txBody>
      </p:sp>
      <p:sp>
        <p:nvSpPr>
          <p:cNvPr id="5" name="Slide Number Placeholder 4">
            <a:extLst>
              <a:ext uri="{FF2B5EF4-FFF2-40B4-BE49-F238E27FC236}">
                <a16:creationId xmlns:a16="http://schemas.microsoft.com/office/drawing/2014/main" id="{92313728-A13B-5EC0-07E6-E1DC2445F2EC}"/>
              </a:ext>
            </a:extLst>
          </p:cNvPr>
          <p:cNvSpPr>
            <a:spLocks noGrp="1"/>
          </p:cNvSpPr>
          <p:nvPr>
            <p:ph type="sldNum" sz="quarter" idx="12"/>
          </p:nvPr>
        </p:nvSpPr>
        <p:spPr/>
        <p:txBody>
          <a:bodyPr/>
          <a:lstStyle/>
          <a:p>
            <a:fld id="{E6910A57-C4C2-471D-B852-7E80F10F5A4C}" type="slidenum">
              <a:rPr lang="en-GB" smtClean="0"/>
              <a:pPr/>
              <a:t>11</a:t>
            </a:fld>
            <a:endParaRPr lang="en-GB"/>
          </a:p>
        </p:txBody>
      </p:sp>
    </p:spTree>
    <p:extLst>
      <p:ext uri="{BB962C8B-B14F-4D97-AF65-F5344CB8AC3E}">
        <p14:creationId xmlns:p14="http://schemas.microsoft.com/office/powerpoint/2010/main" val="126743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0566-E8EB-4EBF-AE54-5071D7D65466}"/>
              </a:ext>
            </a:extLst>
          </p:cNvPr>
          <p:cNvSpPr>
            <a:spLocks noGrp="1"/>
          </p:cNvSpPr>
          <p:nvPr>
            <p:ph type="title"/>
          </p:nvPr>
        </p:nvSpPr>
        <p:spPr/>
        <p:txBody>
          <a:bodyPr/>
          <a:lstStyle/>
          <a:p>
            <a:r>
              <a:rPr lang="en-US" dirty="0"/>
              <a:t>Goals of the working group</a:t>
            </a:r>
          </a:p>
        </p:txBody>
      </p:sp>
      <p:sp>
        <p:nvSpPr>
          <p:cNvPr id="3" name="Content Placeholder 2">
            <a:extLst>
              <a:ext uri="{FF2B5EF4-FFF2-40B4-BE49-F238E27FC236}">
                <a16:creationId xmlns:a16="http://schemas.microsoft.com/office/drawing/2014/main" id="{68551CB4-B144-4FB5-9DBC-8F2546852B9B}"/>
              </a:ext>
            </a:extLst>
          </p:cNvPr>
          <p:cNvSpPr>
            <a:spLocks noGrp="1"/>
          </p:cNvSpPr>
          <p:nvPr>
            <p:ph idx="1"/>
          </p:nvPr>
        </p:nvSpPr>
        <p:spPr>
          <a:xfrm>
            <a:off x="601133" y="1340768"/>
            <a:ext cx="10972800" cy="4641379"/>
          </a:xfrm>
        </p:spPr>
        <p:txBody>
          <a:bodyPr>
            <a:normAutofit fontScale="85000" lnSpcReduction="20000"/>
          </a:bodyPr>
          <a:lstStyle/>
          <a:p>
            <a:r>
              <a:rPr lang="en-US" dirty="0"/>
              <a:t>Work to develop processes and materials to enable high performance magnet designs</a:t>
            </a:r>
          </a:p>
          <a:p>
            <a:pPr lvl="1"/>
            <a:r>
              <a:rPr lang="en-US" dirty="0"/>
              <a:t>Evaluate resin systems for standard processing parameters</a:t>
            </a:r>
          </a:p>
          <a:p>
            <a:pPr lvl="2"/>
            <a:r>
              <a:rPr lang="en-US" dirty="0"/>
              <a:t>Viscosity, mixing processes, curing </a:t>
            </a:r>
            <a:r>
              <a:rPr lang="en-US" dirty="0" err="1"/>
              <a:t>etc</a:t>
            </a:r>
            <a:r>
              <a:rPr lang="en-US" dirty="0"/>
              <a:t>…</a:t>
            </a:r>
          </a:p>
          <a:p>
            <a:pPr lvl="3"/>
            <a:r>
              <a:rPr lang="en-US" dirty="0"/>
              <a:t>There are engineering solutions for most reasonable combinations and can be solved individually for specific instances</a:t>
            </a:r>
          </a:p>
          <a:p>
            <a:r>
              <a:rPr lang="en-US" dirty="0"/>
              <a:t>Applicable Driving Technical Questions:</a:t>
            </a:r>
          </a:p>
          <a:p>
            <a:pPr lvl="1"/>
            <a:r>
              <a:rPr lang="en-US" dirty="0"/>
              <a:t>How do magnet materials directly affect magnet training and performance?</a:t>
            </a:r>
          </a:p>
          <a:p>
            <a:pPr lvl="2"/>
            <a:r>
              <a:rPr lang="en-US" dirty="0"/>
              <a:t>Quite a bit</a:t>
            </a:r>
          </a:p>
          <a:p>
            <a:pPr lvl="1"/>
            <a:r>
              <a:rPr lang="en-US" dirty="0"/>
              <a:t>How can magnet materials be designed to facilitate improved magnet performance?</a:t>
            </a:r>
          </a:p>
          <a:p>
            <a:pPr lvl="2"/>
            <a:r>
              <a:rPr lang="en-US" dirty="0"/>
              <a:t>Sure</a:t>
            </a:r>
          </a:p>
          <a:p>
            <a:pPr lvl="1"/>
            <a:r>
              <a:rPr lang="en-US" dirty="0"/>
              <a:t>Can improved processes lead to more cost effective and robust magnet designs?</a:t>
            </a:r>
          </a:p>
          <a:p>
            <a:pPr lvl="2"/>
            <a:r>
              <a:rPr lang="en-US" dirty="0">
                <a:sym typeface="Symbol" panose="05050102010706020507" pitchFamily="18" charset="2"/>
              </a:rPr>
              <a:t>Probably, but this will be solution dependent.</a:t>
            </a:r>
          </a:p>
          <a:p>
            <a:pPr lvl="1"/>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B56326B0-5350-4077-AB05-37C3A54F9390}"/>
              </a:ext>
            </a:extLst>
          </p:cNvPr>
          <p:cNvSpPr>
            <a:spLocks noGrp="1"/>
          </p:cNvSpPr>
          <p:nvPr>
            <p:ph type="sldNum" sz="quarter" idx="12"/>
          </p:nvPr>
        </p:nvSpPr>
        <p:spPr/>
        <p:txBody>
          <a:bodyPr/>
          <a:lstStyle/>
          <a:p>
            <a:fld id="{E6910A57-C4C2-471D-B852-7E80F10F5A4C}" type="slidenum">
              <a:rPr lang="en-GB" smtClean="0"/>
              <a:pPr/>
              <a:t>2</a:t>
            </a:fld>
            <a:endParaRPr lang="en-GB"/>
          </a:p>
        </p:txBody>
      </p:sp>
      <p:sp>
        <p:nvSpPr>
          <p:cNvPr id="4" name="Date Placeholder 3">
            <a:extLst>
              <a:ext uri="{FF2B5EF4-FFF2-40B4-BE49-F238E27FC236}">
                <a16:creationId xmlns:a16="http://schemas.microsoft.com/office/drawing/2014/main" id="{8CCBB9EA-C1A6-19B2-BE5C-F1E5E38D97CE}"/>
              </a:ext>
            </a:extLst>
          </p:cNvPr>
          <p:cNvSpPr>
            <a:spLocks noGrp="1"/>
          </p:cNvSpPr>
          <p:nvPr>
            <p:ph type="dt" sz="half" idx="10"/>
          </p:nvPr>
        </p:nvSpPr>
        <p:spPr/>
        <p:txBody>
          <a:bodyPr/>
          <a:lstStyle/>
          <a:p>
            <a:r>
              <a:rPr lang="en-US"/>
              <a:t>5/1/2024</a:t>
            </a:r>
            <a:endParaRPr lang="en-GB"/>
          </a:p>
        </p:txBody>
      </p:sp>
    </p:spTree>
    <p:extLst>
      <p:ext uri="{BB962C8B-B14F-4D97-AF65-F5344CB8AC3E}">
        <p14:creationId xmlns:p14="http://schemas.microsoft.com/office/powerpoint/2010/main" val="361063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5315-99A8-4714-97A7-0318CEEF86E9}"/>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3065D6C7-BE7C-48F1-A2C1-5FF71DF58D5F}"/>
              </a:ext>
            </a:extLst>
          </p:cNvPr>
          <p:cNvSpPr>
            <a:spLocks noGrp="1"/>
          </p:cNvSpPr>
          <p:nvPr>
            <p:ph idx="1"/>
          </p:nvPr>
        </p:nvSpPr>
        <p:spPr>
          <a:xfrm>
            <a:off x="609600" y="1368001"/>
            <a:ext cx="7391400" cy="4804200"/>
          </a:xfrm>
        </p:spPr>
        <p:txBody>
          <a:bodyPr>
            <a:normAutofit fontScale="92500" lnSpcReduction="20000"/>
          </a:bodyPr>
          <a:lstStyle/>
          <a:p>
            <a:r>
              <a:rPr lang="en-US" dirty="0"/>
              <a:t>There are several knobs available:</a:t>
            </a:r>
          </a:p>
          <a:p>
            <a:pPr lvl="1"/>
            <a:r>
              <a:rPr lang="en-US" dirty="0"/>
              <a:t>Cp, CTE, Fracture toughness, bond strength, modulus, elongation, surface treatments, radiation stability, </a:t>
            </a:r>
            <a:r>
              <a:rPr lang="en-US" dirty="0" err="1"/>
              <a:t>etc</a:t>
            </a:r>
            <a:endParaRPr lang="en-US" dirty="0"/>
          </a:p>
          <a:p>
            <a:pPr lvl="1"/>
            <a:r>
              <a:rPr lang="en-US" dirty="0"/>
              <a:t>These knobs change response to the disturbance spectrum as well as the disturbance spectrum itself, perhaps in difficult to correlate ways</a:t>
            </a:r>
          </a:p>
          <a:p>
            <a:r>
              <a:rPr lang="en-US" dirty="0"/>
              <a:t>How these knobs are used is design dependent</a:t>
            </a:r>
          </a:p>
          <a:p>
            <a:pPr lvl="1"/>
            <a:r>
              <a:rPr lang="en-US" dirty="0"/>
              <a:t>We can see that many material related tasks are contained within other projects, especially the subscale CCT program.</a:t>
            </a:r>
          </a:p>
        </p:txBody>
      </p:sp>
      <p:sp>
        <p:nvSpPr>
          <p:cNvPr id="5" name="Slide Number Placeholder 4">
            <a:extLst>
              <a:ext uri="{FF2B5EF4-FFF2-40B4-BE49-F238E27FC236}">
                <a16:creationId xmlns:a16="http://schemas.microsoft.com/office/drawing/2014/main" id="{10DC851A-FA95-49F0-A820-2A6AAFC90A4E}"/>
              </a:ext>
            </a:extLst>
          </p:cNvPr>
          <p:cNvSpPr>
            <a:spLocks noGrp="1"/>
          </p:cNvSpPr>
          <p:nvPr>
            <p:ph type="sldNum" sz="quarter" idx="12"/>
          </p:nvPr>
        </p:nvSpPr>
        <p:spPr/>
        <p:txBody>
          <a:bodyPr/>
          <a:lstStyle/>
          <a:p>
            <a:fld id="{E6910A57-C4C2-471D-B852-7E80F10F5A4C}" type="slidenum">
              <a:rPr lang="en-GB" smtClean="0"/>
              <a:pPr/>
              <a:t>3</a:t>
            </a:fld>
            <a:endParaRPr lang="en-GB"/>
          </a:p>
        </p:txBody>
      </p:sp>
      <p:sp>
        <p:nvSpPr>
          <p:cNvPr id="4" name="Date Placeholder 3">
            <a:extLst>
              <a:ext uri="{FF2B5EF4-FFF2-40B4-BE49-F238E27FC236}">
                <a16:creationId xmlns:a16="http://schemas.microsoft.com/office/drawing/2014/main" id="{FABCA10F-B842-7A77-FD38-20C4464ECD76}"/>
              </a:ext>
            </a:extLst>
          </p:cNvPr>
          <p:cNvSpPr>
            <a:spLocks noGrp="1"/>
          </p:cNvSpPr>
          <p:nvPr>
            <p:ph type="dt" sz="half" idx="10"/>
          </p:nvPr>
        </p:nvSpPr>
        <p:spPr/>
        <p:txBody>
          <a:bodyPr/>
          <a:lstStyle/>
          <a:p>
            <a:r>
              <a:rPr lang="en-US"/>
              <a:t>5/1/2024</a:t>
            </a:r>
            <a:endParaRPr lang="en-GB"/>
          </a:p>
        </p:txBody>
      </p:sp>
      <p:pic>
        <p:nvPicPr>
          <p:cNvPr id="2050" name="Picture 2">
            <a:extLst>
              <a:ext uri="{FF2B5EF4-FFF2-40B4-BE49-F238E27FC236}">
                <a16:creationId xmlns:a16="http://schemas.microsoft.com/office/drawing/2014/main" id="{3707DA84-55CC-25B9-E726-B01C6EA57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52" t="7777" r="8515" b="15556"/>
          <a:stretch/>
        </p:blipFill>
        <p:spPr bwMode="auto">
          <a:xfrm>
            <a:off x="8458200" y="1282275"/>
            <a:ext cx="3550930" cy="480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5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B406-A090-0BF6-A4FB-111A5A4B126B}"/>
              </a:ext>
            </a:extLst>
          </p:cNvPr>
          <p:cNvSpPr>
            <a:spLocks noGrp="1"/>
          </p:cNvSpPr>
          <p:nvPr>
            <p:ph type="title"/>
          </p:nvPr>
        </p:nvSpPr>
        <p:spPr/>
        <p:txBody>
          <a:bodyPr/>
          <a:lstStyle/>
          <a:p>
            <a:r>
              <a:rPr lang="en-US" dirty="0"/>
              <a:t>Milestones 2024 Update</a:t>
            </a:r>
          </a:p>
        </p:txBody>
      </p:sp>
      <p:sp>
        <p:nvSpPr>
          <p:cNvPr id="4" name="Slide Number Placeholder 3">
            <a:extLst>
              <a:ext uri="{FF2B5EF4-FFF2-40B4-BE49-F238E27FC236}">
                <a16:creationId xmlns:a16="http://schemas.microsoft.com/office/drawing/2014/main" id="{CA7E5FDE-5347-BDDC-0E43-F13D9D614723}"/>
              </a:ext>
            </a:extLst>
          </p:cNvPr>
          <p:cNvSpPr>
            <a:spLocks noGrp="1"/>
          </p:cNvSpPr>
          <p:nvPr>
            <p:ph type="sldNum" sz="quarter" idx="12"/>
          </p:nvPr>
        </p:nvSpPr>
        <p:spPr/>
        <p:txBody>
          <a:bodyPr/>
          <a:lstStyle/>
          <a:p>
            <a:fld id="{E6910A57-C4C2-471D-B852-7E80F10F5A4C}" type="slidenum">
              <a:rPr lang="en-GB" smtClean="0"/>
              <a:pPr/>
              <a:t>4</a:t>
            </a:fld>
            <a:endParaRPr lang="en-GB"/>
          </a:p>
        </p:txBody>
      </p:sp>
      <p:sp>
        <p:nvSpPr>
          <p:cNvPr id="6" name="TextBox 5">
            <a:extLst>
              <a:ext uri="{FF2B5EF4-FFF2-40B4-BE49-F238E27FC236}">
                <a16:creationId xmlns:a16="http://schemas.microsoft.com/office/drawing/2014/main" id="{4D0F25C0-FDE2-2A30-25CD-3B0412054592}"/>
              </a:ext>
            </a:extLst>
          </p:cNvPr>
          <p:cNvSpPr txBox="1"/>
          <p:nvPr/>
        </p:nvSpPr>
        <p:spPr>
          <a:xfrm>
            <a:off x="609600" y="1447800"/>
            <a:ext cx="10972799" cy="369332"/>
          </a:xfrm>
          <a:prstGeom prst="rect">
            <a:avLst/>
          </a:prstGeom>
          <a:noFill/>
        </p:spPr>
        <p:txBody>
          <a:bodyPr wrap="square" rtlCol="0">
            <a:spAutoFit/>
          </a:bodyPr>
          <a:lstStyle/>
          <a:p>
            <a:r>
              <a:rPr lang="en-US" dirty="0"/>
              <a:t>I added a few, changed some around, but what would you want in a material?</a:t>
            </a:r>
          </a:p>
        </p:txBody>
      </p:sp>
      <p:sp>
        <p:nvSpPr>
          <p:cNvPr id="7" name="Date Placeholder 6">
            <a:extLst>
              <a:ext uri="{FF2B5EF4-FFF2-40B4-BE49-F238E27FC236}">
                <a16:creationId xmlns:a16="http://schemas.microsoft.com/office/drawing/2014/main" id="{D6463C91-D9BF-B4E3-36CB-F1FE94E93BF9}"/>
              </a:ext>
            </a:extLst>
          </p:cNvPr>
          <p:cNvSpPr>
            <a:spLocks noGrp="1"/>
          </p:cNvSpPr>
          <p:nvPr>
            <p:ph type="dt" sz="half" idx="10"/>
          </p:nvPr>
        </p:nvSpPr>
        <p:spPr/>
        <p:txBody>
          <a:bodyPr/>
          <a:lstStyle/>
          <a:p>
            <a:r>
              <a:rPr lang="en-US"/>
              <a:t>5/1/2024</a:t>
            </a:r>
            <a:endParaRPr lang="en-GB"/>
          </a:p>
        </p:txBody>
      </p:sp>
      <p:graphicFrame>
        <p:nvGraphicFramePr>
          <p:cNvPr id="10" name="Content Placeholder 9">
            <a:extLst>
              <a:ext uri="{FF2B5EF4-FFF2-40B4-BE49-F238E27FC236}">
                <a16:creationId xmlns:a16="http://schemas.microsoft.com/office/drawing/2014/main" id="{D26174AF-4EF4-4E28-75D2-781B607E9821}"/>
              </a:ext>
            </a:extLst>
          </p:cNvPr>
          <p:cNvGraphicFramePr>
            <a:graphicFrameLocks noGrp="1"/>
          </p:cNvGraphicFramePr>
          <p:nvPr>
            <p:ph idx="1"/>
            <p:extLst>
              <p:ext uri="{D42A27DB-BD31-4B8C-83A1-F6EECF244321}">
                <p14:modId xmlns:p14="http://schemas.microsoft.com/office/powerpoint/2010/main" val="255274224"/>
              </p:ext>
            </p:extLst>
          </p:nvPr>
        </p:nvGraphicFramePr>
        <p:xfrm>
          <a:off x="609600" y="1893893"/>
          <a:ext cx="10972799" cy="3589326"/>
        </p:xfrm>
        <a:graphic>
          <a:graphicData uri="http://schemas.openxmlformats.org/drawingml/2006/table">
            <a:tbl>
              <a:tblPr/>
              <a:tblGrid>
                <a:gridCol w="801963">
                  <a:extLst>
                    <a:ext uri="{9D8B030D-6E8A-4147-A177-3AD203B41FA5}">
                      <a16:colId xmlns:a16="http://schemas.microsoft.com/office/drawing/2014/main" val="685923318"/>
                    </a:ext>
                  </a:extLst>
                </a:gridCol>
                <a:gridCol w="4237397">
                  <a:extLst>
                    <a:ext uri="{9D8B030D-6E8A-4147-A177-3AD203B41FA5}">
                      <a16:colId xmlns:a16="http://schemas.microsoft.com/office/drawing/2014/main" val="3859078790"/>
                    </a:ext>
                  </a:extLst>
                </a:gridCol>
                <a:gridCol w="644821">
                  <a:extLst>
                    <a:ext uri="{9D8B030D-6E8A-4147-A177-3AD203B41FA5}">
                      <a16:colId xmlns:a16="http://schemas.microsoft.com/office/drawing/2014/main" val="392847041"/>
                    </a:ext>
                  </a:extLst>
                </a:gridCol>
                <a:gridCol w="644821">
                  <a:extLst>
                    <a:ext uri="{9D8B030D-6E8A-4147-A177-3AD203B41FA5}">
                      <a16:colId xmlns:a16="http://schemas.microsoft.com/office/drawing/2014/main" val="4045731552"/>
                    </a:ext>
                  </a:extLst>
                </a:gridCol>
                <a:gridCol w="726101">
                  <a:extLst>
                    <a:ext uri="{9D8B030D-6E8A-4147-A177-3AD203B41FA5}">
                      <a16:colId xmlns:a16="http://schemas.microsoft.com/office/drawing/2014/main" val="3392053621"/>
                    </a:ext>
                  </a:extLst>
                </a:gridCol>
                <a:gridCol w="1083733">
                  <a:extLst>
                    <a:ext uri="{9D8B030D-6E8A-4147-A177-3AD203B41FA5}">
                      <a16:colId xmlns:a16="http://schemas.microsoft.com/office/drawing/2014/main" val="2407735158"/>
                    </a:ext>
                  </a:extLst>
                </a:gridCol>
                <a:gridCol w="2833963">
                  <a:extLst>
                    <a:ext uri="{9D8B030D-6E8A-4147-A177-3AD203B41FA5}">
                      <a16:colId xmlns:a16="http://schemas.microsoft.com/office/drawing/2014/main" val="3645962750"/>
                    </a:ext>
                  </a:extLst>
                </a:gridCol>
              </a:tblGrid>
              <a:tr h="312115">
                <a:tc>
                  <a:txBody>
                    <a:bodyPr/>
                    <a:lstStyle/>
                    <a:p>
                      <a:pPr rtl="0" fontAlgn="ctr"/>
                      <a:r>
                        <a:rPr lang="en-US" sz="1000" b="1">
                          <a:effectLst/>
                        </a:rPr>
                        <a:t>Milestone #</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Description</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Target</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Status *</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Updated Target</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Requestor </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1000" b="1">
                          <a:effectLst/>
                        </a:rPr>
                        <a:t>Comments</a:t>
                      </a: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412211959"/>
                  </a:ext>
                </a:extLst>
              </a:tr>
              <a:tr h="780288">
                <a:tc>
                  <a:txBody>
                    <a:bodyPr/>
                    <a:lstStyle/>
                    <a:p>
                      <a:pPr rtl="0" fontAlgn="ctr"/>
                      <a:r>
                        <a:rPr lang="en-US" sz="1000" b="1">
                          <a:effectLst/>
                        </a:rPr>
                        <a:t>AIIIc-M1</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Demonstration of High Viscosity (Thermoplastic) Resin Systems for Superconducting Magnets</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Jun-21</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Obsolete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Jun-24</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S. Krave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Initial attempts with thermoplastics proved challenging and require substantial additional resources. Negotiations are in progress with a partner to utilize injection molding equipment on subscale composites</a:t>
                      </a: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837469624"/>
                  </a:ext>
                </a:extLst>
              </a:tr>
              <a:tr h="312115">
                <a:tc>
                  <a:txBody>
                    <a:bodyPr/>
                    <a:lstStyle/>
                    <a:p>
                      <a:pPr rtl="0" fontAlgn="ctr"/>
                      <a:r>
                        <a:rPr lang="en-US" sz="1000">
                          <a:effectLst/>
                        </a:rPr>
                        <a:t>AIIIc -M2</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Down-selection and Fabrication of CCT based on the above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Nov-21</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Obsolete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S. Krave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Listed as obsolete, can bring back based on the above if successful</a:t>
                      </a: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192924466"/>
                  </a:ext>
                </a:extLst>
              </a:tr>
              <a:tr h="468173">
                <a:tc>
                  <a:txBody>
                    <a:bodyPr/>
                    <a:lstStyle/>
                    <a:p>
                      <a:pPr rtl="0" fontAlgn="ctr"/>
                      <a:r>
                        <a:rPr lang="en-US" sz="1000">
                          <a:effectLst/>
                        </a:rPr>
                        <a:t>AIIIc -M3</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Evaluation of de-sized glass</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Dec-21</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dirty="0">
                          <a:effectLst/>
                        </a:rPr>
                        <a:t>Complete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Jun-23</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S. Krave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Samples have veen completed. Heat cleaned glass substantially outpreforms bare glass by 50%-100%. A followup task with re-sizing materials is added</a:t>
                      </a: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4290096138"/>
                  </a:ext>
                </a:extLst>
              </a:tr>
              <a:tr h="468173">
                <a:tc>
                  <a:txBody>
                    <a:bodyPr/>
                    <a:lstStyle/>
                    <a:p>
                      <a:pPr rtl="0" fontAlgn="ctr"/>
                      <a:r>
                        <a:rPr lang="en-US" sz="1000">
                          <a:effectLst/>
                        </a:rPr>
                        <a:t>AIIIc -M3b</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dirty="0">
                          <a:effectLst/>
                        </a:rPr>
                        <a:t>Measurement of interlaminar Fracture toughness of Nb3Sn cable stacks and </a:t>
                      </a:r>
                      <a:r>
                        <a:rPr lang="en-US" sz="1000" dirty="0" err="1">
                          <a:effectLst/>
                        </a:rPr>
                        <a:t>sensistivity</a:t>
                      </a:r>
                      <a:r>
                        <a:rPr lang="en-US" sz="1000" dirty="0">
                          <a:effectLst/>
                        </a:rPr>
                        <a:t> to surface treatments</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dirty="0">
                          <a:effectLst/>
                        </a:rPr>
                        <a:t>In Progress/Complete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107437831"/>
                  </a:ext>
                </a:extLst>
              </a:tr>
              <a:tr h="156058">
                <a:tc>
                  <a:txBody>
                    <a:bodyPr/>
                    <a:lstStyle/>
                    <a:p>
                      <a:pPr rtl="0" fontAlgn="ctr"/>
                      <a:r>
                        <a:rPr lang="en-US" sz="1000">
                          <a:effectLst/>
                        </a:rPr>
                        <a:t>AIIIc -M4</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Characterization of epoxy resin under gamma irradiation</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Complete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T. Shen/ C. Reis</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443128225"/>
                  </a:ext>
                </a:extLst>
              </a:tr>
              <a:tr h="936346">
                <a:tc>
                  <a:txBody>
                    <a:bodyPr/>
                    <a:lstStyle/>
                    <a:p>
                      <a:pPr rtl="0" fontAlgn="ctr"/>
                      <a:r>
                        <a:rPr lang="en-US" sz="1000" b="1">
                          <a:effectLst/>
                        </a:rPr>
                        <a:t>AIIIc -M5</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Evaluation of High Temperature compatible Mold Releases</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Complete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a:effectLst/>
                        </a:rPr>
                        <a:t>S. Krave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1000" dirty="0">
                          <a:effectLst/>
                        </a:rPr>
                        <a:t>Boron Nitride works OK. Nickel based plating (including nickel boron) is destroyed during heat treatment on stainless steel. Other substrates may be functional. Other resin systems may be compatible (release coatings are said to be </a:t>
                      </a:r>
                      <a:r>
                        <a:rPr lang="en-US" sz="1000" dirty="0" err="1">
                          <a:effectLst/>
                        </a:rPr>
                        <a:t>comtatible</a:t>
                      </a:r>
                      <a:r>
                        <a:rPr lang="en-US" sz="1000" dirty="0">
                          <a:effectLst/>
                        </a:rPr>
                        <a:t> with thermoplastics)</a:t>
                      </a: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55033895"/>
                  </a:ext>
                </a:extLst>
              </a:tr>
              <a:tr h="156058">
                <a:tc>
                  <a:txBody>
                    <a:bodyPr/>
                    <a:lstStyle/>
                    <a:p>
                      <a:pPr rtl="0" fontAlgn="ctr"/>
                      <a:r>
                        <a:rPr lang="en-US" sz="1000" b="1">
                          <a:effectLst/>
                        </a:rPr>
                        <a:t>AIIIc-M6</a:t>
                      </a:r>
                    </a:p>
                  </a:txBody>
                  <a:tcPr marL="16256" marR="1625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1000">
                          <a:effectLst/>
                        </a:rPr>
                        <a:t>Evaluation of in-situ pre-impregnation silane treatment of de-sized cable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1000">
                          <a:effectLst/>
                        </a:rPr>
                        <a:t>Mar-24</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1000">
                          <a:effectLst/>
                        </a:rPr>
                        <a:t>Not Started</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endParaRPr lang="en-US" sz="1000">
                        <a:effectLst/>
                      </a:endParaRP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1000">
                          <a:effectLst/>
                        </a:rPr>
                        <a:t>S.Krave</a:t>
                      </a:r>
                    </a:p>
                  </a:txBody>
                  <a:tcPr marL="16256" marR="1625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endParaRPr lang="en-US" sz="1000" dirty="0">
                        <a:effectLst/>
                      </a:endParaRPr>
                    </a:p>
                  </a:txBody>
                  <a:tcPr marL="16256" marR="1625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50736896"/>
                  </a:ext>
                </a:extLst>
              </a:tr>
            </a:tbl>
          </a:graphicData>
        </a:graphic>
      </p:graphicFrame>
    </p:spTree>
    <p:extLst>
      <p:ext uri="{BB962C8B-B14F-4D97-AF65-F5344CB8AC3E}">
        <p14:creationId xmlns:p14="http://schemas.microsoft.com/office/powerpoint/2010/main" val="204597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C823455-14AF-42EE-A077-103251D9A7A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2A3DB68-2469-478C-BDDF-16E90EA433D9}"/>
              </a:ext>
            </a:extLst>
          </p:cNvPr>
          <p:cNvSpPr>
            <a:spLocks noGrp="1"/>
          </p:cNvSpPr>
          <p:nvPr>
            <p:ph type="sldNum" sz="quarter" idx="12"/>
          </p:nvPr>
        </p:nvSpPr>
        <p:spPr/>
        <p:txBody>
          <a:bodyPr/>
          <a:lstStyle/>
          <a:p>
            <a:fld id="{86CB4B4D-7CA3-9044-876B-883B54F8677D}" type="slidenum">
              <a:rPr lang="en-US" smtClean="0"/>
              <a:t>5</a:t>
            </a:fld>
            <a:endParaRPr lang="en-US"/>
          </a:p>
        </p:txBody>
      </p:sp>
      <p:sp>
        <p:nvSpPr>
          <p:cNvPr id="3" name="Text Placeholder 2">
            <a:extLst>
              <a:ext uri="{FF2B5EF4-FFF2-40B4-BE49-F238E27FC236}">
                <a16:creationId xmlns:a16="http://schemas.microsoft.com/office/drawing/2014/main" id="{252D492D-02E7-4544-BC57-C65B3A40B9AE}"/>
              </a:ext>
            </a:extLst>
          </p:cNvPr>
          <p:cNvSpPr>
            <a:spLocks noGrp="1"/>
          </p:cNvSpPr>
          <p:nvPr>
            <p:ph type="body" idx="4294967295"/>
          </p:nvPr>
        </p:nvSpPr>
        <p:spPr>
          <a:xfrm>
            <a:off x="0" y="2667000"/>
            <a:ext cx="10668000" cy="4051300"/>
          </a:xfrm>
        </p:spPr>
        <p:txBody>
          <a:bodyPr>
            <a:normAutofit/>
          </a:bodyPr>
          <a:lstStyle/>
          <a:p>
            <a:pPr marL="0" indent="0">
              <a:buNone/>
            </a:pPr>
            <a:r>
              <a:rPr lang="en-US" sz="2800" dirty="0"/>
              <a:t>Driving technical questions:</a:t>
            </a:r>
          </a:p>
          <a:p>
            <a:pPr marL="457200" indent="-457200">
              <a:buFont typeface="+mj-lt"/>
              <a:buAutoNum type="arabicPeriod"/>
            </a:pPr>
            <a:r>
              <a:rPr lang="en-US" sz="2800" dirty="0"/>
              <a:t>How do magnet materials directly affect magnet training and performance?</a:t>
            </a:r>
          </a:p>
          <a:p>
            <a:pPr marL="457200" indent="-457200">
              <a:buFont typeface="+mj-lt"/>
              <a:buAutoNum type="arabicPeriod"/>
            </a:pPr>
            <a:r>
              <a:rPr lang="en-US" sz="2800" dirty="0"/>
              <a:t>How can magnet materials be designed to facilitate improved magnet performance?</a:t>
            </a:r>
          </a:p>
          <a:p>
            <a:pPr marL="457200" indent="-457200">
              <a:buFont typeface="+mj-lt"/>
              <a:buAutoNum type="arabicPeriod"/>
            </a:pPr>
            <a:r>
              <a:rPr lang="en-US" sz="2800" dirty="0"/>
              <a:t>Can improved processes lead to more cost effective and robust magnet designs?</a:t>
            </a:r>
          </a:p>
        </p:txBody>
      </p:sp>
      <p:pic>
        <p:nvPicPr>
          <p:cNvPr id="5" name="Picture 4">
            <a:extLst>
              <a:ext uri="{FF2B5EF4-FFF2-40B4-BE49-F238E27FC236}">
                <a16:creationId xmlns:a16="http://schemas.microsoft.com/office/drawing/2014/main" id="{26ACAD39-965C-4327-B2BF-3B2EC12CA53F}"/>
              </a:ext>
            </a:extLst>
          </p:cNvPr>
          <p:cNvPicPr>
            <a:picLocks noChangeAspect="1"/>
          </p:cNvPicPr>
          <p:nvPr/>
        </p:nvPicPr>
        <p:blipFill>
          <a:blip r:embed="rId2"/>
          <a:stretch>
            <a:fillRect/>
          </a:stretch>
        </p:blipFill>
        <p:spPr>
          <a:xfrm>
            <a:off x="1058171" y="2088000"/>
            <a:ext cx="8314429" cy="632365"/>
          </a:xfrm>
          <a:prstGeom prst="rect">
            <a:avLst/>
          </a:prstGeom>
        </p:spPr>
      </p:pic>
      <p:pic>
        <p:nvPicPr>
          <p:cNvPr id="9" name="Picture 8">
            <a:extLst>
              <a:ext uri="{FF2B5EF4-FFF2-40B4-BE49-F238E27FC236}">
                <a16:creationId xmlns:a16="http://schemas.microsoft.com/office/drawing/2014/main" id="{615A9D4D-A6D8-438B-BFCB-F4D6224E84D0}"/>
              </a:ext>
            </a:extLst>
          </p:cNvPr>
          <p:cNvPicPr>
            <a:picLocks noChangeAspect="1"/>
          </p:cNvPicPr>
          <p:nvPr/>
        </p:nvPicPr>
        <p:blipFill>
          <a:blip r:embed="rId3"/>
          <a:stretch>
            <a:fillRect/>
          </a:stretch>
        </p:blipFill>
        <p:spPr>
          <a:xfrm>
            <a:off x="990600" y="1349534"/>
            <a:ext cx="8382000" cy="431641"/>
          </a:xfrm>
          <a:prstGeom prst="rect">
            <a:avLst/>
          </a:prstGeom>
        </p:spPr>
      </p:pic>
      <p:pic>
        <p:nvPicPr>
          <p:cNvPr id="11" name="Picture 10">
            <a:extLst>
              <a:ext uri="{FF2B5EF4-FFF2-40B4-BE49-F238E27FC236}">
                <a16:creationId xmlns:a16="http://schemas.microsoft.com/office/drawing/2014/main" id="{77FD5FDD-E68C-4ED6-BF91-5F9D9B731288}"/>
              </a:ext>
            </a:extLst>
          </p:cNvPr>
          <p:cNvPicPr>
            <a:picLocks noChangeAspect="1"/>
          </p:cNvPicPr>
          <p:nvPr/>
        </p:nvPicPr>
        <p:blipFill>
          <a:blip r:embed="rId4"/>
          <a:stretch>
            <a:fillRect/>
          </a:stretch>
        </p:blipFill>
        <p:spPr>
          <a:xfrm>
            <a:off x="1147444" y="1819234"/>
            <a:ext cx="8382000" cy="276847"/>
          </a:xfrm>
          <a:prstGeom prst="rect">
            <a:avLst/>
          </a:prstGeom>
        </p:spPr>
      </p:pic>
      <p:sp>
        <p:nvSpPr>
          <p:cNvPr id="2" name="Date Placeholder 1">
            <a:extLst>
              <a:ext uri="{FF2B5EF4-FFF2-40B4-BE49-F238E27FC236}">
                <a16:creationId xmlns:a16="http://schemas.microsoft.com/office/drawing/2014/main" id="{65CFC586-0E10-2754-E318-BE16991E8FAD}"/>
              </a:ext>
            </a:extLst>
          </p:cNvPr>
          <p:cNvSpPr>
            <a:spLocks noGrp="1"/>
          </p:cNvSpPr>
          <p:nvPr>
            <p:ph type="dt" sz="half" idx="10"/>
          </p:nvPr>
        </p:nvSpPr>
        <p:spPr/>
        <p:txBody>
          <a:bodyPr/>
          <a:lstStyle/>
          <a:p>
            <a:r>
              <a:rPr lang="en-US"/>
              <a:t>5/1/2024</a:t>
            </a:r>
            <a:endParaRPr lang="en-GB"/>
          </a:p>
        </p:txBody>
      </p:sp>
    </p:spTree>
    <p:extLst>
      <p:ext uri="{BB962C8B-B14F-4D97-AF65-F5344CB8AC3E}">
        <p14:creationId xmlns:p14="http://schemas.microsoft.com/office/powerpoint/2010/main" val="301733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EA41-024F-D7CF-C999-C80AA15EF4D2}"/>
              </a:ext>
            </a:extLst>
          </p:cNvPr>
          <p:cNvSpPr>
            <a:spLocks noGrp="1"/>
          </p:cNvSpPr>
          <p:nvPr>
            <p:ph type="title"/>
          </p:nvPr>
        </p:nvSpPr>
        <p:spPr/>
        <p:txBody>
          <a:bodyPr/>
          <a:lstStyle/>
          <a:p>
            <a:r>
              <a:rPr lang="en-US" dirty="0"/>
              <a:t>Milestones:</a:t>
            </a:r>
          </a:p>
        </p:txBody>
      </p:sp>
      <p:sp>
        <p:nvSpPr>
          <p:cNvPr id="9" name="Content Placeholder 8">
            <a:extLst>
              <a:ext uri="{FF2B5EF4-FFF2-40B4-BE49-F238E27FC236}">
                <a16:creationId xmlns:a16="http://schemas.microsoft.com/office/drawing/2014/main" id="{4C8A6A2C-F629-964A-EFBD-21D1A5743451}"/>
              </a:ext>
            </a:extLst>
          </p:cNvPr>
          <p:cNvSpPr>
            <a:spLocks noGrp="1"/>
          </p:cNvSpPr>
          <p:nvPr>
            <p:ph sz="half" idx="2"/>
          </p:nvPr>
        </p:nvSpPr>
        <p:spPr>
          <a:xfrm>
            <a:off x="609600" y="1295400"/>
            <a:ext cx="7162800" cy="4653533"/>
          </a:xfrm>
        </p:spPr>
        <p:txBody>
          <a:bodyPr>
            <a:normAutofit fontScale="92500"/>
          </a:bodyPr>
          <a:lstStyle/>
          <a:p>
            <a:r>
              <a:rPr lang="en-US" dirty="0"/>
              <a:t>I’m retiring Thermoplastics (deferring indefinitely) </a:t>
            </a:r>
          </a:p>
          <a:p>
            <a:pPr lvl="1"/>
            <a:r>
              <a:rPr lang="en-US" dirty="0"/>
              <a:t>Thermoplastics are a bit difficult and we don’t readily have resources to investigate</a:t>
            </a:r>
          </a:p>
          <a:p>
            <a:pPr lvl="1"/>
            <a:r>
              <a:rPr lang="en-US" dirty="0"/>
              <a:t>Community interest seems low</a:t>
            </a:r>
          </a:p>
          <a:p>
            <a:r>
              <a:rPr lang="en-US" dirty="0"/>
              <a:t>Generic washing of cable has not been very promising as the sizing remains on the glass, but other options exist.</a:t>
            </a:r>
          </a:p>
          <a:p>
            <a:r>
              <a:rPr lang="en-US" dirty="0"/>
              <a:t>Mold Releases: </a:t>
            </a:r>
            <a:r>
              <a:rPr lang="en-US" dirty="0" err="1"/>
              <a:t>Platings</a:t>
            </a:r>
            <a:r>
              <a:rPr lang="en-US" dirty="0"/>
              <a:t> on stainless steel are destroyed during heat treatment and not reliable. Boron nitride works ok once sometimes.</a:t>
            </a:r>
          </a:p>
          <a:p>
            <a:pPr marL="0" indent="0">
              <a:buNone/>
            </a:pPr>
            <a:endParaRPr lang="en-US" dirty="0"/>
          </a:p>
        </p:txBody>
      </p:sp>
      <p:sp>
        <p:nvSpPr>
          <p:cNvPr id="4" name="Date Placeholder 3">
            <a:extLst>
              <a:ext uri="{FF2B5EF4-FFF2-40B4-BE49-F238E27FC236}">
                <a16:creationId xmlns:a16="http://schemas.microsoft.com/office/drawing/2014/main" id="{2742A8A7-1103-225A-51E4-2191FC96C7A8}"/>
              </a:ext>
            </a:extLst>
          </p:cNvPr>
          <p:cNvSpPr>
            <a:spLocks noGrp="1"/>
          </p:cNvSpPr>
          <p:nvPr>
            <p:ph type="dt" sz="half" idx="10"/>
          </p:nvPr>
        </p:nvSpPr>
        <p:spPr/>
        <p:txBody>
          <a:bodyPr/>
          <a:lstStyle/>
          <a:p>
            <a:r>
              <a:rPr lang="en-US"/>
              <a:t>5/1/2024</a:t>
            </a:r>
            <a:endParaRPr lang="en-GB"/>
          </a:p>
        </p:txBody>
      </p:sp>
      <p:sp>
        <p:nvSpPr>
          <p:cNvPr id="5" name="Slide Number Placeholder 4">
            <a:extLst>
              <a:ext uri="{FF2B5EF4-FFF2-40B4-BE49-F238E27FC236}">
                <a16:creationId xmlns:a16="http://schemas.microsoft.com/office/drawing/2014/main" id="{803CBCD4-BD7F-3B26-7747-67E57302D94D}"/>
              </a:ext>
            </a:extLst>
          </p:cNvPr>
          <p:cNvSpPr>
            <a:spLocks noGrp="1"/>
          </p:cNvSpPr>
          <p:nvPr>
            <p:ph type="sldNum" sz="quarter" idx="12"/>
          </p:nvPr>
        </p:nvSpPr>
        <p:spPr/>
        <p:txBody>
          <a:bodyPr/>
          <a:lstStyle/>
          <a:p>
            <a:fld id="{E6910A57-C4C2-471D-B852-7E80F10F5A4C}" type="slidenum">
              <a:rPr lang="en-GB" smtClean="0"/>
              <a:pPr/>
              <a:t>6</a:t>
            </a:fld>
            <a:endParaRPr lang="en-GB"/>
          </a:p>
        </p:txBody>
      </p:sp>
      <p:pic>
        <p:nvPicPr>
          <p:cNvPr id="8" name="Content Placeholder 7">
            <a:extLst>
              <a:ext uri="{FF2B5EF4-FFF2-40B4-BE49-F238E27FC236}">
                <a16:creationId xmlns:a16="http://schemas.microsoft.com/office/drawing/2014/main" id="{E2D75429-EAD2-E89C-6E8B-06E13CF7E01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91600" y="1143000"/>
            <a:ext cx="3090949" cy="4653533"/>
          </a:xfrm>
          <a:prstGeom prst="rect">
            <a:avLst/>
          </a:prstGeom>
        </p:spPr>
      </p:pic>
    </p:spTree>
    <p:extLst>
      <p:ext uri="{BB962C8B-B14F-4D97-AF65-F5344CB8AC3E}">
        <p14:creationId xmlns:p14="http://schemas.microsoft.com/office/powerpoint/2010/main" val="392068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0E183A-54F6-2B78-1610-2036141F8A2E}"/>
              </a:ext>
            </a:extLst>
          </p:cNvPr>
          <p:cNvPicPr>
            <a:picLocks noChangeAspect="1"/>
          </p:cNvPicPr>
          <p:nvPr/>
        </p:nvPicPr>
        <p:blipFill rotWithShape="1">
          <a:blip r:embed="rId2"/>
          <a:srcRect t="25233"/>
          <a:stretch/>
        </p:blipFill>
        <p:spPr>
          <a:xfrm>
            <a:off x="6161655" y="2819400"/>
            <a:ext cx="5944620" cy="1999204"/>
          </a:xfrm>
          <a:prstGeom prst="rect">
            <a:avLst/>
          </a:prstGeom>
        </p:spPr>
      </p:pic>
      <p:sp>
        <p:nvSpPr>
          <p:cNvPr id="2" name="Title 1">
            <a:extLst>
              <a:ext uri="{FF2B5EF4-FFF2-40B4-BE49-F238E27FC236}">
                <a16:creationId xmlns:a16="http://schemas.microsoft.com/office/drawing/2014/main" id="{EFF8260F-2A19-FDDB-C18F-B369D78A852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F53A8E-E00D-8437-067A-5A8D640EE18D}"/>
              </a:ext>
            </a:extLst>
          </p:cNvPr>
          <p:cNvSpPr>
            <a:spLocks noGrp="1"/>
          </p:cNvSpPr>
          <p:nvPr>
            <p:ph idx="1"/>
          </p:nvPr>
        </p:nvSpPr>
        <p:spPr>
          <a:xfrm>
            <a:off x="609599" y="1368000"/>
            <a:ext cx="4962525" cy="4641379"/>
          </a:xfrm>
        </p:spPr>
        <p:txBody>
          <a:bodyPr>
            <a:normAutofit fontScale="85000" lnSpcReduction="20000"/>
          </a:bodyPr>
          <a:lstStyle/>
          <a:p>
            <a:r>
              <a:rPr lang="en-US" dirty="0"/>
              <a:t>Retiring, but another note because I find it interesting</a:t>
            </a:r>
          </a:p>
          <a:p>
            <a:r>
              <a:rPr lang="en-US" dirty="0"/>
              <a:t>Impregnation with thermoplastics could enable high throughput of coil posting for a large project</a:t>
            </a:r>
          </a:p>
          <a:p>
            <a:r>
              <a:rPr lang="en-US" dirty="0"/>
              <a:t>High performance materials that likely exceed epoxy are available (PEEK, PI, PEI PPS, </a:t>
            </a:r>
            <a:r>
              <a:rPr lang="en-US" dirty="0" err="1"/>
              <a:t>etc</a:t>
            </a:r>
            <a:r>
              <a:rPr lang="en-US" dirty="0"/>
              <a:t>) that should have similar radiation performance when filled.</a:t>
            </a:r>
          </a:p>
        </p:txBody>
      </p:sp>
      <p:sp>
        <p:nvSpPr>
          <p:cNvPr id="4" name="Slide Number Placeholder 3">
            <a:extLst>
              <a:ext uri="{FF2B5EF4-FFF2-40B4-BE49-F238E27FC236}">
                <a16:creationId xmlns:a16="http://schemas.microsoft.com/office/drawing/2014/main" id="{ED6809E5-638B-5B09-3C7F-E2F25C55129E}"/>
              </a:ext>
            </a:extLst>
          </p:cNvPr>
          <p:cNvSpPr>
            <a:spLocks noGrp="1"/>
          </p:cNvSpPr>
          <p:nvPr>
            <p:ph type="sldNum" sz="quarter" idx="12"/>
          </p:nvPr>
        </p:nvSpPr>
        <p:spPr/>
        <p:txBody>
          <a:bodyPr/>
          <a:lstStyle/>
          <a:p>
            <a:fld id="{E6910A57-C4C2-471D-B852-7E80F10F5A4C}" type="slidenum">
              <a:rPr lang="en-GB" smtClean="0"/>
              <a:pPr/>
              <a:t>7</a:t>
            </a:fld>
            <a:endParaRPr lang="en-GB"/>
          </a:p>
        </p:txBody>
      </p:sp>
      <p:pic>
        <p:nvPicPr>
          <p:cNvPr id="6" name="Picture 5">
            <a:extLst>
              <a:ext uri="{FF2B5EF4-FFF2-40B4-BE49-F238E27FC236}">
                <a16:creationId xmlns:a16="http://schemas.microsoft.com/office/drawing/2014/main" id="{2D9C1958-D87E-1D2F-07CF-C641BE7428D3}"/>
              </a:ext>
            </a:extLst>
          </p:cNvPr>
          <p:cNvPicPr>
            <a:picLocks noChangeAspect="1"/>
          </p:cNvPicPr>
          <p:nvPr/>
        </p:nvPicPr>
        <p:blipFill rotWithShape="1">
          <a:blip r:embed="rId3"/>
          <a:srcRect b="8487"/>
          <a:stretch/>
        </p:blipFill>
        <p:spPr>
          <a:xfrm>
            <a:off x="6224778" y="1231992"/>
            <a:ext cx="5471841" cy="1673871"/>
          </a:xfrm>
          <a:prstGeom prst="rect">
            <a:avLst/>
          </a:prstGeom>
        </p:spPr>
      </p:pic>
      <p:pic>
        <p:nvPicPr>
          <p:cNvPr id="10" name="Picture 9">
            <a:extLst>
              <a:ext uri="{FF2B5EF4-FFF2-40B4-BE49-F238E27FC236}">
                <a16:creationId xmlns:a16="http://schemas.microsoft.com/office/drawing/2014/main" id="{5AD071A2-755D-3A37-5013-8376731C79F5}"/>
              </a:ext>
            </a:extLst>
          </p:cNvPr>
          <p:cNvPicPr>
            <a:picLocks noChangeAspect="1"/>
          </p:cNvPicPr>
          <p:nvPr/>
        </p:nvPicPr>
        <p:blipFill>
          <a:blip r:embed="rId4"/>
          <a:stretch>
            <a:fillRect/>
          </a:stretch>
        </p:blipFill>
        <p:spPr>
          <a:xfrm>
            <a:off x="6181725" y="4876800"/>
            <a:ext cx="5874866" cy="1147072"/>
          </a:xfrm>
          <a:prstGeom prst="rect">
            <a:avLst/>
          </a:prstGeom>
        </p:spPr>
      </p:pic>
      <p:sp>
        <p:nvSpPr>
          <p:cNvPr id="11" name="TextBox 10">
            <a:extLst>
              <a:ext uri="{FF2B5EF4-FFF2-40B4-BE49-F238E27FC236}">
                <a16:creationId xmlns:a16="http://schemas.microsoft.com/office/drawing/2014/main" id="{FF43D31D-B0FD-BA77-39A2-DA73064DE21A}"/>
              </a:ext>
            </a:extLst>
          </p:cNvPr>
          <p:cNvSpPr txBox="1"/>
          <p:nvPr/>
        </p:nvSpPr>
        <p:spPr>
          <a:xfrm>
            <a:off x="8153400" y="1952758"/>
            <a:ext cx="2133600"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Thermoplastics</a:t>
            </a:r>
          </a:p>
        </p:txBody>
      </p:sp>
      <p:sp>
        <p:nvSpPr>
          <p:cNvPr id="12" name="TextBox 11">
            <a:extLst>
              <a:ext uri="{FF2B5EF4-FFF2-40B4-BE49-F238E27FC236}">
                <a16:creationId xmlns:a16="http://schemas.microsoft.com/office/drawing/2014/main" id="{B17AC83C-8B15-9605-A6A7-919361D170BC}"/>
              </a:ext>
            </a:extLst>
          </p:cNvPr>
          <p:cNvSpPr txBox="1"/>
          <p:nvPr/>
        </p:nvSpPr>
        <p:spPr>
          <a:xfrm>
            <a:off x="8839200" y="3416789"/>
            <a:ext cx="2133600"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Thermosets</a:t>
            </a:r>
          </a:p>
        </p:txBody>
      </p:sp>
      <p:cxnSp>
        <p:nvCxnSpPr>
          <p:cNvPr id="16" name="Straight Connector 15">
            <a:extLst>
              <a:ext uri="{FF2B5EF4-FFF2-40B4-BE49-F238E27FC236}">
                <a16:creationId xmlns:a16="http://schemas.microsoft.com/office/drawing/2014/main" id="{C1E5CD3D-E4A3-5760-BC8B-40B9B119EF4F}"/>
              </a:ext>
            </a:extLst>
          </p:cNvPr>
          <p:cNvCxnSpPr/>
          <p:nvPr/>
        </p:nvCxnSpPr>
        <p:spPr>
          <a:xfrm>
            <a:off x="5638800" y="2924175"/>
            <a:ext cx="6400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7EA4857F-E24B-BFA5-4DCB-75A5175A37B8}"/>
              </a:ext>
            </a:extLst>
          </p:cNvPr>
          <p:cNvSpPr>
            <a:spLocks noGrp="1"/>
          </p:cNvSpPr>
          <p:nvPr>
            <p:ph type="dt" sz="half" idx="10"/>
          </p:nvPr>
        </p:nvSpPr>
        <p:spPr/>
        <p:txBody>
          <a:bodyPr/>
          <a:lstStyle/>
          <a:p>
            <a:r>
              <a:rPr lang="en-US"/>
              <a:t>5/1/2024</a:t>
            </a:r>
            <a:endParaRPr lang="en-GB"/>
          </a:p>
        </p:txBody>
      </p:sp>
    </p:spTree>
    <p:extLst>
      <p:ext uri="{BB962C8B-B14F-4D97-AF65-F5344CB8AC3E}">
        <p14:creationId xmlns:p14="http://schemas.microsoft.com/office/powerpoint/2010/main" val="112099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9321-32AD-0505-8388-ABAD1214BD56}"/>
              </a:ext>
            </a:extLst>
          </p:cNvPr>
          <p:cNvSpPr>
            <a:spLocks noGrp="1"/>
          </p:cNvSpPr>
          <p:nvPr>
            <p:ph type="title"/>
          </p:nvPr>
        </p:nvSpPr>
        <p:spPr/>
        <p:txBody>
          <a:bodyPr/>
          <a:lstStyle/>
          <a:p>
            <a:r>
              <a:rPr lang="en-US" dirty="0"/>
              <a:t>High Temperature mold releases</a:t>
            </a:r>
          </a:p>
        </p:txBody>
      </p:sp>
      <p:sp>
        <p:nvSpPr>
          <p:cNvPr id="3" name="Content Placeholder 2">
            <a:extLst>
              <a:ext uri="{FF2B5EF4-FFF2-40B4-BE49-F238E27FC236}">
                <a16:creationId xmlns:a16="http://schemas.microsoft.com/office/drawing/2014/main" id="{F2B8C556-0D2F-7D52-1A8F-6000BD28FF4D}"/>
              </a:ext>
            </a:extLst>
          </p:cNvPr>
          <p:cNvSpPr>
            <a:spLocks noGrp="1"/>
          </p:cNvSpPr>
          <p:nvPr>
            <p:ph idx="1"/>
          </p:nvPr>
        </p:nvSpPr>
        <p:spPr>
          <a:xfrm>
            <a:off x="609600" y="1371600"/>
            <a:ext cx="4452079" cy="4641379"/>
          </a:xfrm>
        </p:spPr>
        <p:txBody>
          <a:bodyPr>
            <a:normAutofit fontScale="70000" lnSpcReduction="20000"/>
          </a:bodyPr>
          <a:lstStyle/>
          <a:p>
            <a:r>
              <a:rPr lang="en-US" dirty="0"/>
              <a:t>We have investigated a handful of “mold releases” to see if something would work through reaction</a:t>
            </a:r>
          </a:p>
          <a:p>
            <a:pPr lvl="1"/>
            <a:r>
              <a:rPr lang="en-US" dirty="0"/>
              <a:t>Hint: All are boron based</a:t>
            </a:r>
          </a:p>
          <a:p>
            <a:r>
              <a:rPr lang="en-US" dirty="0"/>
              <a:t>They kind of worked…</a:t>
            </a:r>
          </a:p>
          <a:p>
            <a:pPr lvl="1"/>
            <a:r>
              <a:rPr lang="en-US" dirty="0"/>
              <a:t>Not that great</a:t>
            </a:r>
          </a:p>
          <a:p>
            <a:pPr lvl="1"/>
            <a:r>
              <a:rPr lang="en-US" dirty="0"/>
              <a:t>BN works OK without reaction. After reaction, it seems to be absorbed into epoxy and doesn’t work that well</a:t>
            </a:r>
          </a:p>
          <a:p>
            <a:pPr lvl="1"/>
            <a:r>
              <a:rPr lang="en-US" dirty="0"/>
              <a:t>Nickel Boron is similar</a:t>
            </a:r>
          </a:p>
          <a:p>
            <a:pPr lvl="2"/>
            <a:r>
              <a:rPr lang="en-US" dirty="0"/>
              <a:t>Will check surface under microscope. Possibly destruction of good surface properties.</a:t>
            </a:r>
          </a:p>
          <a:p>
            <a:pPr lvl="2"/>
            <a:r>
              <a:rPr lang="en-US" dirty="0"/>
              <a:t>Still Rusts.</a:t>
            </a:r>
          </a:p>
        </p:txBody>
      </p:sp>
      <p:sp>
        <p:nvSpPr>
          <p:cNvPr id="4" name="Date Placeholder 3">
            <a:extLst>
              <a:ext uri="{FF2B5EF4-FFF2-40B4-BE49-F238E27FC236}">
                <a16:creationId xmlns:a16="http://schemas.microsoft.com/office/drawing/2014/main" id="{742BB859-4F4C-9090-9BEA-03A173B81515}"/>
              </a:ext>
            </a:extLst>
          </p:cNvPr>
          <p:cNvSpPr>
            <a:spLocks noGrp="1"/>
          </p:cNvSpPr>
          <p:nvPr>
            <p:ph type="dt" sz="half" idx="10"/>
          </p:nvPr>
        </p:nvSpPr>
        <p:spPr/>
        <p:txBody>
          <a:bodyPr/>
          <a:lstStyle/>
          <a:p>
            <a:r>
              <a:rPr lang="en-US"/>
              <a:t>5/1/2024</a:t>
            </a:r>
            <a:endParaRPr lang="en-GB"/>
          </a:p>
        </p:txBody>
      </p:sp>
      <p:sp>
        <p:nvSpPr>
          <p:cNvPr id="5" name="Slide Number Placeholder 4">
            <a:extLst>
              <a:ext uri="{FF2B5EF4-FFF2-40B4-BE49-F238E27FC236}">
                <a16:creationId xmlns:a16="http://schemas.microsoft.com/office/drawing/2014/main" id="{ACAF06B1-E293-738F-450A-164D9C97D500}"/>
              </a:ext>
            </a:extLst>
          </p:cNvPr>
          <p:cNvSpPr>
            <a:spLocks noGrp="1"/>
          </p:cNvSpPr>
          <p:nvPr>
            <p:ph type="sldNum" sz="quarter" idx="12"/>
          </p:nvPr>
        </p:nvSpPr>
        <p:spPr/>
        <p:txBody>
          <a:bodyPr/>
          <a:lstStyle/>
          <a:p>
            <a:fld id="{E6910A57-C4C2-471D-B852-7E80F10F5A4C}" type="slidenum">
              <a:rPr lang="en-GB" smtClean="0"/>
              <a:pPr/>
              <a:t>8</a:t>
            </a:fld>
            <a:endParaRPr lang="en-GB"/>
          </a:p>
        </p:txBody>
      </p:sp>
      <p:pic>
        <p:nvPicPr>
          <p:cNvPr id="6" name="Picture 5">
            <a:extLst>
              <a:ext uri="{FF2B5EF4-FFF2-40B4-BE49-F238E27FC236}">
                <a16:creationId xmlns:a16="http://schemas.microsoft.com/office/drawing/2014/main" id="{B9C27B7C-AB70-41C5-D372-1A9E7F5C06BC}"/>
              </a:ext>
            </a:extLst>
          </p:cNvPr>
          <p:cNvPicPr>
            <a:picLocks noChangeAspect="1"/>
          </p:cNvPicPr>
          <p:nvPr/>
        </p:nvPicPr>
        <p:blipFill>
          <a:blip r:embed="rId2"/>
          <a:stretch>
            <a:fillRect/>
          </a:stretch>
        </p:blipFill>
        <p:spPr>
          <a:xfrm>
            <a:off x="7239000" y="1219200"/>
            <a:ext cx="4787580" cy="2327508"/>
          </a:xfrm>
          <a:prstGeom prst="rect">
            <a:avLst/>
          </a:prstGeom>
        </p:spPr>
      </p:pic>
      <p:pic>
        <p:nvPicPr>
          <p:cNvPr id="7" name="Picture 6">
            <a:extLst>
              <a:ext uri="{FF2B5EF4-FFF2-40B4-BE49-F238E27FC236}">
                <a16:creationId xmlns:a16="http://schemas.microsoft.com/office/drawing/2014/main" id="{6C16CF99-6053-0C1E-730C-F5E018A3AFFE}"/>
              </a:ext>
            </a:extLst>
          </p:cNvPr>
          <p:cNvPicPr>
            <a:picLocks noChangeAspect="1"/>
          </p:cNvPicPr>
          <p:nvPr/>
        </p:nvPicPr>
        <p:blipFill>
          <a:blip r:embed="rId3"/>
          <a:stretch>
            <a:fillRect/>
          </a:stretch>
        </p:blipFill>
        <p:spPr>
          <a:xfrm rot="16200000">
            <a:off x="9250479" y="3392334"/>
            <a:ext cx="2380011" cy="3172190"/>
          </a:xfrm>
          <a:prstGeom prst="rect">
            <a:avLst/>
          </a:prstGeom>
        </p:spPr>
      </p:pic>
      <p:pic>
        <p:nvPicPr>
          <p:cNvPr id="8" name="Picture 7">
            <a:extLst>
              <a:ext uri="{FF2B5EF4-FFF2-40B4-BE49-F238E27FC236}">
                <a16:creationId xmlns:a16="http://schemas.microsoft.com/office/drawing/2014/main" id="{DEAB3F91-30F1-7312-61B6-DD78908E20B1}"/>
              </a:ext>
            </a:extLst>
          </p:cNvPr>
          <p:cNvPicPr>
            <a:picLocks noChangeAspect="1"/>
          </p:cNvPicPr>
          <p:nvPr/>
        </p:nvPicPr>
        <p:blipFill>
          <a:blip r:embed="rId4"/>
          <a:stretch>
            <a:fillRect/>
          </a:stretch>
        </p:blipFill>
        <p:spPr>
          <a:xfrm>
            <a:off x="5206485" y="3943706"/>
            <a:ext cx="4234945" cy="2058842"/>
          </a:xfrm>
          <a:prstGeom prst="rect">
            <a:avLst/>
          </a:prstGeom>
        </p:spPr>
      </p:pic>
      <p:pic>
        <p:nvPicPr>
          <p:cNvPr id="9" name="Picture 8">
            <a:extLst>
              <a:ext uri="{FF2B5EF4-FFF2-40B4-BE49-F238E27FC236}">
                <a16:creationId xmlns:a16="http://schemas.microsoft.com/office/drawing/2014/main" id="{8032881F-5A10-B4A6-0360-F86D28772075}"/>
              </a:ext>
            </a:extLst>
          </p:cNvPr>
          <p:cNvPicPr>
            <a:picLocks noChangeAspect="1"/>
          </p:cNvPicPr>
          <p:nvPr/>
        </p:nvPicPr>
        <p:blipFill>
          <a:blip r:embed="rId5"/>
          <a:stretch>
            <a:fillRect/>
          </a:stretch>
        </p:blipFill>
        <p:spPr>
          <a:xfrm>
            <a:off x="5206485" y="1222306"/>
            <a:ext cx="1887709" cy="2516027"/>
          </a:xfrm>
          <a:prstGeom prst="rect">
            <a:avLst/>
          </a:prstGeom>
        </p:spPr>
      </p:pic>
    </p:spTree>
    <p:extLst>
      <p:ext uri="{BB962C8B-B14F-4D97-AF65-F5344CB8AC3E}">
        <p14:creationId xmlns:p14="http://schemas.microsoft.com/office/powerpoint/2010/main" val="3239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C39D-372B-AFC1-D346-96C65DDEEEAE}"/>
              </a:ext>
            </a:extLst>
          </p:cNvPr>
          <p:cNvSpPr>
            <a:spLocks noGrp="1"/>
          </p:cNvSpPr>
          <p:nvPr>
            <p:ph type="title"/>
          </p:nvPr>
        </p:nvSpPr>
        <p:spPr/>
        <p:txBody>
          <a:bodyPr/>
          <a:lstStyle/>
          <a:p>
            <a:r>
              <a:rPr lang="en-US" dirty="0"/>
              <a:t>Fibers On Stacks</a:t>
            </a:r>
          </a:p>
        </p:txBody>
      </p:sp>
      <p:sp>
        <p:nvSpPr>
          <p:cNvPr id="4" name="Text Placeholder 3">
            <a:extLst>
              <a:ext uri="{FF2B5EF4-FFF2-40B4-BE49-F238E27FC236}">
                <a16:creationId xmlns:a16="http://schemas.microsoft.com/office/drawing/2014/main" id="{845C17C5-0CAF-6B6B-417D-319F3DEAF30A}"/>
              </a:ext>
            </a:extLst>
          </p:cNvPr>
          <p:cNvSpPr>
            <a:spLocks noGrp="1"/>
          </p:cNvSpPr>
          <p:nvPr>
            <p:ph sz="half" idx="1"/>
          </p:nvPr>
        </p:nvSpPr>
        <p:spPr>
          <a:xfrm>
            <a:off x="609600" y="1600206"/>
            <a:ext cx="4927600" cy="4525963"/>
          </a:xfrm>
        </p:spPr>
        <p:txBody>
          <a:bodyPr>
            <a:normAutofit fontScale="62500" lnSpcReduction="20000"/>
          </a:bodyPr>
          <a:lstStyle/>
          <a:p>
            <a:r>
              <a:rPr lang="en-US" dirty="0"/>
              <a:t>Not in the milestone, but we had a student working with Maria and I on fibers.</a:t>
            </a:r>
          </a:p>
          <a:p>
            <a:r>
              <a:rPr lang="en-US" dirty="0"/>
              <a:t>We installed fibers on Ten Stacks and made some measurements</a:t>
            </a:r>
          </a:p>
          <a:p>
            <a:r>
              <a:rPr lang="en-US" dirty="0"/>
              <a:t>We broke a lot of fibers…</a:t>
            </a:r>
          </a:p>
          <a:p>
            <a:r>
              <a:rPr lang="en-US" dirty="0"/>
              <a:t>We measured the room temperature modulus of 18 </a:t>
            </a:r>
            <a:r>
              <a:rPr lang="en-US" dirty="0" err="1"/>
              <a:t>GPa</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 Goals:</a:t>
            </a:r>
          </a:p>
          <a:p>
            <a:pPr marL="742950" lvl="1" indent="-285750">
              <a:buFont typeface="Arial" panose="020B0604020202020204" pitchFamily="34" charset="0"/>
              <a:buChar char="•"/>
            </a:pPr>
            <a:r>
              <a:rPr lang="en-US" dirty="0"/>
              <a:t>Observe clear periodicity to the strain in the readout</a:t>
            </a:r>
          </a:p>
          <a:p>
            <a:pPr marL="1200150" lvl="2" indent="-285750">
              <a:buFont typeface="Arial" panose="020B0604020202020204" pitchFamily="34" charset="0"/>
              <a:buChar char="•"/>
            </a:pPr>
            <a:r>
              <a:rPr lang="en-US" dirty="0"/>
              <a:t>The resolution of the sensor is not high enough (0.65mm gage pitch)</a:t>
            </a:r>
          </a:p>
          <a:p>
            <a:pPr marL="742950" lvl="1" indent="-285750">
              <a:buFont typeface="Arial" panose="020B0604020202020204" pitchFamily="34" charset="0"/>
              <a:buChar char="•"/>
            </a:pPr>
            <a:r>
              <a:rPr lang="en-US" dirty="0"/>
              <a:t>Validate fiber strain vs material property on ten stacks</a:t>
            </a:r>
          </a:p>
          <a:p>
            <a:pPr marL="1200150" lvl="2" indent="-285750">
              <a:buFont typeface="Arial" panose="020B0604020202020204" pitchFamily="34" charset="0"/>
              <a:buChar char="•"/>
            </a:pPr>
            <a:r>
              <a:rPr lang="en-US" dirty="0"/>
              <a:t>Measured value is in line with other measurements.</a:t>
            </a:r>
          </a:p>
        </p:txBody>
      </p:sp>
      <p:sp>
        <p:nvSpPr>
          <p:cNvPr id="5" name="Date Placeholder 4">
            <a:extLst>
              <a:ext uri="{FF2B5EF4-FFF2-40B4-BE49-F238E27FC236}">
                <a16:creationId xmlns:a16="http://schemas.microsoft.com/office/drawing/2014/main" id="{27F5CD55-2931-624D-D2C8-6C8E1E115FD6}"/>
              </a:ext>
            </a:extLst>
          </p:cNvPr>
          <p:cNvSpPr>
            <a:spLocks noGrp="1"/>
          </p:cNvSpPr>
          <p:nvPr>
            <p:ph type="dt" sz="half" idx="10"/>
          </p:nvPr>
        </p:nvSpPr>
        <p:spPr/>
        <p:txBody>
          <a:bodyPr/>
          <a:lstStyle/>
          <a:p>
            <a:r>
              <a:rPr lang="en-US"/>
              <a:t>5/1/2024</a:t>
            </a:r>
            <a:endParaRPr lang="en-GB"/>
          </a:p>
        </p:txBody>
      </p:sp>
      <p:sp>
        <p:nvSpPr>
          <p:cNvPr id="6" name="Slide Number Placeholder 5">
            <a:extLst>
              <a:ext uri="{FF2B5EF4-FFF2-40B4-BE49-F238E27FC236}">
                <a16:creationId xmlns:a16="http://schemas.microsoft.com/office/drawing/2014/main" id="{F2B1189C-91BD-97F9-E266-A9965611BEE6}"/>
              </a:ext>
            </a:extLst>
          </p:cNvPr>
          <p:cNvSpPr>
            <a:spLocks noGrp="1"/>
          </p:cNvSpPr>
          <p:nvPr>
            <p:ph type="sldNum" sz="quarter" idx="12"/>
          </p:nvPr>
        </p:nvSpPr>
        <p:spPr/>
        <p:txBody>
          <a:bodyPr/>
          <a:lstStyle/>
          <a:p>
            <a:fld id="{E6910A57-C4C2-471D-B852-7E80F10F5A4C}" type="slidenum">
              <a:rPr lang="en-GB" smtClean="0"/>
              <a:pPr/>
              <a:t>9</a:t>
            </a:fld>
            <a:endParaRPr lang="en-GB"/>
          </a:p>
        </p:txBody>
      </p:sp>
      <p:pic>
        <p:nvPicPr>
          <p:cNvPr id="7" name="Picture 6" descr="Chart, line chart&#10;&#10;Description automatically generated">
            <a:extLst>
              <a:ext uri="{FF2B5EF4-FFF2-40B4-BE49-F238E27FC236}">
                <a16:creationId xmlns:a16="http://schemas.microsoft.com/office/drawing/2014/main" id="{222DE7A3-7AA4-BD30-0AEC-4D5A9214A24C}"/>
              </a:ext>
            </a:extLst>
          </p:cNvPr>
          <p:cNvPicPr>
            <a:picLocks noGrp="1" noChangeAspect="1"/>
          </p:cNvPicPr>
          <p:nvPr/>
        </p:nvPicPr>
        <p:blipFill rotWithShape="1">
          <a:blip r:embed="rId2"/>
          <a:srcRect l="243" r="78"/>
          <a:stretch/>
        </p:blipFill>
        <p:spPr>
          <a:xfrm>
            <a:off x="5537200" y="3844940"/>
            <a:ext cx="3273464" cy="2465413"/>
          </a:xfrm>
          <a:prstGeom prst="rect">
            <a:avLst/>
          </a:prstGeom>
        </p:spPr>
      </p:pic>
      <p:pic>
        <p:nvPicPr>
          <p:cNvPr id="8" name="Picture 7">
            <a:extLst>
              <a:ext uri="{FF2B5EF4-FFF2-40B4-BE49-F238E27FC236}">
                <a16:creationId xmlns:a16="http://schemas.microsoft.com/office/drawing/2014/main" id="{29129BB9-7F49-5EE4-D5CE-E43E6C261C1E}"/>
              </a:ext>
            </a:extLst>
          </p:cNvPr>
          <p:cNvPicPr>
            <a:picLocks noGrp="1" noChangeAspect="1"/>
          </p:cNvPicPr>
          <p:nvPr/>
        </p:nvPicPr>
        <p:blipFill>
          <a:blip r:embed="rId3"/>
          <a:srcRect t="2464" b="2464"/>
          <a:stretch/>
        </p:blipFill>
        <p:spPr>
          <a:xfrm>
            <a:off x="9144000" y="1241041"/>
            <a:ext cx="2858538" cy="2281971"/>
          </a:xfrm>
          <a:prstGeom prst="rect">
            <a:avLst/>
          </a:prstGeom>
        </p:spPr>
      </p:pic>
      <p:pic>
        <p:nvPicPr>
          <p:cNvPr id="9" name="Picture 8">
            <a:extLst>
              <a:ext uri="{FF2B5EF4-FFF2-40B4-BE49-F238E27FC236}">
                <a16:creationId xmlns:a16="http://schemas.microsoft.com/office/drawing/2014/main" id="{6E326F3F-D21E-BDB6-7582-36BBDE315EEF}"/>
              </a:ext>
            </a:extLst>
          </p:cNvPr>
          <p:cNvPicPr>
            <a:picLocks noGrp="1" noChangeAspect="1"/>
          </p:cNvPicPr>
          <p:nvPr/>
        </p:nvPicPr>
        <p:blipFill>
          <a:blip r:embed="rId4"/>
          <a:srcRect l="586" r="586"/>
          <a:stretch/>
        </p:blipFill>
        <p:spPr>
          <a:xfrm>
            <a:off x="8844033" y="3752848"/>
            <a:ext cx="3248427" cy="2465413"/>
          </a:xfrm>
          <a:prstGeom prst="rect">
            <a:avLst/>
          </a:prstGeom>
        </p:spPr>
      </p:pic>
      <p:pic>
        <p:nvPicPr>
          <p:cNvPr id="10" name="Picture 9" descr="A football ball on a beach&#10;&#10;Description automatically generated with medium confidence">
            <a:extLst>
              <a:ext uri="{FF2B5EF4-FFF2-40B4-BE49-F238E27FC236}">
                <a16:creationId xmlns:a16="http://schemas.microsoft.com/office/drawing/2014/main" id="{B813AD7D-5B5F-F8BF-5D4D-9C1641E9593C}"/>
              </a:ext>
            </a:extLst>
          </p:cNvPr>
          <p:cNvPicPr>
            <a:picLocks noGrp="1" noChangeAspect="1"/>
          </p:cNvPicPr>
          <p:nvPr/>
        </p:nvPicPr>
        <p:blipFill rotWithShape="1">
          <a:blip r:embed="rId5"/>
          <a:srcRect t="18498" b="18498"/>
          <a:stretch/>
        </p:blipFill>
        <p:spPr>
          <a:xfrm>
            <a:off x="5854700" y="1348839"/>
            <a:ext cx="2971800" cy="2496101"/>
          </a:xfrm>
          <a:prstGeom prst="rect">
            <a:avLst/>
          </a:prstGeom>
        </p:spPr>
      </p:pic>
    </p:spTree>
    <p:extLst>
      <p:ext uri="{BB962C8B-B14F-4D97-AF65-F5344CB8AC3E}">
        <p14:creationId xmlns:p14="http://schemas.microsoft.com/office/powerpoint/2010/main" val="270856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P_template.pptx" id="{96EB11EC-4848-4146-863E-4F32E6568D2C}" vid="{743B1CAF-C298-45C4-A0E3-80F7E987BC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MDP_wide_template</Template>
  <TotalTime>38984</TotalTime>
  <Words>925</Words>
  <Application>Microsoft Office PowerPoint</Application>
  <PresentationFormat>Widescreen</PresentationFormat>
  <Paragraphs>137</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Introduction and Milestones</vt:lpstr>
      <vt:lpstr>Goals of the working group</vt:lpstr>
      <vt:lpstr>Materials…</vt:lpstr>
      <vt:lpstr>Milestones 2024 Update</vt:lpstr>
      <vt:lpstr>PowerPoint Presentation</vt:lpstr>
      <vt:lpstr>Milestones:</vt:lpstr>
      <vt:lpstr>PowerPoint Presentation</vt:lpstr>
      <vt:lpstr>High Temperature mold releases</vt:lpstr>
      <vt:lpstr>Fibers On Stacks</vt:lpstr>
      <vt:lpstr>Upcoming Work</vt:lpstr>
      <vt:lpstr>Issues Encountered @ FNAL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Status</dc:title>
  <dc:creator>Steven T. Krave</dc:creator>
  <cp:lastModifiedBy>Steven T. Krave</cp:lastModifiedBy>
  <cp:revision>48</cp:revision>
  <dcterms:created xsi:type="dcterms:W3CDTF">2021-03-04T03:24:19Z</dcterms:created>
  <dcterms:modified xsi:type="dcterms:W3CDTF">2024-05-01T16:41:47Z</dcterms:modified>
</cp:coreProperties>
</file>