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9424BE-84E9-42D1-9C19-CF03E07395E8}">
  <a:tblStyle styleId="{A69424BE-84E9-42D1-9C19-CF03E07395E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OpenSans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6fbc1f2068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26fbc1f2068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26fbc1f2068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6fbc1f2068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6fbc1f2068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26fbc1f2068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an&#10;&#10;Description automatically generated"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8"/>
            <a:ext cx="12192000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592" y="186639"/>
            <a:ext cx="2842337" cy="102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828800" y="4653136"/>
            <a:ext cx="8534400" cy="985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C8F"/>
              </a:buClr>
              <a:buSzPts val="2800"/>
              <a:buNone/>
              <a:defRPr>
                <a:solidFill>
                  <a:srgbClr val="888C8F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C8F"/>
              </a:buClr>
              <a:buSzPts val="2400"/>
              <a:buNone/>
              <a:defRPr>
                <a:solidFill>
                  <a:srgbClr val="888C8F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/>
          <p:nvPr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chemeClr val="dk1">
              <a:alpha val="8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>
            <p:ph type="ctrTitle"/>
          </p:nvPr>
        </p:nvSpPr>
        <p:spPr>
          <a:xfrm>
            <a:off x="914400" y="2130432"/>
            <a:ext cx="10363200" cy="2162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/>
          <p:nvPr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GB_White-Seal_White-Mark_SC_Horizontal–400dpi.png" id="25" name="Google Shape;2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643" y="6457861"/>
            <a:ext cx="1570468" cy="263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833019" y="-18554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85038" y="1828808"/>
            <a:ext cx="5851525" cy="274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697038" y="-812792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09600" y="1368000"/>
            <a:ext cx="109728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  <a:defRPr sz="2000">
                <a:solidFill>
                  <a:srgbClr val="888C8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C8F"/>
              </a:buClr>
              <a:buSzPts val="1800"/>
              <a:buNone/>
              <a:defRPr sz="1800">
                <a:solidFill>
                  <a:srgbClr val="888C8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8F"/>
              </a:buClr>
              <a:buSzPts val="1600"/>
              <a:buNone/>
              <a:defRPr sz="1600">
                <a:solidFill>
                  <a:srgbClr val="888C8F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8F"/>
              </a:buClr>
              <a:buSzPts val="1400"/>
              <a:buNone/>
              <a:defRPr sz="1400">
                <a:solidFill>
                  <a:srgbClr val="888C8F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GB_White-Seal_White-Mark_SC_Horizontal–400dpi.png" id="16" name="Google Shape;1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6643" y="6457861"/>
            <a:ext cx="1570468" cy="26361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usmdp.lbl.gov/primary-program-element-4-conductor-procurement-and-rd-more-information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2927796" y="4653136"/>
            <a:ext cx="6336408" cy="1224136"/>
          </a:xfrm>
          <a:prstGeom prst="rect">
            <a:avLst/>
          </a:prstGeom>
          <a:solidFill>
            <a:srgbClr val="EAEAEA">
              <a:alpha val="2235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Lance Cooley and Ian Pong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CPRD Advisory Committee</a:t>
            </a:r>
            <a:endParaRPr/>
          </a:p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86" name="Google Shape;86;p13"/>
          <p:cNvSpPr txBox="1"/>
          <p:nvPr>
            <p:ph idx="4294967295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3"/>
          <p:cNvSpPr txBox="1"/>
          <p:nvPr>
            <p:ph type="ctrTitle"/>
          </p:nvPr>
        </p:nvSpPr>
        <p:spPr>
          <a:xfrm>
            <a:off x="914400" y="2130432"/>
            <a:ext cx="10363200" cy="2162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CPRD Update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Other Efforts under GARD</a:t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609600" y="1368000"/>
            <a:ext cx="109728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University programs - ASC/NHMFL, Ohio State, TAMU, MIT, UWEC, Tufts, Houston… (did we get them all?)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SBIR-STTR </a:t>
            </a:r>
            <a:endParaRPr/>
          </a:p>
        </p:txBody>
      </p:sp>
      <p:sp>
        <p:nvSpPr>
          <p:cNvPr id="160" name="Google Shape;160;p22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62" name="Google Shape;162;p22"/>
          <p:cNvGraphicFramePr/>
          <p:nvPr/>
        </p:nvGraphicFramePr>
        <p:xfrm>
          <a:off x="1015250" y="307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{A69424BE-84E9-42D1-9C19-CF03E07395E8}</a:tableStyleId>
              </a:tblPr>
              <a:tblGrid>
                <a:gridCol w="2676950"/>
                <a:gridCol w="8142850"/>
              </a:tblGrid>
              <a:tr h="80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Advanced Conductor Technologies LLC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generation high-temperature superconducting CORC® conductors for high-field accelerator magnets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</a:tr>
              <a:tr h="80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FlexEnergy LLC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Composition optimization Bi2Sr2CaCu2Ox powder for high JE multifilamentary wires for high field magnets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Engi-Mat Co.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Enhancement of Bi2212 Powder Consistency to Support Manufacture of High-Performance HTS Wire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3" name="Google Shape;163;p22"/>
          <p:cNvGraphicFramePr/>
          <p:nvPr/>
        </p:nvGraphicFramePr>
        <p:xfrm>
          <a:off x="1015250" y="5750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{A69424BE-84E9-42D1-9C19-CF03E07395E8}</a:tableStyleId>
              </a:tblPr>
              <a:tblGrid>
                <a:gridCol w="2552775"/>
                <a:gridCol w="8267025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AMPEERS LLC (Phase 2)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Conductor on Molded Barrel (COMB) magnets using Symmetric Tape Round (STAR®) Wires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CPRD – How </a:t>
            </a:r>
            <a:r>
              <a:rPr i="1" lang="en-US"/>
              <a:t>we</a:t>
            </a:r>
            <a:r>
              <a:rPr lang="en-US"/>
              <a:t> consider conductor needs</a:t>
            </a:r>
            <a:endParaRPr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609600" y="1368000"/>
            <a:ext cx="109728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/>
              <a:t>The “vetting” process philosophy is as follows: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Discussion first takes place within the respective MDP areas to align conductor demand with area and community priorities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400"/>
              <a:t>CPRD communicates with Area Leads where needed</a:t>
            </a:r>
            <a:endParaRPr sz="2400"/>
          </a:p>
          <a:p>
            <a: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Presentation at GM or CM is highly encouraged to ensure alignment with MDP milestones and HEP roadmaps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/>
              <a:t>CPRD AC discussions and decisions are documented and archived on a Google drive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/>
              <a:t>The requisition is approved by Soren and follows procurement rules</a:t>
            </a:r>
            <a:endParaRPr/>
          </a:p>
        </p:txBody>
      </p:sp>
      <p:sp>
        <p:nvSpPr>
          <p:cNvPr id="170" name="Google Shape;170;p23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We invite </a:t>
            </a:r>
            <a:r>
              <a:rPr i="1" lang="en-US"/>
              <a:t>YOU</a:t>
            </a:r>
            <a:r>
              <a:rPr lang="en-US"/>
              <a:t> to consider Conductor Needs</a:t>
            </a:r>
            <a:endParaRPr/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609600" y="1368000"/>
            <a:ext cx="109728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2167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946"/>
              <a:buChar char="•"/>
            </a:pPr>
            <a:r>
              <a:rPr lang="en-US"/>
              <a:t>Please consider the following:</a:t>
            </a:r>
            <a:endParaRPr/>
          </a:p>
          <a:p>
            <a:pPr indent="-352167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–"/>
            </a:pPr>
            <a:r>
              <a:rPr lang="en-US">
                <a:solidFill>
                  <a:srgbClr val="FF0000"/>
                </a:solidFill>
              </a:rPr>
              <a:t>Interchangeability / shareability</a:t>
            </a:r>
            <a:r>
              <a:rPr lang="en-US"/>
              <a:t> between magnet designs</a:t>
            </a:r>
            <a:endParaRPr/>
          </a:p>
          <a:p>
            <a:pPr indent="-352167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–"/>
            </a:pPr>
            <a:r>
              <a:rPr lang="en-US"/>
              <a:t>Accept a certain </a:t>
            </a:r>
            <a:r>
              <a:rPr lang="en-US">
                <a:solidFill>
                  <a:srgbClr val="FF0000"/>
                </a:solidFill>
              </a:rPr>
              <a:t>common spec and minimum acceptable performance</a:t>
            </a:r>
            <a:r>
              <a:rPr lang="en-US"/>
              <a:t>, not always the best and customized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A86E8"/>
              </a:buClr>
              <a:buSzPts val="1800"/>
              <a:buChar char="•"/>
            </a:pPr>
            <a:r>
              <a:rPr i="1" lang="en-US">
                <a:solidFill>
                  <a:srgbClr val="4A86E8"/>
                </a:solidFill>
              </a:rPr>
              <a:t>Do we need to convene an ad-hoc committee to determine specs?</a:t>
            </a:r>
            <a:endParaRPr i="1">
              <a:solidFill>
                <a:srgbClr val="4A86E8"/>
              </a:solidFill>
            </a:endParaRPr>
          </a:p>
          <a:p>
            <a:pPr indent="-352167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946"/>
              <a:buChar char="•"/>
            </a:pPr>
            <a:r>
              <a:rPr lang="en-US"/>
              <a:t>Reasons: </a:t>
            </a:r>
            <a:endParaRPr/>
          </a:p>
          <a:p>
            <a:pPr indent="-352167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–"/>
            </a:pPr>
            <a:r>
              <a:rPr lang="en-US"/>
              <a:t>Conductor inventory / repository – It’s not practical to store many types or grades.  Magnets may have to accommodate.  </a:t>
            </a:r>
            <a:endParaRPr/>
          </a:p>
          <a:p>
            <a:pPr indent="-352167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A86E8"/>
              </a:buClr>
              <a:buSzPts val="1946"/>
              <a:buChar char="•"/>
            </a:pPr>
            <a:r>
              <a:rPr i="1" lang="en-US">
                <a:solidFill>
                  <a:srgbClr val="4A86E8"/>
                </a:solidFill>
              </a:rPr>
              <a:t>We hope that’s not a constraint, but let’s discuss.</a:t>
            </a:r>
            <a:endParaRPr i="1">
              <a:solidFill>
                <a:srgbClr val="4A86E8"/>
              </a:solidFill>
            </a:endParaRPr>
          </a:p>
          <a:p>
            <a:pPr indent="-352167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46"/>
              <a:buChar char="–"/>
            </a:pPr>
            <a:r>
              <a:rPr lang="en-US"/>
              <a:t>Suppliers need consistent specs for development. </a:t>
            </a:r>
            <a:endParaRPr/>
          </a:p>
        </p:txBody>
      </p:sp>
      <p:sp>
        <p:nvSpPr>
          <p:cNvPr id="178" name="Google Shape;178;p24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Conductor Inventory</a:t>
            </a:r>
            <a:endParaRPr/>
          </a:p>
        </p:txBody>
      </p:sp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609600" y="1368000"/>
            <a:ext cx="109728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60810"/>
              <a:buChar char="•"/>
            </a:pPr>
            <a:r>
              <a:rPr lang="en-US"/>
              <a:t>We want to encourage people to find use of lower performance conductor to make and break magnets and discover assembly and performance issues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60810"/>
              <a:buChar char="•"/>
            </a:pPr>
            <a:r>
              <a:rPr lang="en-US"/>
              <a:t>What we have: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552"/>
              <a:buChar char="•"/>
            </a:pPr>
            <a:r>
              <a:rPr lang="en-US"/>
              <a:t>Remnant AUP &lt;340 m:</a:t>
            </a:r>
            <a:endParaRPr/>
          </a:p>
          <a:p>
            <a:pPr indent="-285750" lvl="2" marL="12001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26126"/>
              <a:buChar char="–"/>
            </a:pPr>
            <a:r>
              <a:rPr lang="en-US"/>
              <a:t>~60 km between 100 m and 340 m</a:t>
            </a:r>
            <a:endParaRPr/>
          </a:p>
          <a:p>
            <a:pPr indent="-285750" lvl="2" marL="12001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26126"/>
              <a:buChar char="–"/>
            </a:pPr>
            <a:r>
              <a:rPr lang="en-US"/>
              <a:t>~70+ pieces between 100 m and 150 m; ~250+ pieces between 150 m and 340 m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23552"/>
              <a:buChar char="•"/>
            </a:pPr>
            <a:r>
              <a:rPr lang="en-US"/>
              <a:t>Old CDP PO: </a:t>
            </a:r>
            <a:endParaRPr/>
          </a:p>
          <a:p>
            <a:pPr indent="-285750" lvl="2" marL="12001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26126"/>
              <a:buChar char="–"/>
            </a:pPr>
            <a:r>
              <a:rPr lang="en-US"/>
              <a:t>mostly Nb</a:t>
            </a:r>
            <a:r>
              <a:rPr baseline="-25000" lang="en-US"/>
              <a:t>3</a:t>
            </a:r>
            <a:r>
              <a:rPr lang="en-US"/>
              <a:t>Sn 0.6 mm to 0.85 mm, majority &lt;500 m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23552"/>
              <a:buChar char="•"/>
            </a:pPr>
            <a:r>
              <a:rPr lang="en-US"/>
              <a:t>Small amounts of Bi-2212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60810"/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187" name="Google Shape;187;p25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P5 Related</a:t>
            </a:r>
            <a:endParaRPr/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609600" y="1368000"/>
            <a:ext cx="109728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/>
              <a:t>Muon colliders providing guidance (e.g. aperture, field, radiation, </a:t>
            </a:r>
            <a:r>
              <a:rPr i="1" lang="en-US"/>
              <a:t>T</a:t>
            </a:r>
            <a:r>
              <a:rPr baseline="-25000" lang="en-US"/>
              <a:t>op</a:t>
            </a:r>
            <a:r>
              <a:rPr lang="en-US"/>
              <a:t>).  </a:t>
            </a:r>
            <a:r>
              <a:rPr b="1" i="1" lang="en-US"/>
              <a:t>For MDP and CPRD: understand the challenges and plan for investigations.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en-US">
                <a:solidFill>
                  <a:srgbClr val="FF0000"/>
                </a:solidFill>
              </a:rPr>
              <a:t>What will be the conductor needs?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en-US">
                <a:solidFill>
                  <a:srgbClr val="FF0000"/>
                </a:solidFill>
              </a:rPr>
              <a:t>How should the inventory be shaped?</a:t>
            </a:r>
            <a:endParaRPr>
              <a:solidFill>
                <a:srgbClr val="FF0000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From LTSW (1 of 3)</a:t>
            </a:r>
            <a:endParaRPr/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609600" y="1368000"/>
            <a:ext cx="10972800" cy="4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Making HTS magnets operating at fields where LTS magnets cannot go. </a:t>
            </a:r>
            <a:r>
              <a:rPr b="1" i="1" lang="en-US"/>
              <a:t>For MDP: no conductor, no magnets. </a:t>
            </a:r>
            <a:r>
              <a:rPr b="1" i="1" lang="en-US">
                <a:solidFill>
                  <a:srgbClr val="FF0000"/>
                </a:solidFill>
              </a:rPr>
              <a:t>Should conductor cost be removed from magnet R&amp;D and “hidden” within the CPRD repository?</a:t>
            </a:r>
            <a:endParaRPr i="1"/>
          </a:p>
        </p:txBody>
      </p:sp>
      <p:sp>
        <p:nvSpPr>
          <p:cNvPr id="203" name="Google Shape;203;p27"/>
          <p:cNvSpPr txBox="1"/>
          <p:nvPr>
            <p:ph idx="12" type="sldNum"/>
          </p:nvPr>
        </p:nvSpPr>
        <p:spPr>
          <a:xfrm>
            <a:off x="8737600" y="64482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7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From LTSW (2 of 3)</a:t>
            </a:r>
            <a:endParaRPr/>
          </a:p>
        </p:txBody>
      </p:sp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609600" y="1368000"/>
            <a:ext cx="10972800" cy="4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One cannot make high field magnets without knowing where things break.  Magnet test completion is only the beginning of post-mortem analysis.</a:t>
            </a:r>
            <a:r>
              <a:rPr i="1" lang="en-US"/>
              <a:t>  </a:t>
            </a:r>
            <a:r>
              <a:rPr b="1" i="1" lang="en-US"/>
              <a:t>For MDP: we need a post-mortem materials team. </a:t>
            </a:r>
            <a:r>
              <a:rPr b="1" i="1" lang="en-US">
                <a:solidFill>
                  <a:srgbClr val="FF0000"/>
                </a:solidFill>
              </a:rPr>
              <a:t>Topic for discussion with a new GARD Superconductor Working Group?</a:t>
            </a:r>
            <a:endParaRPr i="1"/>
          </a:p>
        </p:txBody>
      </p:sp>
      <p:sp>
        <p:nvSpPr>
          <p:cNvPr id="212" name="Google Shape;212;p28"/>
          <p:cNvSpPr txBox="1"/>
          <p:nvPr>
            <p:ph idx="12" type="sldNum"/>
          </p:nvPr>
        </p:nvSpPr>
        <p:spPr>
          <a:xfrm>
            <a:off x="8737600" y="64482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28"/>
          <p:cNvSpPr txBox="1"/>
          <p:nvPr>
            <p:ph idx="11" type="ftr"/>
          </p:nvPr>
        </p:nvSpPr>
        <p:spPr>
          <a:xfrm>
            <a:off x="3432000" y="6448251"/>
            <a:ext cx="5328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From LTSW (3 of 3)</a:t>
            </a:r>
            <a:endParaRPr/>
          </a:p>
        </p:txBody>
      </p:sp>
      <p:sp>
        <p:nvSpPr>
          <p:cNvPr id="220" name="Google Shape;220;p29"/>
          <p:cNvSpPr txBox="1"/>
          <p:nvPr>
            <p:ph idx="1" type="body"/>
          </p:nvPr>
        </p:nvSpPr>
        <p:spPr>
          <a:xfrm>
            <a:off x="609600" y="1368000"/>
            <a:ext cx="10972800" cy="4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Fast turn-around platforms. </a:t>
            </a:r>
            <a:r>
              <a:rPr b="1" i="1" lang="en-US"/>
              <a:t>For CPRD: equally fast conductor procurement and availability – and QC! </a:t>
            </a:r>
            <a:r>
              <a:rPr b="1" i="1" lang="en-US">
                <a:solidFill>
                  <a:srgbClr val="FF0000"/>
                </a:solidFill>
              </a:rPr>
              <a:t>W</a:t>
            </a:r>
            <a:r>
              <a:rPr b="1" i="1" lang="en-US">
                <a:solidFill>
                  <a:srgbClr val="FF0000"/>
                </a:solidFill>
              </a:rPr>
              <a:t>ill a limited inventory / repository with fixed specs ameliorate long delivery times?</a:t>
            </a:r>
            <a:endParaRPr b="1" i="1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</a:pPr>
            <a:r>
              <a:t/>
            </a:r>
            <a:endParaRPr b="1" i="1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LH2 collider? </a:t>
            </a:r>
            <a:r>
              <a:rPr b="1" i="1" lang="en-US"/>
              <a:t>For CPRD: </a:t>
            </a:r>
            <a:r>
              <a:rPr b="1" i="1" lang="en-US">
                <a:solidFill>
                  <a:srgbClr val="FF0000"/>
                </a:solidFill>
              </a:rPr>
              <a:t>Characterization platforms at 20 K with high cooling capacity?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21" name="Google Shape;221;p29"/>
          <p:cNvSpPr txBox="1"/>
          <p:nvPr>
            <p:ph idx="12" type="sldNum"/>
          </p:nvPr>
        </p:nvSpPr>
        <p:spPr>
          <a:xfrm>
            <a:off x="8737600" y="64482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29"/>
          <p:cNvSpPr txBox="1"/>
          <p:nvPr>
            <p:ph idx="11" type="ftr"/>
          </p:nvPr>
        </p:nvSpPr>
        <p:spPr>
          <a:xfrm>
            <a:off x="3432000" y="6448251"/>
            <a:ext cx="5328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General Thoughts</a:t>
            </a:r>
            <a:endParaRPr/>
          </a:p>
        </p:txBody>
      </p:sp>
      <p:sp>
        <p:nvSpPr>
          <p:cNvPr id="229" name="Google Shape;229;p30"/>
          <p:cNvSpPr txBox="1"/>
          <p:nvPr>
            <p:ph idx="1" type="body"/>
          </p:nvPr>
        </p:nvSpPr>
        <p:spPr>
          <a:xfrm>
            <a:off x="609600" y="1368000"/>
            <a:ext cx="10972800" cy="4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From R&amp;D towards Prototyping or Production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Small things can impact magnets (e.g. oil on AUP strand); Damages can be very localized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REBCO still has 15-30% variations end-to-end and spool-to-spool, and fitting is needed to substitute for the lack of testing capability at anticipated operating conditions.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Commercial HTS still show uncertainties in performances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Geometry uniformity is critical - more so than critical current?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i="1" lang="en-US"/>
              <a:t>Need to specify and QC what matters – (1) know what parameters (2) have the tools and experts available</a:t>
            </a:r>
            <a:endParaRPr b="1" i="1"/>
          </a:p>
        </p:txBody>
      </p:sp>
      <p:sp>
        <p:nvSpPr>
          <p:cNvPr id="230" name="Google Shape;230;p30"/>
          <p:cNvSpPr txBox="1"/>
          <p:nvPr>
            <p:ph idx="12" type="sldNum"/>
          </p:nvPr>
        </p:nvSpPr>
        <p:spPr>
          <a:xfrm>
            <a:off x="8737600" y="64482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30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Concluding Remarks</a:t>
            </a:r>
            <a:endParaRPr/>
          </a:p>
        </p:txBody>
      </p:sp>
      <p:sp>
        <p:nvSpPr>
          <p:cNvPr id="238" name="Google Shape;238;p31"/>
          <p:cNvSpPr txBox="1"/>
          <p:nvPr>
            <p:ph idx="1" type="body"/>
          </p:nvPr>
        </p:nvSpPr>
        <p:spPr>
          <a:xfrm>
            <a:off x="609600" y="1368000"/>
            <a:ext cx="10972800" cy="4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are the near and long-term goals for Nb</a:t>
            </a:r>
            <a:r>
              <a:rPr baseline="-25000" lang="en-US"/>
              <a:t>3</a:t>
            </a:r>
            <a:r>
              <a:rPr lang="en-US"/>
              <a:t>Sn and HTS conductor procurement and R&amp;D?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Near term </a:t>
            </a:r>
            <a:r>
              <a:rPr lang="en-US"/>
              <a:t>to ensure the magnet programs are not limited by conductor </a:t>
            </a:r>
            <a:r>
              <a:rPr b="1" i="1" lang="en-US"/>
              <a:t>availability</a:t>
            </a:r>
            <a:r>
              <a:rPr lang="en-US"/>
              <a:t>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L</a:t>
            </a:r>
            <a:r>
              <a:rPr b="1" lang="en-US"/>
              <a:t>ong term </a:t>
            </a:r>
            <a:r>
              <a:rPr lang="en-US"/>
              <a:t>to ensure the magnet programs are not limited by conductor </a:t>
            </a:r>
            <a:r>
              <a:rPr b="1" i="1" lang="en-US"/>
              <a:t>performance or cost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Need to understand the challenges (e.g. from muon collider / magnet designs) and plan for conductor investigations – spec, QC capabilities, people</a:t>
            </a:r>
            <a:endParaRPr/>
          </a:p>
        </p:txBody>
      </p:sp>
      <p:sp>
        <p:nvSpPr>
          <p:cNvPr id="239" name="Google Shape;239;p31"/>
          <p:cNvSpPr txBox="1"/>
          <p:nvPr>
            <p:ph idx="12" type="sldNum"/>
          </p:nvPr>
        </p:nvSpPr>
        <p:spPr>
          <a:xfrm>
            <a:off x="8737600" y="64482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31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609600" y="1268760"/>
            <a:ext cx="109728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/>
              <a:t>Who we are, What we do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/>
              <a:t>CPRD activities: recent POs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/>
              <a:t>Related efforts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en-US"/>
              <a:t>How </a:t>
            </a:r>
            <a:r>
              <a:rPr i="1" lang="en-US"/>
              <a:t>we </a:t>
            </a:r>
            <a:r>
              <a:rPr lang="en-US"/>
              <a:t>consider conductor needs and How we would invite </a:t>
            </a:r>
            <a:r>
              <a:rPr i="1" lang="en-US"/>
              <a:t>your </a:t>
            </a:r>
            <a:r>
              <a:rPr lang="en-US"/>
              <a:t>consideration of conductor needs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en-US"/>
              <a:t>P5 related and thoughts from LTSW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/>
              <a:t>Concluding remarks</a:t>
            </a:r>
            <a:endParaRPr/>
          </a:p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1343475" y="5267459"/>
            <a:ext cx="9937200" cy="969818"/>
          </a:xfrm>
          <a:prstGeom prst="roundRect">
            <a:avLst>
              <a:gd fmla="val 16667" name="adj"/>
            </a:avLst>
          </a:prstGeom>
          <a:solidFill>
            <a:srgbClr val="005860"/>
          </a:solidFill>
          <a:ln cap="flat" cmpd="sng" w="25400">
            <a:solidFill>
              <a:srgbClr val="0056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Special thanks to Ken Marken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the continued support for conductor procurement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EXTRA</a:t>
            </a:r>
            <a:endParaRPr/>
          </a:p>
        </p:txBody>
      </p:sp>
      <p:sp>
        <p:nvSpPr>
          <p:cNvPr id="246" name="Google Shape;246;p32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C8F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47" name="Google Shape;247;p32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248" name="Google Shape;248;p32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Driving Question</a:t>
            </a:r>
            <a:endParaRPr/>
          </a:p>
        </p:txBody>
      </p:sp>
      <p:sp>
        <p:nvSpPr>
          <p:cNvPr id="254" name="Google Shape;254;p33"/>
          <p:cNvSpPr txBox="1"/>
          <p:nvPr>
            <p:ph idx="1" type="body"/>
          </p:nvPr>
        </p:nvSpPr>
        <p:spPr>
          <a:xfrm>
            <a:off x="609600" y="1368000"/>
            <a:ext cx="109728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0" i="0"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performance parameters in Nb</a:t>
            </a:r>
            <a:r>
              <a:rPr b="0" baseline="-25000" i="0"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="0" i="0"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Sn and HTS conductors are most critical for high field accelerator magnets?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en-US"/>
              <a:t>Answer: performance cost – consistent performance with low sigma/mean and small margin, quick/sans training</a:t>
            </a:r>
            <a:endParaRPr/>
          </a:p>
        </p:txBody>
      </p:sp>
      <p:sp>
        <p:nvSpPr>
          <p:cNvPr id="255" name="Google Shape;255;p33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256" name="Google Shape;256;p33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CPRD – Who we are</a:t>
            </a:r>
            <a:endParaRPr/>
          </a:p>
        </p:txBody>
      </p:sp>
      <p:pic>
        <p:nvPicPr>
          <p:cNvPr descr="Graphical user interface, website&#10;&#10;Description automatically generated" id="102" name="Google Shape;102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7331" y="1168611"/>
            <a:ext cx="5457339" cy="464026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407368" y="5893920"/>
            <a:ext cx="115701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https://usmdp.lbl.gov/primary-program-element-4-conductor-procurement-and-rd-more-information/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CPRD – Who we are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609600" y="1368000"/>
            <a:ext cx="10972800" cy="4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/>
              <a:t>CPRD is a part of USMDP</a:t>
            </a:r>
            <a:endParaRPr/>
          </a:p>
          <a:p>
            <a:pPr indent="-374650" lvl="1" marL="7429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Projects not under USMDP are not under CPRD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/>
              <a:t>We are an advisory committee</a:t>
            </a:r>
            <a:endParaRPr/>
          </a:p>
          <a:p>
            <a:pPr indent="-374650" lvl="1" marL="7429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/>
              <a:t>does not include cabling and other materials research efforts</a:t>
            </a:r>
            <a:endParaRPr/>
          </a:p>
          <a:p>
            <a:pPr indent="-374650" lvl="1" marL="7429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–"/>
            </a:pPr>
            <a:r>
              <a:rPr lang="en-US">
                <a:solidFill>
                  <a:srgbClr val="FF0000"/>
                </a:solidFill>
              </a:rPr>
              <a:t>We</a:t>
            </a:r>
            <a:r>
              <a:rPr lang="en-US">
                <a:solidFill>
                  <a:srgbClr val="FF0000"/>
                </a:solidFill>
              </a:rPr>
              <a:t> would like to brainstorm about setting up a separate GARD Superconductor Working Group to coordinate the material characterization and research at national labs and universities</a:t>
            </a:r>
            <a:endParaRPr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/>
              <a:t>CPRD receives OHEP funding at LBNL to execute purchases and contracts that support USMDP partners</a:t>
            </a:r>
            <a:endParaRPr/>
          </a:p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CPRD – What we do</a:t>
            </a:r>
            <a:endParaRPr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609600" y="1368000"/>
            <a:ext cx="109728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The </a:t>
            </a:r>
            <a:r>
              <a:rPr b="1" lang="en-US"/>
              <a:t>procurement</a:t>
            </a:r>
            <a:r>
              <a:rPr lang="en-US"/>
              <a:t> responsibility of CPRD is to supply the MDP with production-quality conductors for the cables required for experimental magnets. ("near term")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The </a:t>
            </a:r>
            <a:r>
              <a:rPr b="1" lang="en-US"/>
              <a:t>research and development </a:t>
            </a:r>
            <a:r>
              <a:rPr lang="en-US"/>
              <a:t>responsibility of CPRD is to facilitate the understanding of performance limits, uniformity, reliability, scalability, and cost </a:t>
            </a:r>
            <a:r>
              <a:rPr i="1" lang="en-US">
                <a:solidFill>
                  <a:srgbClr val="FF0000"/>
                </a:solidFill>
              </a:rPr>
              <a:t>via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i="1" lang="en-US">
                <a:solidFill>
                  <a:srgbClr val="FF0000"/>
                </a:solidFill>
              </a:rPr>
              <a:t>industry development</a:t>
            </a:r>
            <a:r>
              <a:rPr lang="en-US"/>
              <a:t> of advanced magnet conductors ("medium/long term")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We are the interface between magnet designers and conductor manufacturers: 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Help bridge the functional requirements &amp; conductor specifications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Identify potential conductor procurement challenges ahead of time</a:t>
            </a:r>
            <a:endParaRPr/>
          </a:p>
        </p:txBody>
      </p:sp>
      <p:sp>
        <p:nvSpPr>
          <p:cNvPr id="120" name="Google Shape;120;p17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CPRD – Activities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609600" y="1368000"/>
            <a:ext cx="109728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/>
              <a:t>CPRD strives to maintain a carefully balanced portfolio.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/>
              <a:t>We look at the portfolio over a couple of years, not individual years because of the procurement nature or magnet usage, e.g.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en-US"/>
              <a:t>Some orders may take 18 months or longer to deliver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en-US"/>
              <a:t>No 2212 orders were placed in FY22, but nearly 50% of FY21 budget was spent on 2212 with half the deliveries coming in FY22</a:t>
            </a:r>
            <a:endParaRPr/>
          </a:p>
          <a:p>
            <a:pPr indent="-1079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Update of Recent PO’s (1 of 3 - REBCO)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609600" y="1368000"/>
            <a:ext cx="109728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27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LBNL POs 7664886, 7702597, 7703532, 7730795 with ACT</a:t>
            </a:r>
            <a:endParaRPr/>
          </a:p>
          <a:p>
            <a:pPr indent="-277176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64285"/>
              <a:buChar char="–"/>
            </a:pPr>
            <a:r>
              <a:rPr lang="en-US"/>
              <a:t>16 m CORC wire including in-field tests “QA” (completed)</a:t>
            </a:r>
            <a:endParaRPr/>
          </a:p>
          <a:p>
            <a:pPr indent="-277176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64285"/>
              <a:buChar char="–"/>
            </a:pPr>
            <a:r>
              <a:rPr lang="en-US"/>
              <a:t>25 m CORC wire for MDP FNAL COMB (completed)</a:t>
            </a:r>
            <a:endParaRPr/>
          </a:p>
          <a:p>
            <a:pPr indent="-277176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64285"/>
              <a:buChar char="–"/>
            </a:pPr>
            <a:r>
              <a:rPr lang="en-US"/>
              <a:t>12 m CORC wire for MDP Diagnostics (completed)</a:t>
            </a:r>
            <a:endParaRPr/>
          </a:p>
          <a:p>
            <a:pPr indent="-277176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64285"/>
              <a:buChar char="–"/>
            </a:pPr>
            <a:r>
              <a:rPr lang="en-US"/>
              <a:t>20 m CORC wire for MDP LBNL pre-c4 coil (completed)</a:t>
            </a:r>
            <a:endParaRPr/>
          </a:p>
          <a:p>
            <a:pPr indent="-32766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LBNL PO 7662506, 7652832 with AMPEERS</a:t>
            </a:r>
            <a:endParaRPr/>
          </a:p>
          <a:p>
            <a:pPr indent="-277176" lvl="1" marL="7429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4285"/>
              <a:buChar char="–"/>
            </a:pPr>
            <a:r>
              <a:rPr lang="en-US"/>
              <a:t>24 m STAR wire development for MDP magnets (completed)</a:t>
            </a:r>
            <a:endParaRPr/>
          </a:p>
          <a:p>
            <a:pPr indent="-277176" lvl="1" marL="7429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4285"/>
              <a:buChar char="–"/>
            </a:pPr>
            <a:r>
              <a:rPr lang="en-US"/>
              <a:t>24 m STAR wire development for MDP magnets (ongoing)</a:t>
            </a:r>
            <a:endParaRPr/>
          </a:p>
          <a:p>
            <a:pPr indent="-32766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LBNL PO 7702532 with SuperPower</a:t>
            </a:r>
            <a:endParaRPr/>
          </a:p>
          <a:p>
            <a:pPr indent="-277176" lvl="1" marL="7429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4285"/>
              <a:buChar char="–"/>
            </a:pPr>
            <a:r>
              <a:rPr lang="en-US"/>
              <a:t>124 m of tapes for MDP Instrumentation (completed)</a:t>
            </a:r>
            <a:endParaRPr/>
          </a:p>
        </p:txBody>
      </p:sp>
      <p:sp>
        <p:nvSpPr>
          <p:cNvPr id="136" name="Google Shape;136;p19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Update of Recent PO’s (2 of 3 - Bi-2212)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609600" y="1368000"/>
            <a:ext cx="10972800" cy="4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LBNL PO 7702751 with BOST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Three billets for powder spec evaluation and “QA” (ongoing)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LBNL PO 7721219 with SMS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Two billets plus QA/QC (completing)</a:t>
            </a:r>
            <a:endParaRPr/>
          </a:p>
        </p:txBody>
      </p:sp>
      <p:sp>
        <p:nvSpPr>
          <p:cNvPr id="144" name="Google Shape;144;p20"/>
          <p:cNvSpPr txBox="1"/>
          <p:nvPr>
            <p:ph idx="11" type="ftr"/>
          </p:nvPr>
        </p:nvSpPr>
        <p:spPr>
          <a:xfrm>
            <a:off x="3432000" y="6448251"/>
            <a:ext cx="5328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8737600" y="64482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Update of Recent PO’s (3 of 3 - Nb</a:t>
            </a:r>
            <a:r>
              <a:rPr baseline="-25000" lang="en-US"/>
              <a:t>3</a:t>
            </a:r>
            <a:r>
              <a:rPr lang="en-US"/>
              <a:t>Sn)</a:t>
            </a:r>
            <a:endParaRPr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609600" y="1368000"/>
            <a:ext cx="109728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LBNL PO 7662740 with BOST</a:t>
            </a:r>
            <a:endParaRPr/>
          </a:p>
          <a:p>
            <a:pPr indent="-3492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&gt;90 kg of 150/169 design for MDP FNAL SMCT (ongoing)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/>
              <a:t>LBNL PO 7663793 with BOST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en-US"/>
              <a:t>R&amp;D subelements then a restack for Hf-doped (ongoing)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LBNL PO 7663603 with HTR</a:t>
            </a:r>
            <a:endParaRPr/>
          </a:p>
          <a:p>
            <a:pPr indent="-3492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14 kg of a 217 high-c</a:t>
            </a:r>
            <a:r>
              <a:rPr baseline="-25000" i="1" lang="en-US"/>
              <a:t>P</a:t>
            </a:r>
            <a:r>
              <a:rPr lang="en-US"/>
              <a:t> restack for cabling and beyond (ongoing)</a:t>
            </a:r>
            <a:endParaRPr/>
          </a:p>
          <a:p>
            <a:pPr indent="-2540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LBNL PO 7718539 with HTR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Phased tasks to develop APC (ongoing)</a:t>
            </a:r>
            <a:endParaRPr/>
          </a:p>
        </p:txBody>
      </p:sp>
      <p:sp>
        <p:nvSpPr>
          <p:cNvPr id="152" name="Google Shape;152;p21"/>
          <p:cNvSpPr txBox="1"/>
          <p:nvPr>
            <p:ph idx="11" type="ftr"/>
          </p:nvPr>
        </p:nvSpPr>
        <p:spPr>
          <a:xfrm>
            <a:off x="3432000" y="6448251"/>
            <a:ext cx="53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MDP CM8 2024 05 01 - CPRD</a:t>
            </a:r>
            <a:endParaRPr/>
          </a:p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8737600" y="64482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BNL_colors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