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04" r:id="rId2"/>
    <p:sldId id="445" r:id="rId3"/>
    <p:sldId id="405" r:id="rId4"/>
    <p:sldId id="437" r:id="rId5"/>
    <p:sldId id="414" r:id="rId6"/>
    <p:sldId id="439" r:id="rId7"/>
    <p:sldId id="440" r:id="rId8"/>
    <p:sldId id="442" r:id="rId9"/>
    <p:sldId id="438" r:id="rId10"/>
    <p:sldId id="855"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m Martchevskii" initials="MM" lastIdx="3" clrIdx="0">
    <p:extLst>
      <p:ext uri="{19B8F6BF-5375-455C-9EA6-DF929625EA0E}">
        <p15:presenceInfo xmlns:p15="http://schemas.microsoft.com/office/powerpoint/2012/main" userId="S-1-5-21-1715567821-1060284298-725345543-31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FFCA"/>
    <a:srgbClr val="FF7C80"/>
    <a:srgbClr val="E25326"/>
    <a:srgbClr val="CC00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787" autoAdjust="0"/>
    <p:restoredTop sz="95249" autoAdjust="0"/>
  </p:normalViewPr>
  <p:slideViewPr>
    <p:cSldViewPr snapToGrid="0">
      <p:cViewPr varScale="1">
        <p:scale>
          <a:sx n="96" d="100"/>
          <a:sy n="96" d="100"/>
        </p:scale>
        <p:origin x="67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2273378518254"/>
          <c:y val="6.7286284100777374E-2"/>
          <c:w val="0.82826504199928375"/>
          <c:h val="0.78181801773345672"/>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Sheet1!$A$1:$A$8</c:f>
              <c:numCache>
                <c:formatCode>General</c:formatCode>
                <c:ptCount val="8"/>
                <c:pt idx="0">
                  <c:v>2017</c:v>
                </c:pt>
                <c:pt idx="1">
                  <c:v>2018</c:v>
                </c:pt>
                <c:pt idx="2">
                  <c:v>2019</c:v>
                </c:pt>
                <c:pt idx="3">
                  <c:v>2020</c:v>
                </c:pt>
                <c:pt idx="4">
                  <c:v>2021</c:v>
                </c:pt>
                <c:pt idx="5">
                  <c:v>2022</c:v>
                </c:pt>
                <c:pt idx="6">
                  <c:v>2023</c:v>
                </c:pt>
                <c:pt idx="7">
                  <c:v>2024</c:v>
                </c:pt>
              </c:numCache>
            </c:numRef>
          </c:xVal>
          <c:yVal>
            <c:numRef>
              <c:f>Sheet1!$B$1:$B$8</c:f>
              <c:numCache>
                <c:formatCode>General</c:formatCode>
                <c:ptCount val="8"/>
                <c:pt idx="0">
                  <c:v>1</c:v>
                </c:pt>
                <c:pt idx="1">
                  <c:v>1</c:v>
                </c:pt>
                <c:pt idx="2">
                  <c:v>2</c:v>
                </c:pt>
                <c:pt idx="3">
                  <c:v>2</c:v>
                </c:pt>
                <c:pt idx="4">
                  <c:v>5</c:v>
                </c:pt>
                <c:pt idx="5">
                  <c:v>8</c:v>
                </c:pt>
                <c:pt idx="6">
                  <c:v>5</c:v>
                </c:pt>
                <c:pt idx="7">
                  <c:v>9</c:v>
                </c:pt>
              </c:numCache>
            </c:numRef>
          </c:yVal>
          <c:smooth val="0"/>
          <c:extLst>
            <c:ext xmlns:c16="http://schemas.microsoft.com/office/drawing/2014/chart" uri="{C3380CC4-5D6E-409C-BE32-E72D297353CC}">
              <c16:uniqueId val="{00000000-7707-478A-9AEE-692AFA8F5F6E}"/>
            </c:ext>
          </c:extLst>
        </c:ser>
        <c:dLbls>
          <c:showLegendKey val="0"/>
          <c:showVal val="0"/>
          <c:showCatName val="0"/>
          <c:showSerName val="0"/>
          <c:showPercent val="0"/>
          <c:showBubbleSize val="0"/>
        </c:dLbls>
        <c:axId val="902960512"/>
        <c:axId val="1011199040"/>
      </c:scatterChart>
      <c:valAx>
        <c:axId val="902960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11199040"/>
        <c:crosses val="autoZero"/>
        <c:crossBetween val="midCat"/>
      </c:valAx>
      <c:valAx>
        <c:axId val="1011199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029605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FBA28F7-987C-4928-8287-A6A09861DD42}" type="datetimeFigureOut">
              <a:rPr lang="en-US" smtClean="0"/>
              <a:t>5/2/2024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1AA0E21-8050-4290-87DD-5ED62E246C75}" type="slidenum">
              <a:rPr lang="en-US" smtClean="0"/>
              <a:t>‹#›</a:t>
            </a:fld>
            <a:endParaRPr lang="en-US"/>
          </a:p>
        </p:txBody>
      </p:sp>
    </p:spTree>
    <p:extLst>
      <p:ext uri="{BB962C8B-B14F-4D97-AF65-F5344CB8AC3E}">
        <p14:creationId xmlns:p14="http://schemas.microsoft.com/office/powerpoint/2010/main" val="407984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image" Target="../media/image1.w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F66A-9472-460C-8F7E-56BFD55CCB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D742E1-3D2F-4F99-AC2F-56A96D7AE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2E305E-C530-4523-B4FF-ED593F45354B}"/>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5" name="Footer Placeholder 4">
            <a:extLst>
              <a:ext uri="{FF2B5EF4-FFF2-40B4-BE49-F238E27FC236}">
                <a16:creationId xmlns:a16="http://schemas.microsoft.com/office/drawing/2014/main" id="{9F4063FA-30E0-4822-869D-2B1D94798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75CB5-C7D2-4371-9F52-0DFC077EF7B9}"/>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257903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BA90-7A73-4FDB-B280-5CD59D0C5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C5A4EB-2DC4-4D62-92A3-1083CBD95E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96BA1-1A81-4DF9-A6D4-88E3AF02997D}"/>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5" name="Footer Placeholder 4">
            <a:extLst>
              <a:ext uri="{FF2B5EF4-FFF2-40B4-BE49-F238E27FC236}">
                <a16:creationId xmlns:a16="http://schemas.microsoft.com/office/drawing/2014/main" id="{3FEA7EEE-76A6-406D-A238-D15F2CCE4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07654-8BBC-4D7B-9C4C-1C5E913A37F3}"/>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308939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512951-4BCA-412C-A4B6-C4DC831B52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A74925-6F25-4C2D-A303-F94A81246B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5D0C9-22E1-425B-8D56-5FE5B850351A}"/>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5" name="Footer Placeholder 4">
            <a:extLst>
              <a:ext uri="{FF2B5EF4-FFF2-40B4-BE49-F238E27FC236}">
                <a16:creationId xmlns:a16="http://schemas.microsoft.com/office/drawing/2014/main" id="{12FBA98D-2551-4448-A2C0-1B2AE1F21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77264-283F-4439-94DB-3E9197B57824}"/>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2822271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493866" y="0"/>
          <a:ext cx="13448086" cy="6857999"/>
        </p:xfrm>
        <a:graphic>
          <a:graphicData uri="http://schemas.openxmlformats.org/presentationml/2006/ole">
            <mc:AlternateContent xmlns:mc="http://schemas.openxmlformats.org/markup-compatibility/2006">
              <mc:Choice xmlns:v="urn:schemas-microsoft-com:vml" Requires="v">
                <p:oleObj spid="_x0000_s5266" r:id="rId3" imgW="16507800" imgH="8418960" progId="">
                  <p:embed/>
                </p:oleObj>
              </mc:Choice>
              <mc:Fallback>
                <p:oleObj r:id="rId3" imgW="16507800" imgH="8418960" progId="">
                  <p:embed/>
                  <p:pic>
                    <p:nvPicPr>
                      <p:cNvPr id="7" name="Object 6"/>
                      <p:cNvPicPr/>
                      <p:nvPr/>
                    </p:nvPicPr>
                    <p:blipFill>
                      <a:blip r:embed="rId4"/>
                      <a:stretch>
                        <a:fillRect/>
                      </a:stretch>
                    </p:blipFill>
                    <p:spPr>
                      <a:xfrm>
                        <a:off x="-493866" y="0"/>
                        <a:ext cx="13448086" cy="6857999"/>
                      </a:xfrm>
                      <a:prstGeom prst="rect">
                        <a:avLst/>
                      </a:prstGeom>
                    </p:spPr>
                  </p:pic>
                </p:oleObj>
              </mc:Fallback>
            </mc:AlternateContent>
          </a:graphicData>
        </a:graphic>
      </p:graphicFrame>
      <p:sp>
        <p:nvSpPr>
          <p:cNvPr id="3" name="Subtitle 2"/>
          <p:cNvSpPr>
            <a:spLocks noGrp="1"/>
          </p:cNvSpPr>
          <p:nvPr>
            <p:ph type="subTitle" idx="1"/>
          </p:nvPr>
        </p:nvSpPr>
        <p:spPr>
          <a:xfrm>
            <a:off x="640294" y="4806214"/>
            <a:ext cx="10968567" cy="805052"/>
          </a:xfrm>
        </p:spPr>
        <p:txBody>
          <a:bodyPr anchor="b" anchorCtr="0"/>
          <a:lstStyle>
            <a:lvl1pPr marL="0" indent="0" algn="ctr">
              <a:buNone/>
              <a:defRPr>
                <a:solidFill>
                  <a:schemeClr val="bg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Rectangle 4"/>
          <p:cNvSpPr/>
          <p:nvPr/>
        </p:nvSpPr>
        <p:spPr>
          <a:xfrm>
            <a:off x="-480933" y="2252316"/>
            <a:ext cx="13415963" cy="2145304"/>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5"/>
          <p:cNvSpPr>
            <a:spLocks noGrp="1"/>
          </p:cNvSpPr>
          <p:nvPr>
            <p:ph type="body" sz="quarter" idx="10"/>
          </p:nvPr>
        </p:nvSpPr>
        <p:spPr>
          <a:xfrm>
            <a:off x="611717" y="2538981"/>
            <a:ext cx="10968568" cy="1574800"/>
          </a:xfrm>
        </p:spPr>
        <p:txBody>
          <a:bodyPr anchor="ctr" anchorCtr="1">
            <a:normAutofit/>
          </a:bodyPr>
          <a:lstStyle>
            <a:lvl1pPr marL="0" indent="0" algn="ctr">
              <a:buNone/>
              <a:defRPr sz="3600">
                <a:solidFill>
                  <a:schemeClr val="bg1"/>
                </a:solidFill>
                <a:latin typeface="+mj-lt"/>
              </a:defRPr>
            </a:lvl1pPr>
          </a:lstStyle>
          <a:p>
            <a:pPr lvl="0"/>
            <a:r>
              <a:rPr lang="en-US"/>
              <a:t>Edit Master text styles</a:t>
            </a:r>
          </a:p>
        </p:txBody>
      </p:sp>
      <p:pic>
        <p:nvPicPr>
          <p:cNvPr id="2" name="Picture 1"/>
          <p:cNvPicPr>
            <a:picLocks noChangeAspect="1"/>
          </p:cNvPicPr>
          <p:nvPr/>
        </p:nvPicPr>
        <p:blipFill>
          <a:blip r:embed="rId5"/>
          <a:stretch>
            <a:fillRect/>
          </a:stretch>
        </p:blipFill>
        <p:spPr>
          <a:xfrm>
            <a:off x="-154318" y="129490"/>
            <a:ext cx="2868943" cy="1020399"/>
          </a:xfrm>
          <a:prstGeom prst="rect">
            <a:avLst/>
          </a:prstGeom>
        </p:spPr>
      </p:pic>
      <p:sp>
        <p:nvSpPr>
          <p:cNvPr id="11" name="Rectangle 10"/>
          <p:cNvSpPr/>
          <p:nvPr/>
        </p:nvSpPr>
        <p:spPr>
          <a:xfrm>
            <a:off x="-550619" y="5459658"/>
            <a:ext cx="13446003"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aphicFrame>
        <p:nvGraphicFramePr>
          <p:cNvPr id="8" name="Object 7">
            <a:extLst>
              <a:ext uri="{FF2B5EF4-FFF2-40B4-BE49-F238E27FC236}">
                <a16:creationId xmlns:a16="http://schemas.microsoft.com/office/drawing/2014/main" id="{F8D9F078-1E17-4C0E-9930-52FBC22202D3}"/>
              </a:ext>
            </a:extLst>
          </p:cNvPr>
          <p:cNvGraphicFramePr>
            <a:graphicFrameLocks noChangeAspect="1"/>
          </p:cNvGraphicFramePr>
          <p:nvPr userDrawn="1">
            <p:extLst/>
          </p:nvPr>
        </p:nvGraphicFramePr>
        <p:xfrm>
          <a:off x="-493866" y="0"/>
          <a:ext cx="13448086" cy="6857999"/>
        </p:xfrm>
        <a:graphic>
          <a:graphicData uri="http://schemas.openxmlformats.org/presentationml/2006/ole">
            <mc:AlternateContent xmlns:mc="http://schemas.openxmlformats.org/markup-compatibility/2006">
              <mc:Choice xmlns:v="urn:schemas-microsoft-com:vml" Requires="v">
                <p:oleObj spid="_x0000_s5267" r:id="rId6" imgW="16507800" imgH="8418960" progId="">
                  <p:embed/>
                </p:oleObj>
              </mc:Choice>
              <mc:Fallback>
                <p:oleObj r:id="rId6" imgW="16507800" imgH="8418960" progId="">
                  <p:embed/>
                  <p:pic>
                    <p:nvPicPr>
                      <p:cNvPr id="8" name="Object 7">
                        <a:extLst>
                          <a:ext uri="{FF2B5EF4-FFF2-40B4-BE49-F238E27FC236}">
                            <a16:creationId xmlns:a16="http://schemas.microsoft.com/office/drawing/2014/main" id="{F8D9F078-1E17-4C0E-9930-52FBC22202D3}"/>
                          </a:ext>
                        </a:extLst>
                      </p:cNvPr>
                      <p:cNvPicPr/>
                      <p:nvPr/>
                    </p:nvPicPr>
                    <p:blipFill>
                      <a:blip r:embed="rId4"/>
                      <a:stretch>
                        <a:fillRect/>
                      </a:stretch>
                    </p:blipFill>
                    <p:spPr>
                      <a:xfrm>
                        <a:off x="-493866" y="0"/>
                        <a:ext cx="13448086" cy="6857999"/>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10A80B7-195D-46DC-88D1-890187308DD7}"/>
              </a:ext>
            </a:extLst>
          </p:cNvPr>
          <p:cNvSpPr/>
          <p:nvPr userDrawn="1"/>
        </p:nvSpPr>
        <p:spPr>
          <a:xfrm>
            <a:off x="-480933" y="2252316"/>
            <a:ext cx="13415963" cy="2145304"/>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D523C92F-9DD1-432C-B225-744C7558C06F}"/>
              </a:ext>
            </a:extLst>
          </p:cNvPr>
          <p:cNvPicPr>
            <a:picLocks noChangeAspect="1"/>
          </p:cNvPicPr>
          <p:nvPr userDrawn="1"/>
        </p:nvPicPr>
        <p:blipFill>
          <a:blip r:embed="rId5"/>
          <a:stretch>
            <a:fillRect/>
          </a:stretch>
        </p:blipFill>
        <p:spPr>
          <a:xfrm>
            <a:off x="-154318" y="129490"/>
            <a:ext cx="2868943" cy="1020399"/>
          </a:xfrm>
          <a:prstGeom prst="rect">
            <a:avLst/>
          </a:prstGeom>
        </p:spPr>
      </p:pic>
      <p:sp>
        <p:nvSpPr>
          <p:cNvPr id="13" name="Rectangle 12">
            <a:extLst>
              <a:ext uri="{FF2B5EF4-FFF2-40B4-BE49-F238E27FC236}">
                <a16:creationId xmlns:a16="http://schemas.microsoft.com/office/drawing/2014/main" id="{427D5F4D-1848-495B-BD73-8866B30FA8C3}"/>
              </a:ext>
            </a:extLst>
          </p:cNvPr>
          <p:cNvSpPr/>
          <p:nvPr userDrawn="1"/>
        </p:nvSpPr>
        <p:spPr>
          <a:xfrm>
            <a:off x="-550619" y="5459658"/>
            <a:ext cx="13446003"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777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Rectangle 10"/>
          <p:cNvSpPr/>
          <p:nvPr userDrawn="1"/>
        </p:nvSpPr>
        <p:spPr>
          <a:xfrm>
            <a:off x="0" y="6414655"/>
            <a:ext cx="12192000" cy="443345"/>
          </a:xfrm>
          <a:prstGeom prst="rect">
            <a:avLst/>
          </a:prstGeom>
          <a:solidFill>
            <a:srgbClr val="195075"/>
          </a:solidFill>
          <a:ln>
            <a:solidFill>
              <a:srgbClr val="195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3" y="1"/>
            <a:ext cx="12191997" cy="899531"/>
          </a:xfrm>
          <a:prstGeom prst="rect">
            <a:avLst/>
          </a:prstGeom>
          <a:solidFill>
            <a:srgbClr val="195075"/>
          </a:solidFill>
          <a:ln>
            <a:solidFill>
              <a:srgbClr val="19507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646557" y="1"/>
            <a:ext cx="8415453" cy="884664"/>
          </a:xfrm>
        </p:spPr>
        <p:txBody>
          <a:bodyPr>
            <a:normAutofit/>
          </a:bodyPr>
          <a:lstStyle>
            <a:lvl1pPr algn="ctr">
              <a:defRPr sz="4000">
                <a:solidFill>
                  <a:schemeClr val="bg1"/>
                </a:solidFill>
                <a:latin typeface="Calibri" panose="020F0502020204030204" pitchFamily="34" charset="0"/>
              </a:defRPr>
            </a:lvl1pPr>
          </a:lstStyle>
          <a:p>
            <a:r>
              <a:rPr lang="en-US" dirty="0"/>
              <a:t>Click to edit Master title style</a:t>
            </a:r>
          </a:p>
        </p:txBody>
      </p:sp>
      <p:pic>
        <p:nvPicPr>
          <p:cNvPr id="5" name="Picture 4"/>
          <p:cNvPicPr>
            <a:picLocks noChangeAspect="1"/>
          </p:cNvPicPr>
          <p:nvPr userDrawn="1"/>
        </p:nvPicPr>
        <p:blipFill>
          <a:blip r:embed="rId2"/>
          <a:stretch>
            <a:fillRect/>
          </a:stretch>
        </p:blipFill>
        <p:spPr>
          <a:xfrm>
            <a:off x="106683" y="62346"/>
            <a:ext cx="2056655" cy="748466"/>
          </a:xfrm>
          <a:prstGeom prst="rect">
            <a:avLst/>
          </a:prstGeom>
        </p:spPr>
      </p:pic>
      <p:sp>
        <p:nvSpPr>
          <p:cNvPr id="8" name="Shape 71"/>
          <p:cNvSpPr/>
          <p:nvPr userDrawn="1"/>
        </p:nvSpPr>
        <p:spPr>
          <a:xfrm flipH="1" flipV="1">
            <a:off x="2648680" y="0"/>
            <a:ext cx="7114" cy="900953"/>
          </a:xfrm>
          <a:prstGeom prst="line">
            <a:avLst/>
          </a:prstGeom>
          <a:ln w="25400">
            <a:solidFill>
              <a:schemeClr val="accent2">
                <a:satOff val="-4966"/>
                <a:lumOff val="-10549"/>
              </a:schemeClr>
            </a:solidFill>
          </a:ln>
          <a:effectLst>
            <a:outerShdw blurRad="38100" dist="20000" dir="5400000" rotWithShape="0">
              <a:srgbClr val="000000">
                <a:alpha val="38000"/>
              </a:srgbClr>
            </a:outerShdw>
          </a:effectLst>
        </p:spPr>
        <p:txBody>
          <a:bodyPr lIns="45719" rIns="45719"/>
          <a:lstStyle/>
          <a:p>
            <a:endParaRPr sz="1800"/>
          </a:p>
        </p:txBody>
      </p:sp>
      <p:sp>
        <p:nvSpPr>
          <p:cNvPr id="6" name="Slide Number Placeholder 5"/>
          <p:cNvSpPr>
            <a:spLocks noGrp="1"/>
          </p:cNvSpPr>
          <p:nvPr>
            <p:ph type="sldNum" sz="quarter" idx="12"/>
          </p:nvPr>
        </p:nvSpPr>
        <p:spPr>
          <a:xfrm>
            <a:off x="11401219" y="6467707"/>
            <a:ext cx="694137" cy="274551"/>
          </a:xfrm>
        </p:spPr>
        <p:txBody>
          <a:bodyPr/>
          <a:lstStyle/>
          <a:p>
            <a:fld id="{D260E43B-7F43-FA45-AAB7-E054FD6CC4E3}" type="slidenum">
              <a:rPr lang="en-US" smtClean="0"/>
              <a:t>‹#›</a:t>
            </a:fld>
            <a:endParaRPr lang="en-US" dirty="0"/>
          </a:p>
        </p:txBody>
      </p:sp>
      <p:sp>
        <p:nvSpPr>
          <p:cNvPr id="7" name="Rectangle 6"/>
          <p:cNvSpPr/>
          <p:nvPr userDrawn="1"/>
        </p:nvSpPr>
        <p:spPr>
          <a:xfrm>
            <a:off x="3107960" y="6364760"/>
            <a:ext cx="6096000" cy="523220"/>
          </a:xfrm>
          <a:prstGeom prst="rect">
            <a:avLst/>
          </a:prstGeom>
        </p:spPr>
        <p:txBody>
          <a:bodyPr>
            <a:spAutoFit/>
          </a:bodyPr>
          <a:lstStyle/>
          <a:p>
            <a:pPr algn="ctr"/>
            <a:r>
              <a:rPr lang="en-US" sz="1400" dirty="0">
                <a:solidFill>
                  <a:schemeClr val="bg1"/>
                </a:solidFill>
              </a:rPr>
              <a:t>M. Marchevsky</a:t>
            </a:r>
          </a:p>
          <a:p>
            <a:pPr algn="ctr"/>
            <a:r>
              <a:rPr lang="en-US" sz="1400" dirty="0">
                <a:solidFill>
                  <a:schemeClr val="bg1"/>
                </a:solidFill>
              </a:rPr>
              <a:t>2024 MDP Collaboration Meeting</a:t>
            </a:r>
          </a:p>
        </p:txBody>
      </p:sp>
    </p:spTree>
    <p:extLst>
      <p:ext uri="{BB962C8B-B14F-4D97-AF65-F5344CB8AC3E}">
        <p14:creationId xmlns:p14="http://schemas.microsoft.com/office/powerpoint/2010/main" val="1794199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66714" y="6515101"/>
            <a:ext cx="925286" cy="342900"/>
          </a:xfrm>
        </p:spPr>
        <p:txBody>
          <a:bodyPr/>
          <a:lstStyle>
            <a:lvl1pPr>
              <a:defRPr>
                <a:solidFill>
                  <a:schemeClr val="bg1"/>
                </a:solidFill>
              </a:defRPr>
            </a:lvl1pPr>
          </a:lstStyle>
          <a:p>
            <a:fld id="{222AC80A-627F-4E7E-B5CE-80343A1A5667}" type="slidenum">
              <a:rPr lang="en-US" smtClean="0"/>
              <a:pPr/>
              <a:t>‹#›</a:t>
            </a:fld>
            <a:endParaRPr lang="en-US" dirty="0"/>
          </a:p>
        </p:txBody>
      </p:sp>
      <p:sp>
        <p:nvSpPr>
          <p:cNvPr id="10" name="Title 1"/>
          <p:cNvSpPr>
            <a:spLocks noGrp="1"/>
          </p:cNvSpPr>
          <p:nvPr>
            <p:ph type="title"/>
          </p:nvPr>
        </p:nvSpPr>
        <p:spPr>
          <a:xfrm>
            <a:off x="2039571" y="15648"/>
            <a:ext cx="9030886" cy="841248"/>
          </a:xfrm>
        </p:spPr>
        <p:txBody>
          <a:bodyPr>
            <a:normAutofit/>
          </a:bodyPr>
          <a:lstStyle>
            <a:lvl1pPr algn="ctr">
              <a:defRPr sz="3200" b="1">
                <a:solidFill>
                  <a:schemeClr val="accent5">
                    <a:lumMod val="50000"/>
                  </a:schemeClr>
                </a:solidFill>
              </a:defRPr>
            </a:lvl1pPr>
          </a:lstStyle>
          <a:p>
            <a:endParaRPr lang="en-US" dirty="0"/>
          </a:p>
        </p:txBody>
      </p:sp>
      <p:sp>
        <p:nvSpPr>
          <p:cNvPr id="7" name="AutoShape 4" descr="Afbeeldingsresultaat voor mt25 conference logo"/>
          <p:cNvSpPr>
            <a:spLocks noChangeAspect="1" noChangeArrowheads="1"/>
          </p:cNvSpPr>
          <p:nvPr userDrawn="1"/>
        </p:nvSpPr>
        <p:spPr bwMode="auto">
          <a:xfrm>
            <a:off x="524852" y="156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userDrawn="1"/>
        </p:nvSpPr>
        <p:spPr>
          <a:xfrm>
            <a:off x="0" y="6510130"/>
            <a:ext cx="12192000" cy="347870"/>
          </a:xfrm>
          <a:prstGeom prst="rect">
            <a:avLst/>
          </a:prstGeom>
          <a:solidFill>
            <a:srgbClr val="001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 Marchevsky</a:t>
            </a:r>
          </a:p>
        </p:txBody>
      </p:sp>
      <p:pic>
        <p:nvPicPr>
          <p:cNvPr id="14" name="Picture 12" descr="Afbeeldingsresultaat voor lbl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0456" y="0"/>
            <a:ext cx="1130290" cy="8595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D127F6E-F178-484F-B36E-598E1882BFC5}"/>
              </a:ext>
            </a:extLst>
          </p:cNvPr>
          <p:cNvSpPr/>
          <p:nvPr userDrawn="1"/>
        </p:nvSpPr>
        <p:spPr>
          <a:xfrm>
            <a:off x="-1" y="0"/>
            <a:ext cx="2044558" cy="84124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8E00ED-B0BB-4E5E-8A87-07ED8A21B08B}"/>
              </a:ext>
            </a:extLst>
          </p:cNvPr>
          <p:cNvPicPr>
            <a:picLocks noChangeAspect="1"/>
          </p:cNvPicPr>
          <p:nvPr userDrawn="1"/>
        </p:nvPicPr>
        <p:blipFill>
          <a:blip r:embed="rId3"/>
          <a:stretch>
            <a:fillRect/>
          </a:stretch>
        </p:blipFill>
        <p:spPr>
          <a:xfrm>
            <a:off x="38100" y="57150"/>
            <a:ext cx="1963370" cy="704850"/>
          </a:xfrm>
          <a:prstGeom prst="rect">
            <a:avLst/>
          </a:prstGeom>
        </p:spPr>
      </p:pic>
      <p:cxnSp>
        <p:nvCxnSpPr>
          <p:cNvPr id="5" name="Straight Connector 4">
            <a:extLst>
              <a:ext uri="{FF2B5EF4-FFF2-40B4-BE49-F238E27FC236}">
                <a16:creationId xmlns:a16="http://schemas.microsoft.com/office/drawing/2014/main" id="{724AFA8C-94E1-40AA-853F-0D4A74EFC685}"/>
              </a:ext>
            </a:extLst>
          </p:cNvPr>
          <p:cNvCxnSpPr/>
          <p:nvPr userDrawn="1"/>
        </p:nvCxnSpPr>
        <p:spPr>
          <a:xfrm>
            <a:off x="0" y="841248"/>
            <a:ext cx="12200746"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45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F9D1-4910-41B8-B44F-AF3621A167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C2A101-68C1-4FF1-959E-22221D0AE3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242C8-1E38-464F-B277-BFDC36116566}"/>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5" name="Footer Placeholder 4">
            <a:extLst>
              <a:ext uri="{FF2B5EF4-FFF2-40B4-BE49-F238E27FC236}">
                <a16:creationId xmlns:a16="http://schemas.microsoft.com/office/drawing/2014/main" id="{85435BB4-D00F-4694-A66A-A3207E95D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D983C-1001-4985-9F13-AFE66811F562}"/>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134131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86D4-AD77-41B0-87B2-090405AD7E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5CA02-A8C0-45D1-BB54-BB5F1909C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180525-9D81-49BB-B7F2-4715499A9312}"/>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5" name="Footer Placeholder 4">
            <a:extLst>
              <a:ext uri="{FF2B5EF4-FFF2-40B4-BE49-F238E27FC236}">
                <a16:creationId xmlns:a16="http://schemas.microsoft.com/office/drawing/2014/main" id="{D37B1829-B134-4EF7-9D0D-EA712251A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72BA9-0EE8-4E0B-9E17-664C567B87B9}"/>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47874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697C-19FB-4B53-B5C7-CCF0159C1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8A3E1-C2DF-41B0-9991-E0A0BC898A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A7537D-BF35-4679-B46B-61E848B165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5C2617-73DE-457E-BE38-D413216F4ACF}"/>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6" name="Footer Placeholder 5">
            <a:extLst>
              <a:ext uri="{FF2B5EF4-FFF2-40B4-BE49-F238E27FC236}">
                <a16:creationId xmlns:a16="http://schemas.microsoft.com/office/drawing/2014/main" id="{1CED6B69-CC98-4FAD-B42F-16C4258D6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FB079-474D-46CA-8AC6-002708A0E46C}"/>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193336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FE92-7F02-4085-BE0E-141E9B3AAB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C2B35A-112E-4D27-B126-A35549656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67C5DF-5A6F-42AA-AC72-05A029C437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40CF90-5943-4E16-BB4D-DDC930A2E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68FDA5-0330-409D-831E-812DE99079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9F7157-71E6-4ED4-8DFA-8B05123DE83D}"/>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8" name="Footer Placeholder 7">
            <a:extLst>
              <a:ext uri="{FF2B5EF4-FFF2-40B4-BE49-F238E27FC236}">
                <a16:creationId xmlns:a16="http://schemas.microsoft.com/office/drawing/2014/main" id="{513683B9-CE3A-41CD-9CFA-244A1AF89F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AF469-EC46-46D5-B745-E819F1AB2839}"/>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36399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75DB-50EF-4DFA-B2A9-31B3C1C7A8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A117AB-4F61-4746-842B-C519AB52C592}"/>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4" name="Footer Placeholder 3">
            <a:extLst>
              <a:ext uri="{FF2B5EF4-FFF2-40B4-BE49-F238E27FC236}">
                <a16:creationId xmlns:a16="http://schemas.microsoft.com/office/drawing/2014/main" id="{0E06B7B6-0876-4C0D-B619-D8E647F6A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91FE4D-B628-41A9-B05C-23EA915DF71C}"/>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257450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0BB39-EF00-4D64-A163-36A665FA1DDC}"/>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3" name="Footer Placeholder 2">
            <a:extLst>
              <a:ext uri="{FF2B5EF4-FFF2-40B4-BE49-F238E27FC236}">
                <a16:creationId xmlns:a16="http://schemas.microsoft.com/office/drawing/2014/main" id="{CD574D27-43BC-410C-A3B4-CD20E2CB06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7C0EF2-255D-468C-9173-7C9632F8D780}"/>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225004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F5AB-A298-4208-B278-D8FEB6283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D09E8F-4F34-49B9-8EC6-5EF08BE368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31FA56-7BCB-4D6C-A265-F970961B1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F8829A-4BAA-4731-A048-5B81A5CB8861}"/>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6" name="Footer Placeholder 5">
            <a:extLst>
              <a:ext uri="{FF2B5EF4-FFF2-40B4-BE49-F238E27FC236}">
                <a16:creationId xmlns:a16="http://schemas.microsoft.com/office/drawing/2014/main" id="{E19DF41E-BD99-4763-817D-7FC8C5D68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171357-0954-4A5F-8DD8-7A81AA27AE13}"/>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17815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FE5A-E6C9-4956-955A-EBC4E43DF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6EACA4-B95D-4EC1-8DCA-558C29A785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9D6DB6-C337-463F-8B4F-F7DCD973C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90D084-56C9-4B68-8BE9-3B3F6EC6D9B1}"/>
              </a:ext>
            </a:extLst>
          </p:cNvPr>
          <p:cNvSpPr>
            <a:spLocks noGrp="1"/>
          </p:cNvSpPr>
          <p:nvPr>
            <p:ph type="dt" sz="half" idx="10"/>
          </p:nvPr>
        </p:nvSpPr>
        <p:spPr/>
        <p:txBody>
          <a:bodyPr/>
          <a:lstStyle/>
          <a:p>
            <a:fld id="{770D40AA-A93F-437E-A8BE-334C43F4DB84}" type="datetimeFigureOut">
              <a:rPr lang="en-US" smtClean="0"/>
              <a:t>5/2/2024</a:t>
            </a:fld>
            <a:endParaRPr lang="en-US"/>
          </a:p>
        </p:txBody>
      </p:sp>
      <p:sp>
        <p:nvSpPr>
          <p:cNvPr id="6" name="Footer Placeholder 5">
            <a:extLst>
              <a:ext uri="{FF2B5EF4-FFF2-40B4-BE49-F238E27FC236}">
                <a16:creationId xmlns:a16="http://schemas.microsoft.com/office/drawing/2014/main" id="{34DB08E1-7CAA-4A83-AA22-DD5D211CC8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F6105-10C4-48CA-B1CB-1AD2D693B9C5}"/>
              </a:ext>
            </a:extLst>
          </p:cNvPr>
          <p:cNvSpPr>
            <a:spLocks noGrp="1"/>
          </p:cNvSpPr>
          <p:nvPr>
            <p:ph type="sldNum" sz="quarter" idx="12"/>
          </p:nvPr>
        </p:nvSpPr>
        <p:spPr/>
        <p:txBody>
          <a:bodyPr/>
          <a:lstStyle/>
          <a:p>
            <a:fld id="{5677AF83-2C5A-425B-8AB8-DC6CC04FC21E}" type="slidenum">
              <a:rPr lang="en-US" smtClean="0"/>
              <a:t>‹#›</a:t>
            </a:fld>
            <a:endParaRPr lang="en-US"/>
          </a:p>
        </p:txBody>
      </p:sp>
    </p:spTree>
    <p:extLst>
      <p:ext uri="{BB962C8B-B14F-4D97-AF65-F5344CB8AC3E}">
        <p14:creationId xmlns:p14="http://schemas.microsoft.com/office/powerpoint/2010/main" val="382638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A31E9-6CBB-4007-A09A-40D65B276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FEB6-3F27-4281-97E7-3D781FCE7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58EBE-4A71-46C6-A8B4-4B45BB885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D40AA-A93F-437E-A8BE-334C43F4DB84}" type="datetimeFigureOut">
              <a:rPr lang="en-US" smtClean="0"/>
              <a:t>5/2/2024</a:t>
            </a:fld>
            <a:endParaRPr lang="en-US"/>
          </a:p>
        </p:txBody>
      </p:sp>
      <p:sp>
        <p:nvSpPr>
          <p:cNvPr id="5" name="Footer Placeholder 4">
            <a:extLst>
              <a:ext uri="{FF2B5EF4-FFF2-40B4-BE49-F238E27FC236}">
                <a16:creationId xmlns:a16="http://schemas.microsoft.com/office/drawing/2014/main" id="{8A1E7891-69BB-4FB3-9317-0C24AC26A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BB630F-B9B9-4333-8476-0A6A81D09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7AF83-2C5A-425B-8AB8-DC6CC04FC21E}" type="slidenum">
              <a:rPr lang="en-US" smtClean="0"/>
              <a:t>‹#›</a:t>
            </a:fld>
            <a:endParaRPr lang="en-US"/>
          </a:p>
        </p:txBody>
      </p:sp>
    </p:spTree>
    <p:extLst>
      <p:ext uri="{BB962C8B-B14F-4D97-AF65-F5344CB8AC3E}">
        <p14:creationId xmlns:p14="http://schemas.microsoft.com/office/powerpoint/2010/main" val="1317773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90F7BF-C756-48E3-823E-252589BA1875}"/>
              </a:ext>
            </a:extLst>
          </p:cNvPr>
          <p:cNvSpPr>
            <a:spLocks noGrp="1"/>
          </p:cNvSpPr>
          <p:nvPr>
            <p:ph type="body" sz="quarter" idx="10"/>
          </p:nvPr>
        </p:nvSpPr>
        <p:spPr>
          <a:xfrm>
            <a:off x="611715" y="2028441"/>
            <a:ext cx="10968568" cy="1574800"/>
          </a:xfrm>
        </p:spPr>
        <p:txBody>
          <a:bodyPr>
            <a:normAutofit/>
          </a:bodyPr>
          <a:lstStyle/>
          <a:p>
            <a:r>
              <a:rPr lang="en-US" sz="4400" dirty="0"/>
              <a:t>Novel Diagnostics Milestones</a:t>
            </a:r>
          </a:p>
        </p:txBody>
      </p:sp>
      <p:sp>
        <p:nvSpPr>
          <p:cNvPr id="5" name="Subtitle 2">
            <a:extLst>
              <a:ext uri="{FF2B5EF4-FFF2-40B4-BE49-F238E27FC236}">
                <a16:creationId xmlns:a16="http://schemas.microsoft.com/office/drawing/2014/main" id="{CB999B0C-1449-44A1-897D-35CA1067433C}"/>
              </a:ext>
            </a:extLst>
          </p:cNvPr>
          <p:cNvSpPr txBox="1">
            <a:spLocks/>
          </p:cNvSpPr>
          <p:nvPr/>
        </p:nvSpPr>
        <p:spPr>
          <a:xfrm>
            <a:off x="821476" y="3348732"/>
            <a:ext cx="10968567" cy="805052"/>
          </a:xfrm>
          <a:prstGeom prst="rect">
            <a:avLst/>
          </a:prstGeom>
        </p:spPr>
        <p:txBody>
          <a:bodyPr vert="horz" lIns="91440" tIns="45720" rIns="91440" bIns="45720" rtlCol="0" anchor="b"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Helvetica"/>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dirty="0"/>
              <a:t>Maxim Marchevsky (for the Diagnostics WG) </a:t>
            </a:r>
          </a:p>
        </p:txBody>
      </p:sp>
      <p:sp>
        <p:nvSpPr>
          <p:cNvPr id="6" name="TextBox 5">
            <a:extLst>
              <a:ext uri="{FF2B5EF4-FFF2-40B4-BE49-F238E27FC236}">
                <a16:creationId xmlns:a16="http://schemas.microsoft.com/office/drawing/2014/main" id="{8F0C4B83-05C0-45FC-AF5F-14C2B9FD9BFB}"/>
              </a:ext>
            </a:extLst>
          </p:cNvPr>
          <p:cNvSpPr txBox="1"/>
          <p:nvPr/>
        </p:nvSpPr>
        <p:spPr>
          <a:xfrm>
            <a:off x="5858535" y="5473084"/>
            <a:ext cx="1300356" cy="369332"/>
          </a:xfrm>
          <a:prstGeom prst="rect">
            <a:avLst/>
          </a:prstGeom>
          <a:noFill/>
        </p:spPr>
        <p:txBody>
          <a:bodyPr wrap="none" rtlCol="0">
            <a:spAutoFit/>
          </a:bodyPr>
          <a:lstStyle/>
          <a:p>
            <a:r>
              <a:rPr lang="en-US" dirty="0">
                <a:solidFill>
                  <a:schemeClr val="bg1"/>
                </a:solidFill>
              </a:rPr>
              <a:t>04/30/2024</a:t>
            </a:r>
          </a:p>
        </p:txBody>
      </p:sp>
      <p:sp>
        <p:nvSpPr>
          <p:cNvPr id="8" name="TextBox 7">
            <a:extLst>
              <a:ext uri="{FF2B5EF4-FFF2-40B4-BE49-F238E27FC236}">
                <a16:creationId xmlns:a16="http://schemas.microsoft.com/office/drawing/2014/main" id="{92B40226-D8DC-4508-BFED-B35072E45B48}"/>
              </a:ext>
            </a:extLst>
          </p:cNvPr>
          <p:cNvSpPr txBox="1"/>
          <p:nvPr/>
        </p:nvSpPr>
        <p:spPr>
          <a:xfrm>
            <a:off x="4351582" y="4863402"/>
            <a:ext cx="4069127" cy="461665"/>
          </a:xfrm>
          <a:prstGeom prst="rect">
            <a:avLst/>
          </a:prstGeom>
          <a:noFill/>
        </p:spPr>
        <p:txBody>
          <a:bodyPr wrap="none" rtlCol="0">
            <a:spAutoFit/>
          </a:bodyPr>
          <a:lstStyle/>
          <a:p>
            <a:r>
              <a:rPr lang="en-US" sz="2400" dirty="0">
                <a:solidFill>
                  <a:schemeClr val="bg1"/>
                </a:solidFill>
              </a:rPr>
              <a:t>US MDP Collaboration Meeting</a:t>
            </a:r>
          </a:p>
        </p:txBody>
      </p:sp>
    </p:spTree>
    <p:extLst>
      <p:ext uri="{BB962C8B-B14F-4D97-AF65-F5344CB8AC3E}">
        <p14:creationId xmlns:p14="http://schemas.microsoft.com/office/powerpoint/2010/main" val="28408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EED7-C057-4719-A195-37A05E2ECA4C}"/>
              </a:ext>
            </a:extLst>
          </p:cNvPr>
          <p:cNvSpPr>
            <a:spLocks noGrp="1"/>
          </p:cNvSpPr>
          <p:nvPr>
            <p:ph type="title"/>
          </p:nvPr>
        </p:nvSpPr>
        <p:spPr/>
        <p:txBody>
          <a:bodyPr/>
          <a:lstStyle/>
          <a:p>
            <a:r>
              <a:rPr lang="en-US" dirty="0"/>
              <a:t>Diagnostics session</a:t>
            </a:r>
          </a:p>
        </p:txBody>
      </p:sp>
      <p:pic>
        <p:nvPicPr>
          <p:cNvPr id="3" name="Picture 2">
            <a:extLst>
              <a:ext uri="{FF2B5EF4-FFF2-40B4-BE49-F238E27FC236}">
                <a16:creationId xmlns:a16="http://schemas.microsoft.com/office/drawing/2014/main" id="{7F9ECB60-A938-4C89-B391-794D85F17678}"/>
              </a:ext>
            </a:extLst>
          </p:cNvPr>
          <p:cNvPicPr>
            <a:picLocks noChangeAspect="1"/>
          </p:cNvPicPr>
          <p:nvPr/>
        </p:nvPicPr>
        <p:blipFill rotWithShape="1">
          <a:blip r:embed="rId2"/>
          <a:srcRect l="37442" t="17367" r="28945" b="26723"/>
          <a:stretch/>
        </p:blipFill>
        <p:spPr>
          <a:xfrm>
            <a:off x="3847849" y="994861"/>
            <a:ext cx="5094514" cy="5296174"/>
          </a:xfrm>
          <a:prstGeom prst="rect">
            <a:avLst/>
          </a:prstGeom>
        </p:spPr>
      </p:pic>
    </p:spTree>
    <p:extLst>
      <p:ext uri="{BB962C8B-B14F-4D97-AF65-F5344CB8AC3E}">
        <p14:creationId xmlns:p14="http://schemas.microsoft.com/office/powerpoint/2010/main" val="236586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30BD-0939-4B70-A9C3-5DD6B5B26B44}"/>
              </a:ext>
            </a:extLst>
          </p:cNvPr>
          <p:cNvSpPr>
            <a:spLocks noGrp="1"/>
          </p:cNvSpPr>
          <p:nvPr>
            <p:ph type="title"/>
          </p:nvPr>
        </p:nvSpPr>
        <p:spPr/>
        <p:txBody>
          <a:bodyPr/>
          <a:lstStyle/>
          <a:p>
            <a:r>
              <a:rPr lang="en-US" dirty="0"/>
              <a:t>Driving questions</a:t>
            </a:r>
          </a:p>
        </p:txBody>
      </p:sp>
      <p:sp>
        <p:nvSpPr>
          <p:cNvPr id="4" name="Rectangle 3">
            <a:extLst>
              <a:ext uri="{FF2B5EF4-FFF2-40B4-BE49-F238E27FC236}">
                <a16:creationId xmlns:a16="http://schemas.microsoft.com/office/drawing/2014/main" id="{03E1C7BC-4188-452E-8CAB-967AC1ECEFB8}"/>
              </a:ext>
            </a:extLst>
          </p:cNvPr>
          <p:cNvSpPr/>
          <p:nvPr/>
        </p:nvSpPr>
        <p:spPr>
          <a:xfrm>
            <a:off x="1015159" y="1256288"/>
            <a:ext cx="10211214" cy="4616648"/>
          </a:xfrm>
          <a:prstGeom prst="rect">
            <a:avLst/>
          </a:prstGeom>
        </p:spPr>
        <p:txBody>
          <a:bodyPr wrap="square">
            <a:spAutoFit/>
          </a:bodyPr>
          <a:lstStyle/>
          <a:p>
            <a:pPr marL="342900" indent="-342900" algn="just">
              <a:spcAft>
                <a:spcPts val="600"/>
              </a:spcAft>
              <a:buFont typeface="Wingdings" panose="05000000000000000000" pitchFamily="2" charset="2"/>
              <a:buChar char="Ø"/>
            </a:pPr>
            <a:r>
              <a:rPr lang="en-US" sz="2400" dirty="0">
                <a:solidFill>
                  <a:schemeClr val="accent1">
                    <a:lumMod val="75000"/>
                  </a:schemeClr>
                </a:solidFill>
              </a:rPr>
              <a:t>Understanding the magnet disturbance spectrum. Localizing and identifying disturbances. Understanding mechanisms of elastic energy transformation into heat in magnets. Understanding why some impregnations materials work better than other for eliminating training.</a:t>
            </a:r>
          </a:p>
          <a:p>
            <a:pPr marL="342900" indent="-342900" algn="just">
              <a:spcAft>
                <a:spcPts val="600"/>
              </a:spcAft>
              <a:buFont typeface="Wingdings" panose="05000000000000000000" pitchFamily="2" charset="2"/>
              <a:buChar char="Ø"/>
            </a:pPr>
            <a:endParaRPr lang="en-US" sz="2400" dirty="0">
              <a:solidFill>
                <a:schemeClr val="accent1">
                  <a:lumMod val="75000"/>
                </a:schemeClr>
              </a:solidFill>
            </a:endParaRPr>
          </a:p>
          <a:p>
            <a:pPr marL="342900" indent="-342900" algn="just">
              <a:spcAft>
                <a:spcPts val="600"/>
              </a:spcAft>
              <a:buFont typeface="Wingdings" panose="05000000000000000000" pitchFamily="2" charset="2"/>
              <a:buChar char="Ø"/>
            </a:pPr>
            <a:r>
              <a:rPr lang="en-US" sz="2400" dirty="0">
                <a:solidFill>
                  <a:schemeClr val="accent1">
                    <a:lumMod val="75000"/>
                  </a:schemeClr>
                </a:solidFill>
              </a:rPr>
              <a:t>How do we detect quenches and protect HTS magnets?</a:t>
            </a:r>
          </a:p>
          <a:p>
            <a:pPr marL="342900" indent="-342900" algn="just">
              <a:spcAft>
                <a:spcPts val="600"/>
              </a:spcAft>
              <a:buFont typeface="Wingdings" panose="05000000000000000000" pitchFamily="2" charset="2"/>
              <a:buChar char="Ø"/>
            </a:pPr>
            <a:endParaRPr lang="en-US" sz="2400" dirty="0">
              <a:solidFill>
                <a:schemeClr val="accent1">
                  <a:lumMod val="75000"/>
                </a:schemeClr>
              </a:solidFill>
            </a:endParaRPr>
          </a:p>
          <a:p>
            <a:pPr marL="342900" indent="-342900" algn="just">
              <a:spcAft>
                <a:spcPts val="600"/>
              </a:spcAft>
              <a:buFont typeface="Wingdings" panose="05000000000000000000" pitchFamily="2" charset="2"/>
              <a:buChar char="Ø"/>
            </a:pPr>
            <a:r>
              <a:rPr lang="en-US" sz="2400" dirty="0">
                <a:solidFill>
                  <a:schemeClr val="accent1">
                    <a:lumMod val="75000"/>
                  </a:schemeClr>
                </a:solidFill>
              </a:rPr>
              <a:t>How do we design quench tolerant HTS conductors (current sharing in cables, defects, flux flow, quench propagation)</a:t>
            </a:r>
          </a:p>
          <a:p>
            <a:pPr marL="342900" indent="-342900" algn="just">
              <a:spcAft>
                <a:spcPts val="600"/>
              </a:spcAft>
              <a:buFont typeface="Wingdings" panose="05000000000000000000" pitchFamily="2" charset="2"/>
              <a:buChar char="Ø"/>
            </a:pPr>
            <a:endParaRPr lang="en-US" sz="2400" dirty="0">
              <a:solidFill>
                <a:schemeClr val="accent1">
                  <a:lumMod val="75000"/>
                </a:schemeClr>
              </a:solidFill>
            </a:endParaRPr>
          </a:p>
          <a:p>
            <a:pPr marL="342900" indent="-342900" algn="just">
              <a:spcAft>
                <a:spcPts val="600"/>
              </a:spcAft>
              <a:buFont typeface="Wingdings" panose="05000000000000000000" pitchFamily="2" charset="2"/>
              <a:buChar char="Ø"/>
            </a:pPr>
            <a:r>
              <a:rPr lang="en-US" sz="2400" dirty="0">
                <a:solidFill>
                  <a:schemeClr val="accent1">
                    <a:lumMod val="75000"/>
                  </a:schemeClr>
                </a:solidFill>
              </a:rPr>
              <a:t>How do we improve diagnostics through novel hardware and data analysis</a:t>
            </a:r>
          </a:p>
        </p:txBody>
      </p:sp>
    </p:spTree>
    <p:extLst>
      <p:ext uri="{BB962C8B-B14F-4D97-AF65-F5344CB8AC3E}">
        <p14:creationId xmlns:p14="http://schemas.microsoft.com/office/powerpoint/2010/main" val="193065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30BD-0939-4B70-A9C3-5DD6B5B26B44}"/>
              </a:ext>
            </a:extLst>
          </p:cNvPr>
          <p:cNvSpPr>
            <a:spLocks noGrp="1"/>
          </p:cNvSpPr>
          <p:nvPr>
            <p:ph type="title"/>
          </p:nvPr>
        </p:nvSpPr>
        <p:spPr/>
        <p:txBody>
          <a:bodyPr/>
          <a:lstStyle/>
          <a:p>
            <a:r>
              <a:rPr lang="en-US" dirty="0"/>
              <a:t>Key tasks</a:t>
            </a:r>
          </a:p>
        </p:txBody>
      </p:sp>
      <p:grpSp>
        <p:nvGrpSpPr>
          <p:cNvPr id="7" name="Group 6">
            <a:extLst>
              <a:ext uri="{FF2B5EF4-FFF2-40B4-BE49-F238E27FC236}">
                <a16:creationId xmlns:a16="http://schemas.microsoft.com/office/drawing/2014/main" id="{71D521EA-87CA-4ACF-895A-13BE181B022E}"/>
              </a:ext>
            </a:extLst>
          </p:cNvPr>
          <p:cNvGrpSpPr/>
          <p:nvPr/>
        </p:nvGrpSpPr>
        <p:grpSpPr>
          <a:xfrm>
            <a:off x="784617" y="1415946"/>
            <a:ext cx="10622764" cy="4256940"/>
            <a:chOff x="762631" y="1687252"/>
            <a:chExt cx="10622764" cy="4256940"/>
          </a:xfrm>
        </p:grpSpPr>
        <p:sp>
          <p:nvSpPr>
            <p:cNvPr id="3" name="Rectangle 2">
              <a:extLst>
                <a:ext uri="{FF2B5EF4-FFF2-40B4-BE49-F238E27FC236}">
                  <a16:creationId xmlns:a16="http://schemas.microsoft.com/office/drawing/2014/main" id="{FDDAAD28-6F6C-4BE2-A8E5-3985BDA244D4}"/>
                </a:ext>
              </a:extLst>
            </p:cNvPr>
            <p:cNvSpPr/>
            <p:nvPr/>
          </p:nvSpPr>
          <p:spPr>
            <a:xfrm>
              <a:off x="762631" y="1687252"/>
              <a:ext cx="10622764" cy="2462213"/>
            </a:xfrm>
            <a:prstGeom prst="rect">
              <a:avLst/>
            </a:prstGeom>
          </p:spPr>
          <p:txBody>
            <a:bodyPr wrap="square">
              <a:spAutoFit/>
            </a:bodyPr>
            <a:lstStyle/>
            <a:p>
              <a:pPr marL="342900" indent="-342900" algn="just">
                <a:spcAft>
                  <a:spcPts val="600"/>
                </a:spcAft>
                <a:buAutoNum type="arabicPeriod"/>
              </a:pPr>
              <a:r>
                <a:rPr lang="en-US" sz="2400" dirty="0">
                  <a:solidFill>
                    <a:schemeClr val="accent1">
                      <a:lumMod val="50000"/>
                    </a:schemeClr>
                  </a:solidFill>
                </a:rPr>
                <a:t>Resolving mechanical and electromagnetic disturbances in Nb</a:t>
              </a:r>
              <a:r>
                <a:rPr lang="en-US" sz="2400" baseline="-25000" dirty="0">
                  <a:solidFill>
                    <a:schemeClr val="accent1">
                      <a:lumMod val="50000"/>
                    </a:schemeClr>
                  </a:solidFill>
                </a:rPr>
                <a:t>3</a:t>
              </a:r>
              <a:r>
                <a:rPr lang="en-US" sz="2400" dirty="0">
                  <a:solidFill>
                    <a:schemeClr val="accent1">
                      <a:lumMod val="50000"/>
                    </a:schemeClr>
                  </a:solidFill>
                </a:rPr>
                <a:t>Sn magnets and understanding physics of magnet training </a:t>
              </a:r>
            </a:p>
            <a:p>
              <a:pPr marL="342900" indent="-342900" algn="just">
                <a:spcAft>
                  <a:spcPts val="600"/>
                </a:spcAft>
                <a:buAutoNum type="arabicPeriod"/>
              </a:pPr>
              <a:r>
                <a:rPr lang="en-US" sz="2400" dirty="0">
                  <a:solidFill>
                    <a:schemeClr val="accent1">
                      <a:lumMod val="50000"/>
                    </a:schemeClr>
                  </a:solidFill>
                </a:rPr>
                <a:t>Achieving a reliable and minimally invasive quench detection and localization capability for HTS and hybrid HTS/LTS magnets   / </a:t>
              </a:r>
              <a:r>
                <a:rPr lang="en-US" sz="2400" dirty="0">
                  <a:solidFill>
                    <a:srgbClr val="CC0099"/>
                  </a:solidFill>
                </a:rPr>
                <a:t>Realizing a quench avoidance paradigm for HTS based on thermal runaway criterion</a:t>
              </a:r>
            </a:p>
            <a:p>
              <a:pPr marL="342900" indent="-342900" algn="just">
                <a:spcAft>
                  <a:spcPts val="600"/>
                </a:spcAft>
                <a:buFontTx/>
                <a:buAutoNum type="arabicPeriod"/>
              </a:pPr>
              <a:r>
                <a:rPr lang="en-US" sz="2400" dirty="0">
                  <a:solidFill>
                    <a:schemeClr val="accent1">
                      <a:lumMod val="50000"/>
                    </a:schemeClr>
                  </a:solidFill>
                </a:rPr>
                <a:t>Resolving and understanding impact of current sharing in HTS cables and coils </a:t>
              </a:r>
            </a:p>
          </p:txBody>
        </p:sp>
        <p:sp>
          <p:nvSpPr>
            <p:cNvPr id="5" name="TextBox 4">
              <a:extLst>
                <a:ext uri="{FF2B5EF4-FFF2-40B4-BE49-F238E27FC236}">
                  <a16:creationId xmlns:a16="http://schemas.microsoft.com/office/drawing/2014/main" id="{057B9A1E-01F1-4CC5-BBB9-7325D54CCD23}"/>
                </a:ext>
              </a:extLst>
            </p:cNvPr>
            <p:cNvSpPr txBox="1"/>
            <p:nvPr/>
          </p:nvSpPr>
          <p:spPr>
            <a:xfrm>
              <a:off x="762631" y="4323476"/>
              <a:ext cx="10622764" cy="1200329"/>
            </a:xfrm>
            <a:prstGeom prst="rect">
              <a:avLst/>
            </a:prstGeom>
            <a:noFill/>
          </p:spPr>
          <p:txBody>
            <a:bodyPr wrap="square" rtlCol="0">
              <a:spAutoFit/>
            </a:bodyPr>
            <a:lstStyle/>
            <a:p>
              <a:r>
                <a:rPr lang="en-US" sz="2400" dirty="0">
                  <a:solidFill>
                    <a:srgbClr val="CC0099"/>
                  </a:solidFill>
                </a:rPr>
                <a:t>4.   Developing cryogenic quench protection solutions using active current controls</a:t>
              </a:r>
            </a:p>
            <a:p>
              <a:endParaRPr lang="en-US" sz="2400" dirty="0">
                <a:solidFill>
                  <a:srgbClr val="CC0099"/>
                </a:solidFill>
              </a:endParaRPr>
            </a:p>
            <a:p>
              <a:r>
                <a:rPr lang="en-US" sz="2400" dirty="0">
                  <a:solidFill>
                    <a:srgbClr val="CC0099"/>
                  </a:solidFill>
                </a:rPr>
                <a:t>5.   Understanding HTS conductor degradation mechanisms and exploring quench-</a:t>
              </a:r>
            </a:p>
          </p:txBody>
        </p:sp>
        <p:sp>
          <p:nvSpPr>
            <p:cNvPr id="6" name="Rectangle 5">
              <a:extLst>
                <a:ext uri="{FF2B5EF4-FFF2-40B4-BE49-F238E27FC236}">
                  <a16:creationId xmlns:a16="http://schemas.microsoft.com/office/drawing/2014/main" id="{741348AD-16E1-421A-8E90-7EF91E4740C3}"/>
                </a:ext>
              </a:extLst>
            </p:cNvPr>
            <p:cNvSpPr/>
            <p:nvPr/>
          </p:nvSpPr>
          <p:spPr>
            <a:xfrm>
              <a:off x="1225972" y="5482527"/>
              <a:ext cx="4152355" cy="461665"/>
            </a:xfrm>
            <a:prstGeom prst="rect">
              <a:avLst/>
            </a:prstGeom>
          </p:spPr>
          <p:txBody>
            <a:bodyPr wrap="none">
              <a:spAutoFit/>
            </a:bodyPr>
            <a:lstStyle/>
            <a:p>
              <a:r>
                <a:rPr lang="en-US" sz="2400" dirty="0">
                  <a:solidFill>
                    <a:srgbClr val="CC0099"/>
                  </a:solidFill>
                </a:rPr>
                <a:t>tolerant HTS conductor options </a:t>
              </a:r>
            </a:p>
          </p:txBody>
        </p:sp>
      </p:grpSp>
    </p:spTree>
    <p:extLst>
      <p:ext uri="{BB962C8B-B14F-4D97-AF65-F5344CB8AC3E}">
        <p14:creationId xmlns:p14="http://schemas.microsoft.com/office/powerpoint/2010/main" val="97006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7703-ACA0-4998-BE3F-231E4DE687DB}"/>
              </a:ext>
            </a:extLst>
          </p:cNvPr>
          <p:cNvSpPr>
            <a:spLocks noGrp="1"/>
          </p:cNvSpPr>
          <p:nvPr>
            <p:ph type="title"/>
          </p:nvPr>
        </p:nvSpPr>
        <p:spPr/>
        <p:txBody>
          <a:bodyPr>
            <a:noAutofit/>
          </a:bodyPr>
          <a:lstStyle/>
          <a:p>
            <a:r>
              <a:rPr lang="en-US" sz="3200" dirty="0"/>
              <a:t>Diagnostics milestone table (2023)</a:t>
            </a:r>
          </a:p>
        </p:txBody>
      </p:sp>
      <p:sp>
        <p:nvSpPr>
          <p:cNvPr id="6" name="Slide Number Placeholder 5">
            <a:extLst>
              <a:ext uri="{FF2B5EF4-FFF2-40B4-BE49-F238E27FC236}">
                <a16:creationId xmlns:a16="http://schemas.microsoft.com/office/drawing/2014/main" id="{DE6F59F6-8256-44D1-AAE0-963D56CDDD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10A57-C4C2-471D-B852-7E80F10F5A4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F7200DD9-C690-4C89-B44A-76C09985F649}"/>
              </a:ext>
            </a:extLst>
          </p:cNvPr>
          <p:cNvSpPr>
            <a:spLocks noGrp="1"/>
          </p:cNvSpPr>
          <p:nvPr>
            <p:ph type="dt" sz="half" idx="4294967295"/>
          </p:nvPr>
        </p:nvSpPr>
        <p:spPr>
          <a:xfrm>
            <a:off x="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7DC157-C371-49B9-929D-EBE61C5292C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8143A4-5076-4567-88C9-B778B7E676DD}"/>
              </a:ext>
            </a:extLst>
          </p:cNvPr>
          <p:cNvSpPr>
            <a:spLocks noGrp="1"/>
          </p:cNvSpPr>
          <p:nvPr>
            <p:ph type="ftr" sz="quarter" idx="4294967295"/>
          </p:nvPr>
        </p:nvSpPr>
        <p:spPr>
          <a:xfrm>
            <a:off x="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Name -- Presentation Title</a:t>
            </a: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59F70CD8-10AD-452F-8237-0DA12817B695}"/>
              </a:ext>
            </a:extLst>
          </p:cNvPr>
          <p:cNvGraphicFramePr>
            <a:graphicFrameLocks noGrp="1"/>
          </p:cNvGraphicFramePr>
          <p:nvPr>
            <p:extLst>
              <p:ext uri="{D42A27DB-BD31-4B8C-83A1-F6EECF244321}">
                <p14:modId xmlns:p14="http://schemas.microsoft.com/office/powerpoint/2010/main" val="3348067999"/>
              </p:ext>
            </p:extLst>
          </p:nvPr>
        </p:nvGraphicFramePr>
        <p:xfrm>
          <a:off x="403720" y="734150"/>
          <a:ext cx="11384559" cy="6123850"/>
        </p:xfrm>
        <a:graphic>
          <a:graphicData uri="http://schemas.openxmlformats.org/drawingml/2006/table">
            <a:tbl>
              <a:tblPr/>
              <a:tblGrid>
                <a:gridCol w="703291">
                  <a:extLst>
                    <a:ext uri="{9D8B030D-6E8A-4147-A177-3AD203B41FA5}">
                      <a16:colId xmlns:a16="http://schemas.microsoft.com/office/drawing/2014/main" val="3544636537"/>
                    </a:ext>
                  </a:extLst>
                </a:gridCol>
                <a:gridCol w="4790452">
                  <a:extLst>
                    <a:ext uri="{9D8B030D-6E8A-4147-A177-3AD203B41FA5}">
                      <a16:colId xmlns:a16="http://schemas.microsoft.com/office/drawing/2014/main" val="3857070137"/>
                    </a:ext>
                  </a:extLst>
                </a:gridCol>
                <a:gridCol w="663271">
                  <a:extLst>
                    <a:ext uri="{9D8B030D-6E8A-4147-A177-3AD203B41FA5}">
                      <a16:colId xmlns:a16="http://schemas.microsoft.com/office/drawing/2014/main" val="4223107777"/>
                    </a:ext>
                  </a:extLst>
                </a:gridCol>
                <a:gridCol w="617990">
                  <a:extLst>
                    <a:ext uri="{9D8B030D-6E8A-4147-A177-3AD203B41FA5}">
                      <a16:colId xmlns:a16="http://schemas.microsoft.com/office/drawing/2014/main" val="2029981404"/>
                    </a:ext>
                  </a:extLst>
                </a:gridCol>
                <a:gridCol w="698883">
                  <a:extLst>
                    <a:ext uri="{9D8B030D-6E8A-4147-A177-3AD203B41FA5}">
                      <a16:colId xmlns:a16="http://schemas.microsoft.com/office/drawing/2014/main" val="226319503"/>
                    </a:ext>
                  </a:extLst>
                </a:gridCol>
                <a:gridCol w="1508209">
                  <a:extLst>
                    <a:ext uri="{9D8B030D-6E8A-4147-A177-3AD203B41FA5}">
                      <a16:colId xmlns:a16="http://schemas.microsoft.com/office/drawing/2014/main" val="2448161781"/>
                    </a:ext>
                  </a:extLst>
                </a:gridCol>
                <a:gridCol w="2402463">
                  <a:extLst>
                    <a:ext uri="{9D8B030D-6E8A-4147-A177-3AD203B41FA5}">
                      <a16:colId xmlns:a16="http://schemas.microsoft.com/office/drawing/2014/main" val="2419813773"/>
                    </a:ext>
                  </a:extLst>
                </a:gridCol>
              </a:tblGrid>
              <a:tr h="300474">
                <a:tc>
                  <a:txBody>
                    <a:bodyPr/>
                    <a:lstStyle/>
                    <a:p>
                      <a:pPr rtl="0" fontAlgn="ctr"/>
                      <a:r>
                        <a:rPr lang="en-US" sz="1000" b="1">
                          <a:effectLst/>
                        </a:rPr>
                        <a:t>Milestone #</a:t>
                      </a:r>
                    </a:p>
                  </a:txBody>
                  <a:tcPr marL="8419" marR="8419"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dirty="0">
                          <a:effectLst/>
                        </a:rPr>
                        <a:t>Description</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a:effectLst/>
                        </a:rPr>
                        <a:t>Target</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a:effectLst/>
                        </a:rPr>
                        <a:t>Status *</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en-US" sz="1000" b="1">
                          <a:effectLst/>
                        </a:rPr>
                        <a:t>Updated Target</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dirty="0">
                          <a:effectLst/>
                        </a:rPr>
                        <a:t>Requestor </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a:effectLst/>
                        </a:rPr>
                        <a:t>Comments</a:t>
                      </a:r>
                    </a:p>
                  </a:txBody>
                  <a:tcPr marL="8419" marR="8419"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017140510"/>
                  </a:ext>
                </a:extLst>
              </a:tr>
              <a:tr h="166325">
                <a:tc>
                  <a:txBody>
                    <a:bodyPr/>
                    <a:lstStyle/>
                    <a:p>
                      <a:pPr rtl="0" fontAlgn="ctr"/>
                      <a:r>
                        <a:rPr lang="en-US" sz="1000" dirty="0">
                          <a:solidFill>
                            <a:schemeClr val="bg1">
                              <a:lumMod val="65000"/>
                            </a:schemeClr>
                          </a:solidFill>
                          <a:effectLst/>
                          <a:latin typeface="Calibri" panose="020F0502020204030204" pitchFamily="34" charset="0"/>
                          <a:cs typeface="Calibri" panose="020F0502020204030204" pitchFamily="34" charset="0"/>
                        </a:rPr>
                        <a:t>AIIId-M1</a:t>
                      </a:r>
                    </a:p>
                  </a:txBody>
                  <a:tcPr marL="8419" marR="8419"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solidFill>
                            <a:schemeClr val="bg1">
                              <a:lumMod val="65000"/>
                            </a:schemeClr>
                          </a:solidFill>
                          <a:effectLst/>
                          <a:latin typeface="Calibri" panose="020F0502020204030204" pitchFamily="34" charset="0"/>
                          <a:cs typeface="Calibri" panose="020F0502020204030204" pitchFamily="34" charset="0"/>
                        </a:rPr>
                        <a:t>Development of a new generation of self-calibrating acoustic emission diagnostics hardware</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solidFill>
                            <a:schemeClr val="bg1">
                              <a:lumMod val="65000"/>
                            </a:schemeClr>
                          </a:solidFill>
                          <a:effectLst/>
                          <a:latin typeface="Calibri" panose="020F0502020204030204" pitchFamily="34" charset="0"/>
                          <a:cs typeface="Calibri" panose="020F0502020204030204" pitchFamily="34" charset="0"/>
                        </a:rPr>
                        <a:t>Dec-20</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dirty="0">
                          <a:solidFill>
                            <a:schemeClr val="bg1">
                              <a:lumMod val="65000"/>
                            </a:schemeClr>
                          </a:solidFill>
                          <a:effectLst/>
                          <a:latin typeface="Calibri" panose="020F0502020204030204" pitchFamily="34" charset="0"/>
                          <a:cs typeface="Calibri" panose="020F0502020204030204" pitchFamily="34" charset="0"/>
                        </a:rPr>
                        <a:t>Completed</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endParaRPr lang="en-US" sz="1000">
                        <a:solidFill>
                          <a:schemeClr val="bg1">
                            <a:lumMod val="65000"/>
                          </a:schemeClr>
                        </a:solidFill>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a:solidFill>
                            <a:schemeClr val="bg1">
                              <a:lumMod val="65000"/>
                            </a:schemeClr>
                          </a:solidFill>
                          <a:effectLst/>
                          <a:latin typeface="Calibri" panose="020F0502020204030204" pitchFamily="34" charset="0"/>
                          <a:cs typeface="Calibri" panose="020F0502020204030204" pitchFamily="34" charset="0"/>
                        </a:rPr>
                        <a:t>M. Marchevsky</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1000" dirty="0">
                        <a:solidFill>
                          <a:schemeClr val="bg1">
                            <a:lumMod val="65000"/>
                          </a:schemeClr>
                        </a:solidFill>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58416589"/>
                  </a:ext>
                </a:extLst>
              </a:tr>
              <a:tr h="300474">
                <a:tc>
                  <a:txBody>
                    <a:bodyPr/>
                    <a:lstStyle/>
                    <a:p>
                      <a:pPr rtl="0" fontAlgn="ctr"/>
                      <a:r>
                        <a:rPr lang="en-US" sz="1000" dirty="0">
                          <a:solidFill>
                            <a:schemeClr val="bg1">
                              <a:lumMod val="65000"/>
                            </a:schemeClr>
                          </a:solidFill>
                          <a:effectLst/>
                          <a:latin typeface="Calibri" panose="020F0502020204030204" pitchFamily="34" charset="0"/>
                          <a:cs typeface="Calibri" panose="020F0502020204030204" pitchFamily="34" charset="0"/>
                        </a:rPr>
                        <a:t>AIIId-M2</a:t>
                      </a:r>
                    </a:p>
                  </a:txBody>
                  <a:tcPr marL="8419" marR="8419"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solidFill>
                            <a:schemeClr val="bg1">
                              <a:lumMod val="65000"/>
                            </a:schemeClr>
                          </a:solidFill>
                          <a:effectLst/>
                          <a:latin typeface="Calibri" panose="020F0502020204030204" pitchFamily="34" charset="0"/>
                          <a:cs typeface="Calibri" panose="020F0502020204030204" pitchFamily="34" charset="0"/>
                        </a:rPr>
                        <a:t>Finalizing software algorithms for acoustic data analysis, completing analysis for the CCTs and 15T dipole</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dirty="0">
                          <a:solidFill>
                            <a:schemeClr val="bg1">
                              <a:lumMod val="65000"/>
                            </a:schemeClr>
                          </a:solidFill>
                          <a:effectLst/>
                          <a:latin typeface="Calibri" panose="020F0502020204030204" pitchFamily="34" charset="0"/>
                          <a:cs typeface="Calibri" panose="020F0502020204030204" pitchFamily="34" charset="0"/>
                        </a:rPr>
                        <a:t>Dec-20</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solidFill>
                            <a:schemeClr val="bg1">
                              <a:lumMod val="65000"/>
                            </a:schemeClr>
                          </a:solidFill>
                          <a:effectLst/>
                          <a:latin typeface="Calibri" panose="020F0502020204030204" pitchFamily="34" charset="0"/>
                          <a:cs typeface="Calibri" panose="020F0502020204030204" pitchFamily="34" charset="0"/>
                        </a:rPr>
                        <a:t>Completed</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endParaRPr lang="en-US" sz="1000" dirty="0">
                        <a:solidFill>
                          <a:schemeClr val="bg1">
                            <a:lumMod val="65000"/>
                          </a:schemeClr>
                        </a:solidFill>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solidFill>
                            <a:schemeClr val="bg1">
                              <a:lumMod val="65000"/>
                            </a:schemeClr>
                          </a:solidFill>
                          <a:effectLst/>
                          <a:latin typeface="Calibri" panose="020F0502020204030204" pitchFamily="34" charset="0"/>
                          <a:cs typeface="Calibri" panose="020F0502020204030204" pitchFamily="34" charset="0"/>
                        </a:rPr>
                        <a:t>M. Marchevsky</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1000" dirty="0">
                        <a:solidFill>
                          <a:schemeClr val="bg1">
                            <a:lumMod val="65000"/>
                          </a:schemeClr>
                        </a:solidFill>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14925550"/>
                  </a:ext>
                </a:extLst>
              </a:tr>
              <a:tr h="300474">
                <a:tc>
                  <a:txBody>
                    <a:bodyPr/>
                    <a:lstStyle/>
                    <a:p>
                      <a:pPr rtl="0" fontAlgn="b"/>
                      <a:r>
                        <a:rPr lang="en-US" sz="1000" b="1" dirty="0">
                          <a:effectLst/>
                          <a:latin typeface="Calibri" panose="020F0502020204030204" pitchFamily="34" charset="0"/>
                          <a:cs typeface="Calibri" panose="020F0502020204030204" pitchFamily="34" charset="0"/>
                        </a:rPr>
                        <a:t>AIIId-M3ab</a:t>
                      </a:r>
                    </a:p>
                  </a:txBody>
                  <a:tcPr marL="8419" marR="8419"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Development and implementation of non-optical distributed sensing for cables and magnets. RF TDR-based techniques. Ultrasonic waveguide-based techniques</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DFFCA"/>
                    </a:solidFill>
                  </a:tcPr>
                </a:tc>
                <a:tc>
                  <a:txBody>
                    <a:bodyPr/>
                    <a:lstStyle/>
                    <a:p>
                      <a:pPr algn="ctr" rtl="0" fontAlgn="b"/>
                      <a:r>
                        <a:rPr lang="en-US" sz="1000" b="0" dirty="0">
                          <a:effectLst/>
                          <a:latin typeface="Calibri" panose="020F0502020204030204" pitchFamily="34" charset="0"/>
                          <a:cs typeface="Calibri" panose="020F0502020204030204" pitchFamily="34" charset="0"/>
                        </a:rPr>
                        <a:t>Mar-23</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highlight>
                            <a:srgbClr val="00FF00"/>
                          </a:highlight>
                          <a:latin typeface="Calibri" panose="020F0502020204030204" pitchFamily="34" charset="0"/>
                          <a:cs typeface="Calibri" panose="020F0502020204030204" pitchFamily="34" charset="0"/>
                        </a:rPr>
                        <a:t>In progress</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endParaRPr lang="en-US" sz="1000" dirty="0">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fr-FR" sz="1000" b="0" dirty="0">
                          <a:effectLst/>
                          <a:latin typeface="Calibri" panose="020F0502020204030204" pitchFamily="34" charset="0"/>
                          <a:cs typeface="Calibri" panose="020F0502020204030204" pitchFamily="34" charset="0"/>
                        </a:rPr>
                        <a:t>M. Marchevsky / G.S. Lee</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1000" dirty="0">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28798290"/>
                  </a:ext>
                </a:extLst>
              </a:tr>
              <a:tr h="300474">
                <a:tc>
                  <a:txBody>
                    <a:bodyPr/>
                    <a:lstStyle/>
                    <a:p>
                      <a:pPr rtl="0" fontAlgn="ctr"/>
                      <a:r>
                        <a:rPr lang="en-US" sz="1000" b="1">
                          <a:effectLst/>
                          <a:latin typeface="Calibri" panose="020F0502020204030204" pitchFamily="34" charset="0"/>
                          <a:cs typeface="Calibri" panose="020F0502020204030204" pitchFamily="34" charset="0"/>
                        </a:rPr>
                        <a:t>AIIId-M4</a:t>
                      </a:r>
                    </a:p>
                  </a:txBody>
                  <a:tcPr marL="8419" marR="8419"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effectLst/>
                          <a:latin typeface="Calibri" panose="020F0502020204030204" pitchFamily="34" charset="0"/>
                          <a:cs typeface="Calibri" panose="020F0502020204030204" pitchFamily="34" charset="0"/>
                        </a:rPr>
                        <a:t>Test of a large-scale Hall array and imaging current distribution in HTS tape stacks and coils</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DFFCA"/>
                    </a:solidFill>
                  </a:tcPr>
                </a:tc>
                <a:tc>
                  <a:txBody>
                    <a:bodyPr/>
                    <a:lstStyle/>
                    <a:p>
                      <a:pPr algn="ctr" rtl="0" fontAlgn="ctr"/>
                      <a:r>
                        <a:rPr lang="en-US" sz="1000" dirty="0">
                          <a:effectLst/>
                          <a:latin typeface="Calibri" panose="020F0502020204030204" pitchFamily="34" charset="0"/>
                          <a:cs typeface="Calibri" panose="020F0502020204030204" pitchFamily="34" charset="0"/>
                        </a:rPr>
                        <a:t>May-21</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highlight>
                            <a:srgbClr val="00FF00"/>
                          </a:highlight>
                          <a:latin typeface="Calibri" panose="020F0502020204030204" pitchFamily="34" charset="0"/>
                          <a:cs typeface="Calibri" panose="020F0502020204030204" pitchFamily="34" charset="0"/>
                        </a:rPr>
                        <a:t>Completed</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dirty="0">
                          <a:effectLst/>
                          <a:latin typeface="Calibri" panose="020F0502020204030204" pitchFamily="34" charset="0"/>
                          <a:cs typeface="Calibri" panose="020F0502020204030204" pitchFamily="34" charset="0"/>
                        </a:rPr>
                        <a:t>More work is ongoing</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1000" dirty="0">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1000" dirty="0">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401513516"/>
                  </a:ext>
                </a:extLst>
              </a:tr>
              <a:tr h="450709">
                <a:tc>
                  <a:txBody>
                    <a:bodyPr/>
                    <a:lstStyle/>
                    <a:p>
                      <a:pPr rtl="0" fontAlgn="b"/>
                      <a:r>
                        <a:rPr lang="en-US" sz="1000" b="0">
                          <a:effectLst/>
                          <a:latin typeface="Calibri" panose="020F0502020204030204" pitchFamily="34" charset="0"/>
                          <a:cs typeface="Calibri" panose="020F0502020204030204" pitchFamily="34" charset="0"/>
                        </a:rPr>
                        <a:t>AIIId-M5</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Completing spot heater studies to improve voltage-based diagnostics and address “silent” quenches. </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latin typeface="Calibri" panose="020F0502020204030204" pitchFamily="34" charset="0"/>
                          <a:cs typeface="Calibri" panose="020F0502020204030204" pitchFamily="34" charset="0"/>
                        </a:rPr>
                        <a:t>Jul-21</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dirty="0">
                          <a:effectLst/>
                          <a:latin typeface="Calibri" panose="020F0502020204030204" pitchFamily="34" charset="0"/>
                          <a:cs typeface="Calibri" panose="020F0502020204030204" pitchFamily="34" charset="0"/>
                        </a:rPr>
                        <a:t>Not started</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latin typeface="Calibri" panose="020F0502020204030204" pitchFamily="34" charset="0"/>
                          <a:cs typeface="Calibri" panose="020F0502020204030204" pitchFamily="34" charset="0"/>
                        </a:rPr>
                        <a:t>Jun-25</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a:effectLst/>
                          <a:latin typeface="Calibri" panose="020F0502020204030204" pitchFamily="34" charset="0"/>
                          <a:cs typeface="Calibri" panose="020F0502020204030204" pitchFamily="34" charset="0"/>
                        </a:rPr>
                        <a:t>S. Stoynev</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dirty="0"/>
                        <a:t>Coil instrumentation and mirror magnet assembly in the works for the last two years; test can be within an year</a:t>
                      </a:r>
                      <a:endParaRPr lang="en-US" sz="1000" b="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69437687"/>
                  </a:ext>
                </a:extLst>
              </a:tr>
              <a:tr h="300474">
                <a:tc>
                  <a:txBody>
                    <a:bodyPr/>
                    <a:lstStyle/>
                    <a:p>
                      <a:pPr rtl="0" fontAlgn="b"/>
                      <a:r>
                        <a:rPr lang="en-US" sz="1000" b="0" dirty="0">
                          <a:effectLst/>
                          <a:latin typeface="Calibri" panose="020F0502020204030204" pitchFamily="34" charset="0"/>
                          <a:cs typeface="Calibri" panose="020F0502020204030204" pitchFamily="34" charset="0"/>
                        </a:rPr>
                        <a:t>AIIId-M5a</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Development and commissioning of a dedicated V-I measurement system (multichannel nanovoltmeter) for superconducting magnets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a:effectLst/>
                          <a:latin typeface="Calibri" panose="020F0502020204030204" pitchFamily="34" charset="0"/>
                          <a:cs typeface="Calibri" panose="020F0502020204030204" pitchFamily="34" charset="0"/>
                        </a:rPr>
                        <a:t>Jan-00</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dirty="0">
                          <a:effectLst/>
                          <a:highlight>
                            <a:srgbClr val="00FF00"/>
                          </a:highlight>
                          <a:latin typeface="Calibri" panose="020F0502020204030204" pitchFamily="34" charset="0"/>
                          <a:cs typeface="Calibri" panose="020F0502020204030204" pitchFamily="34" charset="0"/>
                        </a:rPr>
                        <a:t>In progress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latin typeface="Calibri" panose="020F0502020204030204" pitchFamily="34" charset="0"/>
                          <a:cs typeface="Calibri" panose="020F0502020204030204" pitchFamily="34" charset="0"/>
                        </a:rPr>
                        <a:t>Mar-23</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S. </a:t>
                      </a:r>
                      <a:r>
                        <a:rPr lang="en-US" sz="1000" b="0" dirty="0" err="1">
                          <a:effectLst/>
                          <a:latin typeface="Calibri" panose="020F0502020204030204" pitchFamily="34" charset="0"/>
                          <a:cs typeface="Calibri" panose="020F0502020204030204" pitchFamily="34" charset="0"/>
                        </a:rPr>
                        <a:t>Stoynev</a:t>
                      </a:r>
                      <a:endParaRPr lang="en-US" sz="1000" b="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a:effectLst/>
                          <a:latin typeface="Calibri" panose="020F0502020204030204" pitchFamily="34" charset="0"/>
                          <a:cs typeface="Calibri" panose="020F0502020204030204" pitchFamily="34" charset="0"/>
                        </a:rPr>
                        <a:t>AIIId-M7</a:t>
                      </a: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83193723"/>
                  </a:ext>
                </a:extLst>
              </a:tr>
              <a:tr h="150237">
                <a:tc>
                  <a:txBody>
                    <a:bodyPr/>
                    <a:lstStyle/>
                    <a:p>
                      <a:pPr rtl="0" fontAlgn="b"/>
                      <a:r>
                        <a:rPr lang="en-US" sz="1000" b="0" dirty="0">
                          <a:effectLst/>
                          <a:latin typeface="Calibri" panose="020F0502020204030204" pitchFamily="34" charset="0"/>
                          <a:cs typeface="Calibri" panose="020F0502020204030204" pitchFamily="34" charset="0"/>
                        </a:rPr>
                        <a:t>AIIId-M6a</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Demonstration of acoustics-based probing of coil interfaces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a:effectLst/>
                          <a:latin typeface="Calibri" panose="020F0502020204030204" pitchFamily="34" charset="0"/>
                          <a:cs typeface="Calibri" panose="020F0502020204030204" pitchFamily="34" charset="0"/>
                        </a:rPr>
                        <a:t>Sep-21</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highlight>
                            <a:srgbClr val="00FF00"/>
                          </a:highlight>
                          <a:latin typeface="Calibri" panose="020F0502020204030204" pitchFamily="34" charset="0"/>
                          <a:cs typeface="Calibri" panose="020F0502020204030204" pitchFamily="34" charset="0"/>
                        </a:rPr>
                        <a:t>In progress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a:effectLst/>
                          <a:latin typeface="Calibri" panose="020F0502020204030204" pitchFamily="34" charset="0"/>
                          <a:cs typeface="Calibri" panose="020F0502020204030204" pitchFamily="34" charset="0"/>
                        </a:rPr>
                        <a:t>Dec-23</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M. Marchevsky</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sz="100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28378080"/>
                  </a:ext>
                </a:extLst>
              </a:tr>
              <a:tr h="300474">
                <a:tc>
                  <a:txBody>
                    <a:bodyPr/>
                    <a:lstStyle/>
                    <a:p>
                      <a:pPr rtl="0" fontAlgn="b"/>
                      <a:r>
                        <a:rPr lang="en-US" sz="1000" b="0" dirty="0">
                          <a:solidFill>
                            <a:schemeClr val="bg1">
                              <a:lumMod val="65000"/>
                            </a:schemeClr>
                          </a:solidFill>
                          <a:effectLst/>
                          <a:latin typeface="Calibri" panose="020F0502020204030204" pitchFamily="34" charset="0"/>
                          <a:cs typeface="Calibri" panose="020F0502020204030204" pitchFamily="34" charset="0"/>
                        </a:rPr>
                        <a:t>AIIId-M7</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solidFill>
                            <a:schemeClr val="bg1">
                              <a:lumMod val="65000"/>
                            </a:schemeClr>
                          </a:solidFill>
                          <a:effectLst/>
                          <a:latin typeface="Calibri" panose="020F0502020204030204" pitchFamily="34" charset="0"/>
                          <a:cs typeface="Calibri" panose="020F0502020204030204" pitchFamily="34" charset="0"/>
                        </a:rPr>
                        <a:t>Development of multi-element and flexible quench antennas and localization of quenches using flexible quench antenna arrays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solidFill>
                            <a:schemeClr val="bg1">
                              <a:lumMod val="65000"/>
                            </a:schemeClr>
                          </a:solidFill>
                          <a:effectLst/>
                          <a:latin typeface="Calibri" panose="020F0502020204030204" pitchFamily="34" charset="0"/>
                          <a:cs typeface="Calibri" panose="020F0502020204030204" pitchFamily="34" charset="0"/>
                        </a:rPr>
                        <a:t>30-Sep-21</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solidFill>
                            <a:schemeClr val="bg1">
                              <a:lumMod val="65000"/>
                            </a:schemeClr>
                          </a:solidFill>
                          <a:effectLst/>
                          <a:latin typeface="Calibri" panose="020F0502020204030204" pitchFamily="34" charset="0"/>
                          <a:cs typeface="Calibri" panose="020F0502020204030204" pitchFamily="34" charset="0"/>
                        </a:rPr>
                        <a:t>Completed</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sz="1000" dirty="0">
                        <a:solidFill>
                          <a:schemeClr val="bg1">
                            <a:lumMod val="65000"/>
                          </a:schemeClr>
                        </a:solidFill>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solidFill>
                            <a:schemeClr val="bg1">
                              <a:lumMod val="65000"/>
                            </a:schemeClr>
                          </a:solidFill>
                          <a:effectLst/>
                          <a:latin typeface="Calibri" panose="020F0502020204030204" pitchFamily="34" charset="0"/>
                          <a:cs typeface="Calibri" panose="020F0502020204030204" pitchFamily="34" charset="0"/>
                        </a:rPr>
                        <a:t>S. </a:t>
                      </a:r>
                      <a:r>
                        <a:rPr lang="en-US" sz="1000" b="0" dirty="0" err="1">
                          <a:solidFill>
                            <a:schemeClr val="bg1">
                              <a:lumMod val="65000"/>
                            </a:schemeClr>
                          </a:solidFill>
                          <a:effectLst/>
                          <a:latin typeface="Calibri" panose="020F0502020204030204" pitchFamily="34" charset="0"/>
                          <a:cs typeface="Calibri" panose="020F0502020204030204" pitchFamily="34" charset="0"/>
                        </a:rPr>
                        <a:t>Stoynev</a:t>
                      </a:r>
                      <a:r>
                        <a:rPr lang="en-US" sz="1000" b="0" dirty="0">
                          <a:solidFill>
                            <a:schemeClr val="bg1">
                              <a:lumMod val="65000"/>
                            </a:schemeClr>
                          </a:solidFill>
                          <a:effectLst/>
                          <a:latin typeface="Calibri" panose="020F0502020204030204" pitchFamily="34" charset="0"/>
                          <a:cs typeface="Calibri" panose="020F0502020204030204" pitchFamily="34" charset="0"/>
                        </a:rPr>
                        <a:t>/J. DiMarco</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sz="1000" dirty="0">
                        <a:solidFill>
                          <a:schemeClr val="bg1">
                            <a:lumMod val="65000"/>
                          </a:schemeClr>
                        </a:solidFill>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9696900"/>
                  </a:ext>
                </a:extLst>
              </a:tr>
              <a:tr h="150237">
                <a:tc>
                  <a:txBody>
                    <a:bodyPr/>
                    <a:lstStyle/>
                    <a:p>
                      <a:pPr rtl="0" fontAlgn="b"/>
                      <a:r>
                        <a:rPr lang="en-US" sz="1000" b="0" dirty="0">
                          <a:effectLst/>
                          <a:latin typeface="Calibri" panose="020F0502020204030204" pitchFamily="34" charset="0"/>
                          <a:cs typeface="Calibri" panose="020F0502020204030204" pitchFamily="34" charset="0"/>
                        </a:rPr>
                        <a:t>AIIId-M7a</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Characterization of different quench antenna designs for use in superconducting devices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B0517C"/>
                      </a:solidFill>
                      <a:prstDash val="solid"/>
                      <a:round/>
                      <a:headEnd type="none" w="med" len="med"/>
                      <a:tailEnd type="none" w="med" len="med"/>
                    </a:lnB>
                    <a:solidFill>
                      <a:srgbClr val="FFFFFF"/>
                    </a:solidFill>
                  </a:tcPr>
                </a:tc>
                <a:tc>
                  <a:txBody>
                    <a:bodyPr/>
                    <a:lstStyle/>
                    <a:p>
                      <a:pPr rtl="0" fontAlgn="b"/>
                      <a:endParaRPr lang="en-US" sz="100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highlight>
                            <a:srgbClr val="00FF00"/>
                          </a:highlight>
                          <a:latin typeface="Calibri" panose="020F0502020204030204" pitchFamily="34" charset="0"/>
                          <a:cs typeface="Calibri" panose="020F0502020204030204" pitchFamily="34" charset="0"/>
                        </a:rPr>
                        <a:t>In progress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a:effectLst/>
                          <a:latin typeface="Calibri" panose="020F0502020204030204" pitchFamily="34" charset="0"/>
                          <a:cs typeface="Calibri" panose="020F0502020204030204" pitchFamily="34" charset="0"/>
                        </a:rPr>
                        <a:t>Jan-23</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a:effectLst/>
                          <a:latin typeface="Calibri" panose="020F0502020204030204" pitchFamily="34" charset="0"/>
                          <a:cs typeface="Calibri" panose="020F0502020204030204" pitchFamily="34" charset="0"/>
                        </a:rPr>
                        <a:t>S. Stoynev/J. DiMarco</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extended studies</a:t>
                      </a: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4637572"/>
                  </a:ext>
                </a:extLst>
              </a:tr>
              <a:tr h="300474">
                <a:tc>
                  <a:txBody>
                    <a:bodyPr/>
                    <a:lstStyle/>
                    <a:p>
                      <a:pPr rtl="0" fontAlgn="b"/>
                      <a:r>
                        <a:rPr lang="en-US" sz="1000" b="0">
                          <a:effectLst/>
                          <a:latin typeface="Calibri" panose="020F0502020204030204" pitchFamily="34" charset="0"/>
                          <a:cs typeface="Calibri" panose="020F0502020204030204" pitchFamily="34" charset="0"/>
                        </a:rPr>
                        <a:t>AIIId-M7b</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B0517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Development of a flexible ‘sinusoid-shaped’ quench antenna, which would have loops everywhere parallel to the CCT conductor.</a:t>
                      </a:r>
                    </a:p>
                  </a:txBody>
                  <a:tcPr marL="8419" marR="8419" marT="0" marB="0" anchor="b">
                    <a:lnL w="9525" cap="flat" cmpd="sng" algn="ctr">
                      <a:solidFill>
                        <a:srgbClr val="B0517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B0517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sz="100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latin typeface="Calibri" panose="020F0502020204030204" pitchFamily="34" charset="0"/>
                          <a:cs typeface="Calibri" panose="020F0502020204030204" pitchFamily="34" charset="0"/>
                        </a:rPr>
                        <a:t>Not started</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latin typeface="Calibri" panose="020F0502020204030204" pitchFamily="34" charset="0"/>
                          <a:cs typeface="Calibri" panose="020F0502020204030204" pitchFamily="34" charset="0"/>
                        </a:rPr>
                        <a:t>Sep-23</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J. DiMarco/R. </a:t>
                      </a:r>
                      <a:r>
                        <a:rPr lang="en-US" sz="1000" b="0" dirty="0" err="1">
                          <a:effectLst/>
                          <a:latin typeface="Calibri" panose="020F0502020204030204" pitchFamily="34" charset="0"/>
                          <a:cs typeface="Calibri" panose="020F0502020204030204" pitchFamily="34" charset="0"/>
                        </a:rPr>
                        <a:t>Teyber</a:t>
                      </a:r>
                      <a:endParaRPr lang="en-US" sz="1000" b="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extended goals</a:t>
                      </a: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39436316"/>
                  </a:ext>
                </a:extLst>
              </a:tr>
              <a:tr h="300474">
                <a:tc>
                  <a:txBody>
                    <a:bodyPr/>
                    <a:lstStyle/>
                    <a:p>
                      <a:pPr rtl="0" fontAlgn="b"/>
                      <a:r>
                        <a:rPr lang="en-US" sz="1000" b="0">
                          <a:effectLst/>
                          <a:latin typeface="Calibri" panose="020F0502020204030204" pitchFamily="34" charset="0"/>
                          <a:cs typeface="Calibri" panose="020F0502020204030204" pitchFamily="34" charset="0"/>
                        </a:rPr>
                        <a:t>AIIId-M8</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Characterization of training-like behavior in different impregnation materials under load using a Transverse Pressure Insert (TPI) measurement system</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a:effectLst/>
                          <a:latin typeface="Calibri" panose="020F0502020204030204" pitchFamily="34" charset="0"/>
                          <a:cs typeface="Calibri" panose="020F0502020204030204" pitchFamily="34" charset="0"/>
                        </a:rPr>
                        <a:t>Dec-21</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highlight>
                            <a:srgbClr val="FFFF00"/>
                          </a:highlight>
                          <a:latin typeface="Calibri" panose="020F0502020204030204" pitchFamily="34" charset="0"/>
                          <a:cs typeface="Calibri" panose="020F0502020204030204" pitchFamily="34" charset="0"/>
                        </a:rPr>
                        <a:t>In progress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latin typeface="Calibri" panose="020F0502020204030204" pitchFamily="34" charset="0"/>
                          <a:cs typeface="Calibri" panose="020F0502020204030204" pitchFamily="34" charset="0"/>
                        </a:rPr>
                        <a:t>n/a</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a:effectLst/>
                          <a:latin typeface="Calibri" panose="020F0502020204030204" pitchFamily="34" charset="0"/>
                          <a:cs typeface="Calibri" panose="020F0502020204030204" pitchFamily="34" charset="0"/>
                        </a:rPr>
                        <a:t>E. Barzi</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sz="100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22305129"/>
                  </a:ext>
                </a:extLst>
              </a:tr>
              <a:tr h="300474">
                <a:tc>
                  <a:txBody>
                    <a:bodyPr/>
                    <a:lstStyle/>
                    <a:p>
                      <a:pPr rtl="0" fontAlgn="ctr"/>
                      <a:r>
                        <a:rPr lang="en-US" sz="1000">
                          <a:effectLst/>
                          <a:latin typeface="Calibri" panose="020F0502020204030204" pitchFamily="34" charset="0"/>
                          <a:cs typeface="Calibri" panose="020F0502020204030204" pitchFamily="34" charset="0"/>
                        </a:rPr>
                        <a:t>AIIId-M9</a:t>
                      </a:r>
                    </a:p>
                  </a:txBody>
                  <a:tcPr marL="8419" marR="8419"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effectLst/>
                          <a:latin typeface="Calibri" panose="020F0502020204030204" pitchFamily="34" charset="0"/>
                          <a:cs typeface="Calibri" panose="020F0502020204030204" pitchFamily="34" charset="0"/>
                        </a:rPr>
                        <a:t>Development and test of a standalone acoustic quench detection and localization FPGA-based system</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effectLst/>
                          <a:latin typeface="Calibri" panose="020F0502020204030204" pitchFamily="34" charset="0"/>
                          <a:cs typeface="Calibri" panose="020F0502020204030204" pitchFamily="34" charset="0"/>
                        </a:rPr>
                        <a:t>Dec-21</a:t>
                      </a: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endParaRPr lang="en-US" sz="1000">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endParaRPr lang="en-US" sz="1000">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1000" dirty="0">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1000" dirty="0">
                        <a:effectLst/>
                        <a:latin typeface="Calibri" panose="020F0502020204030204" pitchFamily="34" charset="0"/>
                        <a:cs typeface="Calibri" panose="020F0502020204030204" pitchFamily="34" charset="0"/>
                      </a:endParaRPr>
                    </a:p>
                  </a:txBody>
                  <a:tcPr marL="8419" marR="8419"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3567922"/>
                  </a:ext>
                </a:extLst>
              </a:tr>
              <a:tr h="166325">
                <a:tc>
                  <a:txBody>
                    <a:bodyPr/>
                    <a:lstStyle/>
                    <a:p>
                      <a:pPr rtl="0" fontAlgn="b"/>
                      <a:r>
                        <a:rPr lang="en-US" sz="1000" b="1">
                          <a:effectLst/>
                          <a:latin typeface="Calibri" panose="020F0502020204030204" pitchFamily="34" charset="0"/>
                          <a:cs typeface="Calibri" panose="020F0502020204030204" pitchFamily="34" charset="0"/>
                        </a:rPr>
                        <a:t>AIIId-M10</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DFFCA"/>
                    </a:solidFill>
                  </a:tcPr>
                </a:tc>
                <a:tc>
                  <a:txBody>
                    <a:bodyPr/>
                    <a:lstStyle/>
                    <a:p>
                      <a:pPr rtl="0" fontAlgn="b"/>
                      <a:r>
                        <a:rPr lang="en-US" sz="1000" b="0" dirty="0">
                          <a:effectLst/>
                          <a:latin typeface="Calibri" panose="020F0502020204030204" pitchFamily="34" charset="0"/>
                          <a:cs typeface="Calibri" panose="020F0502020204030204" pitchFamily="34" charset="0"/>
                        </a:rPr>
                        <a:t>Development and test of a non-rotating new magnetic probe prototype</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DFFCA"/>
                    </a:solidFill>
                  </a:tcPr>
                </a:tc>
                <a:tc>
                  <a:txBody>
                    <a:bodyPr/>
                    <a:lstStyle/>
                    <a:p>
                      <a:pPr algn="ctr" rtl="0" fontAlgn="b"/>
                      <a:r>
                        <a:rPr lang="en-US" sz="1000" b="0">
                          <a:effectLst/>
                          <a:latin typeface="Calibri" panose="020F0502020204030204" pitchFamily="34" charset="0"/>
                          <a:cs typeface="Calibri" panose="020F0502020204030204" pitchFamily="34" charset="0"/>
                        </a:rPr>
                        <a:t>Dec-21</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highlight>
                            <a:srgbClr val="00FF00"/>
                          </a:highlight>
                          <a:latin typeface="Calibri" panose="020F0502020204030204" pitchFamily="34" charset="0"/>
                          <a:cs typeface="Calibri" panose="020F0502020204030204" pitchFamily="34" charset="0"/>
                        </a:rPr>
                        <a:t>In progress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latin typeface="Calibri" panose="020F0502020204030204" pitchFamily="34" charset="0"/>
                          <a:cs typeface="Calibri" panose="020F0502020204030204" pitchFamily="34" charset="0"/>
                        </a:rPr>
                        <a:t>Dec-24</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a:effectLst/>
                          <a:latin typeface="Calibri" panose="020F0502020204030204" pitchFamily="34" charset="0"/>
                          <a:cs typeface="Calibri" panose="020F0502020204030204" pitchFamily="34" charset="0"/>
                        </a:rPr>
                        <a:t>M. Marchevsky / J. DiMarco</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sz="100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28004859"/>
                  </a:ext>
                </a:extLst>
              </a:tr>
              <a:tr h="300474">
                <a:tc>
                  <a:txBody>
                    <a:bodyPr/>
                    <a:lstStyle/>
                    <a:p>
                      <a:pPr rtl="0" fontAlgn="b"/>
                      <a:r>
                        <a:rPr lang="en-US" sz="1000" b="1">
                          <a:effectLst/>
                          <a:latin typeface="Calibri" panose="020F0502020204030204" pitchFamily="34" charset="0"/>
                          <a:cs typeface="Calibri" panose="020F0502020204030204" pitchFamily="34" charset="0"/>
                        </a:rPr>
                        <a:t>AIIId-M11a</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Demonstration of a programmable fully-cryogenic FPGA “smart” sensor core with digital readout</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a:effectLst/>
                          <a:latin typeface="Calibri" panose="020F0502020204030204" pitchFamily="34" charset="0"/>
                          <a:cs typeface="Calibri" panose="020F0502020204030204" pitchFamily="34" charset="0"/>
                        </a:rPr>
                        <a:t>Dec-21</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highlight>
                            <a:srgbClr val="FFFF00"/>
                          </a:highlight>
                          <a:latin typeface="Calibri" panose="020F0502020204030204" pitchFamily="34" charset="0"/>
                          <a:cs typeface="Calibri" panose="020F0502020204030204" pitchFamily="34" charset="0"/>
                        </a:rPr>
                        <a:t>In progress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latin typeface="Calibri" panose="020F0502020204030204" pitchFamily="34" charset="0"/>
                          <a:cs typeface="Calibri" panose="020F0502020204030204" pitchFamily="34" charset="0"/>
                        </a:rPr>
                        <a:t>Jan-23</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M. </a:t>
                      </a:r>
                      <a:r>
                        <a:rPr lang="en-US" sz="1000" b="0" dirty="0" err="1">
                          <a:effectLst/>
                          <a:latin typeface="Calibri" panose="020F0502020204030204" pitchFamily="34" charset="0"/>
                          <a:cs typeface="Calibri" panose="020F0502020204030204" pitchFamily="34" charset="0"/>
                        </a:rPr>
                        <a:t>Turqueti</a:t>
                      </a:r>
                      <a:endParaRPr lang="en-US" sz="1000" b="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sz="100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38485260"/>
                  </a:ext>
                </a:extLst>
              </a:tr>
              <a:tr h="1352128">
                <a:tc>
                  <a:txBody>
                    <a:bodyPr/>
                    <a:lstStyle/>
                    <a:p>
                      <a:pPr rtl="0" fontAlgn="b"/>
                      <a:r>
                        <a:rPr lang="en-US" sz="1000" b="1" dirty="0">
                          <a:effectLst/>
                          <a:latin typeface="Calibri" panose="020F0502020204030204" pitchFamily="34" charset="0"/>
                          <a:cs typeface="Calibri" panose="020F0502020204030204" pitchFamily="34" charset="0"/>
                        </a:rPr>
                        <a:t>AIIId-M12a</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DFFCA"/>
                    </a:solidFill>
                  </a:tcPr>
                </a:tc>
                <a:tc>
                  <a:txBody>
                    <a:bodyPr/>
                    <a:lstStyle/>
                    <a:p>
                      <a:pPr rtl="0" fontAlgn="b"/>
                      <a:r>
                        <a:rPr lang="en-US" sz="1000" b="0" dirty="0">
                          <a:effectLst/>
                          <a:latin typeface="Calibri" panose="020F0502020204030204" pitchFamily="34" charset="0"/>
                          <a:cs typeface="Calibri" panose="020F0502020204030204" pitchFamily="34" charset="0"/>
                        </a:rPr>
                        <a:t>Calibration of FBG fibers in a small cryostat (2021)</a:t>
                      </a:r>
                      <a:br>
                        <a:rPr lang="en-US" sz="1000" b="0" dirty="0">
                          <a:effectLst/>
                          <a:latin typeface="Calibri" panose="020F0502020204030204" pitchFamily="34" charset="0"/>
                          <a:cs typeface="Calibri" panose="020F0502020204030204" pitchFamily="34" charset="0"/>
                        </a:rPr>
                      </a:br>
                      <a:r>
                        <a:rPr lang="en-US" sz="1000" b="0" dirty="0">
                          <a:effectLst/>
                          <a:latin typeface="Calibri" panose="020F0502020204030204" pitchFamily="34" charset="0"/>
                          <a:cs typeface="Calibri" panose="020F0502020204030204" pitchFamily="34" charset="0"/>
                        </a:rPr>
                        <a:t>Installation of fibers on an MDP magnet and strain measurement during a quench. </a:t>
                      </a:r>
                      <a:br>
                        <a:rPr lang="en-US" sz="1000" b="0" dirty="0">
                          <a:effectLst/>
                          <a:latin typeface="Calibri" panose="020F0502020204030204" pitchFamily="34" charset="0"/>
                          <a:cs typeface="Calibri" panose="020F0502020204030204" pitchFamily="34" charset="0"/>
                        </a:rPr>
                      </a:br>
                      <a:r>
                        <a:rPr lang="en-US" sz="1000" b="0" dirty="0">
                          <a:effectLst/>
                          <a:latin typeface="Calibri" panose="020F0502020204030204" pitchFamily="34" charset="0"/>
                          <a:cs typeface="Calibri" panose="020F0502020204030204" pitchFamily="34" charset="0"/>
                        </a:rPr>
                        <a:t>Modification of magnet test facility top plate to accommodate fiber line (2021)</a:t>
                      </a:r>
                      <a:br>
                        <a:rPr lang="en-US" sz="1000" b="0" dirty="0">
                          <a:effectLst/>
                          <a:latin typeface="Calibri" panose="020F0502020204030204" pitchFamily="34" charset="0"/>
                          <a:cs typeface="Calibri" panose="020F0502020204030204" pitchFamily="34" charset="0"/>
                        </a:rPr>
                      </a:br>
                      <a:r>
                        <a:rPr lang="en-US" sz="1000" b="0" dirty="0">
                          <a:effectLst/>
                          <a:latin typeface="Calibri" panose="020F0502020204030204" pitchFamily="34" charset="0"/>
                          <a:cs typeface="Calibri" panose="020F0502020204030204" pitchFamily="34" charset="0"/>
                        </a:rPr>
                        <a:t>Design a proof of principle experiment for quench detection:</a:t>
                      </a:r>
                      <a:br>
                        <a:rPr lang="en-US" sz="1000" b="0" dirty="0">
                          <a:effectLst/>
                          <a:latin typeface="Calibri" panose="020F0502020204030204" pitchFamily="34" charset="0"/>
                          <a:cs typeface="Calibri" panose="020F0502020204030204" pitchFamily="34" charset="0"/>
                        </a:rPr>
                      </a:br>
                      <a:r>
                        <a:rPr lang="en-US" sz="1000" b="0" dirty="0">
                          <a:effectLst/>
                          <a:latin typeface="Calibri" panose="020F0502020204030204" pitchFamily="34" charset="0"/>
                          <a:cs typeface="Calibri" panose="020F0502020204030204" pitchFamily="34" charset="0"/>
                        </a:rPr>
                        <a:t>Small coil fabrication and tests (March 2023)</a:t>
                      </a:r>
                      <a:br>
                        <a:rPr lang="en-US" sz="1000" b="0" dirty="0">
                          <a:effectLst/>
                          <a:latin typeface="Calibri" panose="020F0502020204030204" pitchFamily="34" charset="0"/>
                          <a:cs typeface="Calibri" panose="020F0502020204030204" pitchFamily="34" charset="0"/>
                        </a:rPr>
                      </a:br>
                      <a:r>
                        <a:rPr lang="en-US" sz="1000" b="0" dirty="0">
                          <a:effectLst/>
                          <a:latin typeface="Calibri" panose="020F0502020204030204" pitchFamily="34" charset="0"/>
                          <a:cs typeface="Calibri" panose="020F0502020204030204" pitchFamily="34" charset="0"/>
                        </a:rPr>
                        <a:t>Energy spectrum analysis (Dec 2023)</a:t>
                      </a:r>
                      <a:br>
                        <a:rPr lang="en-US" sz="1000" b="0" dirty="0">
                          <a:effectLst/>
                          <a:latin typeface="Calibri" panose="020F0502020204030204" pitchFamily="34" charset="0"/>
                          <a:cs typeface="Calibri" panose="020F0502020204030204" pitchFamily="34" charset="0"/>
                        </a:rPr>
                      </a:br>
                      <a:r>
                        <a:rPr lang="en-US" sz="1000" b="0" dirty="0">
                          <a:effectLst/>
                          <a:latin typeface="Calibri" panose="020F0502020204030204" pitchFamily="34" charset="0"/>
                          <a:cs typeface="Calibri" panose="020F0502020204030204" pitchFamily="34" charset="0"/>
                        </a:rPr>
                        <a:t>Coil azimuthal strain mapping:</a:t>
                      </a:r>
                      <a:br>
                        <a:rPr lang="en-US" sz="1000" b="0" dirty="0">
                          <a:effectLst/>
                          <a:latin typeface="Calibri" panose="020F0502020204030204" pitchFamily="34" charset="0"/>
                          <a:cs typeface="Calibri" panose="020F0502020204030204" pitchFamily="34" charset="0"/>
                        </a:rPr>
                      </a:br>
                      <a:r>
                        <a:rPr lang="en-US" sz="1000" b="0" dirty="0">
                          <a:effectLst/>
                          <a:latin typeface="Calibri" panose="020F0502020204030204" pitchFamily="34" charset="0"/>
                          <a:cs typeface="Calibri" panose="020F0502020204030204" pitchFamily="34" charset="0"/>
                        </a:rPr>
                        <a:t>Experiment on coil ten stacks sample made with different epoxy (March 2023)</a:t>
                      </a:r>
                      <a:br>
                        <a:rPr lang="en-US" sz="1000" b="0" dirty="0">
                          <a:effectLst/>
                          <a:latin typeface="Calibri" panose="020F0502020204030204" pitchFamily="34" charset="0"/>
                          <a:cs typeface="Calibri" panose="020F0502020204030204" pitchFamily="34" charset="0"/>
                        </a:rPr>
                      </a:br>
                      <a:r>
                        <a:rPr lang="en-US" sz="1000" b="0" dirty="0">
                          <a:effectLst/>
                          <a:latin typeface="Calibri" panose="020F0502020204030204" pitchFamily="34" charset="0"/>
                          <a:cs typeface="Calibri" panose="020F0502020204030204" pitchFamily="34" charset="0"/>
                        </a:rPr>
                        <a:t>Install distributed fiber on a mirror magnet for coil strain map (Dec 2022)</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306D7C"/>
                      </a:solidFill>
                      <a:prstDash val="solid"/>
                      <a:round/>
                      <a:headEnd type="none" w="med" len="med"/>
                      <a:tailEnd type="none" w="med" len="med"/>
                    </a:lnB>
                    <a:solidFill>
                      <a:srgbClr val="BDFFCA"/>
                    </a:solidFill>
                  </a:tcPr>
                </a:tc>
                <a:tc>
                  <a:txBody>
                    <a:bodyPr/>
                    <a:lstStyle/>
                    <a:p>
                      <a:pPr algn="ctr" rtl="0" fontAlgn="b"/>
                      <a:r>
                        <a:rPr lang="en-US" sz="1000" b="0" dirty="0">
                          <a:effectLst/>
                          <a:latin typeface="Calibri" panose="020F0502020204030204" pitchFamily="34" charset="0"/>
                          <a:cs typeface="Calibri" panose="020F0502020204030204" pitchFamily="34" charset="0"/>
                        </a:rPr>
                        <a:t>Dec-22</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highlight>
                            <a:srgbClr val="00FF00"/>
                          </a:highlight>
                          <a:latin typeface="Calibri" panose="020F0502020204030204" pitchFamily="34" charset="0"/>
                          <a:cs typeface="Calibri" panose="020F0502020204030204" pitchFamily="34" charset="0"/>
                        </a:rPr>
                        <a:t>In progress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b="0" dirty="0">
                          <a:effectLst/>
                          <a:latin typeface="Calibri" panose="020F0502020204030204" pitchFamily="34" charset="0"/>
                          <a:cs typeface="Calibri" panose="020F0502020204030204" pitchFamily="34" charset="0"/>
                        </a:rPr>
                        <a:t>Dec-23</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M. </a:t>
                      </a:r>
                      <a:r>
                        <a:rPr lang="en-US" sz="1000" b="0" dirty="0" err="1">
                          <a:effectLst/>
                          <a:latin typeface="Calibri" panose="020F0502020204030204" pitchFamily="34" charset="0"/>
                          <a:cs typeface="Calibri" panose="020F0502020204030204" pitchFamily="34" charset="0"/>
                        </a:rPr>
                        <a:t>Baldini</a:t>
                      </a:r>
                      <a:endParaRPr lang="en-US" sz="1000" b="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sz="100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28661158"/>
                  </a:ext>
                </a:extLst>
              </a:tr>
              <a:tr h="300474">
                <a:tc>
                  <a:txBody>
                    <a:bodyPr/>
                    <a:lstStyle/>
                    <a:p>
                      <a:pPr rtl="0" fontAlgn="b"/>
                      <a:r>
                        <a:rPr lang="en-US" sz="1000" b="1" dirty="0">
                          <a:effectLst/>
                          <a:latin typeface="Calibri" panose="020F0502020204030204" pitchFamily="34" charset="0"/>
                        </a:rPr>
                        <a:t>AIIId-M13</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306D7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DFFCA"/>
                    </a:solidFill>
                  </a:tcPr>
                </a:tc>
                <a:tc>
                  <a:txBody>
                    <a:bodyPr/>
                    <a:lstStyle/>
                    <a:p>
                      <a:pPr rtl="0" fontAlgn="b"/>
                      <a:r>
                        <a:rPr lang="en-US" sz="1000" dirty="0">
                          <a:effectLst/>
                          <a:latin typeface="Calibri" panose="020F0502020204030204" pitchFamily="34" charset="0"/>
                          <a:cs typeface="Calibri" panose="020F0502020204030204" pitchFamily="34" charset="0"/>
                        </a:rPr>
                        <a:t>Develop quality control capabilities to identify defects and performance limiting regions in REBCO cables and accelerator magnets</a:t>
                      </a:r>
                    </a:p>
                  </a:txBody>
                  <a:tcPr marL="0" marR="0" marT="0" marB="0" anchor="b">
                    <a:lnL w="9525" cap="flat" cmpd="sng" algn="ctr">
                      <a:solidFill>
                        <a:srgbClr val="306D7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06D7C"/>
                      </a:solidFill>
                      <a:prstDash val="solid"/>
                      <a:round/>
                      <a:headEnd type="none" w="med" len="med"/>
                      <a:tailEnd type="none" w="med" len="med"/>
                    </a:lnT>
                    <a:lnB w="9525" cap="flat" cmpd="sng" algn="ctr">
                      <a:solidFill>
                        <a:srgbClr val="506D7C"/>
                      </a:solidFill>
                      <a:prstDash val="solid"/>
                      <a:round/>
                      <a:headEnd type="none" w="med" len="med"/>
                      <a:tailEnd type="none" w="med" len="med"/>
                    </a:lnB>
                    <a:solidFill>
                      <a:srgbClr val="BDFFCA"/>
                    </a:solidFill>
                  </a:tcPr>
                </a:tc>
                <a:tc>
                  <a:txBody>
                    <a:bodyPr/>
                    <a:lstStyle/>
                    <a:p>
                      <a:pPr rtl="0" fontAlgn="b"/>
                      <a:endParaRPr lang="en-US" sz="100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dirty="0">
                          <a:effectLst/>
                          <a:highlight>
                            <a:srgbClr val="00FF00"/>
                          </a:highlight>
                          <a:latin typeface="Calibri" panose="020F0502020204030204" pitchFamily="34" charset="0"/>
                          <a:cs typeface="Calibri" panose="020F0502020204030204" pitchFamily="34" charset="0"/>
                        </a:rPr>
                        <a:t>In progress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dirty="0">
                          <a:effectLst/>
                          <a:latin typeface="Calibri" panose="020F0502020204030204" pitchFamily="34" charset="0"/>
                          <a:cs typeface="Calibri" panose="020F0502020204030204" pitchFamily="34" charset="0"/>
                        </a:rPr>
                        <a:t>Nov-23</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a:effectLst/>
                          <a:latin typeface="Calibri" panose="020F0502020204030204" pitchFamily="34" charset="0"/>
                          <a:cs typeface="Calibri" panose="020F0502020204030204" pitchFamily="34" charset="0"/>
                        </a:rPr>
                        <a:t>R. Teyber</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1000" dirty="0">
                          <a:effectLst/>
                          <a:latin typeface="Calibri" panose="020F0502020204030204" pitchFamily="34" charset="0"/>
                          <a:cs typeface="Calibri" panose="020F0502020204030204" pitchFamily="34" charset="0"/>
                        </a:rPr>
                        <a:t>+ </a:t>
                      </a:r>
                      <a:r>
                        <a:rPr lang="en-US" sz="1000" dirty="0"/>
                        <a:t>TITO tape / resistivity measurements</a:t>
                      </a:r>
                      <a:endParaRPr lang="en-US" sz="1000" dirty="0">
                        <a:effectLst/>
                        <a:latin typeface="Calibri" panose="020F0502020204030204" pitchFamily="34" charset="0"/>
                        <a:cs typeface="Calibri" panose="020F0502020204030204" pitchFamily="34" charset="0"/>
                      </a:endParaRPr>
                    </a:p>
                  </a:txBody>
                  <a:tcPr marL="0" marR="0"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04008680"/>
                  </a:ext>
                </a:extLst>
              </a:tr>
              <a:tr h="300474">
                <a:tc>
                  <a:txBody>
                    <a:bodyPr/>
                    <a:lstStyle/>
                    <a:p>
                      <a:pPr rtl="0" fontAlgn="b"/>
                      <a:r>
                        <a:rPr lang="en-US" sz="1000" b="1" dirty="0">
                          <a:effectLst/>
                          <a:latin typeface="Calibri" panose="020F0502020204030204" pitchFamily="34" charset="0"/>
                        </a:rPr>
                        <a:t>AIIId-M14</a:t>
                      </a:r>
                    </a:p>
                  </a:txBody>
                  <a:tcPr marL="8419" marR="8419" marT="0" marB="0" anchor="b">
                    <a:lnL w="19050" cap="flat" cmpd="sng" algn="ctr">
                      <a:solidFill>
                        <a:srgbClr val="000000"/>
                      </a:solidFill>
                      <a:prstDash val="solid"/>
                      <a:round/>
                      <a:headEnd type="none" w="med" len="med"/>
                      <a:tailEnd type="none" w="med" len="med"/>
                    </a:lnL>
                    <a:lnR w="9525" cap="flat" cmpd="sng" algn="ctr">
                      <a:solidFill>
                        <a:srgbClr val="506D7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rtl="0" fontAlgn="b"/>
                      <a:r>
                        <a:rPr lang="en-US" sz="1000" dirty="0">
                          <a:effectLst/>
                          <a:latin typeface="Calibri" panose="020F0502020204030204" pitchFamily="34" charset="0"/>
                          <a:cs typeface="Calibri" panose="020F0502020204030204" pitchFamily="34" charset="0"/>
                        </a:rPr>
                        <a:t>Advance numerical and experimental abilities to monitor and predict current distributions in </a:t>
                      </a:r>
                      <a:r>
                        <a:rPr lang="en-US" sz="1000" dirty="0" err="1">
                          <a:effectLst/>
                          <a:latin typeface="Calibri" panose="020F0502020204030204" pitchFamily="34" charset="0"/>
                          <a:cs typeface="Calibri" panose="020F0502020204030204" pitchFamily="34" charset="0"/>
                        </a:rPr>
                        <a:t>ReBCO</a:t>
                      </a:r>
                      <a:r>
                        <a:rPr lang="en-US" sz="1000" dirty="0">
                          <a:effectLst/>
                          <a:latin typeface="Calibri" panose="020F0502020204030204" pitchFamily="34" charset="0"/>
                          <a:cs typeface="Calibri" panose="020F0502020204030204" pitchFamily="34" charset="0"/>
                        </a:rPr>
                        <a:t> cables for accelerator magnets</a:t>
                      </a:r>
                    </a:p>
                  </a:txBody>
                  <a:tcPr marL="0" marR="0" marT="0" marB="0" anchor="b">
                    <a:lnL w="9525" cap="flat" cmpd="sng" algn="ctr">
                      <a:solidFill>
                        <a:srgbClr val="506D7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506D7C"/>
                      </a:solidFill>
                      <a:prstDash val="solid"/>
                      <a:round/>
                      <a:headEnd type="none" w="med" len="med"/>
                      <a:tailEnd type="none" w="med" len="med"/>
                    </a:lnT>
                    <a:lnB w="19050" cap="flat" cmpd="sng" algn="ctr">
                      <a:solidFill>
                        <a:srgbClr val="506D7C"/>
                      </a:solidFill>
                      <a:prstDash val="solid"/>
                      <a:round/>
                      <a:headEnd type="none" w="med" len="med"/>
                      <a:tailEnd type="none" w="med" len="med"/>
                    </a:lnB>
                    <a:solidFill>
                      <a:srgbClr val="FFFFFF"/>
                    </a:solidFill>
                  </a:tcPr>
                </a:tc>
                <a:tc>
                  <a:txBody>
                    <a:bodyPr/>
                    <a:lstStyle/>
                    <a:p>
                      <a:pPr rtl="0" fontAlgn="b"/>
                      <a:endParaRPr lang="en-US" sz="100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dirty="0">
                          <a:effectLst/>
                          <a:highlight>
                            <a:srgbClr val="00FF00"/>
                          </a:highlight>
                          <a:latin typeface="Calibri" panose="020F0502020204030204" pitchFamily="34" charset="0"/>
                          <a:cs typeface="Calibri" panose="020F0502020204030204" pitchFamily="34" charset="0"/>
                        </a:rPr>
                        <a:t>In progress</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dirty="0">
                          <a:effectLst/>
                          <a:latin typeface="Calibri" panose="020F0502020204030204" pitchFamily="34" charset="0"/>
                          <a:cs typeface="Calibri" panose="020F0502020204030204" pitchFamily="34" charset="0"/>
                        </a:rPr>
                        <a:t>Mar-24</a:t>
                      </a: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rtl="0" fontAlgn="b"/>
                      <a:r>
                        <a:rPr lang="en-US" sz="1000" b="0" dirty="0">
                          <a:effectLst/>
                          <a:latin typeface="Calibri" panose="020F0502020204030204" pitchFamily="34" charset="0"/>
                          <a:cs typeface="Calibri" panose="020F0502020204030204" pitchFamily="34" charset="0"/>
                        </a:rPr>
                        <a:t>R. </a:t>
                      </a:r>
                      <a:r>
                        <a:rPr lang="en-US" sz="1000" b="0" dirty="0" err="1">
                          <a:effectLst/>
                          <a:latin typeface="Calibri" panose="020F0502020204030204" pitchFamily="34" charset="0"/>
                          <a:cs typeface="Calibri" panose="020F0502020204030204" pitchFamily="34" charset="0"/>
                        </a:rPr>
                        <a:t>Teyber</a:t>
                      </a:r>
                      <a:endParaRPr lang="en-US" sz="1000" b="0" dirty="0">
                        <a:effectLst/>
                        <a:latin typeface="Calibri" panose="020F0502020204030204" pitchFamily="34" charset="0"/>
                        <a:cs typeface="Calibri" panose="020F0502020204030204" pitchFamily="34" charset="0"/>
                      </a:endParaRPr>
                    </a:p>
                  </a:txBody>
                  <a:tcPr marL="8419" marR="841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rtl="0" fontAlgn="b"/>
                      <a:r>
                        <a:rPr lang="en-US" sz="1000" dirty="0">
                          <a:effectLst/>
                          <a:latin typeface="Calibri" panose="020F0502020204030204" pitchFamily="34" charset="0"/>
                          <a:cs typeface="Calibri" panose="020F0502020204030204" pitchFamily="34" charset="0"/>
                        </a:rPr>
                        <a:t>Seek to exploit recent FES research progress in HEP magnets</a:t>
                      </a:r>
                    </a:p>
                  </a:txBody>
                  <a:tcPr marL="0" marR="0"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305006"/>
                  </a:ext>
                </a:extLst>
              </a:tr>
            </a:tbl>
          </a:graphicData>
        </a:graphic>
      </p:graphicFrame>
    </p:spTree>
    <p:extLst>
      <p:ext uri="{BB962C8B-B14F-4D97-AF65-F5344CB8AC3E}">
        <p14:creationId xmlns:p14="http://schemas.microsoft.com/office/powerpoint/2010/main" val="302979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3353-50EE-4A14-8328-20F7A768794B}"/>
              </a:ext>
            </a:extLst>
          </p:cNvPr>
          <p:cNvSpPr>
            <a:spLocks noGrp="1"/>
          </p:cNvSpPr>
          <p:nvPr>
            <p:ph type="title"/>
          </p:nvPr>
        </p:nvSpPr>
        <p:spPr/>
        <p:txBody>
          <a:bodyPr/>
          <a:lstStyle/>
          <a:p>
            <a:r>
              <a:rPr lang="en-US" dirty="0"/>
              <a:t>Diagnostics presentations at CM</a:t>
            </a:r>
          </a:p>
        </p:txBody>
      </p:sp>
      <p:grpSp>
        <p:nvGrpSpPr>
          <p:cNvPr id="5" name="Group 4">
            <a:extLst>
              <a:ext uri="{FF2B5EF4-FFF2-40B4-BE49-F238E27FC236}">
                <a16:creationId xmlns:a16="http://schemas.microsoft.com/office/drawing/2014/main" id="{44F5C12E-728E-4E19-90EC-C0F6CB9BF91E}"/>
              </a:ext>
            </a:extLst>
          </p:cNvPr>
          <p:cNvGrpSpPr/>
          <p:nvPr/>
        </p:nvGrpSpPr>
        <p:grpSpPr>
          <a:xfrm>
            <a:off x="1035886" y="1581541"/>
            <a:ext cx="6125350" cy="4249121"/>
            <a:chOff x="4908270" y="1788167"/>
            <a:chExt cx="6072580" cy="3920711"/>
          </a:xfrm>
        </p:grpSpPr>
        <p:graphicFrame>
          <p:nvGraphicFramePr>
            <p:cNvPr id="6" name="Chart 5">
              <a:extLst>
                <a:ext uri="{FF2B5EF4-FFF2-40B4-BE49-F238E27FC236}">
                  <a16:creationId xmlns:a16="http://schemas.microsoft.com/office/drawing/2014/main" id="{0FFE1F85-0327-4BE7-A8DD-67746A9FAA16}"/>
                </a:ext>
              </a:extLst>
            </p:cNvPr>
            <p:cNvGraphicFramePr>
              <a:graphicFrameLocks/>
            </p:cNvGraphicFramePr>
            <p:nvPr>
              <p:extLst>
                <p:ext uri="{D42A27DB-BD31-4B8C-83A1-F6EECF244321}">
                  <p14:modId xmlns:p14="http://schemas.microsoft.com/office/powerpoint/2010/main" val="4087501547"/>
                </p:ext>
              </p:extLst>
            </p:nvPr>
          </p:nvGraphicFramePr>
          <p:xfrm>
            <a:off x="5166816" y="1788167"/>
            <a:ext cx="5814034" cy="3616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2E83374-BFFF-4244-A185-D216A37E8907}"/>
                </a:ext>
              </a:extLst>
            </p:cNvPr>
            <p:cNvSpPr txBox="1"/>
            <p:nvPr/>
          </p:nvSpPr>
          <p:spPr>
            <a:xfrm>
              <a:off x="8073834" y="5308768"/>
              <a:ext cx="632737" cy="400110"/>
            </a:xfrm>
            <a:prstGeom prst="rect">
              <a:avLst/>
            </a:prstGeom>
            <a:noFill/>
          </p:spPr>
          <p:txBody>
            <a:bodyPr wrap="none" rtlCol="0">
              <a:spAutoFit/>
            </a:bodyPr>
            <a:lstStyle/>
            <a:p>
              <a:r>
                <a:rPr lang="en-US" sz="2000" dirty="0"/>
                <a:t>Year</a:t>
              </a:r>
            </a:p>
          </p:txBody>
        </p:sp>
        <p:sp>
          <p:nvSpPr>
            <p:cNvPr id="8" name="TextBox 7">
              <a:extLst>
                <a:ext uri="{FF2B5EF4-FFF2-40B4-BE49-F238E27FC236}">
                  <a16:creationId xmlns:a16="http://schemas.microsoft.com/office/drawing/2014/main" id="{8084768B-2568-428F-9A62-55B3B746A265}"/>
                </a:ext>
              </a:extLst>
            </p:cNvPr>
            <p:cNvSpPr txBox="1"/>
            <p:nvPr/>
          </p:nvSpPr>
          <p:spPr>
            <a:xfrm rot="16200000">
              <a:off x="4965880" y="3157786"/>
              <a:ext cx="284889" cy="400110"/>
            </a:xfrm>
            <a:prstGeom prst="rect">
              <a:avLst/>
            </a:prstGeom>
            <a:noFill/>
          </p:spPr>
          <p:txBody>
            <a:bodyPr wrap="square" rtlCol="0">
              <a:spAutoFit/>
            </a:bodyPr>
            <a:lstStyle/>
            <a:p>
              <a:r>
                <a:rPr lang="en-US" sz="2000" dirty="0"/>
                <a:t>#</a:t>
              </a:r>
            </a:p>
          </p:txBody>
        </p:sp>
      </p:grpSp>
      <p:sp>
        <p:nvSpPr>
          <p:cNvPr id="3" name="TextBox 2">
            <a:extLst>
              <a:ext uri="{FF2B5EF4-FFF2-40B4-BE49-F238E27FC236}">
                <a16:creationId xmlns:a16="http://schemas.microsoft.com/office/drawing/2014/main" id="{23EE7512-70B7-4443-A83A-83E944682975}"/>
              </a:ext>
            </a:extLst>
          </p:cNvPr>
          <p:cNvSpPr txBox="1"/>
          <p:nvPr/>
        </p:nvSpPr>
        <p:spPr>
          <a:xfrm>
            <a:off x="7541386" y="3868615"/>
            <a:ext cx="3873542" cy="1200329"/>
          </a:xfrm>
          <a:prstGeom prst="rect">
            <a:avLst/>
          </a:prstGeom>
          <a:noFill/>
        </p:spPr>
        <p:txBody>
          <a:bodyPr wrap="square" rtlCol="0">
            <a:spAutoFit/>
          </a:bodyPr>
          <a:lstStyle/>
          <a:p>
            <a:r>
              <a:rPr lang="en-US" sz="2400" dirty="0">
                <a:solidFill>
                  <a:schemeClr val="accent1">
                    <a:lumMod val="75000"/>
                  </a:schemeClr>
                </a:solidFill>
              </a:rPr>
              <a:t>Diagnostics work has grown into a sizeable fraction of the MDP output!</a:t>
            </a:r>
          </a:p>
        </p:txBody>
      </p:sp>
    </p:spTree>
    <p:extLst>
      <p:ext uri="{BB962C8B-B14F-4D97-AF65-F5344CB8AC3E}">
        <p14:creationId xmlns:p14="http://schemas.microsoft.com/office/powerpoint/2010/main" val="217220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E03A-EA86-456E-AF15-621C6DEA1214}"/>
              </a:ext>
            </a:extLst>
          </p:cNvPr>
          <p:cNvSpPr>
            <a:spLocks noGrp="1"/>
          </p:cNvSpPr>
          <p:nvPr>
            <p:ph type="title"/>
          </p:nvPr>
        </p:nvSpPr>
        <p:spPr/>
        <p:txBody>
          <a:bodyPr/>
          <a:lstStyle/>
          <a:p>
            <a:r>
              <a:rPr lang="en-US" dirty="0"/>
              <a:t>IDSM’02 Workshop</a:t>
            </a:r>
          </a:p>
        </p:txBody>
      </p:sp>
      <p:pic>
        <p:nvPicPr>
          <p:cNvPr id="3" name="Picture 9">
            <a:extLst>
              <a:ext uri="{FF2B5EF4-FFF2-40B4-BE49-F238E27FC236}">
                <a16:creationId xmlns:a16="http://schemas.microsoft.com/office/drawing/2014/main" id="{600AAB40-E785-4574-8699-8F7FBA848D5F}"/>
              </a:ext>
            </a:extLst>
          </p:cNvPr>
          <p:cNvPicPr>
            <a:picLocks noChangeAspect="1"/>
          </p:cNvPicPr>
          <p:nvPr/>
        </p:nvPicPr>
        <p:blipFill>
          <a:blip r:embed="rId2"/>
          <a:stretch>
            <a:fillRect/>
          </a:stretch>
        </p:blipFill>
        <p:spPr>
          <a:xfrm>
            <a:off x="411528" y="1346237"/>
            <a:ext cx="5294545" cy="1683558"/>
          </a:xfrm>
          <a:prstGeom prst="rect">
            <a:avLst/>
          </a:prstGeom>
        </p:spPr>
      </p:pic>
      <p:sp>
        <p:nvSpPr>
          <p:cNvPr id="4" name="Rectangle 3">
            <a:extLst>
              <a:ext uri="{FF2B5EF4-FFF2-40B4-BE49-F238E27FC236}">
                <a16:creationId xmlns:a16="http://schemas.microsoft.com/office/drawing/2014/main" id="{CE299F40-E85A-4D22-A7AD-EC9694E37376}"/>
              </a:ext>
            </a:extLst>
          </p:cNvPr>
          <p:cNvSpPr/>
          <p:nvPr/>
        </p:nvSpPr>
        <p:spPr>
          <a:xfrm>
            <a:off x="1203270" y="2985446"/>
            <a:ext cx="3518977" cy="369332"/>
          </a:xfrm>
          <a:prstGeom prst="rect">
            <a:avLst/>
          </a:prstGeom>
        </p:spPr>
        <p:txBody>
          <a:bodyPr wrap="none">
            <a:spAutoFit/>
          </a:bodyPr>
          <a:lstStyle/>
          <a:p>
            <a:r>
              <a:rPr lang="nl-NL" dirty="0">
                <a:solidFill>
                  <a:schemeClr val="accent4">
                    <a:lumMod val="50000"/>
                  </a:schemeClr>
                </a:solidFill>
              </a:rPr>
              <a:t>26-28 April, 2023, Paestum, Italy</a:t>
            </a:r>
          </a:p>
        </p:txBody>
      </p:sp>
      <p:sp>
        <p:nvSpPr>
          <p:cNvPr id="5" name="TextBox 4">
            <a:extLst>
              <a:ext uri="{FF2B5EF4-FFF2-40B4-BE49-F238E27FC236}">
                <a16:creationId xmlns:a16="http://schemas.microsoft.com/office/drawing/2014/main" id="{F7E0B2F2-0695-47B0-9390-168DC3FD5CBA}"/>
              </a:ext>
            </a:extLst>
          </p:cNvPr>
          <p:cNvSpPr txBox="1"/>
          <p:nvPr/>
        </p:nvSpPr>
        <p:spPr>
          <a:xfrm>
            <a:off x="5989212" y="1197953"/>
            <a:ext cx="5709133" cy="3877985"/>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
            </a:pPr>
            <a:r>
              <a:rPr lang="en-US" sz="2400" dirty="0">
                <a:solidFill>
                  <a:schemeClr val="accent1">
                    <a:lumMod val="75000"/>
                  </a:schemeClr>
                </a:solidFill>
              </a:rPr>
              <a:t>Understanding of magnet training (or lack thereof). Disturbance spectra of LTS high-field magnets</a:t>
            </a:r>
          </a:p>
          <a:p>
            <a:pPr marL="342900" indent="-342900" algn="just">
              <a:spcBef>
                <a:spcPts val="600"/>
              </a:spcBef>
              <a:spcAft>
                <a:spcPts val="600"/>
              </a:spcAft>
              <a:buFont typeface="Wingdings" panose="05000000000000000000" pitchFamily="2" charset="2"/>
              <a:buChar char="§"/>
            </a:pPr>
            <a:r>
              <a:rPr lang="en-US" sz="2400" dirty="0">
                <a:solidFill>
                  <a:schemeClr val="accent1">
                    <a:lumMod val="75000"/>
                  </a:schemeClr>
                </a:solidFill>
              </a:rPr>
              <a:t>Quench detection and protection for HTS / hybrid magnet for HEP and Fusion</a:t>
            </a:r>
          </a:p>
          <a:p>
            <a:pPr marL="342900" indent="-342900">
              <a:spcBef>
                <a:spcPts val="600"/>
              </a:spcBef>
              <a:spcAft>
                <a:spcPts val="600"/>
              </a:spcAft>
              <a:buFont typeface="Wingdings" panose="05000000000000000000" pitchFamily="2" charset="2"/>
              <a:buChar char="§"/>
            </a:pPr>
            <a:r>
              <a:rPr lang="en-US" sz="2400" dirty="0">
                <a:solidFill>
                  <a:schemeClr val="accent1">
                    <a:lumMod val="75000"/>
                  </a:schemeClr>
                </a:solidFill>
              </a:rPr>
              <a:t>Novel diagnostic instrumentation approaches and techniques</a:t>
            </a:r>
          </a:p>
          <a:p>
            <a:pPr marL="342900" indent="-342900" algn="just">
              <a:spcBef>
                <a:spcPts val="600"/>
              </a:spcBef>
              <a:spcAft>
                <a:spcPts val="600"/>
              </a:spcAft>
              <a:buFont typeface="Wingdings" panose="05000000000000000000" pitchFamily="2" charset="2"/>
              <a:buChar char="§"/>
            </a:pPr>
            <a:r>
              <a:rPr lang="en-US" sz="2400" dirty="0">
                <a:solidFill>
                  <a:schemeClr val="accent1">
                    <a:lumMod val="75000"/>
                  </a:schemeClr>
                </a:solidFill>
              </a:rPr>
              <a:t>Novel (</a:t>
            </a:r>
            <a:r>
              <a:rPr lang="en-US" sz="2400" dirty="0" err="1">
                <a:solidFill>
                  <a:schemeClr val="accent1">
                    <a:lumMod val="75000"/>
                  </a:schemeClr>
                </a:solidFill>
              </a:rPr>
              <a:t>cryo</a:t>
            </a:r>
            <a:r>
              <a:rPr lang="en-US" sz="2400" dirty="0">
                <a:solidFill>
                  <a:schemeClr val="accent1">
                    <a:lumMod val="75000"/>
                  </a:schemeClr>
                </a:solidFill>
              </a:rPr>
              <a:t>) electronics, data analysis, modeling</a:t>
            </a:r>
          </a:p>
        </p:txBody>
      </p:sp>
      <p:sp>
        <p:nvSpPr>
          <p:cNvPr id="6" name="TextBox 5">
            <a:extLst>
              <a:ext uri="{FF2B5EF4-FFF2-40B4-BE49-F238E27FC236}">
                <a16:creationId xmlns:a16="http://schemas.microsoft.com/office/drawing/2014/main" id="{A757B2F5-0DEE-4397-83D4-2CB437F2C45F}"/>
              </a:ext>
            </a:extLst>
          </p:cNvPr>
          <p:cNvSpPr txBox="1"/>
          <p:nvPr/>
        </p:nvSpPr>
        <p:spPr>
          <a:xfrm>
            <a:off x="339966" y="4794134"/>
            <a:ext cx="5050970" cy="1323439"/>
          </a:xfrm>
          <a:prstGeom prst="rect">
            <a:avLst/>
          </a:prstGeom>
          <a:noFill/>
        </p:spPr>
        <p:txBody>
          <a:bodyPr wrap="square" rtlCol="0">
            <a:spAutoFit/>
          </a:bodyPr>
          <a:lstStyle/>
          <a:p>
            <a:r>
              <a:rPr lang="en-US" sz="2000" dirty="0">
                <a:solidFill>
                  <a:schemeClr val="accent1">
                    <a:lumMod val="75000"/>
                  </a:schemeClr>
                </a:solidFill>
              </a:rPr>
              <a:t>Joint with the Test Stands Workshop</a:t>
            </a:r>
          </a:p>
          <a:p>
            <a:r>
              <a:rPr lang="en-US" sz="2000" dirty="0">
                <a:solidFill>
                  <a:schemeClr val="accent1">
                    <a:lumMod val="75000"/>
                  </a:schemeClr>
                </a:solidFill>
              </a:rPr>
              <a:t>Co-sponsored by CERN and INFN</a:t>
            </a:r>
          </a:p>
          <a:p>
            <a:r>
              <a:rPr lang="en-US" sz="2000" dirty="0">
                <a:solidFill>
                  <a:schemeClr val="accent1">
                    <a:lumMod val="75000"/>
                  </a:schemeClr>
                </a:solidFill>
              </a:rPr>
              <a:t>- 50 participants</a:t>
            </a:r>
          </a:p>
          <a:p>
            <a:r>
              <a:rPr lang="en-US" sz="2000" dirty="0">
                <a:solidFill>
                  <a:schemeClr val="accent1">
                    <a:lumMod val="75000"/>
                  </a:schemeClr>
                </a:solidFill>
              </a:rPr>
              <a:t>- 27 presentations</a:t>
            </a:r>
          </a:p>
        </p:txBody>
      </p:sp>
      <p:sp>
        <p:nvSpPr>
          <p:cNvPr id="7" name="TextBox 6">
            <a:extLst>
              <a:ext uri="{FF2B5EF4-FFF2-40B4-BE49-F238E27FC236}">
                <a16:creationId xmlns:a16="http://schemas.microsoft.com/office/drawing/2014/main" id="{AFF41362-6EDB-4231-877B-2A97E319A4E6}"/>
              </a:ext>
            </a:extLst>
          </p:cNvPr>
          <p:cNvSpPr txBox="1"/>
          <p:nvPr/>
        </p:nvSpPr>
        <p:spPr>
          <a:xfrm>
            <a:off x="2593778" y="3514176"/>
            <a:ext cx="3237701" cy="707886"/>
          </a:xfrm>
          <a:prstGeom prst="rect">
            <a:avLst/>
          </a:prstGeom>
          <a:noFill/>
        </p:spPr>
        <p:txBody>
          <a:bodyPr wrap="square" rtlCol="0">
            <a:spAutoFit/>
          </a:bodyPr>
          <a:lstStyle/>
          <a:p>
            <a:r>
              <a:rPr lang="en-US" sz="2000" i="1" dirty="0"/>
              <a:t>A follow-up from IDSM’01 organized at Berkeley in 2019</a:t>
            </a:r>
          </a:p>
        </p:txBody>
      </p:sp>
      <p:pic>
        <p:nvPicPr>
          <p:cNvPr id="8" name="Picture 7">
            <a:extLst>
              <a:ext uri="{FF2B5EF4-FFF2-40B4-BE49-F238E27FC236}">
                <a16:creationId xmlns:a16="http://schemas.microsoft.com/office/drawing/2014/main" id="{1793D53F-E42E-473D-9810-46AB70022DEB}"/>
              </a:ext>
            </a:extLst>
          </p:cNvPr>
          <p:cNvPicPr>
            <a:picLocks noChangeAspect="1"/>
          </p:cNvPicPr>
          <p:nvPr/>
        </p:nvPicPr>
        <p:blipFill rotWithShape="1">
          <a:blip r:embed="rId3"/>
          <a:srcRect t="2963" r="2871" b="3852"/>
          <a:stretch/>
        </p:blipFill>
        <p:spPr>
          <a:xfrm>
            <a:off x="411528" y="3455065"/>
            <a:ext cx="2024518" cy="1213939"/>
          </a:xfrm>
          <a:prstGeom prst="rect">
            <a:avLst/>
          </a:prstGeom>
        </p:spPr>
      </p:pic>
      <p:sp>
        <p:nvSpPr>
          <p:cNvPr id="9" name="Rectangle 8">
            <a:extLst>
              <a:ext uri="{FF2B5EF4-FFF2-40B4-BE49-F238E27FC236}">
                <a16:creationId xmlns:a16="http://schemas.microsoft.com/office/drawing/2014/main" id="{C60E3AFD-4CB0-467A-A866-CF7DE41284E2}"/>
              </a:ext>
            </a:extLst>
          </p:cNvPr>
          <p:cNvSpPr/>
          <p:nvPr/>
        </p:nvSpPr>
        <p:spPr>
          <a:xfrm>
            <a:off x="6017491" y="5563223"/>
            <a:ext cx="5961888" cy="523220"/>
          </a:xfrm>
          <a:prstGeom prst="rect">
            <a:avLst/>
          </a:prstGeom>
        </p:spPr>
        <p:txBody>
          <a:bodyPr wrap="none">
            <a:spAutoFit/>
          </a:bodyPr>
          <a:lstStyle/>
          <a:p>
            <a:r>
              <a:rPr lang="en-US" sz="2800" b="1" dirty="0">
                <a:solidFill>
                  <a:srgbClr val="0070C0"/>
                </a:solidFill>
              </a:rPr>
              <a:t>https://agenda.infn.it/event/32061/</a:t>
            </a:r>
          </a:p>
        </p:txBody>
      </p:sp>
    </p:spTree>
    <p:extLst>
      <p:ext uri="{BB962C8B-B14F-4D97-AF65-F5344CB8AC3E}">
        <p14:creationId xmlns:p14="http://schemas.microsoft.com/office/powerpoint/2010/main" val="349382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AD0E-B7D1-4805-AE21-8A6B5CBEB8D3}"/>
              </a:ext>
            </a:extLst>
          </p:cNvPr>
          <p:cNvSpPr>
            <a:spLocks noGrp="1"/>
          </p:cNvSpPr>
          <p:nvPr>
            <p:ph type="title"/>
          </p:nvPr>
        </p:nvSpPr>
        <p:spPr/>
        <p:txBody>
          <a:bodyPr/>
          <a:lstStyle/>
          <a:p>
            <a:r>
              <a:rPr lang="en-US" dirty="0"/>
              <a:t>Main developments since the last CM</a:t>
            </a:r>
          </a:p>
        </p:txBody>
      </p:sp>
      <p:sp>
        <p:nvSpPr>
          <p:cNvPr id="6" name="Slide Number Placeholder 5">
            <a:extLst>
              <a:ext uri="{FF2B5EF4-FFF2-40B4-BE49-F238E27FC236}">
                <a16:creationId xmlns:a16="http://schemas.microsoft.com/office/drawing/2014/main" id="{D25562A6-1DAA-46F7-8057-6A9E14CC320D}"/>
              </a:ext>
            </a:extLst>
          </p:cNvPr>
          <p:cNvSpPr>
            <a:spLocks noGrp="1"/>
          </p:cNvSpPr>
          <p:nvPr>
            <p:ph type="sldNum" sz="quarter" idx="12"/>
          </p:nvPr>
        </p:nvSpPr>
        <p:spPr/>
        <p:txBody>
          <a:bodyPr/>
          <a:lstStyle/>
          <a:p>
            <a:fld id="{E6910A57-C4C2-471D-B852-7E80F10F5A4C}" type="slidenum">
              <a:rPr lang="en-GB" smtClean="0"/>
              <a:pPr/>
              <a:t>7</a:t>
            </a:fld>
            <a:endParaRPr lang="en-GB"/>
          </a:p>
        </p:txBody>
      </p:sp>
      <p:sp>
        <p:nvSpPr>
          <p:cNvPr id="4" name="Date Placeholder 3">
            <a:extLst>
              <a:ext uri="{FF2B5EF4-FFF2-40B4-BE49-F238E27FC236}">
                <a16:creationId xmlns:a16="http://schemas.microsoft.com/office/drawing/2014/main" id="{40CE6065-8D5C-4EF8-964D-CF6A00FE4D38}"/>
              </a:ext>
            </a:extLst>
          </p:cNvPr>
          <p:cNvSpPr>
            <a:spLocks noGrp="1"/>
          </p:cNvSpPr>
          <p:nvPr>
            <p:ph type="dt" sz="half" idx="4294967295"/>
          </p:nvPr>
        </p:nvSpPr>
        <p:spPr>
          <a:xfrm>
            <a:off x="0" y="6356350"/>
            <a:ext cx="2743200" cy="365125"/>
          </a:xfrm>
        </p:spPr>
        <p:txBody>
          <a:bodyPr/>
          <a:lstStyle/>
          <a:p>
            <a:fld id="{C67DC157-C371-49B9-929D-EBE61C5292C5}" type="datetime1">
              <a:rPr lang="en-US" smtClean="0"/>
              <a:t>5/2/2024</a:t>
            </a:fld>
            <a:endParaRPr lang="en-GB"/>
          </a:p>
        </p:txBody>
      </p:sp>
      <p:sp>
        <p:nvSpPr>
          <p:cNvPr id="5" name="Footer Placeholder 4">
            <a:extLst>
              <a:ext uri="{FF2B5EF4-FFF2-40B4-BE49-F238E27FC236}">
                <a16:creationId xmlns:a16="http://schemas.microsoft.com/office/drawing/2014/main" id="{DBA64B48-5901-461E-9D91-5B9EF82EDF38}"/>
              </a:ext>
            </a:extLst>
          </p:cNvPr>
          <p:cNvSpPr>
            <a:spLocks noGrp="1"/>
          </p:cNvSpPr>
          <p:nvPr>
            <p:ph type="ftr" sz="quarter" idx="4294967295"/>
          </p:nvPr>
        </p:nvSpPr>
        <p:spPr>
          <a:xfrm>
            <a:off x="0" y="6356350"/>
            <a:ext cx="4114800" cy="365125"/>
          </a:xfrm>
        </p:spPr>
        <p:txBody>
          <a:bodyPr/>
          <a:lstStyle/>
          <a:p>
            <a:r>
              <a:rPr lang="en-US"/>
              <a:t>Name -- Presentation Title</a:t>
            </a:r>
            <a:endParaRPr lang="en-GB"/>
          </a:p>
        </p:txBody>
      </p:sp>
      <p:sp>
        <p:nvSpPr>
          <p:cNvPr id="8" name="TextBox 7">
            <a:extLst>
              <a:ext uri="{FF2B5EF4-FFF2-40B4-BE49-F238E27FC236}">
                <a16:creationId xmlns:a16="http://schemas.microsoft.com/office/drawing/2014/main" id="{FAF68084-1E85-43C3-88A0-F240E93A0720}"/>
              </a:ext>
            </a:extLst>
          </p:cNvPr>
          <p:cNvSpPr txBox="1"/>
          <p:nvPr/>
        </p:nvSpPr>
        <p:spPr>
          <a:xfrm>
            <a:off x="890604" y="1330289"/>
            <a:ext cx="3404330" cy="461665"/>
          </a:xfrm>
          <a:prstGeom prst="rect">
            <a:avLst/>
          </a:prstGeom>
          <a:noFill/>
        </p:spPr>
        <p:txBody>
          <a:bodyPr wrap="none" rtlCol="0">
            <a:spAutoFit/>
          </a:bodyPr>
          <a:lstStyle/>
          <a:p>
            <a:r>
              <a:rPr lang="en-US" sz="2400" u="sng" dirty="0">
                <a:solidFill>
                  <a:schemeClr val="accent1">
                    <a:lumMod val="75000"/>
                  </a:schemeClr>
                </a:solidFill>
              </a:rPr>
              <a:t>Diagnostics and hardware</a:t>
            </a:r>
          </a:p>
        </p:txBody>
      </p:sp>
      <p:sp>
        <p:nvSpPr>
          <p:cNvPr id="7" name="TextBox 6">
            <a:extLst>
              <a:ext uri="{FF2B5EF4-FFF2-40B4-BE49-F238E27FC236}">
                <a16:creationId xmlns:a16="http://schemas.microsoft.com/office/drawing/2014/main" id="{FC5087E1-3B42-4F5B-9EFE-B3F3A13A3711}"/>
              </a:ext>
            </a:extLst>
          </p:cNvPr>
          <p:cNvSpPr txBox="1"/>
          <p:nvPr/>
        </p:nvSpPr>
        <p:spPr>
          <a:xfrm>
            <a:off x="815548" y="1989942"/>
            <a:ext cx="10932739"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75000"/>
                  </a:schemeClr>
                </a:solidFill>
              </a:rPr>
              <a:t>Development of magnet impregnation monitoring using RF reflectometry (LBNL)</a:t>
            </a:r>
          </a:p>
          <a:p>
            <a:pPr marL="285750" indent="-285750">
              <a:buFont typeface="Arial" panose="020B0604020202020204" pitchFamily="34" charset="0"/>
              <a:buChar char="•"/>
            </a:pPr>
            <a:r>
              <a:rPr lang="en-US" sz="2000" dirty="0">
                <a:solidFill>
                  <a:schemeClr val="accent1">
                    <a:lumMod val="75000"/>
                  </a:schemeClr>
                </a:solidFill>
              </a:rPr>
              <a:t>Tests of distributed temperature sensing with 3.3 m long ultrasonic waveguides down to 4.2K (LBNL)</a:t>
            </a:r>
          </a:p>
          <a:p>
            <a:pPr marL="285750" indent="-285750">
              <a:buFont typeface="Arial" panose="020B0604020202020204" pitchFamily="34" charset="0"/>
              <a:buChar char="•"/>
            </a:pPr>
            <a:r>
              <a:rPr lang="en-US" sz="2000" dirty="0">
                <a:solidFill>
                  <a:schemeClr val="accent1">
                    <a:lumMod val="75000"/>
                  </a:schemeClr>
                </a:solidFill>
              </a:rPr>
              <a:t>New cryogenic options for current control were explored (LBNL)</a:t>
            </a:r>
          </a:p>
          <a:p>
            <a:pPr marL="285750" indent="-285750">
              <a:buFont typeface="Arial" panose="020B0604020202020204" pitchFamily="34" charset="0"/>
              <a:buChar char="•"/>
            </a:pPr>
            <a:r>
              <a:rPr lang="en-US" sz="2000" dirty="0">
                <a:solidFill>
                  <a:schemeClr val="accent1">
                    <a:lumMod val="75000"/>
                  </a:schemeClr>
                </a:solidFill>
              </a:rPr>
              <a:t>Development of a Hall imaging system with pulsed current capability (LBNL)</a:t>
            </a:r>
          </a:p>
          <a:p>
            <a:pPr marL="285750" indent="-285750">
              <a:buFont typeface="Arial" panose="020B0604020202020204" pitchFamily="34" charset="0"/>
              <a:buChar char="•"/>
            </a:pPr>
            <a:r>
              <a:rPr lang="en-US" sz="2000" dirty="0">
                <a:solidFill>
                  <a:schemeClr val="accent1">
                    <a:lumMod val="75000"/>
                  </a:schemeClr>
                </a:solidFill>
              </a:rPr>
              <a:t>New “TITO” approach to determine true contact resistances in HTS cables (LBNL)</a:t>
            </a:r>
          </a:p>
          <a:p>
            <a:pPr marL="285750" indent="-285750">
              <a:buFont typeface="Arial" panose="020B0604020202020204" pitchFamily="34" charset="0"/>
              <a:buChar char="•"/>
            </a:pPr>
            <a:r>
              <a:rPr lang="en-US" sz="2000" dirty="0">
                <a:solidFill>
                  <a:schemeClr val="accent1">
                    <a:lumMod val="75000"/>
                  </a:schemeClr>
                </a:solidFill>
              </a:rPr>
              <a:t>Novel quench antennas (FNAL), quench antenna analysis for improved localization (LBNL)</a:t>
            </a:r>
          </a:p>
          <a:p>
            <a:pPr marL="285750" indent="-285750">
              <a:buFont typeface="Arial" panose="020B0604020202020204" pitchFamily="34" charset="0"/>
              <a:buChar char="•"/>
            </a:pPr>
            <a:r>
              <a:rPr lang="en-US" sz="2000" dirty="0">
                <a:solidFill>
                  <a:schemeClr val="accent1">
                    <a:lumMod val="75000"/>
                  </a:schemeClr>
                </a:solidFill>
              </a:rPr>
              <a:t>Non-rotating magnetic field probe development (FNAL +LBNL)</a:t>
            </a:r>
          </a:p>
          <a:p>
            <a:pPr marL="285750" indent="-285750">
              <a:buFont typeface="Arial" panose="020B0604020202020204" pitchFamily="34" charset="0"/>
              <a:buChar char="•"/>
            </a:pPr>
            <a:r>
              <a:rPr lang="en-US" sz="2000" dirty="0">
                <a:solidFill>
                  <a:schemeClr val="accent1">
                    <a:lumMod val="75000"/>
                  </a:schemeClr>
                </a:solidFill>
              </a:rPr>
              <a:t>Fiberoptic diagnostics tests on various magnets (FNAL, LBNL)</a:t>
            </a:r>
          </a:p>
          <a:p>
            <a:pPr marL="285750" indent="-285750">
              <a:buFont typeface="Arial" panose="020B0604020202020204" pitchFamily="34" charset="0"/>
              <a:buChar char="•"/>
            </a:pPr>
            <a:r>
              <a:rPr lang="en-US" sz="2000" dirty="0">
                <a:solidFill>
                  <a:schemeClr val="accent1">
                    <a:lumMod val="75000"/>
                  </a:schemeClr>
                </a:solidFill>
              </a:rPr>
              <a:t>Cryo-electronics developments (BNL)</a:t>
            </a:r>
          </a:p>
          <a:p>
            <a:pPr marL="285750" indent="-285750">
              <a:buFont typeface="Arial" panose="020B0604020202020204" pitchFamily="34" charset="0"/>
              <a:buChar char="•"/>
            </a:pPr>
            <a:r>
              <a:rPr lang="en-US" sz="2000" dirty="0">
                <a:solidFill>
                  <a:schemeClr val="accent1">
                    <a:lumMod val="75000"/>
                  </a:schemeClr>
                </a:solidFill>
              </a:rPr>
              <a:t>Power supply variation diagnostics (FNAL)</a:t>
            </a:r>
          </a:p>
          <a:p>
            <a:pPr marL="285750" indent="-285750">
              <a:buFont typeface="Arial" panose="020B0604020202020204" pitchFamily="34" charset="0"/>
              <a:buChar char="•"/>
            </a:pPr>
            <a:r>
              <a:rPr lang="en-US" sz="2000" dirty="0">
                <a:solidFill>
                  <a:schemeClr val="accent1">
                    <a:lumMod val="75000"/>
                  </a:schemeClr>
                </a:solidFill>
              </a:rPr>
              <a:t>AI/ML for quench prediction (FNAL)</a:t>
            </a:r>
          </a:p>
        </p:txBody>
      </p:sp>
    </p:spTree>
    <p:extLst>
      <p:ext uri="{BB962C8B-B14F-4D97-AF65-F5344CB8AC3E}">
        <p14:creationId xmlns:p14="http://schemas.microsoft.com/office/powerpoint/2010/main" val="273181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2ECAD-4C85-479B-A4CA-86D4A040B913}"/>
              </a:ext>
            </a:extLst>
          </p:cNvPr>
          <p:cNvSpPr>
            <a:spLocks noGrp="1"/>
          </p:cNvSpPr>
          <p:nvPr>
            <p:ph type="title"/>
          </p:nvPr>
        </p:nvSpPr>
        <p:spPr/>
        <p:txBody>
          <a:bodyPr/>
          <a:lstStyle/>
          <a:p>
            <a:r>
              <a:rPr lang="en-US" dirty="0"/>
              <a:t>Synergistic projects</a:t>
            </a:r>
          </a:p>
        </p:txBody>
      </p:sp>
      <p:sp>
        <p:nvSpPr>
          <p:cNvPr id="3" name="Rectangle 2">
            <a:extLst>
              <a:ext uri="{FF2B5EF4-FFF2-40B4-BE49-F238E27FC236}">
                <a16:creationId xmlns:a16="http://schemas.microsoft.com/office/drawing/2014/main" id="{67E63EDF-782B-4CD6-8183-024A385D3985}"/>
              </a:ext>
            </a:extLst>
          </p:cNvPr>
          <p:cNvSpPr/>
          <p:nvPr/>
        </p:nvSpPr>
        <p:spPr>
          <a:xfrm>
            <a:off x="902678" y="1498439"/>
            <a:ext cx="10547420" cy="4154984"/>
          </a:xfrm>
          <a:prstGeom prst="rect">
            <a:avLst/>
          </a:prstGeom>
        </p:spPr>
        <p:txBody>
          <a:bodyPr wrap="square">
            <a:spAutoFit/>
          </a:bodyPr>
          <a:lstStyle/>
          <a:p>
            <a:pPr marL="285750" indent="-285750" algn="just">
              <a:spcBef>
                <a:spcPts val="600"/>
              </a:spcBef>
              <a:buFont typeface="Wingdings" panose="05000000000000000000" pitchFamily="2" charset="2"/>
              <a:buChar char="§"/>
            </a:pPr>
            <a:r>
              <a:rPr lang="en-US" dirty="0">
                <a:solidFill>
                  <a:schemeClr val="accent1">
                    <a:lumMod val="75000"/>
                  </a:schemeClr>
                </a:solidFill>
              </a:rPr>
              <a:t>FES Magnet R&amp;D Program</a:t>
            </a:r>
          </a:p>
          <a:p>
            <a:pPr marL="285750" indent="-285750" algn="just">
              <a:spcBef>
                <a:spcPts val="600"/>
              </a:spcBef>
              <a:buFont typeface="Wingdings" panose="05000000000000000000" pitchFamily="2" charset="2"/>
              <a:buChar char="§"/>
            </a:pPr>
            <a:r>
              <a:rPr lang="en-US" dirty="0">
                <a:solidFill>
                  <a:schemeClr val="accent1">
                    <a:lumMod val="75000"/>
                  </a:schemeClr>
                </a:solidFill>
              </a:rPr>
              <a:t>HEP SBIR Phase I with </a:t>
            </a:r>
            <a:r>
              <a:rPr lang="en-US" dirty="0" err="1">
                <a:solidFill>
                  <a:schemeClr val="accent1">
                    <a:lumMod val="75000"/>
                  </a:schemeClr>
                </a:solidFill>
              </a:rPr>
              <a:t>Alphacore</a:t>
            </a:r>
            <a:r>
              <a:rPr lang="en-US" dirty="0">
                <a:solidFill>
                  <a:schemeClr val="accent1">
                    <a:lumMod val="75000"/>
                  </a:schemeClr>
                </a:solidFill>
              </a:rPr>
              <a:t> – development of a cryogenic IC for HTS quench protection, integrating QD data acquisition with active current control</a:t>
            </a:r>
          </a:p>
          <a:p>
            <a:pPr marL="285750" indent="-285750" algn="just">
              <a:spcBef>
                <a:spcPts val="600"/>
              </a:spcBef>
              <a:buFont typeface="Wingdings" panose="05000000000000000000" pitchFamily="2" charset="2"/>
              <a:buChar char="§"/>
            </a:pPr>
            <a:r>
              <a:rPr lang="en-US" dirty="0">
                <a:solidFill>
                  <a:schemeClr val="accent1">
                    <a:lumMod val="75000"/>
                  </a:schemeClr>
                </a:solidFill>
              </a:rPr>
              <a:t>FES Infuse with General Atomics - Joint hall probe arrays to explore joint current distributions, inverse modeling to extract joint parameters</a:t>
            </a:r>
          </a:p>
          <a:p>
            <a:pPr marL="285750" indent="-285750" algn="just">
              <a:spcBef>
                <a:spcPts val="600"/>
              </a:spcBef>
              <a:buFont typeface="Wingdings" panose="05000000000000000000" pitchFamily="2" charset="2"/>
              <a:buChar char="§"/>
            </a:pPr>
            <a:r>
              <a:rPr lang="en-US" dirty="0">
                <a:solidFill>
                  <a:schemeClr val="accent1">
                    <a:lumMod val="75000"/>
                  </a:schemeClr>
                </a:solidFill>
              </a:rPr>
              <a:t>FES SBIR phase 1 - contact resistivity extraction and modeling of CORC cables with joints (dropouts) via "TITO" measurements, useful for both modeling, cable optimization and also useful for quality control </a:t>
            </a:r>
          </a:p>
          <a:p>
            <a:pPr marL="285750" indent="-285750" algn="just">
              <a:spcBef>
                <a:spcPts val="600"/>
              </a:spcBef>
              <a:buFont typeface="Wingdings" panose="05000000000000000000" pitchFamily="2" charset="2"/>
              <a:buChar char="§"/>
            </a:pPr>
            <a:r>
              <a:rPr lang="en-US" dirty="0">
                <a:solidFill>
                  <a:schemeClr val="accent1">
                    <a:lumMod val="75000"/>
                  </a:schemeClr>
                </a:solidFill>
              </a:rPr>
              <a:t>FES SBIR phase 2B - quench detection via Hall probe arrays, development of real-time quench detection "product" for CORC CICC's and for two-phase CORC cables, development of </a:t>
            </a:r>
            <a:r>
              <a:rPr lang="en-US" dirty="0" err="1">
                <a:solidFill>
                  <a:schemeClr val="accent1">
                    <a:lumMod val="75000"/>
                  </a:schemeClr>
                </a:solidFill>
              </a:rPr>
              <a:t>cryo</a:t>
            </a:r>
            <a:r>
              <a:rPr lang="en-US" dirty="0">
                <a:solidFill>
                  <a:schemeClr val="accent1">
                    <a:lumMod val="75000"/>
                  </a:schemeClr>
                </a:solidFill>
              </a:rPr>
              <a:t> current-sensing techniques that have improved immunity to dynamic background fields </a:t>
            </a:r>
          </a:p>
          <a:p>
            <a:pPr marL="285750" indent="-285750" algn="just">
              <a:spcBef>
                <a:spcPts val="600"/>
              </a:spcBef>
              <a:buFont typeface="Wingdings" panose="05000000000000000000" pitchFamily="2" charset="2"/>
              <a:buChar char="§"/>
            </a:pPr>
            <a:r>
              <a:rPr lang="en-US" dirty="0">
                <a:solidFill>
                  <a:schemeClr val="accent1">
                    <a:lumMod val="75000"/>
                  </a:schemeClr>
                </a:solidFill>
              </a:rPr>
              <a:t>The fiberoptic effort is supported by LDRD funding (FNAL)</a:t>
            </a:r>
          </a:p>
          <a:p>
            <a:pPr marL="285750" indent="-285750" algn="just">
              <a:spcBef>
                <a:spcPts val="600"/>
              </a:spcBef>
              <a:buFont typeface="Wingdings" panose="05000000000000000000" pitchFamily="2" charset="2"/>
              <a:buChar char="§"/>
            </a:pPr>
            <a:r>
              <a:rPr lang="en-US" dirty="0">
                <a:solidFill>
                  <a:schemeClr val="accent1">
                    <a:lumMod val="75000"/>
                  </a:schemeClr>
                </a:solidFill>
              </a:rPr>
              <a:t>A scalable acquisition upgrade to VMTF based on FPGAs and probably 20MSPS 14 bit ADC's. This would likely use the </a:t>
            </a:r>
            <a:r>
              <a:rPr lang="en-US" dirty="0" err="1">
                <a:solidFill>
                  <a:schemeClr val="accent1">
                    <a:lumMod val="75000"/>
                  </a:schemeClr>
                </a:solidFill>
              </a:rPr>
              <a:t>Captan</a:t>
            </a:r>
            <a:r>
              <a:rPr lang="en-US" dirty="0">
                <a:solidFill>
                  <a:schemeClr val="accent1">
                    <a:lumMod val="75000"/>
                  </a:schemeClr>
                </a:solidFill>
              </a:rPr>
              <a:t> system and OTSDAQ (FNAL)</a:t>
            </a:r>
          </a:p>
        </p:txBody>
      </p:sp>
    </p:spTree>
    <p:extLst>
      <p:ext uri="{BB962C8B-B14F-4D97-AF65-F5344CB8AC3E}">
        <p14:creationId xmlns:p14="http://schemas.microsoft.com/office/powerpoint/2010/main" val="178892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0C46-7F1B-4BE6-8831-2EFB706B70F5}"/>
              </a:ext>
            </a:extLst>
          </p:cNvPr>
          <p:cNvSpPr>
            <a:spLocks noGrp="1"/>
          </p:cNvSpPr>
          <p:nvPr>
            <p:ph type="title"/>
          </p:nvPr>
        </p:nvSpPr>
        <p:spPr/>
        <p:txBody>
          <a:bodyPr/>
          <a:lstStyle/>
          <a:p>
            <a:r>
              <a:rPr lang="en-US" dirty="0"/>
              <a:t>Published works (2023-24)</a:t>
            </a:r>
          </a:p>
        </p:txBody>
      </p:sp>
      <p:sp>
        <p:nvSpPr>
          <p:cNvPr id="3" name="Rectangle 2">
            <a:extLst>
              <a:ext uri="{FF2B5EF4-FFF2-40B4-BE49-F238E27FC236}">
                <a16:creationId xmlns:a16="http://schemas.microsoft.com/office/drawing/2014/main" id="{A2E20F19-BE95-40B9-B377-DE7A14F638CF}"/>
              </a:ext>
            </a:extLst>
          </p:cNvPr>
          <p:cNvSpPr/>
          <p:nvPr/>
        </p:nvSpPr>
        <p:spPr>
          <a:xfrm>
            <a:off x="486735" y="1127537"/>
            <a:ext cx="11218530" cy="5539978"/>
          </a:xfrm>
          <a:prstGeom prst="rect">
            <a:avLst/>
          </a:prstGeom>
        </p:spPr>
        <p:txBody>
          <a:bodyPr wrap="square">
            <a:spAutoFit/>
          </a:bodyPr>
          <a:lstStyle/>
          <a:p>
            <a:pPr algn="just" fontAlgn="base"/>
            <a:r>
              <a:rPr lang="en-US" sz="1600" dirty="0">
                <a:solidFill>
                  <a:schemeClr val="accent1">
                    <a:lumMod val="75000"/>
                  </a:schemeClr>
                </a:solidFill>
                <a:latin typeface="-apple-system"/>
              </a:rPr>
              <a:t>Thermal runaway criterion as a basis for the protection of high-temperature superconductor magnets</a:t>
            </a:r>
          </a:p>
          <a:p>
            <a:pPr algn="just" fontAlgn="base"/>
            <a:r>
              <a:rPr lang="en-US" sz="1600" dirty="0">
                <a:solidFill>
                  <a:schemeClr val="accent1">
                    <a:lumMod val="75000"/>
                  </a:schemeClr>
                </a:solidFill>
                <a:latin typeface="inherit"/>
              </a:rPr>
              <a:t> M Marchevsky and S </a:t>
            </a:r>
            <a:r>
              <a:rPr lang="en-US" sz="1600" dirty="0" err="1">
                <a:solidFill>
                  <a:schemeClr val="accent1">
                    <a:lumMod val="75000"/>
                  </a:schemeClr>
                </a:solidFill>
                <a:latin typeface="inherit"/>
              </a:rPr>
              <a:t>Prestemon</a:t>
            </a:r>
            <a:r>
              <a:rPr lang="en-US" sz="1600" dirty="0">
                <a:solidFill>
                  <a:schemeClr val="accent1">
                    <a:lumMod val="75000"/>
                  </a:schemeClr>
                </a:solidFill>
                <a:latin typeface="inherit"/>
              </a:rPr>
              <a:t> 2024 </a:t>
            </a:r>
            <a:r>
              <a:rPr lang="en-US" sz="1600" i="1" dirty="0" err="1">
                <a:solidFill>
                  <a:schemeClr val="accent1">
                    <a:lumMod val="75000"/>
                  </a:schemeClr>
                </a:solidFill>
                <a:latin typeface="inherit"/>
              </a:rPr>
              <a:t>Supercond</a:t>
            </a:r>
            <a:r>
              <a:rPr lang="en-US" sz="1600" i="1" dirty="0">
                <a:solidFill>
                  <a:schemeClr val="accent1">
                    <a:lumMod val="75000"/>
                  </a:schemeClr>
                </a:solidFill>
                <a:latin typeface="inherit"/>
              </a:rPr>
              <a:t>. Sci. Technol.</a:t>
            </a:r>
            <a:r>
              <a:rPr lang="en-US" sz="1600" dirty="0">
                <a:solidFill>
                  <a:schemeClr val="accent1">
                    <a:lumMod val="75000"/>
                  </a:schemeClr>
                </a:solidFill>
                <a:latin typeface="inherit"/>
              </a:rPr>
              <a:t> </a:t>
            </a:r>
            <a:r>
              <a:rPr lang="en-US" sz="1600" b="1" dirty="0">
                <a:solidFill>
                  <a:schemeClr val="accent1">
                    <a:lumMod val="75000"/>
                  </a:schemeClr>
                </a:solidFill>
                <a:latin typeface="inherit"/>
              </a:rPr>
              <a:t>37</a:t>
            </a:r>
            <a:r>
              <a:rPr lang="en-US" sz="1600" dirty="0">
                <a:solidFill>
                  <a:schemeClr val="accent1">
                    <a:lumMod val="75000"/>
                  </a:schemeClr>
                </a:solidFill>
                <a:latin typeface="inherit"/>
              </a:rPr>
              <a:t> 035012, </a:t>
            </a:r>
            <a:r>
              <a:rPr lang="en-US" sz="1600" b="1" dirty="0">
                <a:solidFill>
                  <a:schemeClr val="accent1">
                    <a:lumMod val="75000"/>
                  </a:schemeClr>
                </a:solidFill>
                <a:latin typeface="inherit"/>
              </a:rPr>
              <a:t>DOI</a:t>
            </a:r>
            <a:r>
              <a:rPr lang="en-US" sz="1600" dirty="0">
                <a:solidFill>
                  <a:schemeClr val="accent1">
                    <a:lumMod val="75000"/>
                  </a:schemeClr>
                </a:solidFill>
                <a:latin typeface="inherit"/>
              </a:rPr>
              <a:t> 10.1088/1361-6668/ad20fe</a:t>
            </a:r>
          </a:p>
          <a:p>
            <a:pPr algn="just" fontAlgn="base"/>
            <a:endParaRPr lang="en-US" sz="1600" b="0" i="0" dirty="0">
              <a:solidFill>
                <a:schemeClr val="accent1">
                  <a:lumMod val="75000"/>
                </a:schemeClr>
              </a:solidFill>
              <a:effectLst/>
              <a:latin typeface="inherit"/>
            </a:endParaRPr>
          </a:p>
          <a:p>
            <a:pPr algn="just" fontAlgn="base"/>
            <a:r>
              <a:rPr lang="en-US" sz="1600" dirty="0">
                <a:solidFill>
                  <a:schemeClr val="accent1">
                    <a:lumMod val="75000"/>
                  </a:schemeClr>
                </a:solidFill>
              </a:rPr>
              <a:t>Impregnation damage monitoring for the canted-cosine-theta magnets using time-domain reflectometry</a:t>
            </a:r>
          </a:p>
          <a:p>
            <a:pPr algn="just" fontAlgn="base"/>
            <a:r>
              <a:rPr lang="en-US" sz="1600" b="0" i="0" dirty="0">
                <a:solidFill>
                  <a:schemeClr val="accent1">
                    <a:lumMod val="75000"/>
                  </a:schemeClr>
                </a:solidFill>
                <a:effectLst/>
                <a:latin typeface="-apple-system"/>
              </a:rPr>
              <a:t>G. S. L</a:t>
            </a:r>
            <a:r>
              <a:rPr lang="en-US" sz="1600" dirty="0">
                <a:solidFill>
                  <a:schemeClr val="accent1">
                    <a:lumMod val="75000"/>
                  </a:schemeClr>
                </a:solidFill>
                <a:latin typeface="-apple-system"/>
              </a:rPr>
              <a:t>ee et al., </a:t>
            </a:r>
            <a:r>
              <a:rPr lang="en-US" sz="1600" i="1" dirty="0" err="1">
                <a:solidFill>
                  <a:schemeClr val="accent1">
                    <a:lumMod val="75000"/>
                  </a:schemeClr>
                </a:solidFill>
                <a:latin typeface="inherit"/>
              </a:rPr>
              <a:t>Supercond</a:t>
            </a:r>
            <a:r>
              <a:rPr lang="en-US" sz="1600" i="1" dirty="0">
                <a:solidFill>
                  <a:schemeClr val="accent1">
                    <a:lumMod val="75000"/>
                  </a:schemeClr>
                </a:solidFill>
                <a:latin typeface="inherit"/>
              </a:rPr>
              <a:t>. Sci. Technol., accepted, </a:t>
            </a:r>
            <a:r>
              <a:rPr lang="en-US" sz="1600" b="1" dirty="0">
                <a:solidFill>
                  <a:schemeClr val="accent1">
                    <a:lumMod val="75000"/>
                  </a:schemeClr>
                </a:solidFill>
              </a:rPr>
              <a:t>DOI</a:t>
            </a:r>
            <a:r>
              <a:rPr lang="en-US" sz="1600" dirty="0">
                <a:solidFill>
                  <a:schemeClr val="accent1">
                    <a:lumMod val="75000"/>
                  </a:schemeClr>
                </a:solidFill>
              </a:rPr>
              <a:t> 10.1088/1361-6668/ad44e5</a:t>
            </a:r>
          </a:p>
          <a:p>
            <a:pPr algn="just" fontAlgn="base"/>
            <a:endParaRPr lang="en-US" sz="1600" b="0" i="0" dirty="0">
              <a:solidFill>
                <a:schemeClr val="accent1">
                  <a:lumMod val="75000"/>
                </a:schemeClr>
              </a:solidFill>
              <a:effectLst/>
              <a:latin typeface="-apple-system"/>
            </a:endParaRPr>
          </a:p>
          <a:p>
            <a:pPr algn="just" fontAlgn="base"/>
            <a:r>
              <a:rPr lang="en-US" sz="1600" dirty="0">
                <a:solidFill>
                  <a:schemeClr val="accent1">
                    <a:lumMod val="75000"/>
                  </a:schemeClr>
                </a:solidFill>
              </a:rPr>
              <a:t>H. M. </a:t>
            </a:r>
            <a:r>
              <a:rPr lang="en-US" sz="1600" dirty="0" err="1">
                <a:solidFill>
                  <a:schemeClr val="accent1">
                    <a:lumMod val="75000"/>
                  </a:schemeClr>
                </a:solidFill>
              </a:rPr>
              <a:t>Seong</a:t>
            </a:r>
            <a:r>
              <a:rPr lang="en-US" sz="1600" dirty="0">
                <a:solidFill>
                  <a:schemeClr val="accent1">
                    <a:lumMod val="75000"/>
                  </a:schemeClr>
                </a:solidFill>
              </a:rPr>
              <a:t>, Y. -S. Sim, G. S. Lee and S. J. Chang, "Development of Quench Detection Method Around the Joint Box for HTS Cable Using TFDR and EM Algorithm," in </a:t>
            </a:r>
            <a:r>
              <a:rPr lang="en-US" sz="1600" i="1" dirty="0">
                <a:solidFill>
                  <a:schemeClr val="accent1">
                    <a:lumMod val="75000"/>
                  </a:schemeClr>
                </a:solidFill>
              </a:rPr>
              <a:t>IEEE Transactions on Applied Superconductivity</a:t>
            </a:r>
            <a:r>
              <a:rPr lang="en-US" sz="1600" dirty="0">
                <a:solidFill>
                  <a:schemeClr val="accent1">
                    <a:lumMod val="75000"/>
                  </a:schemeClr>
                </a:solidFill>
              </a:rPr>
              <a:t>, vol. 34, no. 3, pp. 1-5, May 2024, Art no. 4701905, </a:t>
            </a:r>
            <a:r>
              <a:rPr lang="en-US" sz="1600" dirty="0" err="1">
                <a:solidFill>
                  <a:schemeClr val="accent1">
                    <a:lumMod val="75000"/>
                  </a:schemeClr>
                </a:solidFill>
              </a:rPr>
              <a:t>doi</a:t>
            </a:r>
            <a:r>
              <a:rPr lang="en-US" sz="1600" dirty="0">
                <a:solidFill>
                  <a:schemeClr val="accent1">
                    <a:lumMod val="75000"/>
                  </a:schemeClr>
                </a:solidFill>
              </a:rPr>
              <a:t>: 10.1109/TASC.2024.3356454</a:t>
            </a:r>
          </a:p>
          <a:p>
            <a:pPr algn="just" fontAlgn="base"/>
            <a:endParaRPr lang="en-US" sz="1600" b="0" i="0" dirty="0">
              <a:solidFill>
                <a:schemeClr val="accent1">
                  <a:lumMod val="75000"/>
                </a:schemeClr>
              </a:solidFill>
              <a:effectLst/>
              <a:latin typeface="-apple-system"/>
            </a:endParaRPr>
          </a:p>
          <a:p>
            <a:pPr algn="just" fontAlgn="base"/>
            <a:r>
              <a:rPr lang="en-US" sz="1600" dirty="0">
                <a:solidFill>
                  <a:schemeClr val="accent1">
                    <a:lumMod val="75000"/>
                  </a:schemeClr>
                </a:solidFill>
              </a:rPr>
              <a:t>S. </a:t>
            </a:r>
            <a:r>
              <a:rPr lang="en-US" sz="1600" dirty="0" err="1">
                <a:solidFill>
                  <a:schemeClr val="accent1">
                    <a:lumMod val="75000"/>
                  </a:schemeClr>
                </a:solidFill>
              </a:rPr>
              <a:t>Stoynev</a:t>
            </a:r>
            <a:r>
              <a:rPr lang="en-US" sz="1600" dirty="0">
                <a:solidFill>
                  <a:schemeClr val="accent1">
                    <a:lumMod val="75000"/>
                  </a:schemeClr>
                </a:solidFill>
              </a:rPr>
              <a:t> and J. DiMarco, "Assessment and Performance of Flexible Quench Antenna Array Diagnostics for Superconducting Magnets," in </a:t>
            </a:r>
            <a:r>
              <a:rPr lang="en-US" sz="1600" i="1" dirty="0">
                <a:solidFill>
                  <a:schemeClr val="accent1">
                    <a:lumMod val="75000"/>
                  </a:schemeClr>
                </a:solidFill>
              </a:rPr>
              <a:t>IEEE Transactions on Applied Superconductivity</a:t>
            </a:r>
            <a:r>
              <a:rPr lang="en-US" sz="1600" dirty="0">
                <a:solidFill>
                  <a:schemeClr val="accent1">
                    <a:lumMod val="75000"/>
                  </a:schemeClr>
                </a:solidFill>
              </a:rPr>
              <a:t>, vol. 33, no. 5, pp. 1-5, Aug. 2023, Art no. 4700205, </a:t>
            </a:r>
            <a:r>
              <a:rPr lang="en-US" sz="1600" dirty="0" err="1">
                <a:solidFill>
                  <a:schemeClr val="accent1">
                    <a:lumMod val="75000"/>
                  </a:schemeClr>
                </a:solidFill>
              </a:rPr>
              <a:t>doi</a:t>
            </a:r>
            <a:r>
              <a:rPr lang="en-US" sz="1600" dirty="0">
                <a:solidFill>
                  <a:schemeClr val="accent1">
                    <a:lumMod val="75000"/>
                  </a:schemeClr>
                </a:solidFill>
              </a:rPr>
              <a:t>: 10.1109/TASC.2023.3238677</a:t>
            </a:r>
          </a:p>
          <a:p>
            <a:pPr algn="just" fontAlgn="base"/>
            <a:endParaRPr lang="en-US" sz="1600" b="0" i="0" dirty="0">
              <a:solidFill>
                <a:schemeClr val="accent1">
                  <a:lumMod val="75000"/>
                </a:schemeClr>
              </a:solidFill>
              <a:effectLst/>
              <a:latin typeface="-apple-system"/>
            </a:endParaRPr>
          </a:p>
          <a:p>
            <a:pPr algn="just" fontAlgn="base"/>
            <a:r>
              <a:rPr lang="en-US" sz="1600" dirty="0">
                <a:solidFill>
                  <a:schemeClr val="accent1">
                    <a:lumMod val="75000"/>
                  </a:schemeClr>
                </a:solidFill>
                <a:latin typeface="-apple-system"/>
              </a:rPr>
              <a:t>M. </a:t>
            </a:r>
            <a:r>
              <a:rPr lang="en-US" sz="1600" dirty="0" err="1">
                <a:solidFill>
                  <a:schemeClr val="accent1">
                    <a:lumMod val="75000"/>
                  </a:schemeClr>
                </a:solidFill>
                <a:latin typeface="-apple-system"/>
              </a:rPr>
              <a:t>Baldini</a:t>
            </a:r>
            <a:r>
              <a:rPr lang="en-US" sz="1600" dirty="0">
                <a:solidFill>
                  <a:schemeClr val="accent1">
                    <a:lumMod val="75000"/>
                  </a:schemeClr>
                </a:solidFill>
                <a:latin typeface="-apple-system"/>
              </a:rPr>
              <a:t>, S. </a:t>
            </a:r>
            <a:r>
              <a:rPr lang="en-US" sz="1600" dirty="0" err="1">
                <a:solidFill>
                  <a:schemeClr val="accent1">
                    <a:lumMod val="75000"/>
                  </a:schemeClr>
                </a:solidFill>
                <a:latin typeface="-apple-system"/>
              </a:rPr>
              <a:t>Krave</a:t>
            </a:r>
            <a:r>
              <a:rPr lang="en-US" sz="1600" dirty="0">
                <a:solidFill>
                  <a:schemeClr val="accent1">
                    <a:lumMod val="75000"/>
                  </a:schemeClr>
                </a:solidFill>
                <a:latin typeface="-apple-system"/>
              </a:rPr>
              <a:t>, R. Bossert, S. </a:t>
            </a:r>
            <a:r>
              <a:rPr lang="en-US" sz="1600" dirty="0" err="1">
                <a:solidFill>
                  <a:schemeClr val="accent1">
                    <a:lumMod val="75000"/>
                  </a:schemeClr>
                </a:solidFill>
                <a:latin typeface="-apple-system"/>
              </a:rPr>
              <a:t>Feher</a:t>
            </a:r>
            <a:r>
              <a:rPr lang="en-US" sz="1600" dirty="0">
                <a:solidFill>
                  <a:schemeClr val="accent1">
                    <a:lumMod val="75000"/>
                  </a:schemeClr>
                </a:solidFill>
                <a:latin typeface="-apple-system"/>
              </a:rPr>
              <a:t>, T. Strauss, and A. </a:t>
            </a:r>
            <a:r>
              <a:rPr lang="en-US" sz="1600" dirty="0" err="1">
                <a:solidFill>
                  <a:schemeClr val="accent1">
                    <a:lumMod val="75000"/>
                  </a:schemeClr>
                </a:solidFill>
                <a:latin typeface="-apple-system"/>
              </a:rPr>
              <a:t>Vouris</a:t>
            </a:r>
            <a:r>
              <a:rPr lang="en-US" sz="1600" dirty="0">
                <a:solidFill>
                  <a:schemeClr val="accent1">
                    <a:lumMod val="75000"/>
                  </a:schemeClr>
                </a:solidFill>
                <a:latin typeface="-apple-system"/>
              </a:rPr>
              <a:t>, “Application of Distributed Fiber Optic Strain Sensors to LMQXFA Cold Mass Welding”, IEEE Transactions on Applied Superconductivity vol. 33, no. 5, pp. 1-5, Aug. 2023, Art no. 9000705, </a:t>
            </a:r>
            <a:r>
              <a:rPr lang="en-US" sz="1600" dirty="0" err="1">
                <a:solidFill>
                  <a:schemeClr val="accent1">
                    <a:lumMod val="75000"/>
                  </a:schemeClr>
                </a:solidFill>
                <a:latin typeface="-apple-system"/>
              </a:rPr>
              <a:t>doi</a:t>
            </a:r>
            <a:r>
              <a:rPr lang="en-US" sz="1600" dirty="0">
                <a:solidFill>
                  <a:schemeClr val="accent1">
                    <a:lumMod val="75000"/>
                  </a:schemeClr>
                </a:solidFill>
                <a:latin typeface="-apple-system"/>
              </a:rPr>
              <a:t>: 10.1109/TASC.2023.3258904</a:t>
            </a:r>
          </a:p>
          <a:p>
            <a:pPr algn="just" fontAlgn="base"/>
            <a:endParaRPr lang="en-US" sz="1600" b="0" i="0" dirty="0">
              <a:solidFill>
                <a:schemeClr val="accent1">
                  <a:lumMod val="75000"/>
                </a:schemeClr>
              </a:solidFill>
              <a:effectLst/>
              <a:latin typeface="-apple-system"/>
            </a:endParaRPr>
          </a:p>
          <a:p>
            <a:pPr fontAlgn="base"/>
            <a:r>
              <a:rPr lang="en-US" sz="1600" dirty="0">
                <a:solidFill>
                  <a:schemeClr val="accent1">
                    <a:lumMod val="75000"/>
                  </a:schemeClr>
                </a:solidFill>
              </a:rPr>
              <a:t>Training-free demonstration of a 5.4 T Nb</a:t>
            </a:r>
            <a:r>
              <a:rPr lang="en-US" sz="1600" baseline="-25000" dirty="0">
                <a:solidFill>
                  <a:schemeClr val="accent1">
                    <a:lumMod val="75000"/>
                  </a:schemeClr>
                </a:solidFill>
              </a:rPr>
              <a:t>3</a:t>
            </a:r>
            <a:r>
              <a:rPr lang="en-US" sz="1600" dirty="0">
                <a:solidFill>
                  <a:schemeClr val="accent1">
                    <a:lumMod val="75000"/>
                  </a:schemeClr>
                </a:solidFill>
              </a:rPr>
              <a:t>Sn canted-cosine-theta accelerator dipole impregnated with paraffin wax</a:t>
            </a:r>
          </a:p>
          <a:p>
            <a:pPr fontAlgn="base"/>
            <a:r>
              <a:rPr lang="en-US" sz="1600" dirty="0">
                <a:solidFill>
                  <a:schemeClr val="accent1">
                    <a:lumMod val="75000"/>
                  </a:schemeClr>
                </a:solidFill>
              </a:rPr>
              <a:t>D. Arbelaez</a:t>
            </a:r>
            <a:r>
              <a:rPr lang="en-US" sz="1600" baseline="30000" dirty="0">
                <a:solidFill>
                  <a:schemeClr val="accent1">
                    <a:lumMod val="75000"/>
                  </a:schemeClr>
                </a:solidFill>
              </a:rPr>
              <a:t> </a:t>
            </a:r>
            <a:r>
              <a:rPr lang="en-US" sz="1600" dirty="0">
                <a:solidFill>
                  <a:schemeClr val="accent1">
                    <a:lumMod val="75000"/>
                  </a:schemeClr>
                </a:solidFill>
              </a:rPr>
              <a:t>et al., </a:t>
            </a:r>
            <a:r>
              <a:rPr lang="en-US" sz="1600" dirty="0">
                <a:solidFill>
                  <a:schemeClr val="accent1">
                    <a:lumMod val="75000"/>
                  </a:schemeClr>
                </a:solidFill>
                <a:latin typeface="inherit"/>
              </a:rPr>
              <a:t>2024 </a:t>
            </a:r>
            <a:r>
              <a:rPr lang="en-US" sz="1600" i="1" dirty="0" err="1">
                <a:solidFill>
                  <a:schemeClr val="accent1">
                    <a:lumMod val="75000"/>
                  </a:schemeClr>
                </a:solidFill>
                <a:latin typeface="inherit"/>
              </a:rPr>
              <a:t>Supercond</a:t>
            </a:r>
            <a:r>
              <a:rPr lang="en-US" sz="1600" i="1" dirty="0">
                <a:solidFill>
                  <a:schemeClr val="accent1">
                    <a:lumMod val="75000"/>
                  </a:schemeClr>
                </a:solidFill>
                <a:latin typeface="inherit"/>
              </a:rPr>
              <a:t>. Sci. Technol</a:t>
            </a:r>
            <a:r>
              <a:rPr lang="en-US" sz="1600" dirty="0">
                <a:solidFill>
                  <a:schemeClr val="accent1">
                    <a:lumMod val="75000"/>
                  </a:schemeClr>
                </a:solidFill>
                <a:latin typeface="inherit"/>
              </a:rPr>
              <a:t>, accepted, DOI 10.1088/1361-6668/ad44e6</a:t>
            </a:r>
            <a:endParaRPr lang="en-US" sz="1600" dirty="0">
              <a:solidFill>
                <a:schemeClr val="accent1">
                  <a:lumMod val="75000"/>
                </a:schemeClr>
              </a:solidFill>
            </a:endParaRPr>
          </a:p>
          <a:p>
            <a:pPr algn="just" fontAlgn="base"/>
            <a:endParaRPr lang="en-US" sz="1600" b="0" i="0" dirty="0">
              <a:solidFill>
                <a:schemeClr val="accent1">
                  <a:lumMod val="75000"/>
                </a:schemeClr>
              </a:solidFill>
              <a:effectLst/>
              <a:latin typeface="-apple-system"/>
            </a:endParaRPr>
          </a:p>
          <a:p>
            <a:pPr algn="just" fontAlgn="base"/>
            <a:endParaRPr lang="en-US" b="0" i="0" dirty="0">
              <a:solidFill>
                <a:schemeClr val="accent1">
                  <a:lumMod val="75000"/>
                </a:schemeClr>
              </a:solidFill>
              <a:effectLst/>
              <a:latin typeface="-apple-system"/>
            </a:endParaRPr>
          </a:p>
        </p:txBody>
      </p:sp>
    </p:spTree>
    <p:extLst>
      <p:ext uri="{BB962C8B-B14F-4D97-AF65-F5344CB8AC3E}">
        <p14:creationId xmlns:p14="http://schemas.microsoft.com/office/powerpoint/2010/main" val="2324194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12724</TotalTime>
  <Words>1477</Words>
  <Application>Microsoft Office PowerPoint</Application>
  <PresentationFormat>Widescreen</PresentationFormat>
  <Paragraphs>183</Paragraphs>
  <Slides>10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10</vt:i4>
      </vt:variant>
    </vt:vector>
  </HeadingPairs>
  <TitlesOfParts>
    <vt:vector size="18" baseType="lpstr">
      <vt:lpstr>-apple-system</vt:lpstr>
      <vt:lpstr>Arial</vt:lpstr>
      <vt:lpstr>Calibri</vt:lpstr>
      <vt:lpstr>Calibri Light</vt:lpstr>
      <vt:lpstr>Helvetica</vt:lpstr>
      <vt:lpstr>inherit</vt:lpstr>
      <vt:lpstr>Wingdings</vt:lpstr>
      <vt:lpstr>Office Theme</vt:lpstr>
      <vt:lpstr>PowerPoint Presentation</vt:lpstr>
      <vt:lpstr>Driving questions</vt:lpstr>
      <vt:lpstr>Key tasks</vt:lpstr>
      <vt:lpstr>Diagnostics milestone table (2023)</vt:lpstr>
      <vt:lpstr>Diagnostics presentations at CM</vt:lpstr>
      <vt:lpstr>IDSM’02 Workshop</vt:lpstr>
      <vt:lpstr>Main developments since the last CM</vt:lpstr>
      <vt:lpstr>Synergistic projects</vt:lpstr>
      <vt:lpstr>Published works (2023-24)</vt:lpstr>
      <vt:lpstr>Diagnostics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 Martchevskii</dc:creator>
  <cp:lastModifiedBy>Maxim Martchevskii</cp:lastModifiedBy>
  <cp:revision>261</cp:revision>
  <cp:lastPrinted>2021-10-26T17:59:48Z</cp:lastPrinted>
  <dcterms:created xsi:type="dcterms:W3CDTF">2021-10-19T23:35:27Z</dcterms:created>
  <dcterms:modified xsi:type="dcterms:W3CDTF">2024-05-02T14:12:44Z</dcterms:modified>
</cp:coreProperties>
</file>