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55" r:id="rId2"/>
    <p:sldId id="856" r:id="rId3"/>
    <p:sldId id="857" r:id="rId4"/>
    <p:sldId id="858" r:id="rId5"/>
    <p:sldId id="268" r:id="rId6"/>
    <p:sldId id="270" r:id="rId7"/>
    <p:sldId id="273" r:id="rId8"/>
    <p:sldId id="859" r:id="rId9"/>
    <p:sldId id="853" r:id="rId10"/>
    <p:sldId id="861" r:id="rId11"/>
    <p:sldId id="854" r:id="rId12"/>
    <p:sldId id="86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Martchevskii" initials="MM" lastIdx="2" clrIdx="0">
    <p:extLst>
      <p:ext uri="{19B8F6BF-5375-455C-9EA6-DF929625EA0E}">
        <p15:presenceInfo xmlns:p15="http://schemas.microsoft.com/office/powerpoint/2012/main" userId="S-1-5-21-1715567821-1060284298-725345543-3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E25326"/>
    <a:srgbClr val="BDFFCA"/>
    <a:srgbClr val="CC00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5249" autoAdjust="0"/>
  </p:normalViewPr>
  <p:slideViewPr>
    <p:cSldViewPr snapToGrid="0">
      <p:cViewPr varScale="1">
        <p:scale>
          <a:sx n="74" d="100"/>
          <a:sy n="74" d="100"/>
        </p:scale>
        <p:origin x="15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FBA28F7-987C-4928-8287-A6A09861DD4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AA0E21-8050-4290-87DD-5ED62E24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F66A-9472-460C-8F7E-56BFD55C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742E1-3D2F-4F99-AC2F-56A96D7AE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305E-C530-4523-B4FF-ED593F45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63FA-30E0-4822-869D-2B1D9479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75CB5-C7D2-4371-9F52-0DFC077E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BA90-7A73-4FDB-B280-5CD59D0C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5A4EB-2DC4-4D62-92A3-1083CBD95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96BA1-1A81-4DF9-A6D4-88E3AF02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A7EEE-76A6-406D-A238-D15F2CCE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7654-8BBC-4D7B-9C4C-1C5E913A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12951-4BCA-412C-A4B6-C4DC831B5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74925-6F25-4C2D-A303-F94A8124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D0C9-22E1-425B-8D56-5FE5B850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A98D-2551-4448-A2C0-1B2AE1F2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7264-283F-4439-94DB-3E9197B5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07800" imgH="8418960" progId="">
                  <p:embed/>
                </p:oleObj>
              </mc:Choice>
              <mc:Fallback>
                <p:oleObj r:id="rId2" imgW="16507800" imgH="841896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94" y="4806214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D9F078-1E17-4C0E-9930-52FBC22202D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507800" imgH="8418960" progId="">
                  <p:embed/>
                </p:oleObj>
              </mc:Choice>
              <mc:Fallback>
                <p:oleObj r:id="rId5" imgW="16507800" imgH="841896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D9F078-1E17-4C0E-9930-52FBC22202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10A80B7-195D-46DC-88D1-890187308DD7}"/>
              </a:ext>
            </a:extLst>
          </p:cNvPr>
          <p:cNvSpPr/>
          <p:nvPr userDrawn="1"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92F-9DD1-432C-B225-744C7558C0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7D5F4D-1848-495B-BD73-8866B30FA8C3}"/>
              </a:ext>
            </a:extLst>
          </p:cNvPr>
          <p:cNvSpPr/>
          <p:nvPr userDrawn="1"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777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14655"/>
            <a:ext cx="12192000" cy="443345"/>
          </a:xfrm>
          <a:prstGeom prst="rect">
            <a:avLst/>
          </a:prstGeom>
          <a:solidFill>
            <a:srgbClr val="195075"/>
          </a:solidFill>
          <a:ln>
            <a:solidFill>
              <a:srgbClr val="195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" y="1"/>
            <a:ext cx="12191997" cy="899531"/>
          </a:xfrm>
          <a:prstGeom prst="rect">
            <a:avLst/>
          </a:prstGeom>
          <a:solidFill>
            <a:srgbClr val="195075"/>
          </a:solidFill>
          <a:ln>
            <a:solidFill>
              <a:srgbClr val="1950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57" y="1"/>
            <a:ext cx="8415453" cy="884664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3" y="62346"/>
            <a:ext cx="2056655" cy="748466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H="1" flipV="1">
            <a:off x="2648680" y="0"/>
            <a:ext cx="7114" cy="90095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1219" y="6467707"/>
            <a:ext cx="694137" cy="274551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9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6714" y="6515101"/>
            <a:ext cx="925286" cy="342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2AC80A-627F-4E7E-B5CE-80343A1A56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39571" y="15648"/>
            <a:ext cx="9030886" cy="841248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AutoShape 4" descr="Afbeeldingsresultaat voor mt25 conference logo"/>
          <p:cNvSpPr>
            <a:spLocks noChangeAspect="1" noChangeArrowheads="1"/>
          </p:cNvSpPr>
          <p:nvPr userDrawn="1"/>
        </p:nvSpPr>
        <p:spPr bwMode="auto">
          <a:xfrm>
            <a:off x="524852" y="156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510130"/>
            <a:ext cx="12192000" cy="347870"/>
          </a:xfrm>
          <a:prstGeom prst="rect">
            <a:avLst/>
          </a:prstGeom>
          <a:solidFill>
            <a:srgbClr val="001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M. Marchevsky</a:t>
            </a:r>
          </a:p>
        </p:txBody>
      </p:sp>
      <p:pic>
        <p:nvPicPr>
          <p:cNvPr id="14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56" y="0"/>
            <a:ext cx="1130290" cy="8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127F6E-F178-484F-B36E-598E1882BFC5}"/>
              </a:ext>
            </a:extLst>
          </p:cNvPr>
          <p:cNvSpPr/>
          <p:nvPr userDrawn="1"/>
        </p:nvSpPr>
        <p:spPr>
          <a:xfrm>
            <a:off x="-1" y="0"/>
            <a:ext cx="2044558" cy="8412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E00ED-B0BB-4E5E-8A87-07ED8A21B0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" y="57150"/>
            <a:ext cx="1963370" cy="7048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4AFA8C-94E1-40AA-853F-0D4A74EFC685}"/>
              </a:ext>
            </a:extLst>
          </p:cNvPr>
          <p:cNvCxnSpPr/>
          <p:nvPr userDrawn="1"/>
        </p:nvCxnSpPr>
        <p:spPr>
          <a:xfrm>
            <a:off x="0" y="841248"/>
            <a:ext cx="1220074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F9D1-4910-41B8-B44F-AF3621A1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A101-68C1-4FF1-959E-22221D0AE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42C8-1E38-464F-B277-BFDC3611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5BB4-D00F-4694-A66A-A3207E9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983C-1001-4985-9F13-AFE66811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86D4-AD77-41B0-87B2-090405AD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A02-A8C0-45D1-BB54-BB5F1909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0525-9D81-49BB-B7F2-4715499A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1829-B134-4EF7-9D0D-EA712251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72BA9-0EE8-4E0B-9E17-664C56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97C-19FB-4B53-B5C7-CCF0159C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A3E1-C2DF-41B0-9991-E0A0BC898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7537D-BF35-4679-B46B-61E848B1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C2617-73DE-457E-BE38-D413216F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D6B69-CC98-4FAD-B42F-16C4258D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FB079-474D-46CA-8AC6-002708A0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E92-7F02-4085-BE0E-141E9B3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B35A-112E-4D27-B126-A35549656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C5DF-5A6F-42AA-AC72-05A029C43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0CF90-5943-4E16-BB4D-DDC930A2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8FDA5-0330-409D-831E-812DE9907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7157-71E6-4ED4-8DFA-8B05123D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683B9-CE3A-41CD-9CFA-244A1AF8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AF469-EC46-46D5-B745-E819F1AB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975DB-50EF-4DFA-B2A9-31B3C1C7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117AB-4F61-4746-842B-C519AB52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6B7B6-0876-4C0D-B619-D8E647F6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FE4D-B628-41A9-B05C-23EA915D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0BB39-EF00-4D64-A163-36A665FA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74D27-43BC-410C-A3B4-CD20E2CB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C0EF2-255D-468C-9173-7C9632F8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4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F5AB-A298-4208-B278-D8FEB628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9E8F-4F34-49B9-8EC6-5EF08BE36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1FA56-7BCB-4D6C-A265-F970961B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8829A-4BAA-4731-A048-5B81A5CB8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DF41E-BD99-4763-817D-7FC8C5D6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1357-0954-4A5F-8DD8-7A81AA27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FE5A-E6C9-4956-955A-EBC4E43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EACA4-B95D-4EC1-8DCA-558C29A78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D6DB6-C337-463F-8B4F-F7DCD973C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0D084-56C9-4B68-8BE9-3B3F6EC6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B08E1-7CAA-4A83-AA22-DD5D211C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6105-10C4-48CA-B1CB-1AD2D69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A31E9-6CBB-4007-A09A-40D65B27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AFEB6-3F27-4281-97E7-3D781FCE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8EBE-4A71-46C6-A8B4-4B45BB88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40AA-A93F-437E-A8BE-334C43F4DB8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7891-69BB-4FB3-9317-0C24AC26A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630F-B9B9-4333-8476-0A6A81D09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AF83-2C5A-425B-8AB8-DC6CC04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0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70B-850F-7272-431D-37497E6C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BD7C7-BC29-61A6-C6F5-6BA0981577D0}"/>
              </a:ext>
            </a:extLst>
          </p:cNvPr>
          <p:cNvSpPr txBox="1"/>
          <p:nvPr/>
        </p:nvSpPr>
        <p:spPr>
          <a:xfrm>
            <a:off x="3133858" y="2428726"/>
            <a:ext cx="59242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Non-Rotating Magnetic Probe Update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02May2024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J. DiMarco, M. Marchevsky</a:t>
            </a:r>
          </a:p>
        </p:txBody>
      </p:sp>
    </p:spTree>
    <p:extLst>
      <p:ext uri="{BB962C8B-B14F-4D97-AF65-F5344CB8AC3E}">
        <p14:creationId xmlns:p14="http://schemas.microsoft.com/office/powerpoint/2010/main" val="378767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1CAA-09F4-8262-3F51-55EA4595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05274B-E839-411D-C7C5-0BD36522DF5A}"/>
                  </a:ext>
                </a:extLst>
              </p:cNvPr>
              <p:cNvSpPr txBox="1"/>
              <p:nvPr/>
            </p:nvSpPr>
            <p:spPr>
              <a:xfrm>
                <a:off x="-232449" y="1276764"/>
                <a:ext cx="4432743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05274B-E839-411D-C7C5-0BD36522D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2449" y="1276764"/>
                <a:ext cx="4432743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283C83-A7AD-48A2-5A4B-F127B4EE0F98}"/>
                  </a:ext>
                </a:extLst>
              </p:cNvPr>
              <p:cNvSpPr txBox="1"/>
              <p:nvPr/>
            </p:nvSpPr>
            <p:spPr>
              <a:xfrm>
                <a:off x="1414732" y="2654153"/>
                <a:ext cx="3588411" cy="552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br>
                  <a:rPr lang="en-US" sz="3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283C83-A7AD-48A2-5A4B-F127B4EE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732" y="2654153"/>
                <a:ext cx="3588411" cy="552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2D9DBE-8176-58A2-8D26-99EDC5E99282}"/>
              </a:ext>
            </a:extLst>
          </p:cNvPr>
          <p:cNvSpPr txBox="1"/>
          <p:nvPr/>
        </p:nvSpPr>
        <p:spPr>
          <a:xfrm>
            <a:off x="366782" y="4031606"/>
            <a:ext cx="632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Portion of field parallel to each AC coil powered in turn contributes to torque on probe</a:t>
            </a:r>
          </a:p>
          <a:p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 Get torque at each angle proportional to field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36A57E-D0B0-C729-2C3C-8FD1916CECF2}"/>
              </a:ext>
            </a:extLst>
          </p:cNvPr>
          <p:cNvSpPr txBox="1"/>
          <p:nvPr/>
        </p:nvSpPr>
        <p:spPr>
          <a:xfrm>
            <a:off x="3004969" y="1322096"/>
            <a:ext cx="45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Magnetic dipole moment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F4DB4-533F-A073-C508-B7A1214D89A1}"/>
              </a:ext>
            </a:extLst>
          </p:cNvPr>
          <p:cNvGrpSpPr/>
          <p:nvPr/>
        </p:nvGrpSpPr>
        <p:grpSpPr>
          <a:xfrm>
            <a:off x="7188858" y="1952150"/>
            <a:ext cx="4748917" cy="3120045"/>
            <a:chOff x="7559780" y="27216"/>
            <a:chExt cx="3489901" cy="31200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A0D6EB-C578-CC18-EDD6-1B96462B55A5}"/>
                </a:ext>
              </a:extLst>
            </p:cNvPr>
            <p:cNvSpPr txBox="1"/>
            <p:nvPr/>
          </p:nvSpPr>
          <p:spPr>
            <a:xfrm>
              <a:off x="7992034" y="27216"/>
              <a:ext cx="4667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E9F7D-3416-E5A8-F505-5A7428BC8C8C}"/>
                </a:ext>
              </a:extLst>
            </p:cNvPr>
            <p:cNvGrpSpPr/>
            <p:nvPr/>
          </p:nvGrpSpPr>
          <p:grpSpPr>
            <a:xfrm>
              <a:off x="7559780" y="875102"/>
              <a:ext cx="3489901" cy="2272159"/>
              <a:chOff x="7559780" y="875102"/>
              <a:chExt cx="3489901" cy="227215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0E36DD-26B3-78D3-C907-AA64615F3F66}"/>
                  </a:ext>
                </a:extLst>
              </p:cNvPr>
              <p:cNvSpPr txBox="1"/>
              <p:nvPr/>
            </p:nvSpPr>
            <p:spPr>
              <a:xfrm>
                <a:off x="7934325" y="2316264"/>
                <a:ext cx="5822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N</a:t>
                </a:r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1592B575-3205-F6AF-B823-76AFEC90C32D}"/>
                  </a:ext>
                </a:extLst>
              </p:cNvPr>
              <p:cNvSpPr/>
              <p:nvPr/>
            </p:nvSpPr>
            <p:spPr>
              <a:xfrm rot="10800000">
                <a:off x="7559780" y="1281614"/>
                <a:ext cx="1360774" cy="477557"/>
              </a:xfrm>
              <a:prstGeom prst="flowChartTerminator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BE5E44-990B-BEA2-13AC-EA8FA44BEB83}"/>
                  </a:ext>
                </a:extLst>
              </p:cNvPr>
              <p:cNvSpPr/>
              <p:nvPr/>
            </p:nvSpPr>
            <p:spPr>
              <a:xfrm>
                <a:off x="7749020" y="1467326"/>
                <a:ext cx="982293" cy="177778"/>
              </a:xfrm>
              <a:custGeom>
                <a:avLst/>
                <a:gdLst>
                  <a:gd name="connsiteX0" fmla="*/ 0 w 879262"/>
                  <a:gd name="connsiteY0" fmla="*/ 50310 h 230758"/>
                  <a:gd name="connsiteX1" fmla="*/ 399245 w 879262"/>
                  <a:gd name="connsiteY1" fmla="*/ 230614 h 230758"/>
                  <a:gd name="connsiteX2" fmla="*/ 837127 w 879262"/>
                  <a:gd name="connsiteY2" fmla="*/ 24552 h 230758"/>
                  <a:gd name="connsiteX3" fmla="*/ 837127 w 879262"/>
                  <a:gd name="connsiteY3" fmla="*/ 11673 h 23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9262" h="230758">
                    <a:moveTo>
                      <a:pt x="0" y="50310"/>
                    </a:moveTo>
                    <a:cubicBezTo>
                      <a:pt x="129862" y="142608"/>
                      <a:pt x="259724" y="234907"/>
                      <a:pt x="399245" y="230614"/>
                    </a:cubicBezTo>
                    <a:cubicBezTo>
                      <a:pt x="538766" y="226321"/>
                      <a:pt x="764147" y="61042"/>
                      <a:pt x="837127" y="24552"/>
                    </a:cubicBezTo>
                    <a:cubicBezTo>
                      <a:pt x="910107" y="-11938"/>
                      <a:pt x="873617" y="-133"/>
                      <a:pt x="837127" y="11673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35C6B0-12D5-CF29-1712-24F00E10351B}"/>
                  </a:ext>
                </a:extLst>
              </p:cNvPr>
              <p:cNvSpPr txBox="1"/>
              <p:nvPr/>
            </p:nvSpPr>
            <p:spPr>
              <a:xfrm>
                <a:off x="8675017" y="875102"/>
                <a:ext cx="3401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I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10E36EF-5FBF-B85A-E023-F15AA05DEB42}"/>
                  </a:ext>
                </a:extLst>
              </p:cNvPr>
              <p:cNvCxnSpPr/>
              <p:nvPr/>
            </p:nvCxnSpPr>
            <p:spPr>
              <a:xfrm flipV="1">
                <a:off x="10293566" y="1107583"/>
                <a:ext cx="0" cy="9272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39A7CE-DAEE-D936-2575-084BC320AB37}"/>
                  </a:ext>
                </a:extLst>
              </p:cNvPr>
              <p:cNvSpPr txBox="1"/>
              <p:nvPr/>
            </p:nvSpPr>
            <p:spPr>
              <a:xfrm>
                <a:off x="10372893" y="928175"/>
                <a:ext cx="6767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/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08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ED19-0462-4E24-BF41-139F94DA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B5D6C-DCE9-4A65-BF9E-4FA35729B7FB}"/>
              </a:ext>
            </a:extLst>
          </p:cNvPr>
          <p:cNvSpPr/>
          <p:nvPr/>
        </p:nvSpPr>
        <p:spPr>
          <a:xfrm>
            <a:off x="2867187" y="1671205"/>
            <a:ext cx="2913681" cy="11339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Microprocessor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B4E720-528B-4144-A440-53DFF01D18BC}"/>
              </a:ext>
            </a:extLst>
          </p:cNvPr>
          <p:cNvSpPr/>
          <p:nvPr/>
        </p:nvSpPr>
        <p:spPr>
          <a:xfrm>
            <a:off x="6640205" y="1726755"/>
            <a:ext cx="1279430" cy="2783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MUX</a:t>
            </a:r>
          </a:p>
          <a:p>
            <a:pPr algn="ctr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1:16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312BFE52-9703-4DD3-96C6-064E2D09D42B}"/>
              </a:ext>
            </a:extLst>
          </p:cNvPr>
          <p:cNvSpPr/>
          <p:nvPr/>
        </p:nvSpPr>
        <p:spPr>
          <a:xfrm>
            <a:off x="5857225" y="2076774"/>
            <a:ext cx="635431" cy="4339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E777BD-C2AB-43E4-902A-6A5F53C42540}"/>
              </a:ext>
            </a:extLst>
          </p:cNvPr>
          <p:cNvCxnSpPr/>
          <p:nvPr/>
        </p:nvCxnSpPr>
        <p:spPr>
          <a:xfrm>
            <a:off x="7935133" y="1906292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9FD327-920E-4AFC-9208-D904B3DAD547}"/>
              </a:ext>
            </a:extLst>
          </p:cNvPr>
          <p:cNvCxnSpPr/>
          <p:nvPr/>
        </p:nvCxnSpPr>
        <p:spPr>
          <a:xfrm>
            <a:off x="7919635" y="2198177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B96D9E-7930-4D10-B349-F94267DEE8C2}"/>
              </a:ext>
            </a:extLst>
          </p:cNvPr>
          <p:cNvCxnSpPr/>
          <p:nvPr/>
        </p:nvCxnSpPr>
        <p:spPr>
          <a:xfrm>
            <a:off x="7935133" y="2510726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4FAC03-286A-4426-B43F-675614786261}"/>
              </a:ext>
            </a:extLst>
          </p:cNvPr>
          <p:cNvCxnSpPr/>
          <p:nvPr/>
        </p:nvCxnSpPr>
        <p:spPr>
          <a:xfrm>
            <a:off x="7935133" y="2818110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85461B-B501-4529-9A02-B35B48D779E2}"/>
              </a:ext>
            </a:extLst>
          </p:cNvPr>
          <p:cNvCxnSpPr/>
          <p:nvPr/>
        </p:nvCxnSpPr>
        <p:spPr>
          <a:xfrm>
            <a:off x="7935133" y="2058692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7BA538-E87C-45B1-96C0-AACB9F6B849C}"/>
              </a:ext>
            </a:extLst>
          </p:cNvPr>
          <p:cNvCxnSpPr/>
          <p:nvPr/>
        </p:nvCxnSpPr>
        <p:spPr>
          <a:xfrm>
            <a:off x="7919635" y="2350577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EDF797-B86B-4FF1-A663-572FCBC3955B}"/>
              </a:ext>
            </a:extLst>
          </p:cNvPr>
          <p:cNvCxnSpPr/>
          <p:nvPr/>
        </p:nvCxnSpPr>
        <p:spPr>
          <a:xfrm>
            <a:off x="7935133" y="2663126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794ACC-841E-4B58-97A1-9111C9EC3646}"/>
              </a:ext>
            </a:extLst>
          </p:cNvPr>
          <p:cNvCxnSpPr/>
          <p:nvPr/>
        </p:nvCxnSpPr>
        <p:spPr>
          <a:xfrm>
            <a:off x="7935133" y="2970510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A74B25-013C-409D-8E30-E6596F618C82}"/>
              </a:ext>
            </a:extLst>
          </p:cNvPr>
          <p:cNvCxnSpPr/>
          <p:nvPr/>
        </p:nvCxnSpPr>
        <p:spPr>
          <a:xfrm>
            <a:off x="7935133" y="3128075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FAD65D-88BB-4DD9-BE7F-0E122354F78E}"/>
              </a:ext>
            </a:extLst>
          </p:cNvPr>
          <p:cNvCxnSpPr/>
          <p:nvPr/>
        </p:nvCxnSpPr>
        <p:spPr>
          <a:xfrm>
            <a:off x="7919635" y="3419960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18AE3B-91DF-4605-AC73-1902A93B630A}"/>
              </a:ext>
            </a:extLst>
          </p:cNvPr>
          <p:cNvCxnSpPr/>
          <p:nvPr/>
        </p:nvCxnSpPr>
        <p:spPr>
          <a:xfrm>
            <a:off x="7935133" y="3732509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14B372-EB36-4133-94E6-18A600B003CC}"/>
              </a:ext>
            </a:extLst>
          </p:cNvPr>
          <p:cNvCxnSpPr/>
          <p:nvPr/>
        </p:nvCxnSpPr>
        <p:spPr>
          <a:xfrm>
            <a:off x="7935133" y="4039893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3576D2-1037-465D-804E-4EC616F60B72}"/>
              </a:ext>
            </a:extLst>
          </p:cNvPr>
          <p:cNvCxnSpPr/>
          <p:nvPr/>
        </p:nvCxnSpPr>
        <p:spPr>
          <a:xfrm>
            <a:off x="7935133" y="3280475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7C5DDE-57BE-4B23-8BC5-9AD27E556988}"/>
              </a:ext>
            </a:extLst>
          </p:cNvPr>
          <p:cNvCxnSpPr/>
          <p:nvPr/>
        </p:nvCxnSpPr>
        <p:spPr>
          <a:xfrm>
            <a:off x="7919635" y="3572360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21E530-57A7-4E7F-95E5-36C94A1293E8}"/>
              </a:ext>
            </a:extLst>
          </p:cNvPr>
          <p:cNvCxnSpPr/>
          <p:nvPr/>
        </p:nvCxnSpPr>
        <p:spPr>
          <a:xfrm>
            <a:off x="7935133" y="3884909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F35FED-8EB7-4A19-9B26-F3D608B7CD94}"/>
              </a:ext>
            </a:extLst>
          </p:cNvPr>
          <p:cNvCxnSpPr/>
          <p:nvPr/>
        </p:nvCxnSpPr>
        <p:spPr>
          <a:xfrm>
            <a:off x="7935133" y="4192293"/>
            <a:ext cx="511444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0508A77-128B-47CD-A9EC-9FF4ADF3F03A}"/>
              </a:ext>
            </a:extLst>
          </p:cNvPr>
          <p:cNvSpPr txBox="1"/>
          <p:nvPr/>
        </p:nvSpPr>
        <p:spPr>
          <a:xfrm>
            <a:off x="8570564" y="2376711"/>
            <a:ext cx="1856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ac coils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EBF126C-E469-4A1A-89F0-096926CFF3C3}"/>
              </a:ext>
            </a:extLst>
          </p:cNvPr>
          <p:cNvSpPr/>
          <p:nvPr/>
        </p:nvSpPr>
        <p:spPr>
          <a:xfrm>
            <a:off x="5470902" y="3732509"/>
            <a:ext cx="1022888" cy="4442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D6410155-8E21-4203-A76D-4F7EFCD4C7E2}"/>
              </a:ext>
            </a:extLst>
          </p:cNvPr>
          <p:cNvCxnSpPr/>
          <p:nvPr/>
        </p:nvCxnSpPr>
        <p:spPr>
          <a:xfrm>
            <a:off x="3053167" y="1255363"/>
            <a:ext cx="511444" cy="278970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EECA971-78D3-4F82-8053-40E1181C9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7187" y="1270891"/>
            <a:ext cx="338380" cy="263442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BF79E6A-3B6B-44EB-B885-B70129DE405B}"/>
              </a:ext>
            </a:extLst>
          </p:cNvPr>
          <p:cNvCxnSpPr/>
          <p:nvPr/>
        </p:nvCxnSpPr>
        <p:spPr>
          <a:xfrm>
            <a:off x="3564611" y="1270891"/>
            <a:ext cx="511444" cy="278970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F16478D-594B-48FA-A0F9-AE12B6382F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78631" y="1286419"/>
            <a:ext cx="338380" cy="263442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ED89EE4-8582-4850-AB5C-23A034805971}"/>
              </a:ext>
            </a:extLst>
          </p:cNvPr>
          <p:cNvCxnSpPr/>
          <p:nvPr/>
        </p:nvCxnSpPr>
        <p:spPr>
          <a:xfrm>
            <a:off x="4076055" y="1268277"/>
            <a:ext cx="511444" cy="278970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E1FC7D58-C574-41E7-BC60-E02A3CF947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90075" y="1283805"/>
            <a:ext cx="338380" cy="263442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545B52-39FB-41BD-8DB2-1AEE3FF231CF}"/>
              </a:ext>
            </a:extLst>
          </p:cNvPr>
          <p:cNvSpPr txBox="1"/>
          <p:nvPr/>
        </p:nvSpPr>
        <p:spPr>
          <a:xfrm>
            <a:off x="3807645" y="3693041"/>
            <a:ext cx="1647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7C80"/>
                </a:solidFill>
              </a:rPr>
              <a:t>DC source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50A381-9DFB-4E62-9148-8FABEA2827EA}"/>
              </a:ext>
            </a:extLst>
          </p:cNvPr>
          <p:cNvSpPr txBox="1"/>
          <p:nvPr/>
        </p:nvSpPr>
        <p:spPr>
          <a:xfrm>
            <a:off x="2275870" y="1094974"/>
            <a:ext cx="48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C80"/>
                </a:solidFill>
              </a:rPr>
              <a:t>f</a:t>
            </a:r>
            <a:r>
              <a:rPr lang="en-US" sz="3600" baseline="-25000" dirty="0">
                <a:solidFill>
                  <a:srgbClr val="FF7C80"/>
                </a:solidFill>
              </a:rPr>
              <a:t>0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4D98CE9-75F0-4DAC-94D4-C048CF55A8CA}"/>
              </a:ext>
            </a:extLst>
          </p:cNvPr>
          <p:cNvSpPr/>
          <p:nvPr/>
        </p:nvSpPr>
        <p:spPr>
          <a:xfrm rot="10800000">
            <a:off x="3205567" y="4993036"/>
            <a:ext cx="5926480" cy="4442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7FDC57-F251-442F-9142-DC4487B11503}"/>
              </a:ext>
            </a:extLst>
          </p:cNvPr>
          <p:cNvSpPr/>
          <p:nvPr/>
        </p:nvSpPr>
        <p:spPr>
          <a:xfrm>
            <a:off x="867905" y="3354091"/>
            <a:ext cx="2278211" cy="2233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Lock-in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F82C99-0B89-461B-B787-3C72D33D866D}"/>
              </a:ext>
            </a:extLst>
          </p:cNvPr>
          <p:cNvCxnSpPr/>
          <p:nvPr/>
        </p:nvCxnSpPr>
        <p:spPr>
          <a:xfrm>
            <a:off x="1557808" y="1906292"/>
            <a:ext cx="1309379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8E0E9D7-F584-48F8-9635-80B7D33B663B}"/>
              </a:ext>
            </a:extLst>
          </p:cNvPr>
          <p:cNvCxnSpPr>
            <a:cxnSpLocks/>
          </p:cNvCxnSpPr>
          <p:nvPr/>
        </p:nvCxnSpPr>
        <p:spPr>
          <a:xfrm>
            <a:off x="1557808" y="1906292"/>
            <a:ext cx="0" cy="12217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B1874C9-AC92-4A2A-9FF8-82DEE91445BA}"/>
              </a:ext>
            </a:extLst>
          </p:cNvPr>
          <p:cNvSpPr txBox="1"/>
          <p:nvPr/>
        </p:nvSpPr>
        <p:spPr>
          <a:xfrm>
            <a:off x="1704224" y="2646368"/>
            <a:ext cx="64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ref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92F20DB6-72DE-48DF-B11A-F78A795C0C19}"/>
              </a:ext>
            </a:extLst>
          </p:cNvPr>
          <p:cNvSpPr/>
          <p:nvPr/>
        </p:nvSpPr>
        <p:spPr>
          <a:xfrm>
            <a:off x="1353518" y="5718875"/>
            <a:ext cx="1162963" cy="52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F4E675-C41E-4BA6-ABBC-AD10B8EC77F4}"/>
              </a:ext>
            </a:extLst>
          </p:cNvPr>
          <p:cNvSpPr txBox="1"/>
          <p:nvPr/>
        </p:nvSpPr>
        <p:spPr>
          <a:xfrm>
            <a:off x="2642765" y="5796277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 (R, </a:t>
            </a:r>
            <a:r>
              <a:rPr lang="en-US" sz="2800" dirty="0">
                <a:latin typeface="Symbol" panose="05050102010706020507" pitchFamily="18" charset="2"/>
              </a:rPr>
              <a:t>q</a:t>
            </a:r>
            <a:r>
              <a:rPr lang="en-US" sz="2800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8FCF36-6D4D-4E03-90D6-16B7ECB46C7A}"/>
              </a:ext>
            </a:extLst>
          </p:cNvPr>
          <p:cNvSpPr txBox="1"/>
          <p:nvPr/>
        </p:nvSpPr>
        <p:spPr>
          <a:xfrm flipH="1">
            <a:off x="4228455" y="5691499"/>
            <a:ext cx="37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>
                <a:solidFill>
                  <a:srgbClr val="FF7C80"/>
                </a:solidFill>
              </a:rPr>
              <a:t>f</a:t>
            </a:r>
            <a:r>
              <a:rPr lang="en-US" sz="3600" baseline="-25000" dirty="0">
                <a:solidFill>
                  <a:srgbClr val="FF7C80"/>
                </a:solidFill>
              </a:rPr>
              <a:t>0</a:t>
            </a:r>
            <a:r>
              <a:rPr lang="en-US" sz="3600" dirty="0"/>
              <a:t> , 2</a:t>
            </a:r>
            <a:r>
              <a:rPr lang="en-US" sz="3600" dirty="0">
                <a:solidFill>
                  <a:srgbClr val="FF7C80"/>
                </a:solidFill>
              </a:rPr>
              <a:t>f</a:t>
            </a:r>
            <a:r>
              <a:rPr lang="en-US" sz="3600" baseline="-25000" dirty="0">
                <a:solidFill>
                  <a:srgbClr val="FF7C80"/>
                </a:solidFill>
              </a:rPr>
              <a:t>0</a:t>
            </a:r>
            <a:r>
              <a:rPr lang="en-US" sz="3600" dirty="0"/>
              <a:t> , 3</a:t>
            </a:r>
            <a:r>
              <a:rPr lang="en-US" sz="3600" dirty="0">
                <a:solidFill>
                  <a:srgbClr val="FF7C80"/>
                </a:solidFill>
              </a:rPr>
              <a:t>f</a:t>
            </a:r>
            <a:r>
              <a:rPr lang="en-US" sz="3600" baseline="-25000" dirty="0">
                <a:solidFill>
                  <a:srgbClr val="FF7C80"/>
                </a:solidFill>
              </a:rPr>
              <a:t>0</a:t>
            </a:r>
            <a:r>
              <a:rPr lang="en-US" sz="3600" dirty="0">
                <a:solidFill>
                  <a:srgbClr val="FF7C80"/>
                </a:solidFill>
              </a:rPr>
              <a:t> </a:t>
            </a:r>
            <a:r>
              <a:rPr lang="en-US" sz="3600" dirty="0"/>
              <a:t>,…)*16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5A923D-A846-42CC-BDFE-D8BB53FA0606}"/>
              </a:ext>
            </a:extLst>
          </p:cNvPr>
          <p:cNvSpPr txBox="1"/>
          <p:nvPr/>
        </p:nvSpPr>
        <p:spPr>
          <a:xfrm>
            <a:off x="9191498" y="4914102"/>
            <a:ext cx="2669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</a:t>
            </a:r>
            <a:r>
              <a:rPr lang="en-US" sz="2800" dirty="0" err="1"/>
              <a:t>piezoplates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34D18-35A2-3327-108E-F6ADEF7E73EB}"/>
              </a:ext>
            </a:extLst>
          </p:cNvPr>
          <p:cNvSpPr txBox="1"/>
          <p:nvPr/>
        </p:nvSpPr>
        <p:spPr>
          <a:xfrm>
            <a:off x="6705083" y="129605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MUX @ f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56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23D0-B3B6-8662-E60A-0D0D3E99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5F357-6726-07B9-E8A3-D4E003BFA33B}"/>
              </a:ext>
            </a:extLst>
          </p:cNvPr>
          <p:cNvSpPr txBox="1"/>
          <p:nvPr/>
        </p:nvSpPr>
        <p:spPr>
          <a:xfrm>
            <a:off x="850006" y="1545465"/>
            <a:ext cx="118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Status: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3ED8C-94A0-CD7A-9711-3944A49BEA7C}"/>
              </a:ext>
            </a:extLst>
          </p:cNvPr>
          <p:cNvSpPr txBox="1"/>
          <p:nvPr/>
        </p:nvSpPr>
        <p:spPr>
          <a:xfrm>
            <a:off x="1571223" y="2511380"/>
            <a:ext cx="48204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Finish detailing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Obtain materials (partially in hand)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Assembly and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  Find time/student for this…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13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70B-850F-7272-431D-37497E6C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BD7C7-BC29-61A6-C6F5-6BA0981577D0}"/>
              </a:ext>
            </a:extLst>
          </p:cNvPr>
          <p:cNvSpPr txBox="1"/>
          <p:nvPr/>
        </p:nvSpPr>
        <p:spPr>
          <a:xfrm>
            <a:off x="236112" y="1039704"/>
            <a:ext cx="106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Torsionally</a:t>
            </a:r>
            <a:r>
              <a:rPr lang="en-US" sz="2800" dirty="0"/>
              <a:t> oscillating piezo probe for magnetic measurements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6B3FE-19D2-0B68-5DAB-A5CD7D63E0D8}"/>
              </a:ext>
            </a:extLst>
          </p:cNvPr>
          <p:cNvSpPr txBox="1"/>
          <p:nvPr/>
        </p:nvSpPr>
        <p:spPr>
          <a:xfrm>
            <a:off x="628334" y="1717963"/>
            <a:ext cx="10698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Original idea from Maxim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Torsional piezo-transducer attached to cylindrical probe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Wires/spools  on probe cylinder excited with AC current at piezo resonance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 piezo torque response as a function of angle </a:t>
            </a:r>
            <a:r>
              <a:rPr lang="en-US" sz="2400" dirty="0">
                <a:sym typeface="Wingdings" panose="05000000000000000000" pitchFamily="2" charset="2"/>
              </a:rPr>
              <a:t> sensitive to all harmonics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Use piezo transducer amplitude at resonance vs angle to determine main field and harmonic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Eventually would calibrate against known coil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2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70B-850F-7272-431D-37497E6C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BD7C7-BC29-61A6-C6F5-6BA0981577D0}"/>
              </a:ext>
            </a:extLst>
          </p:cNvPr>
          <p:cNvSpPr txBox="1"/>
          <p:nvPr/>
        </p:nvSpPr>
        <p:spPr>
          <a:xfrm>
            <a:off x="236112" y="1039704"/>
            <a:ext cx="106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make such a device?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6B3FE-19D2-0B68-5DAB-A5CD7D63E0D8}"/>
              </a:ext>
            </a:extLst>
          </p:cNvPr>
          <p:cNvSpPr txBox="1"/>
          <p:nvPr/>
        </p:nvSpPr>
        <p:spPr>
          <a:xfrm>
            <a:off x="628334" y="1717963"/>
            <a:ext cx="10698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Piezo transducers have the resolution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Probe could be simple and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Probe could be used without </a:t>
            </a:r>
            <a:r>
              <a:rPr lang="en-US" sz="2400" dirty="0" err="1"/>
              <a:t>anticryostat</a:t>
            </a:r>
            <a:r>
              <a:rPr lang="en-US" sz="2400" dirty="0"/>
              <a:t> or mechanical feed-through to cryogenic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Depending on time to settle at resonance when multiplexing, the measurement may be very fast and useful for seeing transients</a:t>
            </a:r>
          </a:p>
        </p:txBody>
      </p:sp>
    </p:spTree>
    <p:extLst>
      <p:ext uri="{BB962C8B-B14F-4D97-AF65-F5344CB8AC3E}">
        <p14:creationId xmlns:p14="http://schemas.microsoft.com/office/powerpoint/2010/main" val="102800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70B-850F-7272-431D-37497E6C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BD7C7-BC29-61A6-C6F5-6BA0981577D0}"/>
              </a:ext>
            </a:extLst>
          </p:cNvPr>
          <p:cNvSpPr txBox="1"/>
          <p:nvPr/>
        </p:nvSpPr>
        <p:spPr>
          <a:xfrm>
            <a:off x="236112" y="1039704"/>
            <a:ext cx="106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 design – torque vs angle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6B3FE-19D2-0B68-5DAB-A5CD7D63E0D8}"/>
              </a:ext>
            </a:extLst>
          </p:cNvPr>
          <p:cNvSpPr txBox="1"/>
          <p:nvPr/>
        </p:nvSpPr>
        <p:spPr>
          <a:xfrm>
            <a:off x="236112" y="1602816"/>
            <a:ext cx="6615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wire measurements at radius of probe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16 single wires mounted on cylindrical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Powered AC with few Amps of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control of AC current so can  tune to piezo resonance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multiplexer to select power applied to each wire at angle paired to neighboring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74BC2-6199-99F8-864E-BE7A9A015A9F}"/>
              </a:ext>
            </a:extLst>
          </p:cNvPr>
          <p:cNvSpPr txBox="1"/>
          <p:nvPr/>
        </p:nvSpPr>
        <p:spPr>
          <a:xfrm>
            <a:off x="7399264" y="2181542"/>
            <a:ext cx="374930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Piezo probe is comprised of some number of wires precisely positioned around perimeter of cylinder (shown are 16)</a:t>
            </a:r>
          </a:p>
          <a:p>
            <a:endParaRPr lang="en-US" dirty="0"/>
          </a:p>
          <a:p>
            <a:r>
              <a:rPr lang="en-US" dirty="0"/>
              <a:t>Power each wire in turn with AC current corresponding to resonant frequency of piezo, with return of circuit being on neighboring wire or at center</a:t>
            </a:r>
          </a:p>
          <a:p>
            <a:endParaRPr lang="en-US" dirty="0"/>
          </a:p>
          <a:p>
            <a:r>
              <a:rPr lang="en-US" dirty="0"/>
              <a:t>Each wire will be sensitive to all harmonics fields and torque will depend on field vs angle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0F6045-5AEE-6AAF-92AA-0230C27B1282}"/>
              </a:ext>
            </a:extLst>
          </p:cNvPr>
          <p:cNvGrpSpPr/>
          <p:nvPr/>
        </p:nvGrpSpPr>
        <p:grpSpPr>
          <a:xfrm>
            <a:off x="2866142" y="4455083"/>
            <a:ext cx="1620000" cy="1600202"/>
            <a:chOff x="3281833" y="2187427"/>
            <a:chExt cx="2081390" cy="19837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5B48E7-D907-F840-4C31-14581EBD69B1}"/>
                </a:ext>
              </a:extLst>
            </p:cNvPr>
            <p:cNvGrpSpPr/>
            <p:nvPr/>
          </p:nvGrpSpPr>
          <p:grpSpPr>
            <a:xfrm>
              <a:off x="3281833" y="2187427"/>
              <a:ext cx="1994108" cy="1983738"/>
              <a:chOff x="1126250" y="1428366"/>
              <a:chExt cx="1994108" cy="19837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CE253A8-89C4-8802-0F4E-871CD9875819}"/>
                  </a:ext>
                </a:extLst>
              </p:cNvPr>
              <p:cNvSpPr/>
              <p:nvPr/>
            </p:nvSpPr>
            <p:spPr>
              <a:xfrm>
                <a:off x="1222406" y="1518366"/>
                <a:ext cx="1800000" cy="180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E57528E-7DA6-8121-53BE-D7AFEE086311}"/>
                  </a:ext>
                </a:extLst>
              </p:cNvPr>
              <p:cNvGrpSpPr/>
              <p:nvPr/>
            </p:nvGrpSpPr>
            <p:grpSpPr>
              <a:xfrm>
                <a:off x="1132406" y="1428366"/>
                <a:ext cx="1987952" cy="1980000"/>
                <a:chOff x="1132406" y="1428366"/>
                <a:chExt cx="1987952" cy="198000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CB6B02D-C61F-CCF1-6179-F5E78E996F2F}"/>
                    </a:ext>
                  </a:extLst>
                </p:cNvPr>
                <p:cNvSpPr/>
                <p:nvPr/>
              </p:nvSpPr>
              <p:spPr>
                <a:xfrm>
                  <a:off x="2940358" y="23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32FB972-6B94-8AB5-3544-C753C40BAAA1}"/>
                    </a:ext>
                  </a:extLst>
                </p:cNvPr>
                <p:cNvSpPr/>
                <p:nvPr/>
              </p:nvSpPr>
              <p:spPr>
                <a:xfrm>
                  <a:off x="2042939" y="32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1E59465-9DC0-9FE8-4290-65C8FA972AD2}"/>
                    </a:ext>
                  </a:extLst>
                </p:cNvPr>
                <p:cNvSpPr/>
                <p:nvPr/>
              </p:nvSpPr>
              <p:spPr>
                <a:xfrm>
                  <a:off x="1132406" y="23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1099252-E4E4-9345-E0C6-85161C2CAD12}"/>
                    </a:ext>
                  </a:extLst>
                </p:cNvPr>
                <p:cNvSpPr/>
                <p:nvPr/>
              </p:nvSpPr>
              <p:spPr>
                <a:xfrm>
                  <a:off x="2042939" y="14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0FD13B7-0D97-5439-937E-F3084325425B}"/>
                  </a:ext>
                </a:extLst>
              </p:cNvPr>
              <p:cNvGrpSpPr/>
              <p:nvPr/>
            </p:nvGrpSpPr>
            <p:grpSpPr>
              <a:xfrm rot="18798417">
                <a:off x="1125094" y="1430949"/>
                <a:ext cx="1982311" cy="1980000"/>
                <a:chOff x="1284806" y="1580766"/>
                <a:chExt cx="1982311" cy="19800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6BB8644-54F2-9D56-D6B6-E65225C11C61}"/>
                    </a:ext>
                  </a:extLst>
                </p:cNvPr>
                <p:cNvSpPr/>
                <p:nvPr/>
              </p:nvSpPr>
              <p:spPr>
                <a:xfrm rot="18876213">
                  <a:off x="3087117" y="2526869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709D6F4-8C07-9631-38F4-06953FCE603E}"/>
                    </a:ext>
                  </a:extLst>
                </p:cNvPr>
                <p:cNvSpPr/>
                <p:nvPr/>
              </p:nvSpPr>
              <p:spPr>
                <a:xfrm rot="18876213">
                  <a:off x="2195339" y="33807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8E95093-721C-5FEB-F1F5-23447AB64851}"/>
                    </a:ext>
                  </a:extLst>
                </p:cNvPr>
                <p:cNvSpPr/>
                <p:nvPr/>
              </p:nvSpPr>
              <p:spPr>
                <a:xfrm rot="18876213">
                  <a:off x="1284806" y="24807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659662A-DCBC-EB5D-52E1-052446D9E20C}"/>
                    </a:ext>
                  </a:extLst>
                </p:cNvPr>
                <p:cNvSpPr/>
                <p:nvPr/>
              </p:nvSpPr>
              <p:spPr>
                <a:xfrm rot="18876213">
                  <a:off x="2195339" y="15807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100AB12-D5D0-ABF9-E632-7E7056904566}"/>
                  </a:ext>
                </a:extLst>
              </p:cNvPr>
              <p:cNvGrpSpPr/>
              <p:nvPr/>
            </p:nvGrpSpPr>
            <p:grpSpPr>
              <a:xfrm rot="20172879">
                <a:off x="1143760" y="1428366"/>
                <a:ext cx="1957288" cy="1980000"/>
                <a:chOff x="1132406" y="1428366"/>
                <a:chExt cx="1957288" cy="1980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DC7DE92-E416-1832-35C8-544882A66367}"/>
                    </a:ext>
                  </a:extLst>
                </p:cNvPr>
                <p:cNvSpPr/>
                <p:nvPr/>
              </p:nvSpPr>
              <p:spPr>
                <a:xfrm>
                  <a:off x="2909694" y="2340239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8176A9E-5A1A-9D15-74EC-4D9D4D01DF13}"/>
                    </a:ext>
                  </a:extLst>
                </p:cNvPr>
                <p:cNvSpPr/>
                <p:nvPr/>
              </p:nvSpPr>
              <p:spPr>
                <a:xfrm>
                  <a:off x="2042939" y="32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D0C3549-42FF-9C8E-B4C6-86F4329FB144}"/>
                    </a:ext>
                  </a:extLst>
                </p:cNvPr>
                <p:cNvSpPr/>
                <p:nvPr/>
              </p:nvSpPr>
              <p:spPr>
                <a:xfrm>
                  <a:off x="1132406" y="23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FCF6F27-5D4F-B1DD-D023-A09815243258}"/>
                    </a:ext>
                  </a:extLst>
                </p:cNvPr>
                <p:cNvSpPr/>
                <p:nvPr/>
              </p:nvSpPr>
              <p:spPr>
                <a:xfrm>
                  <a:off x="2042939" y="14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503C4C2-7F6D-6C6F-D399-1F6B98AC0A6F}"/>
                  </a:ext>
                </a:extLst>
              </p:cNvPr>
              <p:cNvGrpSpPr/>
              <p:nvPr/>
            </p:nvGrpSpPr>
            <p:grpSpPr>
              <a:xfrm rot="17467517">
                <a:off x="1141047" y="1436284"/>
                <a:ext cx="1965768" cy="1980000"/>
                <a:chOff x="1132406" y="1428366"/>
                <a:chExt cx="1965768" cy="19800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FEB31FD-61EB-BD70-AC62-85D7450A6AB5}"/>
                    </a:ext>
                  </a:extLst>
                </p:cNvPr>
                <p:cNvSpPr/>
                <p:nvPr/>
              </p:nvSpPr>
              <p:spPr>
                <a:xfrm>
                  <a:off x="2918174" y="2369875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08DD248-CFBF-1E8E-E610-FF154A893F75}"/>
                    </a:ext>
                  </a:extLst>
                </p:cNvPr>
                <p:cNvSpPr/>
                <p:nvPr/>
              </p:nvSpPr>
              <p:spPr>
                <a:xfrm>
                  <a:off x="2042939" y="32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AAAE286-CA9E-EF14-A2BD-FCC0F741734A}"/>
                    </a:ext>
                  </a:extLst>
                </p:cNvPr>
                <p:cNvSpPr/>
                <p:nvPr/>
              </p:nvSpPr>
              <p:spPr>
                <a:xfrm>
                  <a:off x="1132406" y="23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5801555-FFE0-B64D-1E42-C684B7778FB6}"/>
                    </a:ext>
                  </a:extLst>
                </p:cNvPr>
                <p:cNvSpPr/>
                <p:nvPr/>
              </p:nvSpPr>
              <p:spPr>
                <a:xfrm>
                  <a:off x="2042939" y="1428366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EEB6154-6251-20CC-9534-0949B558677A}"/>
                  </a:ext>
                </a:extLst>
              </p:cNvPr>
              <p:cNvSpPr/>
              <p:nvPr/>
            </p:nvSpPr>
            <p:spPr>
              <a:xfrm>
                <a:off x="2845845" y="1974581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EBFA74-7ED4-797E-87A7-84F44120E1D0}"/>
                </a:ext>
              </a:extLst>
            </p:cNvPr>
            <p:cNvSpPr/>
            <p:nvPr/>
          </p:nvSpPr>
          <p:spPr>
            <a:xfrm rot="20673680">
              <a:off x="4986211" y="2699100"/>
              <a:ext cx="377012" cy="6153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18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FF8A02-702D-021F-B4D6-C051FB03F50D}"/>
                  </a:ext>
                </a:extLst>
              </p:cNvPr>
              <p:cNvSpPr txBox="1"/>
              <p:nvPr/>
            </p:nvSpPr>
            <p:spPr>
              <a:xfrm>
                <a:off x="66671" y="310244"/>
                <a:ext cx="3257550" cy="552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FF8A02-702D-021F-B4D6-C051FB03F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" y="310244"/>
                <a:ext cx="3257550" cy="552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ECA8B-CECC-AC81-4452-257DDE4DA3DB}"/>
                  </a:ext>
                </a:extLst>
              </p:cNvPr>
              <p:cNvSpPr txBox="1"/>
              <p:nvPr/>
            </p:nvSpPr>
            <p:spPr>
              <a:xfrm>
                <a:off x="687157" y="1698172"/>
                <a:ext cx="2637064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br>
                  <a:rPr lang="en-US" sz="3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resonant frequency for piezo excitation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ECA8B-CECC-AC81-4452-257DDE4D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57" y="1698172"/>
                <a:ext cx="2637064" cy="984885"/>
              </a:xfrm>
              <a:prstGeom prst="rect">
                <a:avLst/>
              </a:prstGeom>
              <a:blipFill>
                <a:blip r:embed="rId3"/>
                <a:stretch>
                  <a:fillRect l="-4861"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A8F11-427D-D2D0-84DB-1AB725CAD8F2}"/>
                  </a:ext>
                </a:extLst>
              </p:cNvPr>
              <p:cNvSpPr txBox="1"/>
              <p:nvPr/>
            </p:nvSpPr>
            <p:spPr>
              <a:xfrm>
                <a:off x="491615" y="4244103"/>
                <a:ext cx="9228368" cy="109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DA8F11-427D-D2D0-84DB-1AB725CAD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5" y="4244103"/>
                <a:ext cx="9228368" cy="1093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4B64170-3454-6CC5-9834-CFD478ECC667}"/>
              </a:ext>
            </a:extLst>
          </p:cNvPr>
          <p:cNvSpPr txBox="1"/>
          <p:nvPr/>
        </p:nvSpPr>
        <p:spPr>
          <a:xfrm>
            <a:off x="491615" y="3257243"/>
            <a:ext cx="517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Radial portion of field contributes to torque on current carrying windings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D92103-480E-0B1D-CC04-A70C1C5CECFF}"/>
              </a:ext>
            </a:extLst>
          </p:cNvPr>
          <p:cNvSpPr/>
          <p:nvPr/>
        </p:nvSpPr>
        <p:spPr>
          <a:xfrm>
            <a:off x="7340169" y="1300653"/>
            <a:ext cx="1800000" cy="18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2FB5F6-6A5E-5F88-65EB-57B297F619E5}"/>
              </a:ext>
            </a:extLst>
          </p:cNvPr>
          <p:cNvSpPr/>
          <p:nvPr/>
        </p:nvSpPr>
        <p:spPr>
          <a:xfrm>
            <a:off x="8179146" y="1239414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FF7A3D-E477-EF4D-9904-B3C1EDD45180}"/>
              </a:ext>
            </a:extLst>
          </p:cNvPr>
          <p:cNvSpPr/>
          <p:nvPr/>
        </p:nvSpPr>
        <p:spPr>
          <a:xfrm>
            <a:off x="8179146" y="2139659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8B71DB-A337-CE1D-5A26-B94815E11637}"/>
              </a:ext>
            </a:extLst>
          </p:cNvPr>
          <p:cNvSpPr txBox="1"/>
          <p:nvPr/>
        </p:nvSpPr>
        <p:spPr>
          <a:xfrm>
            <a:off x="7992034" y="27216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680E3-7BC3-8729-5322-F93EC0F936E8}"/>
              </a:ext>
            </a:extLst>
          </p:cNvPr>
          <p:cNvSpPr txBox="1"/>
          <p:nvPr/>
        </p:nvSpPr>
        <p:spPr>
          <a:xfrm>
            <a:off x="7949062" y="3425325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0259B-28D1-875F-D2DE-FD0E5ECD96CE}"/>
              </a:ext>
            </a:extLst>
          </p:cNvPr>
          <p:cNvCxnSpPr/>
          <p:nvPr/>
        </p:nvCxnSpPr>
        <p:spPr>
          <a:xfrm flipV="1">
            <a:off x="8451946" y="834468"/>
            <a:ext cx="286156" cy="35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FB04E8-3A3F-8F30-20E3-11A8882A0599}"/>
              </a:ext>
            </a:extLst>
          </p:cNvPr>
          <p:cNvCxnSpPr>
            <a:cxnSpLocks/>
          </p:cNvCxnSpPr>
          <p:nvPr/>
        </p:nvCxnSpPr>
        <p:spPr>
          <a:xfrm flipV="1">
            <a:off x="8451946" y="712485"/>
            <a:ext cx="0" cy="47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E3F8AE1-484C-BE3F-7404-5E46A496AEF6}"/>
              </a:ext>
            </a:extLst>
          </p:cNvPr>
          <p:cNvSpPr txBox="1"/>
          <p:nvPr/>
        </p:nvSpPr>
        <p:spPr>
          <a:xfrm>
            <a:off x="8686521" y="827577"/>
            <a:ext cx="117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into page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2BA15F-7699-FC96-EFE0-4D01B5D20797}"/>
              </a:ext>
            </a:extLst>
          </p:cNvPr>
          <p:cNvCxnSpPr>
            <a:cxnSpLocks/>
          </p:cNvCxnSpPr>
          <p:nvPr/>
        </p:nvCxnSpPr>
        <p:spPr>
          <a:xfrm flipH="1" flipV="1">
            <a:off x="7992034" y="1180327"/>
            <a:ext cx="463039" cy="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F319F74-CDA1-7D22-0B42-BFF1D6D3B5A9}"/>
              </a:ext>
            </a:extLst>
          </p:cNvPr>
          <p:cNvSpPr txBox="1"/>
          <p:nvPr/>
        </p:nvSpPr>
        <p:spPr>
          <a:xfrm>
            <a:off x="7700640" y="923034"/>
            <a:ext cx="33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EB0036-08FB-8F48-07D4-A1366CE9D435}"/>
              </a:ext>
            </a:extLst>
          </p:cNvPr>
          <p:cNvSpPr txBox="1"/>
          <p:nvPr/>
        </p:nvSpPr>
        <p:spPr>
          <a:xfrm>
            <a:off x="8473325" y="417927"/>
            <a:ext cx="5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337E3-75DA-EAB7-579E-9B9D09B39B41}"/>
              </a:ext>
            </a:extLst>
          </p:cNvPr>
          <p:cNvSpPr txBox="1"/>
          <p:nvPr/>
        </p:nvSpPr>
        <p:spPr>
          <a:xfrm>
            <a:off x="440099" y="5612260"/>
            <a:ext cx="933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perimeter position, since the winding is being excited at resonance frequency, can use an FFT (or lock-in amp) to determine the amplitude of the torque at each angle. Then determine the harmonic fields as a function of angle around the perimeter from the torque amplitudes.</a:t>
            </a:r>
          </a:p>
        </p:txBody>
      </p:sp>
    </p:spTree>
    <p:extLst>
      <p:ext uri="{BB962C8B-B14F-4D97-AF65-F5344CB8AC3E}">
        <p14:creationId xmlns:p14="http://schemas.microsoft.com/office/powerpoint/2010/main" val="105464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83ADB-F43A-156F-709C-B9EE5564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0"/>
            <a:ext cx="1014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03BBE-FA5D-9FCD-6194-D774F552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87" y="29184"/>
            <a:ext cx="10163826" cy="67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70B-850F-7272-431D-37497E6C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BD7C7-BC29-61A6-C6F5-6BA0981577D0}"/>
              </a:ext>
            </a:extLst>
          </p:cNvPr>
          <p:cNvSpPr txBox="1"/>
          <p:nvPr/>
        </p:nvSpPr>
        <p:spPr>
          <a:xfrm>
            <a:off x="236112" y="1039704"/>
            <a:ext cx="1069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 design – AC multi-turn coils at angles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6B3FE-19D2-0B68-5DAB-A5CD7D63E0D8}"/>
              </a:ext>
            </a:extLst>
          </p:cNvPr>
          <p:cNvSpPr txBox="1"/>
          <p:nvPr/>
        </p:nvSpPr>
        <p:spPr>
          <a:xfrm>
            <a:off x="1472483" y="1717963"/>
            <a:ext cx="6615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Small multi-turn solenoid coils at radius of probe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16 ‘spools’ on cylindrical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Powered AC with low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 control of AC current so can  tune to piezo resonance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multiplexer to select spool being powered</a:t>
            </a:r>
          </a:p>
        </p:txBody>
      </p:sp>
    </p:spTree>
    <p:extLst>
      <p:ext uri="{BB962C8B-B14F-4D97-AF65-F5344CB8AC3E}">
        <p14:creationId xmlns:p14="http://schemas.microsoft.com/office/powerpoint/2010/main" val="56394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03">
            <a:extLst>
              <a:ext uri="{FF2B5EF4-FFF2-40B4-BE49-F238E27FC236}">
                <a16:creationId xmlns:a16="http://schemas.microsoft.com/office/drawing/2014/main" id="{8573C1DF-405C-4DFF-823C-455A76CF6C1E}"/>
              </a:ext>
            </a:extLst>
          </p:cNvPr>
          <p:cNvSpPr/>
          <p:nvPr/>
        </p:nvSpPr>
        <p:spPr>
          <a:xfrm>
            <a:off x="10221878" y="4829667"/>
            <a:ext cx="1908070" cy="276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2807-BA24-4742-A7D8-5F3CE0A1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A56F5BB-E2B7-4C0B-903D-DD99304CFE8D}"/>
              </a:ext>
            </a:extLst>
          </p:cNvPr>
          <p:cNvGrpSpPr/>
          <p:nvPr/>
        </p:nvGrpSpPr>
        <p:grpSpPr>
          <a:xfrm>
            <a:off x="1932473" y="2643814"/>
            <a:ext cx="2149828" cy="1953961"/>
            <a:chOff x="2472214" y="2666092"/>
            <a:chExt cx="2149828" cy="1953961"/>
          </a:xfrm>
          <a:solidFill>
            <a:schemeClr val="accent1">
              <a:lumMod val="75000"/>
              <a:alpha val="28000"/>
            </a:schemeClr>
          </a:solidFill>
        </p:grpSpPr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58E397A8-D592-4C51-91DF-25440E37F277}"/>
                </a:ext>
              </a:extLst>
            </p:cNvPr>
            <p:cNvSpPr/>
            <p:nvPr/>
          </p:nvSpPr>
          <p:spPr>
            <a:xfrm rot="1925585">
              <a:off x="2679832" y="3567193"/>
              <a:ext cx="1231902" cy="1052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08EB6693-3A02-432C-AA97-939C0FD84699}"/>
                </a:ext>
              </a:extLst>
            </p:cNvPr>
            <p:cNvSpPr/>
            <p:nvPr/>
          </p:nvSpPr>
          <p:spPr>
            <a:xfrm rot="19864963">
              <a:off x="3205142" y="3562598"/>
              <a:ext cx="1249221" cy="10455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66BB05DF-90FA-41B3-8E22-D28090BC5016}"/>
                </a:ext>
              </a:extLst>
            </p:cNvPr>
            <p:cNvSpPr/>
            <p:nvPr/>
          </p:nvSpPr>
          <p:spPr>
            <a:xfrm rot="16200000">
              <a:off x="3483812" y="3089951"/>
              <a:ext cx="1208275" cy="10681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B267519D-ACD7-4863-AE44-6704B9240B0F}"/>
                </a:ext>
              </a:extLst>
            </p:cNvPr>
            <p:cNvSpPr/>
            <p:nvPr/>
          </p:nvSpPr>
          <p:spPr>
            <a:xfrm rot="12566659">
              <a:off x="3219997" y="2666092"/>
              <a:ext cx="1208335" cy="10468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B76DA9F7-289F-4BAE-BA9D-D30D38644BDB}"/>
                </a:ext>
              </a:extLst>
            </p:cNvPr>
            <p:cNvSpPr/>
            <p:nvPr/>
          </p:nvSpPr>
          <p:spPr>
            <a:xfrm rot="8786886">
              <a:off x="2693199" y="2670592"/>
              <a:ext cx="1249205" cy="1055765"/>
            </a:xfrm>
            <a:prstGeom prst="triangle">
              <a:avLst>
                <a:gd name="adj" fmla="val 5318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8F2A6C85-64C9-4B08-8B53-EDC15A390CDE}"/>
                </a:ext>
              </a:extLst>
            </p:cNvPr>
            <p:cNvSpPr/>
            <p:nvPr/>
          </p:nvSpPr>
          <p:spPr>
            <a:xfrm rot="5400000">
              <a:off x="2425035" y="3114517"/>
              <a:ext cx="1186571" cy="109221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4B74E75-C049-40B9-AA3A-ED0B491EAD87}"/>
              </a:ext>
            </a:extLst>
          </p:cNvPr>
          <p:cNvGrpSpPr/>
          <p:nvPr/>
        </p:nvGrpSpPr>
        <p:grpSpPr>
          <a:xfrm>
            <a:off x="78167" y="798440"/>
            <a:ext cx="5769023" cy="5653095"/>
            <a:chOff x="547917" y="805929"/>
            <a:chExt cx="5848057" cy="565309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7B4582A-AB65-4637-AA01-8FE8C2F7DB84}"/>
                </a:ext>
              </a:extLst>
            </p:cNvPr>
            <p:cNvSpPr/>
            <p:nvPr/>
          </p:nvSpPr>
          <p:spPr>
            <a:xfrm>
              <a:off x="946630" y="1294780"/>
              <a:ext cx="5084149" cy="474649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6D6CD8-76F3-4D69-96D1-E8CF6C9ABDCC}"/>
                </a:ext>
              </a:extLst>
            </p:cNvPr>
            <p:cNvCxnSpPr>
              <a:cxnSpLocks/>
            </p:cNvCxnSpPr>
            <p:nvPr/>
          </p:nvCxnSpPr>
          <p:spPr>
            <a:xfrm>
              <a:off x="3511027" y="245184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794F30-C11B-4C96-A737-CF2D16C1AA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5311" y="2440968"/>
              <a:ext cx="1079933" cy="6264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ED3DF-1407-400E-9A88-EB960DF345A9}"/>
                </a:ext>
              </a:extLst>
            </p:cNvPr>
            <p:cNvCxnSpPr>
              <a:cxnSpLocks/>
            </p:cNvCxnSpPr>
            <p:nvPr/>
          </p:nvCxnSpPr>
          <p:spPr>
            <a:xfrm>
              <a:off x="2424680" y="3051586"/>
              <a:ext cx="1" cy="11981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E527F7-9C85-4D47-A1F7-37309A6EF4FA}"/>
                </a:ext>
              </a:extLst>
            </p:cNvPr>
            <p:cNvCxnSpPr>
              <a:cxnSpLocks/>
            </p:cNvCxnSpPr>
            <p:nvPr/>
          </p:nvCxnSpPr>
          <p:spPr>
            <a:xfrm>
              <a:off x="2431453" y="4234512"/>
              <a:ext cx="1079574" cy="6162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78AB73-CF10-4991-97DC-A24881425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1025" y="4251063"/>
              <a:ext cx="1108039" cy="600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FB67D3-B95C-44E7-AFFD-2D65B554FE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064" y="3051586"/>
              <a:ext cx="0" cy="11994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1EAAA3-6F5F-4B8F-AEF5-E970A10753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11027" y="2451847"/>
              <a:ext cx="1108037" cy="5997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33A2A41D-60AF-42C7-871A-6B9CB8E1FE95}"/>
                </a:ext>
              </a:extLst>
            </p:cNvPr>
            <p:cNvSpPr/>
            <p:nvPr/>
          </p:nvSpPr>
          <p:spPr>
            <a:xfrm rot="1712262" flipH="1">
              <a:off x="3657117" y="2580749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AD27375E-3CE6-4B6F-87BF-0266AB808DC9}"/>
                </a:ext>
              </a:extLst>
            </p:cNvPr>
            <p:cNvSpPr/>
            <p:nvPr/>
          </p:nvSpPr>
          <p:spPr>
            <a:xfrm rot="5400000" flipH="1">
              <a:off x="4271880" y="3577798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ADB7E2CD-43A2-44AC-A11C-9646784D9800}"/>
                </a:ext>
              </a:extLst>
            </p:cNvPr>
            <p:cNvSpPr/>
            <p:nvPr/>
          </p:nvSpPr>
          <p:spPr>
            <a:xfrm rot="9085405" flipH="1">
              <a:off x="3706914" y="4545824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F90B0988-6480-4D67-8302-973B0C8E5357}"/>
                </a:ext>
              </a:extLst>
            </p:cNvPr>
            <p:cNvSpPr/>
            <p:nvPr/>
          </p:nvSpPr>
          <p:spPr>
            <a:xfrm rot="1719265" flipH="1">
              <a:off x="2473261" y="4569086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E174177-C642-467F-990F-72C20FBA6EB0}"/>
                </a:ext>
              </a:extLst>
            </p:cNvPr>
            <p:cNvSpPr/>
            <p:nvPr/>
          </p:nvSpPr>
          <p:spPr>
            <a:xfrm rot="5400000" flipH="1">
              <a:off x="1867080" y="3624712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1AB93187-3BAA-47E4-BF76-9B6F0F3E6F5B}"/>
                </a:ext>
              </a:extLst>
            </p:cNvPr>
            <p:cNvSpPr/>
            <p:nvPr/>
          </p:nvSpPr>
          <p:spPr>
            <a:xfrm rot="19878957" flipH="1">
              <a:off x="2471667" y="2611189"/>
              <a:ext cx="883092" cy="151406"/>
            </a:xfrm>
            <a:prstGeom prst="parallelogram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7484963-AFFF-4E43-87A1-5AC77451A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1211" y="2651303"/>
              <a:ext cx="603245" cy="31816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A798F1D-6932-45ED-AD4C-4866B589C433}"/>
                </a:ext>
              </a:extLst>
            </p:cNvPr>
            <p:cNvCxnSpPr>
              <a:cxnSpLocks/>
            </p:cNvCxnSpPr>
            <p:nvPr/>
          </p:nvCxnSpPr>
          <p:spPr>
            <a:xfrm>
              <a:off x="3746651" y="2673005"/>
              <a:ext cx="603931" cy="33914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1330329-8FF0-450F-8536-D48B56BE98BB}"/>
                </a:ext>
              </a:extLst>
            </p:cNvPr>
            <p:cNvCxnSpPr>
              <a:cxnSpLocks/>
            </p:cNvCxnSpPr>
            <p:nvPr/>
          </p:nvCxnSpPr>
          <p:spPr>
            <a:xfrm>
              <a:off x="4522729" y="3352800"/>
              <a:ext cx="0" cy="646127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D05FD0E-F2FD-41B5-AFC5-B10297A70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5188" y="4295099"/>
              <a:ext cx="560372" cy="32306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4EDF4A9-2044-43CA-9C07-A27C851475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1211" y="4325518"/>
              <a:ext cx="562500" cy="30155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49C3B4A-B125-46FF-A958-279D7D29B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7551" y="3326420"/>
              <a:ext cx="0" cy="64846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E0C45B2-8423-437C-8CFB-B86F0EE18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2429" y="3514165"/>
              <a:ext cx="0" cy="62779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8DF3DE3-1CC1-4D47-A096-EEBC155E06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56536" y="4286947"/>
              <a:ext cx="537709" cy="282381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AD3C98C-D1F5-49FC-A885-CD4F6BF61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851" y="4217956"/>
              <a:ext cx="469529" cy="25833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0330C63-6405-4664-865C-7F9214B145F0}"/>
                </a:ext>
              </a:extLst>
            </p:cNvPr>
            <p:cNvCxnSpPr>
              <a:cxnSpLocks/>
            </p:cNvCxnSpPr>
            <p:nvPr/>
          </p:nvCxnSpPr>
          <p:spPr>
            <a:xfrm>
              <a:off x="4438630" y="3326420"/>
              <a:ext cx="0" cy="613846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C8A936C-BB44-444D-A972-762ACFB23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6505" y="2787952"/>
              <a:ext cx="541376" cy="29196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6B78F99-1C73-48C9-8F0F-CD75D9D40DE0}"/>
                </a:ext>
              </a:extLst>
            </p:cNvPr>
            <p:cNvCxnSpPr>
              <a:cxnSpLocks/>
            </p:cNvCxnSpPr>
            <p:nvPr/>
          </p:nvCxnSpPr>
          <p:spPr>
            <a:xfrm>
              <a:off x="3662677" y="2746955"/>
              <a:ext cx="538647" cy="29756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Terminator 79">
              <a:extLst>
                <a:ext uri="{FF2B5EF4-FFF2-40B4-BE49-F238E27FC236}">
                  <a16:creationId xmlns:a16="http://schemas.microsoft.com/office/drawing/2014/main" id="{67B6C445-8B72-40AC-8B57-09CCDEA261E6}"/>
                </a:ext>
              </a:extLst>
            </p:cNvPr>
            <p:cNvSpPr/>
            <p:nvPr/>
          </p:nvSpPr>
          <p:spPr>
            <a:xfrm rot="5400000">
              <a:off x="2966970" y="1138364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Terminator 91">
              <a:extLst>
                <a:ext uri="{FF2B5EF4-FFF2-40B4-BE49-F238E27FC236}">
                  <a16:creationId xmlns:a16="http://schemas.microsoft.com/office/drawing/2014/main" id="{8CBBC6BE-2945-41E6-B672-2A5B14675E2E}"/>
                </a:ext>
              </a:extLst>
            </p:cNvPr>
            <p:cNvSpPr/>
            <p:nvPr/>
          </p:nvSpPr>
          <p:spPr>
            <a:xfrm rot="10800000">
              <a:off x="5555043" y="3555229"/>
              <a:ext cx="840931" cy="221038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Terminator 93">
              <a:extLst>
                <a:ext uri="{FF2B5EF4-FFF2-40B4-BE49-F238E27FC236}">
                  <a16:creationId xmlns:a16="http://schemas.microsoft.com/office/drawing/2014/main" id="{EEED5D03-0AA0-4EEC-9807-07DEB1808C0C}"/>
                </a:ext>
              </a:extLst>
            </p:cNvPr>
            <p:cNvSpPr/>
            <p:nvPr/>
          </p:nvSpPr>
          <p:spPr>
            <a:xfrm rot="6922296">
              <a:off x="3962283" y="1339821"/>
              <a:ext cx="894895" cy="234034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Terminator 94">
              <a:extLst>
                <a:ext uri="{FF2B5EF4-FFF2-40B4-BE49-F238E27FC236}">
                  <a16:creationId xmlns:a16="http://schemas.microsoft.com/office/drawing/2014/main" id="{A3FF1466-251E-4683-B98C-42CDBA030CE8}"/>
                </a:ext>
              </a:extLst>
            </p:cNvPr>
            <p:cNvSpPr/>
            <p:nvPr/>
          </p:nvSpPr>
          <p:spPr>
            <a:xfrm rot="8083506">
              <a:off x="4843014" y="1886219"/>
              <a:ext cx="856922" cy="227254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Terminator 95">
              <a:extLst>
                <a:ext uri="{FF2B5EF4-FFF2-40B4-BE49-F238E27FC236}">
                  <a16:creationId xmlns:a16="http://schemas.microsoft.com/office/drawing/2014/main" id="{DBE36107-4C12-4A36-8F25-7A2226B44F83}"/>
                </a:ext>
              </a:extLst>
            </p:cNvPr>
            <p:cNvSpPr/>
            <p:nvPr/>
          </p:nvSpPr>
          <p:spPr>
            <a:xfrm rot="9023420">
              <a:off x="5320954" y="2631459"/>
              <a:ext cx="896698" cy="216363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Terminator 97">
              <a:extLst>
                <a:ext uri="{FF2B5EF4-FFF2-40B4-BE49-F238E27FC236}">
                  <a16:creationId xmlns:a16="http://schemas.microsoft.com/office/drawing/2014/main" id="{0AAC4FC0-5644-44B5-9480-251D29D07DD6}"/>
                </a:ext>
              </a:extLst>
            </p:cNvPr>
            <p:cNvSpPr/>
            <p:nvPr/>
          </p:nvSpPr>
          <p:spPr>
            <a:xfrm rot="14966773">
              <a:off x="1989734" y="1381909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Terminator 98">
              <a:extLst>
                <a:ext uri="{FF2B5EF4-FFF2-40B4-BE49-F238E27FC236}">
                  <a16:creationId xmlns:a16="http://schemas.microsoft.com/office/drawing/2014/main" id="{345E054F-89FF-4282-8471-A6F3B2A6972C}"/>
                </a:ext>
              </a:extLst>
            </p:cNvPr>
            <p:cNvSpPr/>
            <p:nvPr/>
          </p:nvSpPr>
          <p:spPr>
            <a:xfrm rot="13583117">
              <a:off x="1191541" y="1898308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Terminator 99">
              <a:extLst>
                <a:ext uri="{FF2B5EF4-FFF2-40B4-BE49-F238E27FC236}">
                  <a16:creationId xmlns:a16="http://schemas.microsoft.com/office/drawing/2014/main" id="{5CD10BEE-4007-42FA-8832-7AE0394711A0}"/>
                </a:ext>
              </a:extLst>
            </p:cNvPr>
            <p:cNvSpPr/>
            <p:nvPr/>
          </p:nvSpPr>
          <p:spPr>
            <a:xfrm rot="12212262">
              <a:off x="697759" y="2680098"/>
              <a:ext cx="917514" cy="22189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Terminator 100">
              <a:extLst>
                <a:ext uri="{FF2B5EF4-FFF2-40B4-BE49-F238E27FC236}">
                  <a16:creationId xmlns:a16="http://schemas.microsoft.com/office/drawing/2014/main" id="{B7F791F9-1AE1-44B1-8354-4595C0DB722A}"/>
                </a:ext>
              </a:extLst>
            </p:cNvPr>
            <p:cNvSpPr/>
            <p:nvPr/>
          </p:nvSpPr>
          <p:spPr>
            <a:xfrm>
              <a:off x="547917" y="3546941"/>
              <a:ext cx="917514" cy="22189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Terminator 101">
              <a:extLst>
                <a:ext uri="{FF2B5EF4-FFF2-40B4-BE49-F238E27FC236}">
                  <a16:creationId xmlns:a16="http://schemas.microsoft.com/office/drawing/2014/main" id="{1E7359CC-BC32-4962-A0F1-E1E3E722AD76}"/>
                </a:ext>
              </a:extLst>
            </p:cNvPr>
            <p:cNvSpPr/>
            <p:nvPr/>
          </p:nvSpPr>
          <p:spPr>
            <a:xfrm rot="19849792">
              <a:off x="730287" y="4472828"/>
              <a:ext cx="917514" cy="22189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Terminator 102">
              <a:extLst>
                <a:ext uri="{FF2B5EF4-FFF2-40B4-BE49-F238E27FC236}">
                  <a16:creationId xmlns:a16="http://schemas.microsoft.com/office/drawing/2014/main" id="{CFEC977E-934B-408A-90C7-A812765A97DC}"/>
                </a:ext>
              </a:extLst>
            </p:cNvPr>
            <p:cNvSpPr/>
            <p:nvPr/>
          </p:nvSpPr>
          <p:spPr>
            <a:xfrm rot="18744247">
              <a:off x="1285744" y="5211583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Terminator 103">
              <a:extLst>
                <a:ext uri="{FF2B5EF4-FFF2-40B4-BE49-F238E27FC236}">
                  <a16:creationId xmlns:a16="http://schemas.microsoft.com/office/drawing/2014/main" id="{480C2CF3-D3FE-4D6E-A37D-6B70B54857F6}"/>
                </a:ext>
              </a:extLst>
            </p:cNvPr>
            <p:cNvSpPr/>
            <p:nvPr/>
          </p:nvSpPr>
          <p:spPr>
            <a:xfrm rot="17643989">
              <a:off x="2121448" y="5727576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Terminator 104">
              <a:extLst>
                <a:ext uri="{FF2B5EF4-FFF2-40B4-BE49-F238E27FC236}">
                  <a16:creationId xmlns:a16="http://schemas.microsoft.com/office/drawing/2014/main" id="{397E4468-3B74-4832-A506-3754E17873DE}"/>
                </a:ext>
              </a:extLst>
            </p:cNvPr>
            <p:cNvSpPr/>
            <p:nvPr/>
          </p:nvSpPr>
          <p:spPr>
            <a:xfrm rot="12341851">
              <a:off x="5336698" y="4535638"/>
              <a:ext cx="917514" cy="22189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Terminator 105">
              <a:extLst>
                <a:ext uri="{FF2B5EF4-FFF2-40B4-BE49-F238E27FC236}">
                  <a16:creationId xmlns:a16="http://schemas.microsoft.com/office/drawing/2014/main" id="{09B8E908-23D4-4DCC-868E-23CB4A848DF6}"/>
                </a:ext>
              </a:extLst>
            </p:cNvPr>
            <p:cNvSpPr/>
            <p:nvPr/>
          </p:nvSpPr>
          <p:spPr>
            <a:xfrm rot="13453781">
              <a:off x="4842470" y="5269322"/>
              <a:ext cx="905114" cy="224930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Terminator 106">
              <a:extLst>
                <a:ext uri="{FF2B5EF4-FFF2-40B4-BE49-F238E27FC236}">
                  <a16:creationId xmlns:a16="http://schemas.microsoft.com/office/drawing/2014/main" id="{BB1A14F1-E094-42DA-8E18-EC721DE661B1}"/>
                </a:ext>
              </a:extLst>
            </p:cNvPr>
            <p:cNvSpPr/>
            <p:nvPr/>
          </p:nvSpPr>
          <p:spPr>
            <a:xfrm rot="14855596">
              <a:off x="4131555" y="5734345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Terminator 107">
              <a:extLst>
                <a:ext uri="{FF2B5EF4-FFF2-40B4-BE49-F238E27FC236}">
                  <a16:creationId xmlns:a16="http://schemas.microsoft.com/office/drawing/2014/main" id="{F979D6C3-6329-44B2-94D8-433CCDB22BAF}"/>
                </a:ext>
              </a:extLst>
            </p:cNvPr>
            <p:cNvSpPr/>
            <p:nvPr/>
          </p:nvSpPr>
          <p:spPr>
            <a:xfrm rot="16200000">
              <a:off x="3080976" y="5898577"/>
              <a:ext cx="892882" cy="228011"/>
            </a:xfrm>
            <a:prstGeom prst="flowChartTermina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595233E-F246-480A-832C-C7DC2CEB7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7020" y="1319203"/>
              <a:ext cx="908266" cy="35134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827911B-D179-464B-B9E1-A9433D866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3036" y="1313758"/>
              <a:ext cx="1003173" cy="1389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E474281-44FC-424D-96AA-ABD4817684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728" y="1683926"/>
              <a:ext cx="647058" cy="6304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8CA21F9-303E-4581-9EEB-343AF52DE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92" y="2319532"/>
              <a:ext cx="364142" cy="85484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4C8CA09-4220-4759-B1F8-7C9ECDCBCA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067" y="3198886"/>
              <a:ext cx="11370" cy="92233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F7E6D68-3B29-489F-A9ED-B2F254851C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8065" y="4101295"/>
              <a:ext cx="441976" cy="91385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2E4D521-8999-4BAF-977A-56E1FA69AB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13868" y="4975517"/>
              <a:ext cx="721666" cy="66556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5E9E622-94D2-4794-BB65-A56312306E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9155" y="5653025"/>
              <a:ext cx="916686" cy="35192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AFFA7A7-D64B-41A8-8D02-1E613C7828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30996" y="1318168"/>
              <a:ext cx="955520" cy="35945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24CD396A-D5B9-45EB-9FAF-25B1877C2E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0831" y="1666625"/>
              <a:ext cx="716610" cy="67656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8BC12E6-4D29-436D-BA3B-734AAAE33F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3222" y="2336531"/>
              <a:ext cx="397480" cy="87261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54EFB13-A6DB-4229-9A1F-5C00351A45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0964" y="3195084"/>
              <a:ext cx="25501" cy="94853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84D0F1E-14AE-4042-864B-E1F9E8DC9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2322" y="4144946"/>
              <a:ext cx="360290" cy="87765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A571E24-CB37-4E7B-B898-578EAB0182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710" y="5006488"/>
              <a:ext cx="681314" cy="65388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AAD7438-D2EE-4458-AC8B-A33970372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8615" y="5658055"/>
              <a:ext cx="902590" cy="36705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8750F6E-BB1B-4DB3-A0BE-2D7BA3A32FF2}"/>
                </a:ext>
              </a:extLst>
            </p:cNvPr>
            <p:cNvCxnSpPr>
              <a:cxnSpLocks/>
            </p:cNvCxnSpPr>
            <p:nvPr/>
          </p:nvCxnSpPr>
          <p:spPr>
            <a:xfrm>
              <a:off x="3055841" y="6004945"/>
              <a:ext cx="989603" cy="67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2418B57-A7C0-4D2E-BEFC-EDAC87C053FC}"/>
                </a:ext>
              </a:extLst>
            </p:cNvPr>
            <p:cNvSpPr/>
            <p:nvPr/>
          </p:nvSpPr>
          <p:spPr>
            <a:xfrm>
              <a:off x="2737502" y="2919528"/>
              <a:ext cx="1516483" cy="1443618"/>
            </a:xfrm>
            <a:prstGeom prst="ellipse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1B11205B-C8D5-48EE-A033-B20D351CB5DF}"/>
              </a:ext>
            </a:extLst>
          </p:cNvPr>
          <p:cNvCxnSpPr/>
          <p:nvPr/>
        </p:nvCxnSpPr>
        <p:spPr>
          <a:xfrm flipH="1" flipV="1">
            <a:off x="5178941" y="1818418"/>
            <a:ext cx="1839478" cy="344719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1D51E4B-DCA8-41EE-B44D-A55ED0EF1C77}"/>
              </a:ext>
            </a:extLst>
          </p:cNvPr>
          <p:cNvCxnSpPr>
            <a:cxnSpLocks/>
          </p:cNvCxnSpPr>
          <p:nvPr/>
        </p:nvCxnSpPr>
        <p:spPr>
          <a:xfrm flipH="1">
            <a:off x="5583193" y="2185399"/>
            <a:ext cx="1435226" cy="28605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B6C52BE-6813-49F3-906B-8DA88DED4CE2}"/>
              </a:ext>
            </a:extLst>
          </p:cNvPr>
          <p:cNvCxnSpPr>
            <a:cxnSpLocks/>
          </p:cNvCxnSpPr>
          <p:nvPr/>
        </p:nvCxnSpPr>
        <p:spPr>
          <a:xfrm flipH="1">
            <a:off x="5910686" y="2163137"/>
            <a:ext cx="1107733" cy="1466086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DCDF25B7-0CA6-416A-9FF1-40D6A12AD25D}"/>
              </a:ext>
            </a:extLst>
          </p:cNvPr>
          <p:cNvSpPr txBox="1"/>
          <p:nvPr/>
        </p:nvSpPr>
        <p:spPr>
          <a:xfrm>
            <a:off x="6481166" y="1514871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AC coils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B71F09C-5815-49FD-B828-EAB159A1D2F5}"/>
              </a:ext>
            </a:extLst>
          </p:cNvPr>
          <p:cNvCxnSpPr>
            <a:cxnSpLocks/>
          </p:cNvCxnSpPr>
          <p:nvPr/>
        </p:nvCxnSpPr>
        <p:spPr>
          <a:xfrm flipH="1" flipV="1">
            <a:off x="3490000" y="4653733"/>
            <a:ext cx="2608680" cy="910914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F6F8716-1CDC-4CB4-B865-F89F3902830D}"/>
              </a:ext>
            </a:extLst>
          </p:cNvPr>
          <p:cNvCxnSpPr>
            <a:cxnSpLocks/>
          </p:cNvCxnSpPr>
          <p:nvPr/>
        </p:nvCxnSpPr>
        <p:spPr>
          <a:xfrm flipH="1" flipV="1">
            <a:off x="4151688" y="3483065"/>
            <a:ext cx="1946993" cy="2081583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74917BE5-1FF6-4CFF-9A96-1F211D9E9615}"/>
              </a:ext>
            </a:extLst>
          </p:cNvPr>
          <p:cNvSpPr txBox="1"/>
          <p:nvPr/>
        </p:nvSpPr>
        <p:spPr>
          <a:xfrm>
            <a:off x="6152525" y="5114274"/>
            <a:ext cx="2066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Shear</a:t>
            </a:r>
          </a:p>
          <a:p>
            <a:r>
              <a:rPr lang="en-US" sz="3200" dirty="0" err="1"/>
              <a:t>piezoplates</a:t>
            </a:r>
            <a:endParaRPr lang="en-US" sz="3200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800BC6C-9DDE-46A1-9A60-FC8B14A4B071}"/>
              </a:ext>
            </a:extLst>
          </p:cNvPr>
          <p:cNvSpPr/>
          <p:nvPr/>
        </p:nvSpPr>
        <p:spPr>
          <a:xfrm>
            <a:off x="8952223" y="1609078"/>
            <a:ext cx="1079080" cy="4082639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5B050EF-6D2F-4EAE-95F6-209E8A86592D}"/>
              </a:ext>
            </a:extLst>
          </p:cNvPr>
          <p:cNvSpPr/>
          <p:nvPr/>
        </p:nvSpPr>
        <p:spPr>
          <a:xfrm>
            <a:off x="10031302" y="2407641"/>
            <a:ext cx="1276506" cy="241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A44633B-2450-466E-8EC2-9B16560A9C1F}"/>
              </a:ext>
            </a:extLst>
          </p:cNvPr>
          <p:cNvSpPr/>
          <p:nvPr/>
        </p:nvSpPr>
        <p:spPr>
          <a:xfrm>
            <a:off x="10208232" y="3177288"/>
            <a:ext cx="956442" cy="870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456D9D3-83D0-4C68-AA6E-7D0FD1555102}"/>
              </a:ext>
            </a:extLst>
          </p:cNvPr>
          <p:cNvSpPr/>
          <p:nvPr/>
        </p:nvSpPr>
        <p:spPr>
          <a:xfrm>
            <a:off x="10208232" y="4191481"/>
            <a:ext cx="956442" cy="637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68A60E-05BF-4AE7-B356-B9186FF2B72B}"/>
              </a:ext>
            </a:extLst>
          </p:cNvPr>
          <p:cNvSpPr/>
          <p:nvPr/>
        </p:nvSpPr>
        <p:spPr>
          <a:xfrm>
            <a:off x="10208232" y="2417120"/>
            <a:ext cx="956442" cy="637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8A3535E-996D-45F8-A066-B5F424C655F6}"/>
              </a:ext>
            </a:extLst>
          </p:cNvPr>
          <p:cNvCxnSpPr/>
          <p:nvPr/>
        </p:nvCxnSpPr>
        <p:spPr>
          <a:xfrm flipV="1">
            <a:off x="10059955" y="3142002"/>
            <a:ext cx="1104719" cy="2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81F6836-7A7C-416E-BFB3-4B0207C1C979}"/>
              </a:ext>
            </a:extLst>
          </p:cNvPr>
          <p:cNvCxnSpPr>
            <a:cxnSpLocks/>
          </p:cNvCxnSpPr>
          <p:nvPr/>
        </p:nvCxnSpPr>
        <p:spPr>
          <a:xfrm flipV="1">
            <a:off x="10031301" y="3113961"/>
            <a:ext cx="1276506" cy="3648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DFAD6A4-D18E-4A94-A61B-98A07AD9EF88}"/>
              </a:ext>
            </a:extLst>
          </p:cNvPr>
          <p:cNvCxnSpPr>
            <a:cxnSpLocks/>
          </p:cNvCxnSpPr>
          <p:nvPr/>
        </p:nvCxnSpPr>
        <p:spPr>
          <a:xfrm>
            <a:off x="10031301" y="4114981"/>
            <a:ext cx="1276506" cy="2994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lowchart: Terminator 194">
            <a:extLst>
              <a:ext uri="{FF2B5EF4-FFF2-40B4-BE49-F238E27FC236}">
                <a16:creationId xmlns:a16="http://schemas.microsoft.com/office/drawing/2014/main" id="{D1C8D6F3-9860-4AF7-9CA4-E4A2F9CBE73F}"/>
              </a:ext>
            </a:extLst>
          </p:cNvPr>
          <p:cNvSpPr/>
          <p:nvPr/>
        </p:nvSpPr>
        <p:spPr>
          <a:xfrm rot="10800000">
            <a:off x="9045322" y="5730206"/>
            <a:ext cx="892882" cy="22493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lowchart: Terminator 195">
            <a:extLst>
              <a:ext uri="{FF2B5EF4-FFF2-40B4-BE49-F238E27FC236}">
                <a16:creationId xmlns:a16="http://schemas.microsoft.com/office/drawing/2014/main" id="{477D3B2A-C470-4BE2-8EE1-6DDB861A2F66}"/>
              </a:ext>
            </a:extLst>
          </p:cNvPr>
          <p:cNvSpPr/>
          <p:nvPr/>
        </p:nvSpPr>
        <p:spPr>
          <a:xfrm rot="10800000">
            <a:off x="8966504" y="1338155"/>
            <a:ext cx="892882" cy="22493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lowchart: Terminator 196">
            <a:extLst>
              <a:ext uri="{FF2B5EF4-FFF2-40B4-BE49-F238E27FC236}">
                <a16:creationId xmlns:a16="http://schemas.microsoft.com/office/drawing/2014/main" id="{063B44D8-EED6-46AA-825F-E2F81F4C9E71}"/>
              </a:ext>
            </a:extLst>
          </p:cNvPr>
          <p:cNvSpPr/>
          <p:nvPr/>
        </p:nvSpPr>
        <p:spPr>
          <a:xfrm rot="10800000">
            <a:off x="9029018" y="3188064"/>
            <a:ext cx="892882" cy="856234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Terminator 197">
            <a:extLst>
              <a:ext uri="{FF2B5EF4-FFF2-40B4-BE49-F238E27FC236}">
                <a16:creationId xmlns:a16="http://schemas.microsoft.com/office/drawing/2014/main" id="{84D574ED-D83F-4870-A94F-04CE74A9F003}"/>
              </a:ext>
            </a:extLst>
          </p:cNvPr>
          <p:cNvSpPr/>
          <p:nvPr/>
        </p:nvSpPr>
        <p:spPr>
          <a:xfrm rot="10800000">
            <a:off x="9029018" y="1646785"/>
            <a:ext cx="892882" cy="3651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lowchart: Terminator 198">
            <a:extLst>
              <a:ext uri="{FF2B5EF4-FFF2-40B4-BE49-F238E27FC236}">
                <a16:creationId xmlns:a16="http://schemas.microsoft.com/office/drawing/2014/main" id="{445AD789-05C9-4E76-BD74-A14545E33F06}"/>
              </a:ext>
            </a:extLst>
          </p:cNvPr>
          <p:cNvSpPr/>
          <p:nvPr/>
        </p:nvSpPr>
        <p:spPr>
          <a:xfrm rot="10800000">
            <a:off x="9011470" y="2062666"/>
            <a:ext cx="892882" cy="44479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Terminator 199">
            <a:extLst>
              <a:ext uri="{FF2B5EF4-FFF2-40B4-BE49-F238E27FC236}">
                <a16:creationId xmlns:a16="http://schemas.microsoft.com/office/drawing/2014/main" id="{D8D61714-EF6E-4E99-B2D4-9FE22B0E5E8F}"/>
              </a:ext>
            </a:extLst>
          </p:cNvPr>
          <p:cNvSpPr/>
          <p:nvPr/>
        </p:nvSpPr>
        <p:spPr>
          <a:xfrm rot="10800000">
            <a:off x="9029018" y="2571119"/>
            <a:ext cx="892882" cy="57424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Terminator 200">
            <a:extLst>
              <a:ext uri="{FF2B5EF4-FFF2-40B4-BE49-F238E27FC236}">
                <a16:creationId xmlns:a16="http://schemas.microsoft.com/office/drawing/2014/main" id="{7B98A757-BFDF-4F53-AF84-64A50DAC769F}"/>
              </a:ext>
            </a:extLst>
          </p:cNvPr>
          <p:cNvSpPr/>
          <p:nvPr/>
        </p:nvSpPr>
        <p:spPr>
          <a:xfrm rot="10800000">
            <a:off x="9045322" y="4114981"/>
            <a:ext cx="892882" cy="57424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Terminator 201">
            <a:extLst>
              <a:ext uri="{FF2B5EF4-FFF2-40B4-BE49-F238E27FC236}">
                <a16:creationId xmlns:a16="http://schemas.microsoft.com/office/drawing/2014/main" id="{837240CA-F201-4F7A-B8A4-0D615A52A7C6}"/>
              </a:ext>
            </a:extLst>
          </p:cNvPr>
          <p:cNvSpPr/>
          <p:nvPr/>
        </p:nvSpPr>
        <p:spPr>
          <a:xfrm rot="10800000">
            <a:off x="9062064" y="4759905"/>
            <a:ext cx="892882" cy="444793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Terminator 202">
            <a:extLst>
              <a:ext uri="{FF2B5EF4-FFF2-40B4-BE49-F238E27FC236}">
                <a16:creationId xmlns:a16="http://schemas.microsoft.com/office/drawing/2014/main" id="{0857E6EF-629A-4E20-82E0-B78D0F48A161}"/>
              </a:ext>
            </a:extLst>
          </p:cNvPr>
          <p:cNvSpPr/>
          <p:nvPr/>
        </p:nvSpPr>
        <p:spPr>
          <a:xfrm rot="10800000">
            <a:off x="9062064" y="5270884"/>
            <a:ext cx="892882" cy="365167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CB4881E-BC9D-4681-B7F2-8239B4F58C28}"/>
              </a:ext>
            </a:extLst>
          </p:cNvPr>
          <p:cNvCxnSpPr>
            <a:cxnSpLocks/>
          </p:cNvCxnSpPr>
          <p:nvPr/>
        </p:nvCxnSpPr>
        <p:spPr>
          <a:xfrm>
            <a:off x="1725534" y="4346292"/>
            <a:ext cx="1268497" cy="717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8E693C4-7B3C-4858-BFB4-DAFAD57BDC5F}"/>
              </a:ext>
            </a:extLst>
          </p:cNvPr>
          <p:cNvCxnSpPr>
            <a:cxnSpLocks/>
          </p:cNvCxnSpPr>
          <p:nvPr/>
        </p:nvCxnSpPr>
        <p:spPr>
          <a:xfrm flipV="1">
            <a:off x="3005005" y="4371119"/>
            <a:ext cx="1271865" cy="687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E05DA9C-B201-4985-AB57-FFE3EB36E890}"/>
              </a:ext>
            </a:extLst>
          </p:cNvPr>
          <p:cNvCxnSpPr>
            <a:cxnSpLocks/>
          </p:cNvCxnSpPr>
          <p:nvPr/>
        </p:nvCxnSpPr>
        <p:spPr>
          <a:xfrm flipH="1" flipV="1">
            <a:off x="1725534" y="2931247"/>
            <a:ext cx="14866" cy="1424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30CCDBF-9EA9-42A0-8351-CEB7B660461F}"/>
              </a:ext>
            </a:extLst>
          </p:cNvPr>
          <p:cNvCxnSpPr>
            <a:cxnSpLocks/>
          </p:cNvCxnSpPr>
          <p:nvPr/>
        </p:nvCxnSpPr>
        <p:spPr>
          <a:xfrm flipH="1" flipV="1">
            <a:off x="3010349" y="2238153"/>
            <a:ext cx="1260720" cy="684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B232915F-B801-40F0-933E-67CBB5EC72CE}"/>
              </a:ext>
            </a:extLst>
          </p:cNvPr>
          <p:cNvCxnSpPr>
            <a:cxnSpLocks/>
          </p:cNvCxnSpPr>
          <p:nvPr/>
        </p:nvCxnSpPr>
        <p:spPr>
          <a:xfrm flipV="1">
            <a:off x="4281039" y="2931247"/>
            <a:ext cx="3030" cy="14640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9B4477A-647B-4EE8-805D-AEFFC9D34279}"/>
              </a:ext>
            </a:extLst>
          </p:cNvPr>
          <p:cNvCxnSpPr>
            <a:cxnSpLocks/>
          </p:cNvCxnSpPr>
          <p:nvPr/>
        </p:nvCxnSpPr>
        <p:spPr>
          <a:xfrm flipV="1">
            <a:off x="1725534" y="2249082"/>
            <a:ext cx="1278988" cy="685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9A7C8A3-17F8-4E8B-A9AD-822B241BBA02}"/>
              </a:ext>
            </a:extLst>
          </p:cNvPr>
          <p:cNvSpPr/>
          <p:nvPr/>
        </p:nvSpPr>
        <p:spPr>
          <a:xfrm>
            <a:off x="10124402" y="2391053"/>
            <a:ext cx="1936140" cy="2452260"/>
          </a:xfrm>
          <a:prstGeom prst="rect">
            <a:avLst/>
          </a:prstGeom>
          <a:noFill/>
          <a:ln w="444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5C0A8AEB-D8C7-438F-8715-B8A0FFA83B84}"/>
              </a:ext>
            </a:extLst>
          </p:cNvPr>
          <p:cNvSpPr/>
          <p:nvPr/>
        </p:nvSpPr>
        <p:spPr>
          <a:xfrm>
            <a:off x="10136892" y="2123680"/>
            <a:ext cx="1908070" cy="276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51AE43BF-E5B2-4189-BE31-F1097AA6791B}"/>
              </a:ext>
            </a:extLst>
          </p:cNvPr>
          <p:cNvSpPr/>
          <p:nvPr/>
        </p:nvSpPr>
        <p:spPr>
          <a:xfrm>
            <a:off x="11887200" y="1876114"/>
            <a:ext cx="304800" cy="3394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12432</TotalTime>
  <Words>486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 Martchevskii</dc:creator>
  <cp:lastModifiedBy>Joseph DiMarco</cp:lastModifiedBy>
  <cp:revision>251</cp:revision>
  <cp:lastPrinted>2021-10-26T17:59:48Z</cp:lastPrinted>
  <dcterms:created xsi:type="dcterms:W3CDTF">2021-10-19T23:35:27Z</dcterms:created>
  <dcterms:modified xsi:type="dcterms:W3CDTF">2024-05-02T16:00:39Z</dcterms:modified>
</cp:coreProperties>
</file>