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853" r:id="rId3"/>
    <p:sldId id="859" r:id="rId4"/>
    <p:sldId id="847" r:id="rId5"/>
    <p:sldId id="303" r:id="rId6"/>
    <p:sldId id="304" r:id="rId7"/>
    <p:sldId id="308" r:id="rId8"/>
    <p:sldId id="325" r:id="rId9"/>
    <p:sldId id="327" r:id="rId10"/>
    <p:sldId id="860" r:id="rId11"/>
    <p:sldId id="835" r:id="rId12"/>
    <p:sldId id="841" r:id="rId13"/>
    <p:sldId id="858" r:id="rId14"/>
    <p:sldId id="314" r:id="rId15"/>
    <p:sldId id="854" r:id="rId16"/>
    <p:sldId id="862" r:id="rId17"/>
    <p:sldId id="861" r:id="rId18"/>
    <p:sldId id="864" r:id="rId19"/>
    <p:sldId id="307" r:id="rId20"/>
    <p:sldId id="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10A /s up to 500 A</a:t>
            </a:r>
            <a:r>
              <a:rPr lang="it-IT" sz="1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5 A/s </a:t>
            </a:r>
            <a:r>
              <a:rPr lang="it-IT" sz="12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above 500A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9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483A-1E21-49DA-84C9-C02D64F4C6F2}" type="datetime1">
              <a:rPr lang="en-US" smtClean="0"/>
              <a:t>5/2/2024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DB2C-81D1-4F3A-97F8-439C58A1FF93}" type="datetime1">
              <a:rPr lang="en-US" smtClean="0"/>
              <a:t>5/2/2024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380E-8900-466B-A86E-018BFC783B66}" type="datetime1">
              <a:rPr lang="en-US" smtClean="0"/>
              <a:t>5/2/2024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ED0CE64-FDC2-4EFD-9CC3-4C81EC603FFD}" type="datetime1">
              <a:rPr lang="en-US" smtClean="0"/>
              <a:t>5/2/2024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0006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0974-F97F-4AF3-9C1D-9EBDC0AC5605}" type="datetime1">
              <a:rPr lang="en-US" smtClean="0"/>
              <a:t>5/2/2024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049A-BBC9-468E-AE09-FF4D63E7ACCA}" type="datetime1">
              <a:rPr lang="en-US" smtClean="0"/>
              <a:t>5/2/2024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1597-9A44-4056-AE7A-DE64ABA402FF}" type="datetime1">
              <a:rPr lang="en-US" smtClean="0"/>
              <a:t>5/2/2024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B466-7602-4F61-A68C-8595E7D8988E}" type="datetime1">
              <a:rPr lang="en-US" smtClean="0"/>
              <a:t>5/2/2024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C854-6A9B-4781-8BED-835200677820}" type="datetime1">
              <a:rPr lang="en-US" smtClean="0"/>
              <a:t>5/2/2024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8622-644F-4D6F-90F2-57BA7ED921CE}" type="datetime1">
              <a:rPr lang="en-US" smtClean="0"/>
              <a:t>5/2/2024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DE3B-8FBB-40CB-B65E-A2458385BACF}" type="datetime1">
              <a:rPr lang="en-US" smtClean="0"/>
              <a:t>5/2/2024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29D0-F5E8-4C81-BA18-35B48DE087D4}" type="datetime1">
              <a:rPr lang="en-US" smtClean="0"/>
              <a:t>5/2/2024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7971EA-0EB4-47ED-A87E-82660FE977DC}" type="datetime1">
              <a:rPr lang="en-US" smtClean="0"/>
              <a:t>5/2/2024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Update on the fiberoptic task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M. Baldini, S. Krave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MDP collaboration meeting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April 30-May 3 2024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2CF61D4-9D7C-F15D-9523-35522D20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8C57F6-1E08-8D01-3890-B55B6C4EA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US" sz="1600" dirty="0"/>
          </a:p>
          <a:p>
            <a:pPr marL="400050"/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Quench propagation study using temperature fiber sensor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Barrel Samples: Nb3Sn and REBCO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Test with a star cable</a:t>
            </a:r>
          </a:p>
          <a:p>
            <a:pPr marL="0" indent="0">
              <a:buNone/>
            </a:pPr>
            <a:endParaRPr lang="en-US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Strain measurements on R&amp;D magnets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2" indent="0">
              <a:buNone/>
            </a:pPr>
            <a:endParaRPr lang="en-US" sz="1400" dirty="0"/>
          </a:p>
          <a:p>
            <a:pPr lvl="2"/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AE796-FED6-5CF5-A0E2-23B74D69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D5D6-CE7C-4316-9C16-7D58EF373B84}" type="datetime1">
              <a:rPr lang="en-US" smtClean="0"/>
              <a:t>5/2/2024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4DBF7-1A23-447C-0D87-470D2278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87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D14A61-720F-E29F-84AD-C2FA0114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QXFSM03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83E028-45E4-0DD7-AFA6-6AFE3E2D1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93" b="8193"/>
          <a:stretch/>
        </p:blipFill>
        <p:spPr>
          <a:xfrm>
            <a:off x="8916965" y="3902785"/>
            <a:ext cx="3289773" cy="211485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D3CAC-6696-FA57-E466-5094EB6CD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5AB0B3-84DF-44F8-8B5E-1D840105B66A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19D45-3AA9-CD55-1880-E5E9D4E2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A23483-0932-5815-0198-7696884D3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854" y="1140004"/>
            <a:ext cx="5669771" cy="2651990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3007F9C-4D0E-01D4-4861-CDC9E821184C}"/>
              </a:ext>
            </a:extLst>
          </p:cNvPr>
          <p:cNvSpPr txBox="1">
            <a:spLocks/>
          </p:cNvSpPr>
          <p:nvPr/>
        </p:nvSpPr>
        <p:spPr>
          <a:xfrm>
            <a:off x="158541" y="1055759"/>
            <a:ext cx="5698347" cy="27362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Fibers have been installed on ID and OD of coil</a:t>
            </a:r>
          </a:p>
          <a:p>
            <a:pPr marL="380990" indent="-38099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Test goals:</a:t>
            </a:r>
          </a:p>
          <a:p>
            <a:pPr marL="781040" lvl="1" indent="-38099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Validate fibers mounted directly to coil during magnet powering</a:t>
            </a:r>
          </a:p>
          <a:p>
            <a:pPr marL="781040" lvl="1" indent="-38099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View pole/wedge strain discontinuity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behaviour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during operation</a:t>
            </a:r>
          </a:p>
          <a:p>
            <a:pPr marL="781040" lvl="1" indent="-38099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Observe magnet mechanics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4B78CF-5011-05E1-C153-86EC626E0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557" y="3851998"/>
            <a:ext cx="3093182" cy="2319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2FEDD-581D-090D-7BBE-6010BBC49067}"/>
              </a:ext>
            </a:extLst>
          </p:cNvPr>
          <p:cNvSpPr txBox="1"/>
          <p:nvPr/>
        </p:nvSpPr>
        <p:spPr>
          <a:xfrm>
            <a:off x="158541" y="4298492"/>
            <a:ext cx="57146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We lost the outer fibers during initial loading. Issue: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One break on the edge coming out of the coil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One termination was crashed</a:t>
            </a:r>
          </a:p>
        </p:txBody>
      </p:sp>
    </p:spTree>
    <p:extLst>
      <p:ext uri="{BB962C8B-B14F-4D97-AF65-F5344CB8AC3E}">
        <p14:creationId xmlns:p14="http://schemas.microsoft.com/office/powerpoint/2010/main" val="2717992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3FB6-EF78-9A09-2DEA-8FFBF3A9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Fiber optics on SMCTM1 magnet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D540F-6786-091B-C71F-D064F59F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AC18-7720-42AE-A3A1-04D848930473}" type="datetime1">
              <a:rPr lang="en-US" smtClean="0"/>
              <a:t>5/2/2024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0F4C0-3B83-F859-AA44-C5EA327E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6" name="Picture 5" descr="A picture containing miller&#10;&#10;Description automatically generated">
            <a:extLst>
              <a:ext uri="{FF2B5EF4-FFF2-40B4-BE49-F238E27FC236}">
                <a16:creationId xmlns:a16="http://schemas.microsoft.com/office/drawing/2014/main" id="{B0764141-85A8-A52E-A27B-AB2488985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45870"/>
            <a:ext cx="6759148" cy="3285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141B97-8EA7-6FAD-209B-6C1DDB1C2070}"/>
              </a:ext>
            </a:extLst>
          </p:cNvPr>
          <p:cNvSpPr txBox="1"/>
          <p:nvPr/>
        </p:nvSpPr>
        <p:spPr>
          <a:xfrm>
            <a:off x="431515" y="1112880"/>
            <a:ext cx="5815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7 m Rayleigh fiber on the magnet skin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FC48C-8583-DCDC-8A6B-18FDF5DEDEEC}"/>
              </a:ext>
            </a:extLst>
          </p:cNvPr>
          <p:cNvSpPr txBox="1"/>
          <p:nvPr/>
        </p:nvSpPr>
        <p:spPr>
          <a:xfrm>
            <a:off x="7090489" y="1249726"/>
            <a:ext cx="46699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Validate updated fiber feedthrough and connectors at 1.9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Validate fiber splices at 1.9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Measure shell strain during testing: failed</a:t>
            </a:r>
          </a:p>
        </p:txBody>
      </p:sp>
      <p:pic>
        <p:nvPicPr>
          <p:cNvPr id="8" name="Picture 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673B3AA8-6117-1496-BDB6-84ADC2B22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75" y="3118662"/>
            <a:ext cx="4122492" cy="3091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9120A2-2D0C-13D8-D6A1-5887F7EE7996}"/>
              </a:ext>
            </a:extLst>
          </p:cNvPr>
          <p:cNvSpPr txBox="1"/>
          <p:nvPr/>
        </p:nvSpPr>
        <p:spPr>
          <a:xfrm>
            <a:off x="228600" y="5118476"/>
            <a:ext cx="7092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Tape is used to guarantee a uniform small distribution of glue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Tape disconnected from the shell at cold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Fiber followed the tape</a:t>
            </a:r>
          </a:p>
        </p:txBody>
      </p:sp>
    </p:spTree>
    <p:extLst>
      <p:ext uri="{BB962C8B-B14F-4D97-AF65-F5344CB8AC3E}">
        <p14:creationId xmlns:p14="http://schemas.microsoft.com/office/powerpoint/2010/main" val="4062802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appliance, dirty&#10;&#10;Description automatically generated">
            <a:extLst>
              <a:ext uri="{FF2B5EF4-FFF2-40B4-BE49-F238E27FC236}">
                <a16:creationId xmlns:a16="http://schemas.microsoft.com/office/drawing/2014/main" id="{042E6A83-69A0-B7B3-4239-0A66C0111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5" b="27704"/>
          <a:stretch/>
        </p:blipFill>
        <p:spPr>
          <a:xfrm>
            <a:off x="0" y="575353"/>
            <a:ext cx="10500189" cy="40198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C3034-6838-056C-F6B8-8B75B2FC3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689"/>
            <a:ext cx="10500189" cy="744836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Strain fiber on CCT magnet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0395F-8A12-AD41-3FDA-6E90219BB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0D6306B-89E7-4CC6-B316-BEED9F4FD14F}" type="datetime1">
              <a:rPr lang="en-US" smtClean="0">
                <a:solidFill>
                  <a:srgbClr val="FFFFFF"/>
                </a:solidFill>
              </a:rPr>
              <a:t>5/2/2024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FEEBF-A291-C507-CCEB-2D185DE7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6910A57-C4C2-471D-B852-7E80F10F5A4C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80011-17C0-968D-A718-AA2679CADDA1}"/>
              </a:ext>
            </a:extLst>
          </p:cNvPr>
          <p:cNvSpPr txBox="1"/>
          <p:nvPr/>
        </p:nvSpPr>
        <p:spPr>
          <a:xfrm>
            <a:off x="227350" y="4744702"/>
            <a:ext cx="11670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Fiber survived and we are collecting data during test.</a:t>
            </a:r>
          </a:p>
          <a:p>
            <a:pPr marL="781040" lvl="1" indent="-380990">
              <a:spcBef>
                <a:spcPts val="0"/>
              </a:spcBef>
              <a:buChar char="•"/>
            </a:pPr>
            <a:r>
              <a:rPr lang="en-US" sz="2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Signal at cold is still intermittent. We suspect that the issue is at the connector level. One possible solution is to splice everything.</a:t>
            </a:r>
            <a:endParaRPr lang="tr-TR" sz="2200" b="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74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DE5BF1C-D180-C585-4A9C-3CD00009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Summary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C303C0-EB29-B9D3-6FB1-35605D20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8579A7-2717-4D3F-9D1A-1249CA9C1025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9E037D-DF96-E032-6557-87B5C645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B2504A-90CF-F008-27A9-998AFA3798A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58985" y="1280330"/>
            <a:ext cx="11443280" cy="4740327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380990" indent="-380990">
              <a:spcBef>
                <a:spcPts val="0"/>
              </a:spcBef>
              <a:buChar char="•"/>
            </a:pPr>
            <a:r>
              <a:rPr lang="en-US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Tests in liquid N and liquid He show that </a:t>
            </a:r>
            <a:r>
              <a:rPr lang="en-US" sz="2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tr-TR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emperature variation</a:t>
            </a:r>
            <a:r>
              <a:rPr lang="en-US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tr-TR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be measured</a:t>
            </a:r>
          </a:p>
          <a:p>
            <a:pPr marL="781040" lvl="1" indent="-380990">
              <a:spcBef>
                <a:spcPts val="0"/>
              </a:spcBef>
            </a:pPr>
            <a:r>
              <a:rPr lang="it-IT" sz="2400" dirty="0">
                <a:solidFill>
                  <a:srgbClr val="505050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Spatial information on where the quench is and how it propagates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380990" indent="-380990">
              <a:spcBef>
                <a:spcPts val="0"/>
              </a:spcBef>
              <a:buChar char="•"/>
            </a:pPr>
            <a:r>
              <a:rPr lang="en-US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However, there is still a </a:t>
            </a:r>
            <a:r>
              <a:rPr lang="en-US" sz="2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long way to go to make those sensors a robust tool for quench detection:</a:t>
            </a:r>
          </a:p>
          <a:p>
            <a:pPr marL="1181090" lvl="2" indent="-380990">
              <a:spcBef>
                <a:spcPts val="0"/>
              </a:spcBef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Are those sensitive/fast enough to detect a quench at the beginning and start protection?</a:t>
            </a:r>
          </a:p>
          <a:p>
            <a:pPr marL="1181090" lvl="2" indent="-380990">
              <a:spcBef>
                <a:spcPts val="0"/>
              </a:spcBef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Good thermal contact</a:t>
            </a:r>
          </a:p>
          <a:p>
            <a:pPr marL="1181090" lvl="2" indent="-380990">
              <a:spcBef>
                <a:spcPts val="0"/>
              </a:spcBef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Sample rate</a:t>
            </a:r>
          </a:p>
          <a:p>
            <a:pPr marL="380990" indent="-380990">
              <a:spcBef>
                <a:spcPts val="0"/>
              </a:spcBef>
              <a:buChar char="•"/>
            </a:pPr>
            <a:endParaRPr lang="en-US" sz="2800" b="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80990" indent="-380990">
              <a:spcBef>
                <a:spcPts val="0"/>
              </a:spcBef>
              <a:buChar char="•"/>
            </a:pPr>
            <a:r>
              <a:rPr lang="en-US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Strain sensors are very easy to break especially </a:t>
            </a:r>
            <a:r>
              <a:rPr lang="en-US" sz="2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presence of edges/angles/ feedthrough opening (ex. Exit a coil)</a:t>
            </a:r>
          </a:p>
          <a:p>
            <a:pPr marL="781040" lvl="1" indent="-380990">
              <a:spcBef>
                <a:spcPts val="0"/>
              </a:spcBef>
              <a:buChar char="•"/>
            </a:pPr>
            <a:r>
              <a:rPr lang="en-US" sz="22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 need to be protected.</a:t>
            </a:r>
          </a:p>
          <a:p>
            <a:pPr marL="781040" lvl="1" indent="-380990">
              <a:spcBef>
                <a:spcPts val="0"/>
              </a:spcBef>
              <a:buChar char="•"/>
            </a:pPr>
            <a:r>
              <a:rPr lang="en-US" sz="22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Signal at cold is still intermittent.</a:t>
            </a:r>
            <a:endParaRPr lang="tr-TR" sz="2200" b="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80990" indent="-380990">
              <a:buFont typeface="Calibri" charset="0"/>
              <a:buChar char="-"/>
            </a:pPr>
            <a:endParaRPr lang="it-IT" sz="2133" b="0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33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B80AB-63A1-CF42-6981-91609656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Future work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16648-7574-F6C9-86CA-BFDF250D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027D-4D67-4171-9F0B-707D83813528}" type="datetime1">
              <a:rPr lang="en-US" smtClean="0"/>
              <a:t>5/2/2024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A2AD9-06C6-A045-333A-FD1836C8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9FC17C-9736-5AFD-EA35-EC38F8D7B3BA}"/>
              </a:ext>
            </a:extLst>
          </p:cNvPr>
          <p:cNvSpPr txBox="1"/>
          <p:nvPr/>
        </p:nvSpPr>
        <p:spPr>
          <a:xfrm>
            <a:off x="120242" y="1080000"/>
            <a:ext cx="1195151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Use the barrel as a fast turnaround test bed to try to address some of the ongoing issues.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Acrylate coating temperature sensors (more sensitive at low T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Trying to improve thermal contact: positions vs use of different epoxy resins and fiber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Test the response of strain sensor vs T sensors for quench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Test splice vs connectors in a small cryostat to determine the best way of having feedthrough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Data streaming: off platform</a:t>
            </a:r>
          </a:p>
        </p:txBody>
      </p:sp>
      <p:pic>
        <p:nvPicPr>
          <p:cNvPr id="5" name="Picture 4" descr="A picture containing insect, lobster">
            <a:extLst>
              <a:ext uri="{FF2B5EF4-FFF2-40B4-BE49-F238E27FC236}">
                <a16:creationId xmlns:a16="http://schemas.microsoft.com/office/drawing/2014/main" id="{851C3F06-698D-4036-465D-5CBED705C2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>
          <a:xfrm rot="16200000">
            <a:off x="422800" y="3554522"/>
            <a:ext cx="2788784" cy="2653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1D86B-0E32-4275-2DE5-D7354999894B}"/>
              </a:ext>
            </a:extLst>
          </p:cNvPr>
          <p:cNvSpPr txBox="1"/>
          <p:nvPr/>
        </p:nvSpPr>
        <p:spPr>
          <a:xfrm>
            <a:off x="3250395" y="3678209"/>
            <a:ext cx="80306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Both strain and temperature sensors were installed: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Two strain gauges were used as spot heaters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Everything was covered with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stycast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Fibers are sitting on top of the REBCO tape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1114-F209-BA09-DC87-464D26719E90}"/>
              </a:ext>
            </a:extLst>
          </p:cNvPr>
          <p:cNvSpPr txBox="1"/>
          <p:nvPr/>
        </p:nvSpPr>
        <p:spPr>
          <a:xfrm>
            <a:off x="3409640" y="5225053"/>
            <a:ext cx="7258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Data taken at 12T and 4.5 K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Current was increased up to voltage raise (280 A)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Quench induced by strain gauge at 260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3858AF-E199-2716-34AD-871861770DE3}"/>
              </a:ext>
            </a:extLst>
          </p:cNvPr>
          <p:cNvSpPr txBox="1"/>
          <p:nvPr/>
        </p:nvSpPr>
        <p:spPr>
          <a:xfrm>
            <a:off x="3639334" y="3051426"/>
            <a:ext cx="5210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REBCO TAPE ON A BARREL</a:t>
            </a:r>
          </a:p>
        </p:txBody>
      </p:sp>
    </p:spTree>
    <p:extLst>
      <p:ext uri="{BB962C8B-B14F-4D97-AF65-F5344CB8AC3E}">
        <p14:creationId xmlns:p14="http://schemas.microsoft.com/office/powerpoint/2010/main" val="2986579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8D6C-6EB0-EC09-CB2A-33E726BDC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33D6B3-C074-DCAE-0CF6-BB02087B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C854-6A9B-4781-8BED-835200677820}" type="datetime1">
              <a:rPr lang="en-US" smtClean="0"/>
              <a:t>5/2/2024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64A57-4B5E-E370-0F2B-4B746E50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79556-CB72-E35D-8D5D-A1BD4BF22C04}"/>
              </a:ext>
            </a:extLst>
          </p:cNvPr>
          <p:cNvSpPr txBox="1"/>
          <p:nvPr/>
        </p:nvSpPr>
        <p:spPr>
          <a:xfrm>
            <a:off x="2494102" y="2034758"/>
            <a:ext cx="7800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Nisa Kuvvet, Undergraduate student @Dartmouth</a:t>
            </a:r>
          </a:p>
          <a:p>
            <a:r>
              <a:rPr lang="en-US" sz="24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Simone Busatto, Graduate student @LASA</a:t>
            </a:r>
          </a:p>
          <a:p>
            <a:r>
              <a:rPr lang="en-US" sz="2400" dirty="0">
                <a:solidFill>
                  <a:srgbClr val="262626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Emily Spreitzer </a:t>
            </a:r>
            <a:r>
              <a:rPr lang="en-US" sz="2400" dirty="0"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Undergraduate student  </a:t>
            </a:r>
            <a:r>
              <a:rPr lang="en-US" sz="2400" dirty="0">
                <a:solidFill>
                  <a:srgbClr val="262626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Helvetica" panose="020B0604020202020204" pitchFamily="34" charset="0"/>
              </a:rPr>
              <a:t>NIU</a:t>
            </a:r>
            <a:endParaRPr lang="en-US" sz="2400" dirty="0">
              <a:latin typeface="Helvetica" panose="020B0604020202020204" pitchFamily="34" charset="0"/>
              <a:ea typeface="Cambria" panose="020405030504060302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60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9CD0C-6F11-95EE-1CA1-D1446186F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8622-644F-4D6F-90F2-57BA7ED921CE}" type="datetime1">
              <a:rPr lang="en-US" smtClean="0"/>
              <a:t>5/2/2024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F1A6F2-7E23-32BB-318D-5ED81B60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75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3B402-A51C-6AE3-70BB-03DCF582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1782D-1F76-B1C8-2EB9-DDCE2DB9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C854-6A9B-4781-8BED-835200677820}" type="datetime1">
              <a:rPr lang="en-US" smtClean="0"/>
              <a:t>5/2/2024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BC1BF-79E3-AFBE-D199-FBB85CA6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581969-6FDD-641C-66F2-C31BF2EBE1C9}"/>
              </a:ext>
            </a:extLst>
          </p:cNvPr>
          <p:cNvSpPr txBox="1"/>
          <p:nvPr/>
        </p:nvSpPr>
        <p:spPr>
          <a:xfrm>
            <a:off x="801384" y="1764706"/>
            <a:ext cx="935975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dirty="0">
                <a:effectLst/>
                <a:highlight>
                  <a:srgbClr val="00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Calibration of FBG fibers in a small cryostat (2021)</a:t>
            </a:r>
            <a:br>
              <a:rPr lang="en-US" sz="2200" b="0" dirty="0">
                <a:effectLst/>
                <a:highlight>
                  <a:srgbClr val="00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0" dirty="0">
                <a:effectLst/>
                <a:highlight>
                  <a:srgbClr val="80808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Installation of fibers on an MDP magnet and strain measurement during a quench. </a:t>
            </a:r>
            <a:br>
              <a:rPr lang="en-US" sz="2200" b="0" dirty="0">
                <a:effectLst/>
                <a:highlight>
                  <a:srgbClr val="80808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0" dirty="0">
                <a:effectLst/>
                <a:highlight>
                  <a:srgbClr val="00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Modification of magnet test facility top plate to accommodate fiber line (2021)</a:t>
            </a:r>
            <a:br>
              <a:rPr lang="en-US" sz="2200" b="0" dirty="0">
                <a:effectLst/>
                <a:highlight>
                  <a:srgbClr val="00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0" dirty="0">
                <a:effectLst/>
                <a:highlight>
                  <a:srgbClr val="00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Design a proof of principle experiment for quench detection:</a:t>
            </a:r>
            <a:br>
              <a:rPr lang="en-US" sz="2200" b="0" dirty="0">
                <a:effectLst/>
                <a:highlight>
                  <a:srgbClr val="00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0" dirty="0">
                <a:effectLst/>
                <a:highlight>
                  <a:srgbClr val="00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Small coil fabrication and tests (March 2023)</a:t>
            </a:r>
            <a:br>
              <a:rPr lang="en-US" sz="2200" b="0" dirty="0">
                <a:effectLst/>
                <a:highlight>
                  <a:srgbClr val="00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0" dirty="0">
                <a:effectLst/>
                <a:highlight>
                  <a:srgbClr val="C0C0C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Energy spectrum analysis (Dec 2023)</a:t>
            </a:r>
            <a:br>
              <a:rPr lang="en-US" sz="2200" b="0" dirty="0">
                <a:effectLst/>
                <a:highlight>
                  <a:srgbClr val="C0C0C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0" dirty="0">
                <a:effectLst/>
                <a:highlight>
                  <a:srgbClr val="C0C0C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Coil azimuthal strain mapping:</a:t>
            </a:r>
            <a:br>
              <a:rPr lang="en-US" sz="2200" b="0" dirty="0">
                <a:effectLst/>
                <a:highlight>
                  <a:srgbClr val="C0C0C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0" dirty="0">
                <a:effectLst/>
                <a:highlight>
                  <a:srgbClr val="00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Experiment on coil ten stacks sample made with different epoxy (March 2023)</a:t>
            </a:r>
            <a:br>
              <a:rPr lang="en-US" sz="2200" b="0" dirty="0">
                <a:effectLst/>
                <a:highlight>
                  <a:srgbClr val="00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0" dirty="0">
                <a:effectLst/>
                <a:highlight>
                  <a:srgbClr val="C0C0C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Install distributed fiber on a mirror magnet for coil strain map (Dec 2022</a:t>
            </a:r>
            <a:endParaRPr lang="en-US" sz="2200" dirty="0">
              <a:highlight>
                <a:srgbClr val="C0C0C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24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84C978B-D3E4-CF55-5129-95E74976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Spot Heater induced Quench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8414AE-0FAC-E824-B627-FD581F613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D597DF-8CBD-47AD-9F19-6B10E3A2ABF3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B4B19B-B73B-2626-5935-1CD56F93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3458BF7-7FC2-48F3-87D6-5B379669D7B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847166" y="1283862"/>
            <a:ext cx="7153049" cy="1281589"/>
          </a:xfrm>
        </p:spPr>
        <p:txBody>
          <a:bodyPr vert="horz" lIns="0" tIns="0" rIns="0" bIns="0" rtlCol="0" anchor="t">
            <a:normAutofit/>
          </a:bodyPr>
          <a:lstStyle/>
          <a:p>
            <a:pPr marL="380990" indent="-380990">
              <a:buChar char="•"/>
            </a:pPr>
            <a:r>
              <a:rPr lang="it-IT" sz="2133" b="0" dirty="0">
                <a:solidFill>
                  <a:schemeClr val="tx1"/>
                </a:solidFill>
              </a:rPr>
              <a:t>Test at 4 different magnetic fields (15T, 14T, 12T, 10T) at 4.5 K.</a:t>
            </a:r>
            <a:endParaRPr lang="it-IT" sz="2133" dirty="0">
              <a:solidFill>
                <a:schemeClr val="tx1"/>
              </a:solidFill>
            </a:endParaRPr>
          </a:p>
          <a:p>
            <a:pPr marL="380990" indent="-380990">
              <a:buChar char="•"/>
            </a:pPr>
            <a:r>
              <a:rPr lang="it-IT" sz="2133" b="0" dirty="0">
                <a:solidFill>
                  <a:schemeClr val="tx1"/>
                </a:solidFill>
              </a:rPr>
              <a:t>Current set at 80% of the critical current.</a:t>
            </a:r>
          </a:p>
          <a:p>
            <a:pPr marL="380990" indent="-380990">
              <a:buChar char="•"/>
            </a:pPr>
            <a:r>
              <a:rPr lang="it-IT" sz="2133" b="0" dirty="0">
                <a:solidFill>
                  <a:schemeClr val="tx1"/>
                </a:solidFill>
              </a:rPr>
              <a:t>Increase of pulse power given to the spot heater</a:t>
            </a:r>
            <a:endParaRPr lang="it-IT" sz="2133" b="0" dirty="0">
              <a:solidFill>
                <a:schemeClr val="accent6"/>
              </a:solidFill>
            </a:endParaRPr>
          </a:p>
          <a:p>
            <a:pPr marL="990575" lvl="1" indent="-380990">
              <a:buFont typeface="Courier New" charset="0"/>
              <a:buChar char="o"/>
            </a:pPr>
            <a:endParaRPr lang="it-IT" sz="2000" dirty="0">
              <a:solidFill>
                <a:schemeClr val="accent6"/>
              </a:solidFill>
            </a:endParaRPr>
          </a:p>
          <a:p>
            <a:pPr marL="380990" indent="-380990">
              <a:buChar char="•"/>
            </a:pPr>
            <a:endParaRPr lang="it-IT" sz="2133" b="0" dirty="0">
              <a:solidFill>
                <a:schemeClr val="accent6"/>
              </a:solidFill>
            </a:endParaRPr>
          </a:p>
          <a:p>
            <a:pPr marL="380990" indent="-380990">
              <a:buChar char="•"/>
            </a:pPr>
            <a:endParaRPr lang="it-IT" sz="2133" b="0" dirty="0">
              <a:solidFill>
                <a:schemeClr val="accent6"/>
              </a:solidFill>
            </a:endParaRPr>
          </a:p>
          <a:p>
            <a:endParaRPr lang="it-IT" sz="2133" b="0" dirty="0">
              <a:solidFill>
                <a:schemeClr val="accent6"/>
              </a:solidFill>
            </a:endParaRPr>
          </a:p>
          <a:p>
            <a:endParaRPr lang="it-IT" sz="2133" b="0" dirty="0">
              <a:solidFill>
                <a:schemeClr val="accent6"/>
              </a:solidFill>
            </a:endParaRPr>
          </a:p>
          <a:p>
            <a:endParaRPr lang="it-IT" sz="2133" b="0" dirty="0">
              <a:solidFill>
                <a:schemeClr val="accent6"/>
              </a:solidFill>
            </a:endParaRPr>
          </a:p>
          <a:p>
            <a:endParaRPr lang="it-IT" sz="2133" b="0" dirty="0">
              <a:solidFill>
                <a:schemeClr val="accent6"/>
              </a:solidFill>
            </a:endParaRP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2250F820-C552-6EE8-1D23-DA118E03A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690590"/>
              </p:ext>
            </p:extLst>
          </p:nvPr>
        </p:nvGraphicFramePr>
        <p:xfrm>
          <a:off x="0" y="1110415"/>
          <a:ext cx="4913283" cy="266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9130">
                  <a:extLst>
                    <a:ext uri="{9D8B030D-6E8A-4147-A177-3AD203B41FA5}">
                      <a16:colId xmlns:a16="http://schemas.microsoft.com/office/drawing/2014/main" val="3489440357"/>
                    </a:ext>
                  </a:extLst>
                </a:gridCol>
                <a:gridCol w="2404153">
                  <a:extLst>
                    <a:ext uri="{9D8B030D-6E8A-4147-A177-3AD203B41FA5}">
                      <a16:colId xmlns:a16="http://schemas.microsoft.com/office/drawing/2014/main" val="1345913707"/>
                    </a:ext>
                  </a:extLst>
                </a:gridCol>
              </a:tblGrid>
              <a:tr h="53274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 b="1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Magnetic</a:t>
                      </a:r>
                      <a:r>
                        <a:rPr lang="tr-TR" sz="2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tr-TR" sz="2400" b="1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Field</a:t>
                      </a:r>
                      <a:r>
                        <a:rPr lang="tr-TR" sz="2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 b="1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Current​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669578"/>
                  </a:ext>
                </a:extLst>
              </a:tr>
              <a:tr h="53274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 dirty="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15T​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300A​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606347"/>
                  </a:ext>
                </a:extLst>
              </a:tr>
              <a:tr h="53274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14T​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372A​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7986"/>
                  </a:ext>
                </a:extLst>
              </a:tr>
              <a:tr h="53274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12T​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555A 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151200"/>
                  </a:ext>
                </a:extLst>
              </a:tr>
              <a:tr h="53274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10T​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 dirty="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788A</a:t>
                      </a:r>
                      <a:endParaRPr lang="tr-TR" sz="1600" dirty="0">
                        <a:solidFill>
                          <a:srgbClr val="004C97"/>
                        </a:solidFill>
                        <a:effectLst/>
                        <a:latin typeface="Helvetica"/>
                      </a:endParaRP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93436"/>
                  </a:ext>
                </a:extLst>
              </a:tr>
            </a:tbl>
          </a:graphicData>
        </a:graphic>
      </p:graphicFrame>
      <p:pic>
        <p:nvPicPr>
          <p:cNvPr id="2" name="Immagine 7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AF9D65E2-004C-F189-A50E-B26540C9F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627" y="2565451"/>
            <a:ext cx="4558301" cy="3626675"/>
          </a:xfrm>
          <a:prstGeom prst="rect">
            <a:avLst/>
          </a:prstGeom>
        </p:spPr>
      </p:pic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D5287834-E294-8F28-019E-9B4285B61263}"/>
              </a:ext>
            </a:extLst>
          </p:cNvPr>
          <p:cNvSpPr txBox="1">
            <a:spLocks/>
          </p:cNvSpPr>
          <p:nvPr/>
        </p:nvSpPr>
        <p:spPr>
          <a:xfrm>
            <a:off x="137452" y="4116258"/>
            <a:ext cx="5958548" cy="17558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400">
                <a:solidFill>
                  <a:schemeClr val="tx1"/>
                </a:solidFill>
                <a:cs typeface="Helvetica"/>
              </a:rPr>
              <a:t>In the first test 13.08 mJ were required to quench the wire, most likely beccause of bad thermal contact between the spot heater and the wire.</a:t>
            </a:r>
            <a:endParaRPr lang="it-IT" sz="2400">
              <a:solidFill>
                <a:schemeClr val="tx1"/>
              </a:solidFill>
            </a:endParaRPr>
          </a:p>
          <a:p>
            <a:pPr algn="just"/>
            <a:r>
              <a:rPr lang="it-IT" sz="2400">
                <a:solidFill>
                  <a:schemeClr val="tx1"/>
                </a:solidFill>
                <a:cs typeface="Helvetica"/>
              </a:rPr>
              <a:t>Very high temperatures were reached during this test.</a:t>
            </a:r>
            <a:endParaRPr lang="it-IT" sz="2400" dirty="0">
              <a:solidFill>
                <a:schemeClr val="tx1"/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7429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2CF61D4-9D7C-F15D-9523-35522D20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8C57F6-1E08-8D01-3890-B55B6C4EA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US" sz="1600" dirty="0"/>
          </a:p>
          <a:p>
            <a:pPr marL="400050"/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Quench propagation study using temperature fiber sensor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Barrel Samples: Nb3Sn and REBCO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Test with a star cable</a:t>
            </a:r>
          </a:p>
          <a:p>
            <a:pPr marL="0" indent="0">
              <a:buNone/>
            </a:pPr>
            <a:endParaRPr lang="en-US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Strain measurements on R&amp;D magnets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2" indent="0">
              <a:buNone/>
            </a:pPr>
            <a:endParaRPr lang="en-US" sz="1400" dirty="0"/>
          </a:p>
          <a:p>
            <a:pPr lvl="2"/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AE796-FED6-5CF5-A0E2-23B74D69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1606-EEBE-485A-AE11-E8A035CCA18A}" type="datetime1">
              <a:rPr lang="en-US" smtClean="0"/>
              <a:t>5/2/2024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4DBF7-1A23-447C-0D87-470D2278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3" name="Picture 2" descr="Immagine che contiene bottiglia, cilindro, interno&#10;&#10;Descrizione generata automaticamente">
            <a:extLst>
              <a:ext uri="{FF2B5EF4-FFF2-40B4-BE49-F238E27FC236}">
                <a16:creationId xmlns:a16="http://schemas.microsoft.com/office/drawing/2014/main" id="{9A96516F-6D18-AD1B-4C10-E501B61941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19425" r="49543"/>
          <a:stretch/>
        </p:blipFill>
        <p:spPr>
          <a:xfrm>
            <a:off x="7366571" y="2477003"/>
            <a:ext cx="2034284" cy="1903993"/>
          </a:xfrm>
          <a:prstGeom prst="rect">
            <a:avLst/>
          </a:prstGeom>
        </p:spPr>
      </p:pic>
      <p:pic>
        <p:nvPicPr>
          <p:cNvPr id="6" name="Picture 5" descr="A football ball on a beach&#10;&#10;Description automatically generated with medium confidence">
            <a:extLst>
              <a:ext uri="{FF2B5EF4-FFF2-40B4-BE49-F238E27FC236}">
                <a16:creationId xmlns:a16="http://schemas.microsoft.com/office/drawing/2014/main" id="{5781FA50-F406-774D-528F-4C29D7F30B1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21247" t="18498" r="19634" b="18498"/>
          <a:stretch/>
        </p:blipFill>
        <p:spPr>
          <a:xfrm>
            <a:off x="9637160" y="3688689"/>
            <a:ext cx="1756880" cy="24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6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E8D1974-912A-695A-6E66-4B3B1AFC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2D plot of the T profile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4B2A33-4F79-57DE-DE75-BD31F0DE4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BE101B-5C9C-46F8-9F58-5BEEE93085DE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4163E7-9958-30E1-5F6C-4151563A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Immagine 7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F881D446-D360-11EE-9975-BD8DA648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22" y="1068999"/>
            <a:ext cx="3276601" cy="2756937"/>
          </a:xfrm>
          <a:prstGeom prst="rect">
            <a:avLst/>
          </a:prstGeom>
        </p:spPr>
      </p:pic>
      <p:pic>
        <p:nvPicPr>
          <p:cNvPr id="9" name="Immagine 8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CD307677-C1D3-DC5F-04DC-E52EBD45E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045" y="1068999"/>
            <a:ext cx="3264312" cy="2756937"/>
          </a:xfrm>
          <a:prstGeom prst="rect">
            <a:avLst/>
          </a:prstGeom>
        </p:spPr>
      </p:pic>
      <p:pic>
        <p:nvPicPr>
          <p:cNvPr id="10" name="Immagine 9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78A93554-2B28-6BC3-F6C1-FE41801D0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833" y="1068999"/>
            <a:ext cx="3104536" cy="2609453"/>
          </a:xfrm>
          <a:prstGeom prst="rect">
            <a:avLst/>
          </a:prstGeom>
        </p:spPr>
      </p:pic>
      <p:pic>
        <p:nvPicPr>
          <p:cNvPr id="11" name="Immagine 10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D92680D9-7BAF-6053-4896-DB246F730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06" y="3672499"/>
            <a:ext cx="3276601" cy="2756937"/>
          </a:xfrm>
          <a:prstGeom prst="rect">
            <a:avLst/>
          </a:prstGeom>
        </p:spPr>
      </p:pic>
      <p:pic>
        <p:nvPicPr>
          <p:cNvPr id="12" name="Immagine 11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AEA1AF3A-97B4-1620-E33B-0263766CA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045" y="3672499"/>
            <a:ext cx="3264312" cy="2744647"/>
          </a:xfrm>
          <a:prstGeom prst="rect">
            <a:avLst/>
          </a:prstGeom>
        </p:spPr>
      </p:pic>
      <p:pic>
        <p:nvPicPr>
          <p:cNvPr id="13" name="Immagine 12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7CE2E1E5-A0D2-AFD6-C5EA-402E21169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6833" y="3733951"/>
            <a:ext cx="3104536" cy="25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8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BCB2-3DD8-DA80-A371-B80D9D311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fiber sensors for Quench detection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3C148-83B8-05A5-7A53-A257D526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DD76-99FB-49A5-9207-E63CA548A648}" type="datetime1">
              <a:rPr lang="en-US" smtClean="0"/>
              <a:t>5/2/2024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D6E6D-0C7E-065C-A464-D3BD5BCA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40AB34E-4F9F-E40C-55B8-987152525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1" t="9910" r="16000" b="14032"/>
          <a:stretch/>
        </p:blipFill>
        <p:spPr>
          <a:xfrm>
            <a:off x="541591" y="1454520"/>
            <a:ext cx="3311218" cy="32134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3859A5-8B2A-7594-6B84-650774105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522" y="1667599"/>
            <a:ext cx="3619887" cy="2951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9A0201-407D-5D97-3B06-9D83BEB8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722" y="1789496"/>
            <a:ext cx="3619887" cy="2946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242242-B228-4B04-9B79-6C5BF3CF7F77}"/>
              </a:ext>
            </a:extLst>
          </p:cNvPr>
          <p:cNvSpPr txBox="1"/>
          <p:nvPr/>
        </p:nvSpPr>
        <p:spPr>
          <a:xfrm>
            <a:off x="261601" y="5048587"/>
            <a:ext cx="85411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Test in liquid N on a resistive coil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Fiber Temperature sensors: 3 turn underneath the spot heater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Discharge a capacitor </a:t>
            </a:r>
          </a:p>
          <a:p>
            <a:r>
              <a:rPr lang="en-US" sz="20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Break most of the strain sensor at feedthrough during epoxy impregnation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C94CD5-A2B2-2D6F-94A9-28D31FB27D93}"/>
              </a:ext>
            </a:extLst>
          </p:cNvPr>
          <p:cNvSpPr txBox="1"/>
          <p:nvPr/>
        </p:nvSpPr>
        <p:spPr>
          <a:xfrm>
            <a:off x="9359757" y="1191802"/>
            <a:ext cx="1496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Year 2022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6BC1F2-11FE-4925-A33E-850A9519E90E}"/>
              </a:ext>
            </a:extLst>
          </p:cNvPr>
          <p:cNvSpPr txBox="1"/>
          <p:nvPr/>
        </p:nvSpPr>
        <p:spPr>
          <a:xfrm>
            <a:off x="8737600" y="4872204"/>
            <a:ext cx="3306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Pros: Fibers very promising for T sensing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Cons: how to handle feedthrough/impregnation</a:t>
            </a:r>
          </a:p>
        </p:txBody>
      </p:sp>
    </p:spTree>
    <p:extLst>
      <p:ext uri="{BB962C8B-B14F-4D97-AF65-F5344CB8AC3E}">
        <p14:creationId xmlns:p14="http://schemas.microsoft.com/office/powerpoint/2010/main" val="4127881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2B355-AD0A-689B-01D4-E21D2700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/>
              <a:t>Quench propagation study</a:t>
            </a:r>
            <a:r>
              <a:rPr lang="en-US" sz="4400"/>
              <a:t> on Nb3Sn strand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7462A-5ED2-1DAF-AC00-B0203FBA1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E6F2-9E74-4823-AD96-9B8276A4A19B}" type="datetime1">
              <a:rPr lang="en-US" smtClean="0"/>
              <a:t>5/2/2024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A15A5-2992-431D-04DA-0F938A64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2D33C-29BC-06E1-FE4E-D9B0FC555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4" y="923898"/>
            <a:ext cx="3698542" cy="1727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8A1DB-6F22-273A-E18F-84C50F7A3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5" y="2681382"/>
            <a:ext cx="3698542" cy="1727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52136-DCFC-28E2-717D-4A9B6757C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2" y="4534893"/>
            <a:ext cx="3832349" cy="1789707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B9F53A0-34FB-96A3-5A3E-CB1BC6934627}"/>
              </a:ext>
            </a:extLst>
          </p:cNvPr>
          <p:cNvSpPr txBox="1">
            <a:spLocks/>
          </p:cNvSpPr>
          <p:nvPr/>
        </p:nvSpPr>
        <p:spPr>
          <a:xfrm>
            <a:off x="3974645" y="1460953"/>
            <a:ext cx="7569214" cy="108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Nb₃Sn</a:t>
            </a:r>
            <a:r>
              <a:rPr lang="tr-TR" sz="2000" dirty="0"/>
              <a:t> </a:t>
            </a:r>
            <a:r>
              <a:rPr lang="en-US" sz="2000" dirty="0"/>
              <a:t>witness</a:t>
            </a:r>
            <a:r>
              <a:rPr lang="tr-TR" sz="2000" dirty="0"/>
              <a:t> sample from QXFA coil </a:t>
            </a:r>
          </a:p>
          <a:p>
            <a:r>
              <a:rPr lang="en-US" sz="2000" dirty="0"/>
              <a:t>Strain gauge was used as a spot heater </a:t>
            </a:r>
            <a:r>
              <a:rPr lang="tr-TR" sz="2000" dirty="0"/>
              <a:t>to quench the wire</a:t>
            </a:r>
          </a:p>
          <a:p>
            <a:r>
              <a:rPr lang="en-US" sz="2000" dirty="0"/>
              <a:t>5 m </a:t>
            </a:r>
            <a:r>
              <a:rPr lang="tr-TR" sz="2000" dirty="0"/>
              <a:t>temperature and strain </a:t>
            </a:r>
            <a:r>
              <a:rPr lang="en-US" sz="2000" dirty="0"/>
              <a:t>fiber </a:t>
            </a:r>
            <a:r>
              <a:rPr lang="tr-TR" sz="2000" dirty="0"/>
              <a:t>to </a:t>
            </a:r>
            <a:r>
              <a:rPr lang="en-US" sz="2000" dirty="0"/>
              <a:t>study quench propagation.</a:t>
            </a:r>
            <a:endParaRPr lang="tr-TR" sz="2000" dirty="0"/>
          </a:p>
          <a:p>
            <a:endParaRPr lang="tr-TR" sz="1800" dirty="0"/>
          </a:p>
          <a:p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2059D9F-CE1D-56FB-6DFE-B94AF5A749B9}"/>
              </a:ext>
            </a:extLst>
          </p:cNvPr>
          <p:cNvSpPr txBox="1">
            <a:spLocks/>
          </p:cNvSpPr>
          <p:nvPr/>
        </p:nvSpPr>
        <p:spPr>
          <a:xfrm>
            <a:off x="4013186" y="3170401"/>
            <a:ext cx="7569214" cy="7644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Test 1: </a:t>
            </a:r>
            <a:r>
              <a:rPr lang="tr-TR" sz="2000" dirty="0"/>
              <a:t>At 15T, 14T, 12T, 10T ramped up the current until quench</a:t>
            </a:r>
            <a:endParaRPr lang="en-US" sz="2000" dirty="0"/>
          </a:p>
          <a:p>
            <a:r>
              <a:rPr lang="en-US" sz="2000" dirty="0">
                <a:highlight>
                  <a:srgbClr val="FFFF00"/>
                </a:highlight>
              </a:rPr>
              <a:t>Strain fiber was lost at the feedthrough level</a:t>
            </a:r>
            <a:endParaRPr lang="tr-TR" sz="2000" dirty="0">
              <a:highlight>
                <a:srgbClr val="FFFF00"/>
              </a:highlight>
            </a:endParaRPr>
          </a:p>
          <a:p>
            <a:endParaRPr lang="tr-TR" sz="1800" dirty="0"/>
          </a:p>
          <a:p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F83CF6B-9D9A-56F1-A9B3-55AA4A4C6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802386"/>
              </p:ext>
            </p:extLst>
          </p:nvPr>
        </p:nvGraphicFramePr>
        <p:xfrm>
          <a:off x="4495800" y="4104873"/>
          <a:ext cx="5867400" cy="2173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67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Magnetic 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Critical Current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675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15T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376A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675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14T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466A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675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12T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693A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675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10T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985A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825AD18-3116-3884-4FF4-B26FB71BF105}"/>
              </a:ext>
            </a:extLst>
          </p:cNvPr>
          <p:cNvSpPr txBox="1"/>
          <p:nvPr/>
        </p:nvSpPr>
        <p:spPr>
          <a:xfrm>
            <a:off x="4034957" y="2814588"/>
            <a:ext cx="2728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Test in liquid He at 4.5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B466F-DEC6-16D6-12F8-6082EFCAC20F}"/>
              </a:ext>
            </a:extLst>
          </p:cNvPr>
          <p:cNvSpPr txBox="1"/>
          <p:nvPr/>
        </p:nvSpPr>
        <p:spPr>
          <a:xfrm>
            <a:off x="8821516" y="1142387"/>
            <a:ext cx="1496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Year 2023 </a:t>
            </a:r>
          </a:p>
        </p:txBody>
      </p:sp>
    </p:spTree>
    <p:extLst>
      <p:ext uri="{BB962C8B-B14F-4D97-AF65-F5344CB8AC3E}">
        <p14:creationId xmlns:p14="http://schemas.microsoft.com/office/powerpoint/2010/main" val="266751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58B92D1-AC28-896C-3F07-3F1EC014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12T DATA analysis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EFD084-D5FC-5984-2EC2-27DC4FF23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22E25F-23E9-4A65-A389-424361D7CE61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075E22-4690-181A-BB18-71DB39D2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48C122-E10D-B5C9-0ACE-AD5B6CBD0E0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539202" y="3948538"/>
            <a:ext cx="3760787" cy="773112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r>
              <a:rPr lang="it-IT" dirty="0"/>
              <a:t>Ramp before and after the quench (just first wrapping)</a:t>
            </a:r>
          </a:p>
        </p:txBody>
      </p:sp>
      <p:pic>
        <p:nvPicPr>
          <p:cNvPr id="8" name="Immagine 7" descr="Immagine che contiene testo, diagramma, Diagramma, schermata&#10;&#10;Descrizione generata automaticamente">
            <a:extLst>
              <a:ext uri="{FF2B5EF4-FFF2-40B4-BE49-F238E27FC236}">
                <a16:creationId xmlns:a16="http://schemas.microsoft.com/office/drawing/2014/main" id="{7A117DDB-9263-8CD4-1487-728407537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71" y="1585198"/>
            <a:ext cx="5899343" cy="4750087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D2C0003-F8CD-6C14-94F9-77985AB28296}"/>
              </a:ext>
            </a:extLst>
          </p:cNvPr>
          <p:cNvCxnSpPr/>
          <p:nvPr/>
        </p:nvCxnSpPr>
        <p:spPr>
          <a:xfrm flipH="1">
            <a:off x="2628900" y="1434498"/>
            <a:ext cx="2082799" cy="12086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00B72A5-170D-8A70-E675-13A6E377A479}"/>
              </a:ext>
            </a:extLst>
          </p:cNvPr>
          <p:cNvCxnSpPr>
            <a:cxnSpLocks/>
          </p:cNvCxnSpPr>
          <p:nvPr/>
        </p:nvCxnSpPr>
        <p:spPr>
          <a:xfrm flipH="1" flipV="1">
            <a:off x="4800601" y="2768602"/>
            <a:ext cx="2368548" cy="1500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C83F90E-3548-6BF6-A68B-F7E77E567D6B}"/>
              </a:ext>
            </a:extLst>
          </p:cNvPr>
          <p:cNvCxnSpPr>
            <a:cxnSpLocks/>
          </p:cNvCxnSpPr>
          <p:nvPr/>
        </p:nvCxnSpPr>
        <p:spPr>
          <a:xfrm flipH="1">
            <a:off x="3769360" y="4586820"/>
            <a:ext cx="3346872" cy="2696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2D388A15-4488-3645-5F65-C2A570091753}"/>
              </a:ext>
            </a:extLst>
          </p:cNvPr>
          <p:cNvSpPr txBox="1">
            <a:spLocks/>
          </p:cNvSpPr>
          <p:nvPr/>
        </p:nvSpPr>
        <p:spPr>
          <a:xfrm>
            <a:off x="2935819" y="1201076"/>
            <a:ext cx="4544484" cy="46684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733" dirty="0"/>
              <a:t>Heating due to contact with the probe</a:t>
            </a:r>
          </a:p>
        </p:txBody>
      </p:sp>
      <p:pic>
        <p:nvPicPr>
          <p:cNvPr id="13" name="Immagine 12" descr="Immagine che contiene strumento, Laboratorio, Locale degli attrezzi, ingegneria&#10;&#10;Descrizione generata automaticamente">
            <a:extLst>
              <a:ext uri="{FF2B5EF4-FFF2-40B4-BE49-F238E27FC236}">
                <a16:creationId xmlns:a16="http://schemas.microsoft.com/office/drawing/2014/main" id="{40A3DAEE-D2A1-8DEA-2942-841591506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016" y="1545693"/>
            <a:ext cx="4283160" cy="21456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0FF9A0-57F7-443C-8D90-89679FF777CF}"/>
              </a:ext>
            </a:extLst>
          </p:cNvPr>
          <p:cNvSpPr txBox="1"/>
          <p:nvPr/>
        </p:nvSpPr>
        <p:spPr>
          <a:xfrm>
            <a:off x="7539202" y="4832735"/>
            <a:ext cx="4062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Issue: negative T variation during ramping suggests that</a:t>
            </a:r>
          </a:p>
          <a:p>
            <a:r>
              <a:rPr lang="en-US" sz="20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Strain and temperature are not fully decoupled</a:t>
            </a:r>
          </a:p>
        </p:txBody>
      </p:sp>
    </p:spTree>
    <p:extLst>
      <p:ext uri="{BB962C8B-B14F-4D97-AF65-F5344CB8AC3E}">
        <p14:creationId xmlns:p14="http://schemas.microsoft.com/office/powerpoint/2010/main" val="346272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6D031236-D334-42C2-D51D-D262C330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T variation during quench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111898-9396-82BF-4F1E-34B3F3EA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693177-FAB0-4E43-AAD5-327518112D10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C6EC44-CA95-B926-B88E-BF3FADF4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7" name="Immagine 16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DC2F271D-7335-1B7E-B26A-70B30AAA7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3" y="1210720"/>
            <a:ext cx="5414432" cy="4432120"/>
          </a:xfrm>
          <a:prstGeom prst="rect">
            <a:avLst/>
          </a:prstGeom>
        </p:spPr>
      </p:pic>
      <p:pic>
        <p:nvPicPr>
          <p:cNvPr id="18" name="Immagine 17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AA3D39F6-9C91-13A2-C27C-520B8FBA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21" y="1110016"/>
            <a:ext cx="5784849" cy="44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1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EA1792F-A67D-066C-76EC-A6D38986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Quench at 15T with spot heater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8724D-C907-F0B9-5AF8-67538A3D7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85EDD4-4F09-47B9-A4CD-8D200F83329A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46620-4550-C462-8C59-70DF1A840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Immagine 8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0B586521-6D3B-C749-62B4-CED1F09D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41" y="1170925"/>
            <a:ext cx="6123515" cy="5171492"/>
          </a:xfrm>
          <a:prstGeom prst="rect">
            <a:avLst/>
          </a:prstGeom>
        </p:spPr>
      </p:pic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5F0BD86D-7E99-E53E-1CD2-D2D51F3C0728}"/>
              </a:ext>
            </a:extLst>
          </p:cNvPr>
          <p:cNvCxnSpPr/>
          <p:nvPr/>
        </p:nvCxnSpPr>
        <p:spPr>
          <a:xfrm flipH="1">
            <a:off x="3016248" y="1676781"/>
            <a:ext cx="876300" cy="372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C41AEC-22B1-BBE4-1274-C544448E26EA}"/>
              </a:ext>
            </a:extLst>
          </p:cNvPr>
          <p:cNvSpPr txBox="1"/>
          <p:nvPr/>
        </p:nvSpPr>
        <p:spPr>
          <a:xfrm>
            <a:off x="3892548" y="1389318"/>
            <a:ext cx="1231635" cy="3282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333" dirty="0">
                <a:solidFill>
                  <a:srgbClr val="FF0000"/>
                </a:solidFill>
                <a:latin typeface="Helvetica"/>
              </a:rPr>
              <a:t>Spot Heater</a:t>
            </a:r>
          </a:p>
        </p:txBody>
      </p:sp>
      <p:grpSp>
        <p:nvGrpSpPr>
          <p:cNvPr id="3" name="Gruppo 11">
            <a:extLst>
              <a:ext uri="{FF2B5EF4-FFF2-40B4-BE49-F238E27FC236}">
                <a16:creationId xmlns:a16="http://schemas.microsoft.com/office/drawing/2014/main" id="{1CF28C42-8663-99F6-F766-A2BF5CA9966F}"/>
              </a:ext>
            </a:extLst>
          </p:cNvPr>
          <p:cNvGrpSpPr/>
          <p:nvPr/>
        </p:nvGrpSpPr>
        <p:grpSpPr>
          <a:xfrm>
            <a:off x="6721913" y="1405055"/>
            <a:ext cx="361952" cy="2351616"/>
            <a:chOff x="2622549" y="1027113"/>
            <a:chExt cx="327026" cy="1470024"/>
          </a:xfrm>
        </p:grpSpPr>
        <p:cxnSp>
          <p:nvCxnSpPr>
            <p:cNvPr id="5" name="Connettore 2 10">
              <a:extLst>
                <a:ext uri="{FF2B5EF4-FFF2-40B4-BE49-F238E27FC236}">
                  <a16:creationId xmlns:a16="http://schemas.microsoft.com/office/drawing/2014/main" id="{66092254-D69F-CDF6-DDC8-E839199615F8}"/>
                </a:ext>
              </a:extLst>
            </p:cNvPr>
            <p:cNvCxnSpPr/>
            <p:nvPr/>
          </p:nvCxnSpPr>
          <p:spPr>
            <a:xfrm>
              <a:off x="2781300" y="1027113"/>
              <a:ext cx="1588" cy="1470024"/>
            </a:xfrm>
            <a:prstGeom prst="straightConnector1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13">
              <a:extLst>
                <a:ext uri="{FF2B5EF4-FFF2-40B4-BE49-F238E27FC236}">
                  <a16:creationId xmlns:a16="http://schemas.microsoft.com/office/drawing/2014/main" id="{86620385-9931-1A46-29EF-5153E8F9B3C9}"/>
                </a:ext>
              </a:extLst>
            </p:cNvPr>
            <p:cNvCxnSpPr/>
            <p:nvPr/>
          </p:nvCxnSpPr>
          <p:spPr>
            <a:xfrm>
              <a:off x="2622549" y="1035051"/>
              <a:ext cx="327026" cy="1454149"/>
            </a:xfrm>
            <a:prstGeom prst="straightConnector1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o 7">
            <a:extLst>
              <a:ext uri="{FF2B5EF4-FFF2-40B4-BE49-F238E27FC236}">
                <a16:creationId xmlns:a16="http://schemas.microsoft.com/office/drawing/2014/main" id="{1BC580E8-EECC-43EE-DE23-515DF1883875}"/>
              </a:ext>
            </a:extLst>
          </p:cNvPr>
          <p:cNvGrpSpPr/>
          <p:nvPr/>
        </p:nvGrpSpPr>
        <p:grpSpPr>
          <a:xfrm>
            <a:off x="9720668" y="844548"/>
            <a:ext cx="107951" cy="2584452"/>
            <a:chOff x="2741611" y="2844799"/>
            <a:chExt cx="88901" cy="1382714"/>
          </a:xfrm>
        </p:grpSpPr>
        <p:cxnSp>
          <p:nvCxnSpPr>
            <p:cNvPr id="12" name="Connettore 2 14">
              <a:extLst>
                <a:ext uri="{FF2B5EF4-FFF2-40B4-BE49-F238E27FC236}">
                  <a16:creationId xmlns:a16="http://schemas.microsoft.com/office/drawing/2014/main" id="{DA382DC9-CF56-88BD-A2F0-FF04B1643C80}"/>
                </a:ext>
              </a:extLst>
            </p:cNvPr>
            <p:cNvCxnSpPr>
              <a:cxnSpLocks/>
            </p:cNvCxnSpPr>
            <p:nvPr/>
          </p:nvCxnSpPr>
          <p:spPr>
            <a:xfrm>
              <a:off x="2741611" y="2844801"/>
              <a:ext cx="1589" cy="1382712"/>
            </a:xfrm>
            <a:prstGeom prst="straightConnector1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5">
              <a:extLst>
                <a:ext uri="{FF2B5EF4-FFF2-40B4-BE49-F238E27FC236}">
                  <a16:creationId xmlns:a16="http://schemas.microsoft.com/office/drawing/2014/main" id="{9EBAD9B6-20AB-4768-6932-30E363FA0987}"/>
                </a:ext>
              </a:extLst>
            </p:cNvPr>
            <p:cNvCxnSpPr>
              <a:cxnSpLocks/>
            </p:cNvCxnSpPr>
            <p:nvPr/>
          </p:nvCxnSpPr>
          <p:spPr>
            <a:xfrm>
              <a:off x="2828924" y="2844799"/>
              <a:ext cx="1588" cy="1382712"/>
            </a:xfrm>
            <a:prstGeom prst="straightConnector1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magine 1" descr="Immagine che contiene cilindro, bottiglia, terreno, faraglioni&#10;&#10;Descrizione generata automaticamente">
            <a:extLst>
              <a:ext uri="{FF2B5EF4-FFF2-40B4-BE49-F238E27FC236}">
                <a16:creationId xmlns:a16="http://schemas.microsoft.com/office/drawing/2014/main" id="{2637B297-2F19-06B9-1B2A-E3B009035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92" r="-490" b="475"/>
          <a:stretch/>
        </p:blipFill>
        <p:spPr>
          <a:xfrm>
            <a:off x="10103889" y="977280"/>
            <a:ext cx="2175964" cy="2628088"/>
          </a:xfrm>
          <a:prstGeom prst="rect">
            <a:avLst/>
          </a:prstGeom>
        </p:spPr>
      </p:pic>
      <p:pic>
        <p:nvPicPr>
          <p:cNvPr id="16" name="Immagine 9" descr="Immagine che contiene bottiglia, cilindro, liquido, Materiale trasparente&#10;&#10;Descrizione generata automaticamente">
            <a:extLst>
              <a:ext uri="{FF2B5EF4-FFF2-40B4-BE49-F238E27FC236}">
                <a16:creationId xmlns:a16="http://schemas.microsoft.com/office/drawing/2014/main" id="{F0E40C50-6EBF-5B4E-A53D-08AC903E8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656" y="285072"/>
            <a:ext cx="2184732" cy="3528484"/>
          </a:xfrm>
          <a:prstGeom prst="rect">
            <a:avLst/>
          </a:prstGeom>
        </p:spPr>
      </p:pic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1A456A77-FC57-0E5B-DCB0-9EBCA0106C10}"/>
              </a:ext>
            </a:extLst>
          </p:cNvPr>
          <p:cNvSpPr txBox="1">
            <a:spLocks/>
          </p:cNvSpPr>
          <p:nvPr/>
        </p:nvSpPr>
        <p:spPr>
          <a:xfrm>
            <a:off x="6721913" y="4224141"/>
            <a:ext cx="5165287" cy="2348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200" dirty="0">
                <a:solidFill>
                  <a:schemeClr val="tx1"/>
                </a:solidFill>
                <a:cs typeface="Helvetica"/>
              </a:rPr>
              <a:t>One side of the barrel was more sensitive to temperature variation, maybe this is due to the different arrangement of the sensors. </a:t>
            </a:r>
            <a:r>
              <a:rPr lang="it-IT" sz="2200" dirty="0">
                <a:solidFill>
                  <a:schemeClr val="tx1"/>
                </a:solidFill>
                <a:highlight>
                  <a:srgbClr val="FFFF00"/>
                </a:highlight>
                <a:cs typeface="Helvetica"/>
              </a:rPr>
              <a:t>Issue:  we need better thermal contact? </a:t>
            </a:r>
            <a:endParaRPr lang="it-IT" sz="2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7898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BD8AB29-9868-3ABD-57DC-39BDD541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Experiment with STAR wire in liquid 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E0177D-9955-40F6-FD9D-1460A0EE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398CCB-48B1-4A25-8AB5-19DEC50912A5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B3CFD2-54BD-3742-16E8-8579E783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F5A5D8-8320-A822-1AFF-4AEFB0A8CE7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43817" y="1180491"/>
            <a:ext cx="7128134" cy="197889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 without Kapton</a:t>
            </a:r>
          </a:p>
          <a:p>
            <a:pPr marL="380990" indent="-380990">
              <a:buChar char="•"/>
            </a:pPr>
            <a:r>
              <a:rPr lang="it-IT" sz="18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1: up to 700A </a:t>
            </a:r>
          </a:p>
          <a:p>
            <a:pPr marL="380990" indent="-380990">
              <a:buChar char="•"/>
            </a:pPr>
            <a:r>
              <a:rPr lang="it-IT" sz="18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2: Up to 500 A</a:t>
            </a:r>
          </a:p>
          <a:p>
            <a:pPr marL="380990" indent="-380990">
              <a:buChar char="•"/>
            </a:pPr>
            <a:r>
              <a:rPr lang="it-IT" sz="18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3: Up to 600 A</a:t>
            </a:r>
          </a:p>
          <a:p>
            <a:pPr marL="380990" indent="-380990">
              <a:buChar char="•"/>
            </a:pPr>
            <a:r>
              <a:rPr lang="it-IT" sz="18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4: Up to 750 A</a:t>
            </a:r>
          </a:p>
        </p:txBody>
      </p:sp>
      <p:pic>
        <p:nvPicPr>
          <p:cNvPr id="2" name="Immagine 1" descr="Immagine che contiene Ricambio auto, interno, macchina, ruota&#10;&#10;Descrizione generata automaticamente">
            <a:extLst>
              <a:ext uri="{FF2B5EF4-FFF2-40B4-BE49-F238E27FC236}">
                <a16:creationId xmlns:a16="http://schemas.microsoft.com/office/drawing/2014/main" id="{05779504-03DC-6D0C-12D1-1370C8E1C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117" y="1244600"/>
            <a:ext cx="3657600" cy="4876800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4C52EEF8-A72B-0C55-B64A-2F1CF66EBA37}"/>
              </a:ext>
            </a:extLst>
          </p:cNvPr>
          <p:cNvSpPr txBox="1">
            <a:spLocks/>
          </p:cNvSpPr>
          <p:nvPr/>
        </p:nvSpPr>
        <p:spPr>
          <a:xfrm>
            <a:off x="3667125" y="1221583"/>
            <a:ext cx="4716992" cy="2759466"/>
          </a:xfrm>
          <a:prstGeom prst="rect">
            <a:avLst/>
          </a:prstGeom>
        </p:spPr>
        <p:txBody>
          <a:bodyPr vert="horz" lIns="0" tIns="0" rIns="0" bIns="0" rtlCol="0" anchor="t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4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 with Kapton</a:t>
            </a:r>
          </a:p>
          <a:p>
            <a:pPr marL="0" indent="0">
              <a:buNone/>
            </a:pPr>
            <a:endParaRPr lang="it-IT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it-IT" sz="4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cable and the fiber were wrapped in a kapton layer with sticky kapton holding it in place. </a:t>
            </a:r>
          </a:p>
          <a:p>
            <a:pPr marL="380990" indent="-380990"/>
            <a:r>
              <a:rPr lang="it-IT" sz="4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1: up to 500 A, </a:t>
            </a:r>
          </a:p>
          <a:p>
            <a:pPr marL="380990" indent="-380990"/>
            <a:r>
              <a:rPr lang="it-IT" sz="4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2: Up to 600 A</a:t>
            </a:r>
          </a:p>
          <a:p>
            <a:pPr marL="380990" indent="-380990"/>
            <a:r>
              <a:rPr lang="it-IT" sz="4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3: Up to 750 A</a:t>
            </a:r>
          </a:p>
          <a:p>
            <a:pPr marL="380990" indent="-380990"/>
            <a:r>
              <a:rPr lang="it-IT" sz="4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4: up to 650 A holding the current at 650 A for two minutes.</a:t>
            </a:r>
          </a:p>
          <a:p>
            <a:endParaRPr lang="it-IT" sz="2133" dirty="0">
              <a:solidFill>
                <a:schemeClr val="accent6"/>
              </a:solidFill>
            </a:endParaRPr>
          </a:p>
        </p:txBody>
      </p:sp>
      <p:pic>
        <p:nvPicPr>
          <p:cNvPr id="8" name="Immagine 10" descr="Immagine che contiene strumento, metallo, acciaio, ferro&#10;&#10;Descrizione generata automaticamente">
            <a:extLst>
              <a:ext uri="{FF2B5EF4-FFF2-40B4-BE49-F238E27FC236}">
                <a16:creationId xmlns:a16="http://schemas.microsoft.com/office/drawing/2014/main" id="{14E3FEEA-92A3-D9A8-4062-92D361B630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81" b="44219"/>
          <a:stretch/>
        </p:blipFill>
        <p:spPr>
          <a:xfrm>
            <a:off x="443002" y="3780890"/>
            <a:ext cx="7424758" cy="16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FFD0C55-4395-A322-71A9-1DD0F4990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results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F2A7B2-EF2E-57A7-BF1B-64D2AB09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72F63B-590D-44FA-9A0F-3F0A007F69DF}" type="datetime1">
              <a:rPr lang="en-US" smtClean="0"/>
              <a:t>5/2/2024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5801F8-7F60-F657-7220-B8C3F1B3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Immagine 1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F4A1594D-BCC4-56E1-A915-4D7A9D585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90" y="1938102"/>
            <a:ext cx="4720063" cy="3698707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54A101AC-0CA0-4FE0-CC2A-08BF96807A12}"/>
              </a:ext>
            </a:extLst>
          </p:cNvPr>
          <p:cNvSpPr txBox="1">
            <a:spLocks/>
          </p:cNvSpPr>
          <p:nvPr/>
        </p:nvSpPr>
        <p:spPr>
          <a:xfrm>
            <a:off x="1448058" y="1303447"/>
            <a:ext cx="2407980" cy="573087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dirty="0"/>
              <a:t>RUN 4/ no kapton</a:t>
            </a:r>
          </a:p>
        </p:txBody>
      </p:sp>
      <p:pic>
        <p:nvPicPr>
          <p:cNvPr id="9" name="Immagine 7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624119E5-E2C4-CCC8-C3B2-12ADB8D35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122" y="1876534"/>
            <a:ext cx="4513806" cy="3595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7C4C3E-F56C-01AD-F8C2-B6E85D49CBC7}"/>
              </a:ext>
            </a:extLst>
          </p:cNvPr>
          <p:cNvSpPr txBox="1"/>
          <p:nvPr/>
        </p:nvSpPr>
        <p:spPr>
          <a:xfrm>
            <a:off x="7695942" y="1327155"/>
            <a:ext cx="4006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it-IT" sz="2400" dirty="0"/>
              <a:t>RUN 4/ kapton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E3187-A32C-450F-E3A7-FD087CDC796A}"/>
              </a:ext>
            </a:extLst>
          </p:cNvPr>
          <p:cNvSpPr txBox="1"/>
          <p:nvPr/>
        </p:nvSpPr>
        <p:spPr>
          <a:xfrm>
            <a:off x="1006867" y="5606371"/>
            <a:ext cx="10397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Issue:  we need better thermal contact. Question: can we small detect temperature variation in HTS without some kind of impregnation?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76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P_template.pptx" id="{96EB11EC-4848-4146-863E-4F32E6568D2C}" vid="{743B1CAF-C298-45C4-A0E3-80F7E987BC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MDP_wide_template</Template>
  <TotalTime>874</TotalTime>
  <Words>1120</Words>
  <Application>Microsoft Office PowerPoint</Application>
  <PresentationFormat>Widescreen</PresentationFormat>
  <Paragraphs>186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Courier New</vt:lpstr>
      <vt:lpstr>Helvetica</vt:lpstr>
      <vt:lpstr>Office Theme</vt:lpstr>
      <vt:lpstr>Update on the fiberoptic task</vt:lpstr>
      <vt:lpstr>Outline</vt:lpstr>
      <vt:lpstr>Temperature fiber sensors for Quench detection</vt:lpstr>
      <vt:lpstr>Quench propagation study on Nb3Sn strand</vt:lpstr>
      <vt:lpstr>12T DATA analysis</vt:lpstr>
      <vt:lpstr>T variation during quench</vt:lpstr>
      <vt:lpstr>Quench at 15T with spot heater</vt:lpstr>
      <vt:lpstr>Experiment with STAR wire in liquid N</vt:lpstr>
      <vt:lpstr>results</vt:lpstr>
      <vt:lpstr>Outline</vt:lpstr>
      <vt:lpstr>QXFSM03</vt:lpstr>
      <vt:lpstr>Fiber optics on SMCTM1 magnet</vt:lpstr>
      <vt:lpstr>Strain fiber on CCT magnet </vt:lpstr>
      <vt:lpstr>Summary</vt:lpstr>
      <vt:lpstr>Future work</vt:lpstr>
      <vt:lpstr>Acknowledgments</vt:lpstr>
      <vt:lpstr>PowerPoint Presentation</vt:lpstr>
      <vt:lpstr>Milestones</vt:lpstr>
      <vt:lpstr>Spot Heater induced Quench</vt:lpstr>
      <vt:lpstr>2D plot of the T profile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Fiber Optics/Acoustic Sensors Status at FNAL</dc:title>
  <dc:creator>Steven T. Krave</dc:creator>
  <cp:lastModifiedBy>Maria Baldini</cp:lastModifiedBy>
  <cp:revision>42</cp:revision>
  <dcterms:created xsi:type="dcterms:W3CDTF">2023-08-14T14:38:14Z</dcterms:created>
  <dcterms:modified xsi:type="dcterms:W3CDTF">2024-05-02T16:30:11Z</dcterms:modified>
</cp:coreProperties>
</file>