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94" r:id="rId2"/>
    <p:sldId id="374" r:id="rId3"/>
    <p:sldId id="313" r:id="rId4"/>
    <p:sldId id="320" r:id="rId5"/>
    <p:sldId id="321" r:id="rId6"/>
    <p:sldId id="379" r:id="rId7"/>
    <p:sldId id="375" r:id="rId8"/>
    <p:sldId id="323" r:id="rId9"/>
    <p:sldId id="325" r:id="rId10"/>
    <p:sldId id="331" r:id="rId11"/>
    <p:sldId id="330" r:id="rId12"/>
    <p:sldId id="332" r:id="rId13"/>
    <p:sldId id="326" r:id="rId14"/>
    <p:sldId id="328" r:id="rId15"/>
    <p:sldId id="353" r:id="rId16"/>
    <p:sldId id="373" r:id="rId17"/>
    <p:sldId id="335" r:id="rId18"/>
    <p:sldId id="354" r:id="rId19"/>
    <p:sldId id="356" r:id="rId20"/>
    <p:sldId id="377" r:id="rId21"/>
    <p:sldId id="333" r:id="rId22"/>
    <p:sldId id="381" r:id="rId23"/>
    <p:sldId id="3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0" d="100"/>
          <a:sy n="110" d="100"/>
        </p:scale>
        <p:origin x="492" y="10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18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F2828-8B02-4E0D-9FD0-B7ED745635A3}" type="datetimeFigureOut">
              <a:rPr lang="en-US" smtClean="0"/>
              <a:t>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F71F8-9A6C-44E8-AA58-302F2B215167}" type="slidenum">
              <a:rPr lang="en-US" smtClean="0"/>
              <a:t>‹#›</a:t>
            </a:fld>
            <a:endParaRPr lang="en-US"/>
          </a:p>
        </p:txBody>
      </p:sp>
    </p:spTree>
    <p:extLst>
      <p:ext uri="{BB962C8B-B14F-4D97-AF65-F5344CB8AC3E}">
        <p14:creationId xmlns:p14="http://schemas.microsoft.com/office/powerpoint/2010/main" val="3619964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20160714_001-2-Edit_blueppt.jpg"/>
          <p:cNvPicPr>
            <a:picLocks/>
          </p:cNvPicPr>
          <p:nvPr userDrawn="1"/>
        </p:nvPicPr>
        <p:blipFill rotWithShape="1">
          <a:blip r:embed="rId2">
            <a:extLst>
              <a:ext uri="{28A0092B-C50C-407E-A947-70E740481C1C}">
                <a14:useLocalDpi xmlns:a14="http://schemas.microsoft.com/office/drawing/2010/main" val="0"/>
              </a:ext>
            </a:extLst>
          </a:blip>
          <a:srcRect l="-8" t="21978" r="42" b="20335"/>
          <a:stretch/>
        </p:blipFill>
        <p:spPr>
          <a:xfrm>
            <a:off x="-600" y="0"/>
            <a:ext cx="12193200" cy="6858000"/>
          </a:xfrm>
          <a:prstGeom prst="rect">
            <a:avLst/>
          </a:prstGeom>
        </p:spPr>
      </p:pic>
      <p:pic>
        <p:nvPicPr>
          <p:cNvPr id="9" name="Picture 8"/>
          <p:cNvPicPr>
            <a:picLocks noChangeAspect="1"/>
          </p:cNvPicPr>
          <p:nvPr userDrawn="1"/>
        </p:nvPicPr>
        <p:blipFill>
          <a:blip r:embed="rId3"/>
          <a:stretch>
            <a:fillRect/>
          </a:stretch>
        </p:blipFill>
        <p:spPr>
          <a:xfrm>
            <a:off x="248592" y="186639"/>
            <a:ext cx="2842337" cy="1020399"/>
          </a:xfrm>
          <a:prstGeom prst="rect">
            <a:avLst/>
          </a:prstGeom>
        </p:spPr>
      </p:pic>
      <p:pic>
        <p:nvPicPr>
          <p:cNvPr id="7" name="Picture 2" descr="C:\Users\Ian Pong\Documents\LBNL\Logo\LBNL_Full_Logo_Final.jpg" hidden="1"/>
          <p:cNvPicPr preferRelativeResize="0">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620000" y="108000"/>
            <a:ext cx="1440000" cy="1228936"/>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828800" y="4653136"/>
            <a:ext cx="8534400" cy="985664"/>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hidden="1"/>
          <p:cNvSpPr>
            <a:spLocks noGrp="1"/>
          </p:cNvSpPr>
          <p:nvPr>
            <p:ph type="dt" sz="half" idx="10"/>
          </p:nvPr>
        </p:nvSpPr>
        <p:spPr/>
        <p:txBody>
          <a:bodyPr/>
          <a:lstStyle/>
          <a:p>
            <a:r>
              <a:rPr lang="en-US"/>
              <a:t>5/13/2020</a:t>
            </a:r>
            <a:endParaRPr lang="en-GB"/>
          </a:p>
        </p:txBody>
      </p:sp>
      <p:sp>
        <p:nvSpPr>
          <p:cNvPr id="5" name="Footer Placeholder 4"/>
          <p:cNvSpPr>
            <a:spLocks noGrp="1"/>
          </p:cNvSpPr>
          <p:nvPr>
            <p:ph type="ftr" sz="quarter" idx="11"/>
          </p:nvPr>
        </p:nvSpPr>
        <p:spPr>
          <a:xfrm>
            <a:off x="3432000" y="6448251"/>
            <a:ext cx="5328000" cy="365125"/>
          </a:xfrm>
        </p:spPr>
        <p:txBody>
          <a:bodyPr/>
          <a:lstStyle>
            <a:lvl1pPr>
              <a:defRPr>
                <a:solidFill>
                  <a:schemeClr val="bg1">
                    <a:lumMod val="95000"/>
                  </a:schemeClr>
                </a:solidFill>
              </a:defRPr>
            </a:lvl1pPr>
          </a:lstStyle>
          <a:p>
            <a:r>
              <a:rPr lang="en-US"/>
              <a:t>P. Ferracin -- 20 T hybrid and comparative analysis</a:t>
            </a:r>
            <a:endParaRPr lang="en-GB"/>
          </a:p>
        </p:txBody>
      </p:sp>
      <p:sp>
        <p:nvSpPr>
          <p:cNvPr id="6" name="Slide Number Placeholder 5" hidden="1"/>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
        <p:nvSpPr>
          <p:cNvPr id="10" name="Rectangle 9"/>
          <p:cNvSpPr/>
          <p:nvPr userDrawn="1"/>
        </p:nvSpPr>
        <p:spPr>
          <a:xfrm>
            <a:off x="895296" y="2099704"/>
            <a:ext cx="10382304" cy="2193392"/>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400" y="2130432"/>
            <a:ext cx="10363200" cy="2162664"/>
          </a:xfrm>
          <a:noFill/>
        </p:spPr>
        <p:txBody>
          <a:bodyPr/>
          <a:lstStyle/>
          <a:p>
            <a:r>
              <a:rPr lang="en-US"/>
              <a:t>Click to edit Master title style</a:t>
            </a:r>
            <a:endParaRPr lang="en-GB"/>
          </a:p>
        </p:txBody>
      </p:sp>
      <p:sp>
        <p:nvSpPr>
          <p:cNvPr id="11" name="Rectangle 10"/>
          <p:cNvSpPr/>
          <p:nvPr userDrawn="1"/>
        </p:nvSpPr>
        <p:spPr>
          <a:xfrm>
            <a:off x="459" y="6323774"/>
            <a:ext cx="12191541" cy="5460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anchor="ctr"/>
          <a:lstStyle/>
          <a:p>
            <a:pPr algn="ctr" defTabSz="457082">
              <a:defRPr/>
            </a:pPr>
            <a:endParaRPr lang="en-US" dirty="0">
              <a:solidFill>
                <a:srgbClr val="FFFFFF"/>
              </a:solidFill>
              <a:latin typeface="Arial" charset="0"/>
              <a:ea typeface="ＭＳ Ｐゴシック" charset="0"/>
              <a:cs typeface="ＭＳ Ｐゴシック" charset="0"/>
            </a:endParaRPr>
          </a:p>
          <a:p>
            <a:pPr algn="ctr" defTabSz="457082">
              <a:defRPr/>
            </a:pPr>
            <a:endParaRPr lang="en-US" dirty="0">
              <a:solidFill>
                <a:srgbClr val="FFFFFF"/>
              </a:solidFill>
              <a:latin typeface="Arial" charset="0"/>
              <a:ea typeface="ＭＳ Ｐゴシック" charset="0"/>
              <a:cs typeface="ＭＳ Ｐゴシック" charset="0"/>
            </a:endParaRPr>
          </a:p>
        </p:txBody>
      </p:sp>
      <p:pic>
        <p:nvPicPr>
          <p:cNvPr id="12" name="Picture 11" descr="RGB_White-Seal_White-Mark_SC_Horizontal–400dpi.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6643" y="6457861"/>
            <a:ext cx="1570468" cy="263614"/>
          </a:xfrm>
          <a:prstGeom prst="rect">
            <a:avLst/>
          </a:prstGeom>
        </p:spPr>
      </p:pic>
    </p:spTree>
    <p:extLst>
      <p:ext uri="{BB962C8B-B14F-4D97-AF65-F5344CB8AC3E}">
        <p14:creationId xmlns:p14="http://schemas.microsoft.com/office/powerpoint/2010/main" val="1463695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hidden="1"/>
          <p:cNvSpPr>
            <a:spLocks noGrp="1"/>
          </p:cNvSpPr>
          <p:nvPr>
            <p:ph type="dt" sz="half" idx="10"/>
          </p:nvPr>
        </p:nvSpPr>
        <p:spPr/>
        <p:txBody>
          <a:bodyPr/>
          <a:lstStyle/>
          <a:p>
            <a:r>
              <a:rPr lang="en-US"/>
              <a:t>5/13/2020</a:t>
            </a:r>
            <a:endParaRPr lang="en-GB"/>
          </a:p>
        </p:txBody>
      </p:sp>
      <p:sp>
        <p:nvSpPr>
          <p:cNvPr id="6" name="Slide Number Placeholder 5"/>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82003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hidden="1"/>
          <p:cNvSpPr>
            <a:spLocks noGrp="1"/>
          </p:cNvSpPr>
          <p:nvPr>
            <p:ph type="dt" sz="half" idx="10"/>
          </p:nvPr>
        </p:nvSpPr>
        <p:spPr/>
        <p:txBody>
          <a:bodyPr/>
          <a:lstStyle/>
          <a:p>
            <a:r>
              <a:rPr lang="en-US"/>
              <a:t>5/13/2020</a:t>
            </a:r>
            <a:endParaRPr lang="en-GB"/>
          </a:p>
        </p:txBody>
      </p:sp>
      <p:sp>
        <p:nvSpPr>
          <p:cNvPr id="6" name="Slide Number Placeholder 5"/>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2681900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23683" y="817013"/>
            <a:ext cx="12252960" cy="3345225"/>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3000966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5" y="971552"/>
            <a:ext cx="11563351" cy="5059363"/>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56BCA38-4225-49AC-A51F-53758524AFCC}" type="datetime1">
              <a:rPr lang="en-US" smtClean="0"/>
              <a:t>5/2/2024</a:t>
            </a:fld>
            <a:endParaRPr lang="en-US" dirty="0"/>
          </a:p>
        </p:txBody>
      </p:sp>
      <p:sp>
        <p:nvSpPr>
          <p:cNvPr id="9" name="Footer Placeholder 4"/>
          <p:cNvSpPr>
            <a:spLocks noGrp="1"/>
          </p:cNvSpPr>
          <p:nvPr>
            <p:ph type="ftr" sz="quarter" idx="3"/>
          </p:nvPr>
        </p:nvSpPr>
        <p:spPr>
          <a:xfrm>
            <a:off x="2040804" y="6504216"/>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S. Krave | Acoustic Sensors on SMCT</a:t>
            </a:r>
            <a:endParaRPr lang="en-US" b="1" dirty="0"/>
          </a:p>
        </p:txBody>
      </p:sp>
      <p:sp>
        <p:nvSpPr>
          <p:cNvPr id="10"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600741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51"/>
            <a:ext cx="4037192" cy="5022676"/>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Content Placeholder 2"/>
          <p:cNvSpPr>
            <a:spLocks noGrp="1"/>
          </p:cNvSpPr>
          <p:nvPr>
            <p:ph sz="half" idx="15"/>
          </p:nvPr>
        </p:nvSpPr>
        <p:spPr>
          <a:xfrm>
            <a:off x="4723621" y="958852"/>
            <a:ext cx="7130140" cy="5022675"/>
          </a:xfrm>
          <a:prstGeom prst="rect">
            <a:avLst/>
          </a:prstGeom>
        </p:spPr>
        <p:txBody>
          <a:bodyPr lIns="0" tIns="0" rIns="0" bIns="0"/>
          <a:lstStyle>
            <a:lvl1pPr marL="306910" indent="-306910">
              <a:defRPr sz="2400">
                <a:solidFill>
                  <a:srgbClr val="505050"/>
                </a:solidFill>
              </a:defRPr>
            </a:lvl1pPr>
            <a:lvl2pPr marL="685783"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04215"/>
            <a:ext cx="900491" cy="241300"/>
          </a:xfrm>
        </p:spPr>
        <p:txBody>
          <a:bodyPr/>
          <a:lstStyle>
            <a:lvl1pPr>
              <a:defRPr sz="1200" smtClean="0"/>
            </a:lvl1pPr>
          </a:lstStyle>
          <a:p>
            <a:pPr>
              <a:defRPr/>
            </a:pPr>
            <a:fld id="{B1C14FC2-4EEC-481C-AA81-6FB295A87738}" type="datetime1">
              <a:rPr lang="en-US" smtClean="0"/>
              <a:t>5/2/2024</a:t>
            </a:fld>
            <a:endParaRPr lang="en-US" dirty="0"/>
          </a:p>
        </p:txBody>
      </p:sp>
      <p:sp>
        <p:nvSpPr>
          <p:cNvPr id="6" name="Footer Placeholder 4"/>
          <p:cNvSpPr>
            <a:spLocks noGrp="1"/>
          </p:cNvSpPr>
          <p:nvPr>
            <p:ph type="ftr" sz="quarter" idx="17"/>
          </p:nvPr>
        </p:nvSpPr>
        <p:spPr>
          <a:xfrm>
            <a:off x="2040806" y="6504215"/>
            <a:ext cx="8349492" cy="250031"/>
          </a:xfrm>
        </p:spPr>
        <p:txBody>
          <a:bodyPr/>
          <a:lstStyle>
            <a:lvl1pPr>
              <a:defRPr sz="1200" dirty="0" smtClean="0"/>
            </a:lvl1pPr>
          </a:lstStyle>
          <a:p>
            <a:pPr>
              <a:defRPr/>
            </a:pPr>
            <a:r>
              <a:rPr lang="en-US" dirty="0"/>
              <a:t>S. Krave | Acoustic Sensors on SMCT</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66186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2" descr="C:\Users\Ian Pong\Documents\LBNL\Logo\LBNL_Full_Logo_Final.jpg" hidden="1"/>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20000" y="108000"/>
            <a:ext cx="1440000" cy="12289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12192000" cy="1080000"/>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368000"/>
            <a:ext cx="10972800" cy="4641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hidden="1"/>
          <p:cNvSpPr>
            <a:spLocks noGrp="1"/>
          </p:cNvSpPr>
          <p:nvPr>
            <p:ph type="dt" sz="half" idx="10"/>
          </p:nvPr>
        </p:nvSpPr>
        <p:spPr/>
        <p:txBody>
          <a:bodyPr/>
          <a:lstStyle/>
          <a:p>
            <a:r>
              <a:rPr lang="en-US"/>
              <a:t>5/13/2020</a:t>
            </a:r>
            <a:endParaRPr lang="en-GB"/>
          </a:p>
        </p:txBody>
      </p:sp>
      <p:sp>
        <p:nvSpPr>
          <p:cNvPr id="6" name="Slide Number Placeholder 5"/>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128930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hidden="1"/>
          <p:cNvSpPr>
            <a:spLocks noGrp="1"/>
          </p:cNvSpPr>
          <p:nvPr>
            <p:ph type="dt" sz="half" idx="10"/>
          </p:nvPr>
        </p:nvSpPr>
        <p:spPr/>
        <p:txBody>
          <a:bodyPr/>
          <a:lstStyle/>
          <a:p>
            <a:r>
              <a:rPr lang="en-US"/>
              <a:t>5/13/2020</a:t>
            </a:r>
            <a:endParaRPr lang="en-GB"/>
          </a:p>
        </p:txBody>
      </p:sp>
      <p:sp>
        <p:nvSpPr>
          <p:cNvPr id="6" name="Slide Number Placeholder 5"/>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377993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hidden="1"/>
          <p:cNvSpPr>
            <a:spLocks noGrp="1"/>
          </p:cNvSpPr>
          <p:nvPr>
            <p:ph type="dt" sz="half" idx="10"/>
          </p:nvPr>
        </p:nvSpPr>
        <p:spPr/>
        <p:txBody>
          <a:bodyPr/>
          <a:lstStyle/>
          <a:p>
            <a:r>
              <a:rPr lang="en-US"/>
              <a:t>5/13/2020</a:t>
            </a:r>
            <a:endParaRPr lang="en-GB"/>
          </a:p>
        </p:txBody>
      </p:sp>
      <p:sp>
        <p:nvSpPr>
          <p:cNvPr id="7" name="Slide Number Placeholder 6"/>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1831759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hidden="1"/>
          <p:cNvSpPr>
            <a:spLocks noGrp="1"/>
          </p:cNvSpPr>
          <p:nvPr>
            <p:ph type="dt" sz="half" idx="10"/>
          </p:nvPr>
        </p:nvSpPr>
        <p:spPr/>
        <p:txBody>
          <a:bodyPr/>
          <a:lstStyle/>
          <a:p>
            <a:r>
              <a:rPr lang="en-US"/>
              <a:t>5/13/2020</a:t>
            </a:r>
            <a:endParaRPr lang="en-GB"/>
          </a:p>
        </p:txBody>
      </p:sp>
      <p:sp>
        <p:nvSpPr>
          <p:cNvPr id="9" name="Slide Number Placeholder 8"/>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1360012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hidden="1"/>
          <p:cNvSpPr>
            <a:spLocks noGrp="1"/>
          </p:cNvSpPr>
          <p:nvPr>
            <p:ph type="dt" sz="half" idx="10"/>
          </p:nvPr>
        </p:nvSpPr>
        <p:spPr/>
        <p:txBody>
          <a:bodyPr/>
          <a:lstStyle/>
          <a:p>
            <a:r>
              <a:rPr lang="en-US"/>
              <a:t>5/13/2020</a:t>
            </a:r>
            <a:endParaRPr lang="en-GB"/>
          </a:p>
        </p:txBody>
      </p:sp>
      <p:sp>
        <p:nvSpPr>
          <p:cNvPr id="5" name="Slide Number Placeholder 4"/>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2336633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hidden="1"/>
          <p:cNvSpPr>
            <a:spLocks noGrp="1"/>
          </p:cNvSpPr>
          <p:nvPr>
            <p:ph type="dt" sz="half" idx="10"/>
          </p:nvPr>
        </p:nvSpPr>
        <p:spPr/>
        <p:txBody>
          <a:bodyPr/>
          <a:lstStyle/>
          <a:p>
            <a:r>
              <a:rPr lang="en-US"/>
              <a:t>5/13/2020</a:t>
            </a:r>
            <a:endParaRPr lang="en-GB"/>
          </a:p>
        </p:txBody>
      </p:sp>
      <p:sp>
        <p:nvSpPr>
          <p:cNvPr id="4" name="Slide Number Placeholder 3"/>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429261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hidden="1"/>
          <p:cNvSpPr>
            <a:spLocks noGrp="1"/>
          </p:cNvSpPr>
          <p:nvPr>
            <p:ph type="dt" sz="half" idx="10"/>
          </p:nvPr>
        </p:nvSpPr>
        <p:spPr/>
        <p:txBody>
          <a:bodyPr/>
          <a:lstStyle/>
          <a:p>
            <a:r>
              <a:rPr lang="en-US"/>
              <a:t>5/13/2020</a:t>
            </a:r>
            <a:endParaRPr lang="en-GB"/>
          </a:p>
        </p:txBody>
      </p:sp>
      <p:sp>
        <p:nvSpPr>
          <p:cNvPr id="7" name="Slide Number Placeholder 6"/>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1797878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hidden="1"/>
          <p:cNvSpPr>
            <a:spLocks noGrp="1"/>
          </p:cNvSpPr>
          <p:nvPr>
            <p:ph type="dt" sz="half" idx="10"/>
          </p:nvPr>
        </p:nvSpPr>
        <p:spPr/>
        <p:txBody>
          <a:bodyPr/>
          <a:lstStyle/>
          <a:p>
            <a:r>
              <a:rPr lang="en-US"/>
              <a:t>5/13/2020</a:t>
            </a:r>
            <a:endParaRPr lang="en-GB"/>
          </a:p>
        </p:txBody>
      </p:sp>
      <p:sp>
        <p:nvSpPr>
          <p:cNvPr id="7" name="Slide Number Placeholder 6"/>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3753783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080000"/>
          </a:xfrm>
          <a:prstGeom prst="rect">
            <a:avLst/>
          </a:prstGeom>
          <a:solidFill>
            <a:schemeClr val="tx2"/>
          </a:solidFill>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3680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903294" y="6433343"/>
            <a:ext cx="1551105" cy="365125"/>
          </a:xfrm>
          <a:prstGeom prst="rect">
            <a:avLst/>
          </a:prstGeom>
        </p:spPr>
        <p:txBody>
          <a:bodyPr vert="horz" lIns="91440" tIns="45720" rIns="91440" bIns="45720" rtlCol="0" anchor="ctr"/>
          <a:lstStyle>
            <a:lvl1pPr algn="l">
              <a:defRPr sz="1200">
                <a:solidFill>
                  <a:schemeClr val="bg1"/>
                </a:solidFill>
              </a:defRPr>
            </a:lvl1pPr>
          </a:lstStyle>
          <a:p>
            <a:r>
              <a:rPr lang="en-US"/>
              <a:t>5/13/2020</a:t>
            </a:r>
            <a:endParaRPr lang="en-GB"/>
          </a:p>
        </p:txBody>
      </p:sp>
      <p:sp>
        <p:nvSpPr>
          <p:cNvPr id="5" name="Footer Placeholder 4"/>
          <p:cNvSpPr>
            <a:spLocks noGrp="1"/>
          </p:cNvSpPr>
          <p:nvPr>
            <p:ph type="ftr" sz="quarter" idx="3"/>
          </p:nvPr>
        </p:nvSpPr>
        <p:spPr>
          <a:xfrm>
            <a:off x="3432000" y="6433343"/>
            <a:ext cx="5328000" cy="365125"/>
          </a:xfrm>
          <a:prstGeom prst="rect">
            <a:avLst/>
          </a:prstGeom>
        </p:spPr>
        <p:txBody>
          <a:bodyPr vert="horz" lIns="91440" tIns="45720" rIns="91440" bIns="45720" rtlCol="0" anchor="ctr"/>
          <a:lstStyle>
            <a:lvl1pPr algn="ctr">
              <a:defRPr sz="1200">
                <a:solidFill>
                  <a:schemeClr val="bg1"/>
                </a:solidFill>
              </a:defRPr>
            </a:lvl1pPr>
          </a:lstStyle>
          <a:p>
            <a:r>
              <a:rPr lang="en-US"/>
              <a:t>P. Ferracin -- 20 T hybrid and comparative analysis</a:t>
            </a:r>
            <a:endParaRPr lang="en-GB"/>
          </a:p>
        </p:txBody>
      </p:sp>
      <p:sp>
        <p:nvSpPr>
          <p:cNvPr id="6" name="Slide Number Placeholder 5"/>
          <p:cNvSpPr>
            <a:spLocks noGrp="1"/>
          </p:cNvSpPr>
          <p:nvPr>
            <p:ph type="sldNum" sz="quarter" idx="4"/>
          </p:nvPr>
        </p:nvSpPr>
        <p:spPr>
          <a:xfrm>
            <a:off x="9768408" y="6433343"/>
            <a:ext cx="1813992" cy="365125"/>
          </a:xfrm>
          <a:prstGeom prst="rect">
            <a:avLst/>
          </a:prstGeom>
        </p:spPr>
        <p:txBody>
          <a:bodyPr vert="horz" lIns="91440" tIns="45720" rIns="91440" bIns="45720" rtlCol="0" anchor="ctr"/>
          <a:lstStyle>
            <a:lvl1pPr algn="r">
              <a:defRPr sz="1200">
                <a:solidFill>
                  <a:schemeClr val="bg1"/>
                </a:solidFill>
              </a:defRPr>
            </a:lvl1pPr>
          </a:lstStyle>
          <a:p>
            <a:fld id="{E6910A57-C4C2-471D-B852-7E80F10F5A4C}" type="slidenum">
              <a:rPr lang="en-GB" smtClean="0"/>
              <a:pPr/>
              <a:t>‹#›</a:t>
            </a:fld>
            <a:endParaRPr lang="en-GB"/>
          </a:p>
        </p:txBody>
      </p:sp>
      <p:sp>
        <p:nvSpPr>
          <p:cNvPr id="9" name="Rectangle 8"/>
          <p:cNvSpPr/>
          <p:nvPr userDrawn="1"/>
        </p:nvSpPr>
        <p:spPr>
          <a:xfrm>
            <a:off x="459" y="6323774"/>
            <a:ext cx="12191541" cy="5460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anchor="ctr"/>
          <a:lstStyle/>
          <a:p>
            <a:pPr algn="ctr" defTabSz="457082">
              <a:defRPr/>
            </a:pPr>
            <a:endParaRPr lang="en-US" dirty="0">
              <a:solidFill>
                <a:srgbClr val="FFFFFF"/>
              </a:solidFill>
              <a:latin typeface="Arial" charset="0"/>
              <a:ea typeface="ＭＳ Ｐゴシック" charset="0"/>
              <a:cs typeface="ＭＳ Ｐゴシック" charset="0"/>
            </a:endParaRPr>
          </a:p>
          <a:p>
            <a:pPr algn="ctr" defTabSz="457082">
              <a:defRPr/>
            </a:pPr>
            <a:endParaRPr lang="en-US" dirty="0">
              <a:solidFill>
                <a:srgbClr val="FFFFFF"/>
              </a:solidFill>
              <a:latin typeface="Arial" charset="0"/>
              <a:ea typeface="ＭＳ Ｐゴシック" charset="0"/>
              <a:cs typeface="ＭＳ Ｐゴシック" charset="0"/>
            </a:endParaRPr>
          </a:p>
        </p:txBody>
      </p:sp>
      <p:pic>
        <p:nvPicPr>
          <p:cNvPr id="10" name="Picture 9" descr="RGB_White-Seal_White-Mark_SC_Horizontal–400dpi.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66643" y="6457861"/>
            <a:ext cx="1570468" cy="263614"/>
          </a:xfrm>
          <a:prstGeom prst="rect">
            <a:avLst/>
          </a:prstGeom>
        </p:spPr>
      </p:pic>
    </p:spTree>
    <p:extLst>
      <p:ext uri="{BB962C8B-B14F-4D97-AF65-F5344CB8AC3E}">
        <p14:creationId xmlns:p14="http://schemas.microsoft.com/office/powerpoint/2010/main" val="2414752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
          </p:nvPr>
        </p:nvSpPr>
        <p:spPr>
          <a:xfrm>
            <a:off x="1600200" y="4293096"/>
            <a:ext cx="8534400" cy="985664"/>
          </a:xfrm>
        </p:spPr>
        <p:txBody>
          <a:bodyPr>
            <a:normAutofit fontScale="62500" lnSpcReduction="20000"/>
          </a:bodyPr>
          <a:lstStyle/>
          <a:p>
            <a:r>
              <a:rPr lang="en-US" dirty="0"/>
              <a:t>S. Krave</a:t>
            </a:r>
          </a:p>
          <a:p>
            <a:r>
              <a:rPr lang="en-US" dirty="0"/>
              <a:t>MDP Collaboration Meeting</a:t>
            </a:r>
          </a:p>
          <a:p>
            <a:r>
              <a:rPr lang="en-US" dirty="0"/>
              <a:t> May 2024</a:t>
            </a:r>
          </a:p>
        </p:txBody>
      </p:sp>
      <p:sp>
        <p:nvSpPr>
          <p:cNvPr id="2" name="Title 1">
            <a:extLst>
              <a:ext uri="{FF2B5EF4-FFF2-40B4-BE49-F238E27FC236}">
                <a16:creationId xmlns:a16="http://schemas.microsoft.com/office/drawing/2014/main" id="{74A9548E-D495-8FAA-DADC-D5AE8CD659A2}"/>
              </a:ext>
            </a:extLst>
          </p:cNvPr>
          <p:cNvSpPr>
            <a:spLocks noGrp="1"/>
          </p:cNvSpPr>
          <p:nvPr>
            <p:ph type="ctrTitle"/>
          </p:nvPr>
        </p:nvSpPr>
        <p:spPr/>
        <p:txBody>
          <a:bodyPr/>
          <a:lstStyle/>
          <a:p>
            <a:r>
              <a:rPr lang="en-US" dirty="0"/>
              <a:t>Transient Current Measurements for SMCT1b</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CF7F8D-2CFC-23AB-BF7A-8B09C3AFF5DA}"/>
              </a:ext>
            </a:extLst>
          </p:cNvPr>
          <p:cNvSpPr>
            <a:spLocks noGrp="1"/>
          </p:cNvSpPr>
          <p:nvPr>
            <p:ph type="body" sz="half" idx="2"/>
          </p:nvPr>
        </p:nvSpPr>
        <p:spPr>
          <a:xfrm>
            <a:off x="304800" y="958851"/>
            <a:ext cx="6807200" cy="5022676"/>
          </a:xfrm>
        </p:spPr>
        <p:txBody>
          <a:bodyPr/>
          <a:lstStyle/>
          <a:p>
            <a:r>
              <a:rPr lang="en-US" dirty="0"/>
              <a:t>We can estimate a change in length based on inductance per unit length</a:t>
            </a:r>
          </a:p>
          <a:p>
            <a:pPr marL="380990" indent="-380990">
              <a:buFont typeface="Arial" panose="020B0604020202020204" pitchFamily="34" charset="0"/>
              <a:buChar char="•"/>
            </a:pPr>
            <a:r>
              <a:rPr lang="en-US" dirty="0"/>
              <a:t>Inductance/StraightSectionLength</a:t>
            </a:r>
          </a:p>
          <a:p>
            <a:pPr marL="990575" lvl="1" indent="-380990">
              <a:buFont typeface="Arial" panose="020B0604020202020204" pitchFamily="34" charset="0"/>
              <a:buChar char="•"/>
            </a:pPr>
            <a:r>
              <a:rPr lang="en-US" dirty="0"/>
              <a:t>4.06 mH/0.5m = 0.0081 mH/M</a:t>
            </a:r>
          </a:p>
          <a:p>
            <a:pPr marL="990575" lvl="1" indent="-380990">
              <a:buFont typeface="Arial" panose="020B0604020202020204" pitchFamily="34" charset="0"/>
              <a:buChar char="•"/>
            </a:pPr>
            <a:r>
              <a:rPr lang="en-US" dirty="0"/>
              <a:t>Note, for individual coils, </a:t>
            </a:r>
          </a:p>
          <a:p>
            <a:pPr marL="380990" indent="-380990">
              <a:buFont typeface="Arial" panose="020B0604020202020204" pitchFamily="34" charset="0"/>
              <a:buChar char="•"/>
            </a:pPr>
            <a:r>
              <a:rPr lang="en-US" dirty="0"/>
              <a:t>We can then assume energy is conserved and calculate the current change as a function of inductance</a:t>
            </a:r>
          </a:p>
          <a:p>
            <a:pPr marL="380990" indent="-380990">
              <a:buFont typeface="Arial" panose="020B0604020202020204" pitchFamily="34" charset="0"/>
              <a:buChar char="•"/>
            </a:pPr>
            <a:r>
              <a:rPr lang="en-US" dirty="0"/>
              <a:t>Example shown for 300 mA dip in current</a:t>
            </a:r>
          </a:p>
          <a:p>
            <a:pPr marL="990575" lvl="1" indent="-380990">
              <a:buFont typeface="Arial" panose="020B0604020202020204" pitchFamily="34" charset="0"/>
              <a:buChar char="•"/>
            </a:pPr>
            <a:r>
              <a:rPr lang="en-US" dirty="0"/>
              <a:t>If this was an energy loss it would be 12.18 Joules</a:t>
            </a:r>
          </a:p>
          <a:p>
            <a:pPr marL="990575" lvl="1" indent="-380990">
              <a:buFont typeface="Arial" panose="020B0604020202020204" pitchFamily="34" charset="0"/>
              <a:buChar char="•"/>
            </a:pPr>
            <a:r>
              <a:rPr lang="en-US" dirty="0"/>
              <a:t>The corresponding length change is 50 µm</a:t>
            </a:r>
          </a:p>
          <a:p>
            <a:pPr marL="380990" indent="-380990">
              <a:buFont typeface="Arial" panose="020B0604020202020204" pitchFamily="34" charset="0"/>
              <a:buChar char="•"/>
            </a:pPr>
            <a:r>
              <a:rPr lang="en-US" dirty="0"/>
              <a:t>We can further estimate the length change based on the different inductance from Inner/outer coil extracted from balancing. As a ratio of the total inductance or length change</a:t>
            </a:r>
          </a:p>
          <a:p>
            <a:pPr marL="990575" lvl="1" indent="-380990">
              <a:buFont typeface="Arial" panose="020B0604020202020204" pitchFamily="34" charset="0"/>
              <a:buChar char="•"/>
            </a:pPr>
            <a:r>
              <a:rPr lang="en-US" dirty="0" err="1"/>
              <a:t>L</a:t>
            </a:r>
            <a:r>
              <a:rPr lang="en-US" baseline="-25000" dirty="0" err="1"/>
              <a:t>total</a:t>
            </a:r>
            <a:r>
              <a:rPr lang="en-US" dirty="0"/>
              <a:t> = </a:t>
            </a:r>
            <a:r>
              <a:rPr lang="en-US" dirty="0" err="1"/>
              <a:t>L</a:t>
            </a:r>
            <a:r>
              <a:rPr lang="en-US" baseline="-25000" dirty="0" err="1"/>
              <a:t>inner</a:t>
            </a:r>
            <a:r>
              <a:rPr lang="en-US" baseline="-25000" dirty="0"/>
              <a:t> </a:t>
            </a:r>
            <a:r>
              <a:rPr lang="en-US" dirty="0"/>
              <a:t>+ </a:t>
            </a:r>
            <a:r>
              <a:rPr lang="en-US" dirty="0" err="1"/>
              <a:t>L</a:t>
            </a:r>
            <a:r>
              <a:rPr lang="en-US" baseline="-25000" dirty="0" err="1"/>
              <a:t>outer</a:t>
            </a:r>
            <a:r>
              <a:rPr lang="en-US" baseline="-25000" dirty="0"/>
              <a:t> </a:t>
            </a:r>
            <a:r>
              <a:rPr lang="en-US" dirty="0"/>
              <a:t>(+2M), </a:t>
            </a:r>
            <a:r>
              <a:rPr lang="en-US" dirty="0" err="1"/>
              <a:t>L</a:t>
            </a:r>
            <a:r>
              <a:rPr lang="en-US" baseline="-25000" dirty="0" err="1"/>
              <a:t>outer</a:t>
            </a:r>
            <a:r>
              <a:rPr lang="en-US" baseline="-25000" dirty="0"/>
              <a:t>  </a:t>
            </a:r>
            <a:r>
              <a:rPr lang="en-US" dirty="0"/>
              <a:t>= 2.8 * </a:t>
            </a:r>
            <a:r>
              <a:rPr lang="en-US" dirty="0" err="1"/>
              <a:t>L</a:t>
            </a:r>
            <a:r>
              <a:rPr lang="en-US" baseline="-25000" dirty="0" err="1"/>
              <a:t>inner</a:t>
            </a:r>
            <a:r>
              <a:rPr lang="en-US" dirty="0"/>
              <a:t>, assume 2M is constant/ignorable…</a:t>
            </a:r>
          </a:p>
          <a:p>
            <a:pPr marL="990575" lvl="1" indent="-380990">
              <a:buFont typeface="Arial" panose="020B0604020202020204" pitchFamily="34" charset="0"/>
              <a:buChar char="•"/>
            </a:pPr>
            <a:r>
              <a:rPr lang="en-US" dirty="0" err="1"/>
              <a:t>Dl</a:t>
            </a:r>
            <a:r>
              <a:rPr lang="en-US" baseline="-25000" dirty="0" err="1"/>
              <a:t>inner</a:t>
            </a:r>
            <a:r>
              <a:rPr lang="en-US" dirty="0"/>
              <a:t>/dL</a:t>
            </a:r>
            <a:r>
              <a:rPr lang="en-US" baseline="-25000" dirty="0"/>
              <a:t> </a:t>
            </a:r>
            <a:r>
              <a:rPr lang="en-US" dirty="0"/>
              <a:t>= 3.8* </a:t>
            </a:r>
            <a:r>
              <a:rPr lang="en-US" dirty="0" err="1"/>
              <a:t>dl</a:t>
            </a:r>
            <a:r>
              <a:rPr lang="en-US" baseline="-25000" dirty="0" err="1"/>
              <a:t>total</a:t>
            </a:r>
            <a:r>
              <a:rPr lang="en-US" dirty="0"/>
              <a:t>/dL</a:t>
            </a:r>
          </a:p>
          <a:p>
            <a:pPr marL="990575" lvl="1" indent="-380990">
              <a:buFont typeface="Arial" panose="020B0604020202020204" pitchFamily="34" charset="0"/>
              <a:buChar char="•"/>
            </a:pPr>
            <a:r>
              <a:rPr lang="en-US" dirty="0"/>
              <a:t>So that 300 mA spike above is now associated with a ~200 µm change of the inner coil</a:t>
            </a:r>
          </a:p>
        </p:txBody>
      </p:sp>
      <p:sp>
        <p:nvSpPr>
          <p:cNvPr id="4" name="Date Placeholder 3">
            <a:extLst>
              <a:ext uri="{FF2B5EF4-FFF2-40B4-BE49-F238E27FC236}">
                <a16:creationId xmlns:a16="http://schemas.microsoft.com/office/drawing/2014/main" id="{8A0265A2-E97B-0393-214D-A526809C001E}"/>
              </a:ext>
            </a:extLst>
          </p:cNvPr>
          <p:cNvSpPr>
            <a:spLocks noGrp="1"/>
          </p:cNvSpPr>
          <p:nvPr>
            <p:ph type="dt" sz="half" idx="16"/>
          </p:nvPr>
        </p:nvSpPr>
        <p:spPr>
          <a:xfrm>
            <a:off x="2071309" y="6504215"/>
            <a:ext cx="900491" cy="241300"/>
          </a:xfrm>
        </p:spPr>
        <p:txBody>
          <a:bodyPr/>
          <a:lstStyle/>
          <a:p>
            <a:pPr>
              <a:defRPr/>
            </a:pPr>
            <a:fld id="{B1C14FC2-4EEC-481C-AA81-6FB295A87738}" type="datetime1">
              <a:rPr lang="en-US" smtClean="0"/>
              <a:t>5/2/2024</a:t>
            </a:fld>
            <a:endParaRPr lang="en-US" dirty="0"/>
          </a:p>
        </p:txBody>
      </p:sp>
      <p:sp>
        <p:nvSpPr>
          <p:cNvPr id="5" name="Footer Placeholder 4">
            <a:extLst>
              <a:ext uri="{FF2B5EF4-FFF2-40B4-BE49-F238E27FC236}">
                <a16:creationId xmlns:a16="http://schemas.microsoft.com/office/drawing/2014/main" id="{63AB7A2E-7305-2FEC-40AD-304B168B32E3}"/>
              </a:ext>
            </a:extLst>
          </p:cNvPr>
          <p:cNvSpPr>
            <a:spLocks noGrp="1"/>
          </p:cNvSpPr>
          <p:nvPr>
            <p:ph type="ftr" sz="quarter" idx="17"/>
          </p:nvPr>
        </p:nvSpPr>
        <p:spPr/>
        <p:txBody>
          <a:bodyPr/>
          <a:lstStyle/>
          <a:p>
            <a:pPr>
              <a:defRPr/>
            </a:pPr>
            <a:r>
              <a:rPr lang="en-US" dirty="0"/>
              <a:t>S. Krave | Acoustic Sensors on SMCT</a:t>
            </a:r>
            <a:endParaRPr lang="en-US" b="1" dirty="0"/>
          </a:p>
        </p:txBody>
      </p:sp>
      <p:sp>
        <p:nvSpPr>
          <p:cNvPr id="6" name="Slide Number Placeholder 5">
            <a:extLst>
              <a:ext uri="{FF2B5EF4-FFF2-40B4-BE49-F238E27FC236}">
                <a16:creationId xmlns:a16="http://schemas.microsoft.com/office/drawing/2014/main" id="{2017315B-A6C4-831D-FC1F-A391E7E3F6BB}"/>
              </a:ext>
            </a:extLst>
          </p:cNvPr>
          <p:cNvSpPr>
            <a:spLocks noGrp="1"/>
          </p:cNvSpPr>
          <p:nvPr>
            <p:ph type="sldNum" sz="quarter" idx="18"/>
          </p:nvPr>
        </p:nvSpPr>
        <p:spPr/>
        <p:txBody>
          <a:bodyPr/>
          <a:lstStyle/>
          <a:p>
            <a:pPr>
              <a:defRPr/>
            </a:pPr>
            <a:fld id="{979A04A2-726F-2143-A443-7788AF27176E}" type="slidenum">
              <a:rPr lang="en-US" smtClean="0"/>
              <a:pPr>
                <a:defRPr/>
              </a:pPr>
              <a:t>10</a:t>
            </a:fld>
            <a:endParaRPr lang="en-US" dirty="0"/>
          </a:p>
        </p:txBody>
      </p:sp>
      <p:sp>
        <p:nvSpPr>
          <p:cNvPr id="7" name="Title 6">
            <a:extLst>
              <a:ext uri="{FF2B5EF4-FFF2-40B4-BE49-F238E27FC236}">
                <a16:creationId xmlns:a16="http://schemas.microsoft.com/office/drawing/2014/main" id="{8DDB6816-8E1C-68A7-3E4B-6AC0FFC197BD}"/>
              </a:ext>
            </a:extLst>
          </p:cNvPr>
          <p:cNvSpPr>
            <a:spLocks noGrp="1"/>
          </p:cNvSpPr>
          <p:nvPr>
            <p:ph type="title"/>
          </p:nvPr>
        </p:nvSpPr>
        <p:spPr/>
        <p:txBody>
          <a:bodyPr>
            <a:normAutofit fontScale="90000"/>
          </a:bodyPr>
          <a:lstStyle/>
          <a:p>
            <a:r>
              <a:rPr lang="en-US" dirty="0">
                <a:solidFill>
                  <a:schemeClr val="bg1"/>
                </a:solidFill>
              </a:rPr>
              <a:t>Determining displacement via conservation of energy</a:t>
            </a:r>
          </a:p>
        </p:txBody>
      </p:sp>
      <p:pic>
        <p:nvPicPr>
          <p:cNvPr id="11" name="Picture 10">
            <a:extLst>
              <a:ext uri="{FF2B5EF4-FFF2-40B4-BE49-F238E27FC236}">
                <a16:creationId xmlns:a16="http://schemas.microsoft.com/office/drawing/2014/main" id="{1EE88ADA-5EA4-786D-34FB-253962DB633D}"/>
              </a:ext>
            </a:extLst>
          </p:cNvPr>
          <p:cNvPicPr>
            <a:picLocks noChangeAspect="1"/>
          </p:cNvPicPr>
          <p:nvPr/>
        </p:nvPicPr>
        <p:blipFill>
          <a:blip r:embed="rId2"/>
          <a:stretch>
            <a:fillRect/>
          </a:stretch>
        </p:blipFill>
        <p:spPr>
          <a:xfrm>
            <a:off x="7246149" y="859974"/>
            <a:ext cx="4318603" cy="1740143"/>
          </a:xfrm>
          <a:prstGeom prst="rect">
            <a:avLst/>
          </a:prstGeom>
        </p:spPr>
      </p:pic>
    </p:spTree>
    <p:extLst>
      <p:ext uri="{BB962C8B-B14F-4D97-AF65-F5344CB8AC3E}">
        <p14:creationId xmlns:p14="http://schemas.microsoft.com/office/powerpoint/2010/main" val="117461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00C44517-5163-FDE7-17BA-2D076E4FA779}"/>
                  </a:ext>
                </a:extLst>
              </p:cNvPr>
              <p:cNvSpPr>
                <a:spLocks noGrp="1"/>
              </p:cNvSpPr>
              <p:nvPr>
                <p:ph type="body" sz="half" idx="2"/>
              </p:nvPr>
            </p:nvSpPr>
            <p:spPr/>
            <p:txBody>
              <a:bodyPr>
                <a:normAutofit fontScale="92500"/>
              </a:bodyPr>
              <a:lstStyle/>
              <a:p>
                <a:r>
                  <a:rPr lang="en-US" dirty="0"/>
                  <a:t>Use the known dump resistor value of 0.06 Ω and dump current, we can calculate inductance as </a:t>
                </a:r>
                <a14:m>
                  <m:oMath xmlns:m="http://schemas.openxmlformats.org/officeDocument/2006/math">
                    <m:r>
                      <a:rPr lang="en-US" b="1" i="1" smtClean="0">
                        <a:latin typeface="Cambria Math" panose="02040503050406030204" pitchFamily="18" charset="0"/>
                      </a:rPr>
                      <m:t>𝑳</m:t>
                    </m:r>
                    <m:r>
                      <a:rPr lang="en-US" b="1" i="1" smtClean="0">
                        <a:latin typeface="Cambria Math" panose="02040503050406030204" pitchFamily="18" charset="0"/>
                      </a:rPr>
                      <m:t>= </m:t>
                    </m:r>
                    <m:f>
                      <m:fPr>
                        <m:ctrlPr>
                          <a:rPr lang="en-US" b="1" i="1" smtClean="0">
                            <a:latin typeface="Cambria Math" panose="02040503050406030204" pitchFamily="18" charset="0"/>
                          </a:rPr>
                        </m:ctrlPr>
                      </m:fPr>
                      <m:num>
                        <m:r>
                          <a:rPr lang="en-US" b="1" i="1" smtClean="0">
                            <a:latin typeface="Cambria Math" panose="02040503050406030204" pitchFamily="18" charset="0"/>
                          </a:rPr>
                          <m:t>𝑰</m:t>
                        </m:r>
                        <m:r>
                          <a:rPr lang="en-US" b="1" i="1" smtClean="0">
                            <a:latin typeface="Cambria Math" panose="02040503050406030204" pitchFamily="18" charset="0"/>
                          </a:rPr>
                          <m:t>∗</m:t>
                        </m:r>
                        <m:r>
                          <a:rPr lang="en-US" b="1" i="1" smtClean="0">
                            <a:latin typeface="Cambria Math" panose="02040503050406030204" pitchFamily="18" charset="0"/>
                          </a:rPr>
                          <m:t>𝑹</m:t>
                        </m:r>
                      </m:num>
                      <m:den>
                        <m:r>
                          <a:rPr lang="en-US" b="1" i="1" smtClean="0">
                            <a:latin typeface="Cambria Math" panose="02040503050406030204" pitchFamily="18" charset="0"/>
                          </a:rPr>
                          <m:t>𝒅𝒊</m:t>
                        </m:r>
                        <m:r>
                          <a:rPr lang="en-US" b="1" i="1" smtClean="0">
                            <a:latin typeface="Cambria Math" panose="02040503050406030204" pitchFamily="18" charset="0"/>
                          </a:rPr>
                          <m:t>/</m:t>
                        </m:r>
                        <m:r>
                          <a:rPr lang="en-US" b="1" i="1" smtClean="0">
                            <a:latin typeface="Cambria Math" panose="02040503050406030204" pitchFamily="18" charset="0"/>
                          </a:rPr>
                          <m:t>𝒅𝒕</m:t>
                        </m:r>
                      </m:den>
                    </m:f>
                  </m:oMath>
                </a14:m>
                <a:endParaRPr lang="en-US" b="1" dirty="0"/>
              </a:p>
              <a:p>
                <a:pPr marL="380990" indent="-380990">
                  <a:buFont typeface="Arial" panose="020B0604020202020204" pitchFamily="34" charset="0"/>
                  <a:buChar char="•"/>
                </a:pPr>
                <a:r>
                  <a:rPr lang="en-US" dirty="0"/>
                  <a:t>The SMCT at quench current of ~10.8 kA has an effective inductance of ~4.1 </a:t>
                </a:r>
                <a:r>
                  <a:rPr lang="en-US" dirty="0" err="1"/>
                  <a:t>mH</a:t>
                </a:r>
                <a:endParaRPr lang="en-US" dirty="0"/>
              </a:p>
              <a:p>
                <a:pPr marL="380990" indent="-380990">
                  <a:buFont typeface="Arial" panose="020B0604020202020204" pitchFamily="34" charset="0"/>
                  <a:buChar char="•"/>
                </a:pPr>
                <a:endParaRPr lang="en-US" dirty="0"/>
              </a:p>
              <a:p>
                <a:pPr marL="380990" indent="-380990">
                  <a:buFont typeface="Arial" panose="020B0604020202020204" pitchFamily="34" charset="0"/>
                  <a:buChar char="•"/>
                </a:pPr>
                <a:r>
                  <a:rPr lang="en-US" dirty="0"/>
                  <a:t>This is in line with the measured inductance of the magnet on the bench.</a:t>
                </a:r>
              </a:p>
              <a:p>
                <a:endParaRPr lang="en-US" dirty="0"/>
              </a:p>
            </p:txBody>
          </p:sp>
        </mc:Choice>
        <mc:Fallback>
          <p:sp>
            <p:nvSpPr>
              <p:cNvPr id="2" name="Text Placeholder 1">
                <a:extLst>
                  <a:ext uri="{FF2B5EF4-FFF2-40B4-BE49-F238E27FC236}">
                    <a16:creationId xmlns:a16="http://schemas.microsoft.com/office/drawing/2014/main" id="{00C44517-5163-FDE7-17BA-2D076E4FA779}"/>
                  </a:ext>
                </a:extLst>
              </p:cNvPr>
              <p:cNvSpPr>
                <a:spLocks noGrp="1" noRot="1" noChangeAspect="1" noMove="1" noResize="1" noEditPoints="1" noAdjustHandles="1" noChangeArrowheads="1" noChangeShapeType="1" noTextEdit="1"/>
              </p:cNvSpPr>
              <p:nvPr>
                <p:ph type="body" sz="half" idx="2"/>
              </p:nvPr>
            </p:nvSpPr>
            <p:spPr>
              <a:blipFill>
                <a:blip r:embed="rId2"/>
                <a:stretch>
                  <a:fillRect l="-3021" t="-1214" r="-2719"/>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AA30D74F-D763-6A45-5CCC-066BC0593B87}"/>
              </a:ext>
            </a:extLst>
          </p:cNvPr>
          <p:cNvSpPr>
            <a:spLocks noGrp="1"/>
          </p:cNvSpPr>
          <p:nvPr>
            <p:ph type="dt" sz="half" idx="16"/>
          </p:nvPr>
        </p:nvSpPr>
        <p:spPr>
          <a:xfrm>
            <a:off x="1918909" y="6504215"/>
            <a:ext cx="900491" cy="241300"/>
          </a:xfrm>
        </p:spPr>
        <p:txBody>
          <a:bodyPr/>
          <a:lstStyle/>
          <a:p>
            <a:pPr>
              <a:defRPr/>
            </a:pPr>
            <a:fld id="{B1C14FC2-4EEC-481C-AA81-6FB295A87738}" type="datetime1">
              <a:rPr lang="en-US" smtClean="0"/>
              <a:t>5/2/2024</a:t>
            </a:fld>
            <a:endParaRPr lang="en-US" dirty="0"/>
          </a:p>
        </p:txBody>
      </p:sp>
      <p:sp>
        <p:nvSpPr>
          <p:cNvPr id="5" name="Footer Placeholder 4">
            <a:extLst>
              <a:ext uri="{FF2B5EF4-FFF2-40B4-BE49-F238E27FC236}">
                <a16:creationId xmlns:a16="http://schemas.microsoft.com/office/drawing/2014/main" id="{8CEA69B2-403A-28AF-05BE-4ECD9846074D}"/>
              </a:ext>
            </a:extLst>
          </p:cNvPr>
          <p:cNvSpPr>
            <a:spLocks noGrp="1"/>
          </p:cNvSpPr>
          <p:nvPr>
            <p:ph type="ftr" sz="quarter" idx="17"/>
          </p:nvPr>
        </p:nvSpPr>
        <p:spPr/>
        <p:txBody>
          <a:bodyPr/>
          <a:lstStyle/>
          <a:p>
            <a:pPr>
              <a:defRPr/>
            </a:pPr>
            <a:r>
              <a:rPr lang="en-US" dirty="0"/>
              <a:t>S. Krave | Acoustic Sensors on SMCT</a:t>
            </a:r>
            <a:endParaRPr lang="en-US" b="1" dirty="0"/>
          </a:p>
        </p:txBody>
      </p:sp>
      <p:sp>
        <p:nvSpPr>
          <p:cNvPr id="6" name="Slide Number Placeholder 5">
            <a:extLst>
              <a:ext uri="{FF2B5EF4-FFF2-40B4-BE49-F238E27FC236}">
                <a16:creationId xmlns:a16="http://schemas.microsoft.com/office/drawing/2014/main" id="{B9C1CF64-2D21-0415-E8EB-1EB640325627}"/>
              </a:ext>
            </a:extLst>
          </p:cNvPr>
          <p:cNvSpPr>
            <a:spLocks noGrp="1"/>
          </p:cNvSpPr>
          <p:nvPr>
            <p:ph type="sldNum" sz="quarter" idx="18"/>
          </p:nvPr>
        </p:nvSpPr>
        <p:spPr/>
        <p:txBody>
          <a:bodyPr/>
          <a:lstStyle/>
          <a:p>
            <a:pPr>
              <a:defRPr/>
            </a:pPr>
            <a:fld id="{979A04A2-726F-2143-A443-7788AF27176E}" type="slidenum">
              <a:rPr lang="en-US" smtClean="0"/>
              <a:pPr>
                <a:defRPr/>
              </a:pPr>
              <a:t>11</a:t>
            </a:fld>
            <a:endParaRPr lang="en-US" dirty="0"/>
          </a:p>
        </p:txBody>
      </p:sp>
      <p:sp>
        <p:nvSpPr>
          <p:cNvPr id="7" name="Title 6">
            <a:extLst>
              <a:ext uri="{FF2B5EF4-FFF2-40B4-BE49-F238E27FC236}">
                <a16:creationId xmlns:a16="http://schemas.microsoft.com/office/drawing/2014/main" id="{5F7B445E-6F25-A52E-F30D-72EED746B47C}"/>
              </a:ext>
            </a:extLst>
          </p:cNvPr>
          <p:cNvSpPr>
            <a:spLocks noGrp="1"/>
          </p:cNvSpPr>
          <p:nvPr>
            <p:ph type="title"/>
          </p:nvPr>
        </p:nvSpPr>
        <p:spPr/>
        <p:txBody>
          <a:bodyPr>
            <a:normAutofit fontScale="90000"/>
          </a:bodyPr>
          <a:lstStyle/>
          <a:p>
            <a:r>
              <a:rPr lang="en-US" dirty="0">
                <a:solidFill>
                  <a:schemeClr val="bg1"/>
                </a:solidFill>
              </a:rPr>
              <a:t>Calculating Inductance</a:t>
            </a:r>
          </a:p>
        </p:txBody>
      </p:sp>
      <p:pic>
        <p:nvPicPr>
          <p:cNvPr id="15" name="Content Placeholder 14">
            <a:extLst>
              <a:ext uri="{FF2B5EF4-FFF2-40B4-BE49-F238E27FC236}">
                <a16:creationId xmlns:a16="http://schemas.microsoft.com/office/drawing/2014/main" id="{A40AC066-BD10-8095-B32E-E7711185E3BA}"/>
              </a:ext>
            </a:extLst>
          </p:cNvPr>
          <p:cNvPicPr>
            <a:picLocks noGrp="1" noChangeAspect="1"/>
          </p:cNvPicPr>
          <p:nvPr>
            <p:ph sz="half" idx="15"/>
          </p:nvPr>
        </p:nvPicPr>
        <p:blipFill>
          <a:blip r:embed="rId3"/>
          <a:stretch>
            <a:fillRect/>
          </a:stretch>
        </p:blipFill>
        <p:spPr>
          <a:xfrm>
            <a:off x="4940301" y="958852"/>
            <a:ext cx="6697132" cy="5022849"/>
          </a:xfrm>
        </p:spPr>
      </p:pic>
      <p:cxnSp>
        <p:nvCxnSpPr>
          <p:cNvPr id="17" name="Straight Connector 16">
            <a:extLst>
              <a:ext uri="{FF2B5EF4-FFF2-40B4-BE49-F238E27FC236}">
                <a16:creationId xmlns:a16="http://schemas.microsoft.com/office/drawing/2014/main" id="{5A697C9B-7FBB-DBF5-E94C-F16BF0F67FBB}"/>
              </a:ext>
            </a:extLst>
          </p:cNvPr>
          <p:cNvCxnSpPr>
            <a:cxnSpLocks/>
          </p:cNvCxnSpPr>
          <p:nvPr/>
        </p:nvCxnSpPr>
        <p:spPr>
          <a:xfrm>
            <a:off x="6717792" y="1367692"/>
            <a:ext cx="609600" cy="404055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8035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E4B1F2-C6FE-0644-5299-F7D7E572E8E6}"/>
              </a:ext>
            </a:extLst>
          </p:cNvPr>
          <p:cNvSpPr>
            <a:spLocks noGrp="1"/>
          </p:cNvSpPr>
          <p:nvPr>
            <p:ph type="body" sz="half" idx="2"/>
          </p:nvPr>
        </p:nvSpPr>
        <p:spPr>
          <a:xfrm>
            <a:off x="304800" y="1524001"/>
            <a:ext cx="4037192" cy="4457527"/>
          </a:xfrm>
        </p:spPr>
        <p:txBody>
          <a:bodyPr/>
          <a:lstStyle/>
          <a:p>
            <a:r>
              <a:rPr lang="en-US" dirty="0"/>
              <a:t>Developed a dynamic filter to better identify spikes without washing out data shape</a:t>
            </a:r>
          </a:p>
          <a:p>
            <a:endParaRPr lang="en-US" dirty="0"/>
          </a:p>
          <a:p>
            <a:pPr marL="380990" indent="-380990">
              <a:buFont typeface="Arial" panose="020B0604020202020204" pitchFamily="34" charset="0"/>
              <a:buChar char="•"/>
            </a:pPr>
            <a:r>
              <a:rPr lang="en-US" dirty="0"/>
              <a:t>Using a min prominence of 0.075 A, 18 spikes were detected in the last 90 seconds of ramp</a:t>
            </a:r>
          </a:p>
          <a:p>
            <a:pPr marL="380990" indent="-380990">
              <a:buFont typeface="Arial" panose="020B0604020202020204" pitchFamily="34" charset="0"/>
              <a:buChar char="•"/>
            </a:pPr>
            <a:r>
              <a:rPr lang="en-US" dirty="0"/>
              <a:t>Average displacement for whole coil of 12.5 µm per detectable event</a:t>
            </a:r>
          </a:p>
          <a:p>
            <a:pPr marL="380990" indent="-380990">
              <a:buFont typeface="Arial" panose="020B0604020202020204" pitchFamily="34" charset="0"/>
              <a:buChar char="•"/>
            </a:pPr>
            <a:r>
              <a:rPr lang="en-US" dirty="0"/>
              <a:t>Total displacement of 223 µm</a:t>
            </a:r>
          </a:p>
          <a:p>
            <a:pPr marL="380990" indent="-380990">
              <a:buFont typeface="Arial" panose="020B0604020202020204" pitchFamily="34" charset="0"/>
              <a:buChar char="•"/>
            </a:pPr>
            <a:r>
              <a:rPr lang="en-US" dirty="0"/>
              <a:t>If the inner coil only is responsible for this shift, it is moving 855 µm in the last 90 seconds of the ramp</a:t>
            </a:r>
          </a:p>
        </p:txBody>
      </p:sp>
      <p:sp>
        <p:nvSpPr>
          <p:cNvPr id="4" name="Date Placeholder 3">
            <a:extLst>
              <a:ext uri="{FF2B5EF4-FFF2-40B4-BE49-F238E27FC236}">
                <a16:creationId xmlns:a16="http://schemas.microsoft.com/office/drawing/2014/main" id="{6C1461C9-4AC9-27BF-622A-0A883856007F}"/>
              </a:ext>
            </a:extLst>
          </p:cNvPr>
          <p:cNvSpPr>
            <a:spLocks noGrp="1"/>
          </p:cNvSpPr>
          <p:nvPr>
            <p:ph type="dt" sz="half" idx="16"/>
          </p:nvPr>
        </p:nvSpPr>
        <p:spPr>
          <a:xfrm>
            <a:off x="1918909" y="6504215"/>
            <a:ext cx="900491" cy="241300"/>
          </a:xfrm>
        </p:spPr>
        <p:txBody>
          <a:bodyPr/>
          <a:lstStyle/>
          <a:p>
            <a:pPr>
              <a:defRPr/>
            </a:pPr>
            <a:fld id="{B1C14FC2-4EEC-481C-AA81-6FB295A87738}" type="datetime1">
              <a:rPr lang="en-US" smtClean="0"/>
              <a:t>5/2/2024</a:t>
            </a:fld>
            <a:endParaRPr lang="en-US" dirty="0"/>
          </a:p>
        </p:txBody>
      </p:sp>
      <p:sp>
        <p:nvSpPr>
          <p:cNvPr id="5" name="Footer Placeholder 4">
            <a:extLst>
              <a:ext uri="{FF2B5EF4-FFF2-40B4-BE49-F238E27FC236}">
                <a16:creationId xmlns:a16="http://schemas.microsoft.com/office/drawing/2014/main" id="{F55969CA-48B0-E7D8-2F24-7D957D0CF118}"/>
              </a:ext>
            </a:extLst>
          </p:cNvPr>
          <p:cNvSpPr>
            <a:spLocks noGrp="1"/>
          </p:cNvSpPr>
          <p:nvPr>
            <p:ph type="ftr" sz="quarter" idx="17"/>
          </p:nvPr>
        </p:nvSpPr>
        <p:spPr/>
        <p:txBody>
          <a:bodyPr/>
          <a:lstStyle/>
          <a:p>
            <a:pPr>
              <a:defRPr/>
            </a:pPr>
            <a:r>
              <a:rPr lang="en-US" dirty="0"/>
              <a:t>S. Krave | Acoustic Sensors on SMCT</a:t>
            </a:r>
            <a:endParaRPr lang="en-US" b="1" dirty="0"/>
          </a:p>
        </p:txBody>
      </p:sp>
      <p:sp>
        <p:nvSpPr>
          <p:cNvPr id="6" name="Slide Number Placeholder 5">
            <a:extLst>
              <a:ext uri="{FF2B5EF4-FFF2-40B4-BE49-F238E27FC236}">
                <a16:creationId xmlns:a16="http://schemas.microsoft.com/office/drawing/2014/main" id="{92C5C8FB-B570-C476-DFF3-412A6F3AEF94}"/>
              </a:ext>
            </a:extLst>
          </p:cNvPr>
          <p:cNvSpPr>
            <a:spLocks noGrp="1"/>
          </p:cNvSpPr>
          <p:nvPr>
            <p:ph type="sldNum" sz="quarter" idx="18"/>
          </p:nvPr>
        </p:nvSpPr>
        <p:spPr/>
        <p:txBody>
          <a:bodyPr/>
          <a:lstStyle/>
          <a:p>
            <a:pPr>
              <a:defRPr/>
            </a:pPr>
            <a:fld id="{979A04A2-726F-2143-A443-7788AF27176E}" type="slidenum">
              <a:rPr lang="en-US" smtClean="0"/>
              <a:pPr>
                <a:defRPr/>
              </a:pPr>
              <a:t>12</a:t>
            </a:fld>
            <a:endParaRPr lang="en-US" dirty="0"/>
          </a:p>
        </p:txBody>
      </p:sp>
      <p:sp>
        <p:nvSpPr>
          <p:cNvPr id="7" name="Title 6">
            <a:extLst>
              <a:ext uri="{FF2B5EF4-FFF2-40B4-BE49-F238E27FC236}">
                <a16:creationId xmlns:a16="http://schemas.microsoft.com/office/drawing/2014/main" id="{34281520-A6E9-342F-2050-1336C43F87BA}"/>
              </a:ext>
            </a:extLst>
          </p:cNvPr>
          <p:cNvSpPr>
            <a:spLocks noGrp="1"/>
          </p:cNvSpPr>
          <p:nvPr>
            <p:ph type="title"/>
          </p:nvPr>
        </p:nvSpPr>
        <p:spPr>
          <a:xfrm>
            <a:off x="304800" y="254027"/>
            <a:ext cx="11582400" cy="855107"/>
          </a:xfrm>
        </p:spPr>
        <p:txBody>
          <a:bodyPr/>
          <a:lstStyle/>
          <a:p>
            <a:r>
              <a:rPr lang="en-US" dirty="0">
                <a:solidFill>
                  <a:schemeClr val="bg1"/>
                </a:solidFill>
              </a:rPr>
              <a:t>Ramp 55: Data collected with normal ramp and AC Current measurement</a:t>
            </a:r>
          </a:p>
        </p:txBody>
      </p:sp>
      <p:pic>
        <p:nvPicPr>
          <p:cNvPr id="17" name="Content Placeholder 16">
            <a:extLst>
              <a:ext uri="{FF2B5EF4-FFF2-40B4-BE49-F238E27FC236}">
                <a16:creationId xmlns:a16="http://schemas.microsoft.com/office/drawing/2014/main" id="{A9EB319F-6B79-C8BB-37F2-0A34C14FEC54}"/>
              </a:ext>
            </a:extLst>
          </p:cNvPr>
          <p:cNvPicPr>
            <a:picLocks noGrp="1" noChangeAspect="1"/>
          </p:cNvPicPr>
          <p:nvPr>
            <p:ph sz="half" idx="15"/>
          </p:nvPr>
        </p:nvPicPr>
        <p:blipFill>
          <a:blip r:embed="rId2"/>
          <a:stretch>
            <a:fillRect/>
          </a:stretch>
        </p:blipFill>
        <p:spPr>
          <a:xfrm>
            <a:off x="4940301" y="958852"/>
            <a:ext cx="6697132" cy="5022849"/>
          </a:xfrm>
        </p:spPr>
      </p:pic>
    </p:spTree>
    <p:extLst>
      <p:ext uri="{BB962C8B-B14F-4D97-AF65-F5344CB8AC3E}">
        <p14:creationId xmlns:p14="http://schemas.microsoft.com/office/powerpoint/2010/main" val="2585574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F0A6B0-CC18-14FA-019F-B738699943B4}"/>
              </a:ext>
            </a:extLst>
          </p:cNvPr>
          <p:cNvSpPr>
            <a:spLocks noGrp="1"/>
          </p:cNvSpPr>
          <p:nvPr>
            <p:ph type="body" sz="half" idx="2"/>
          </p:nvPr>
        </p:nvSpPr>
        <p:spPr/>
        <p:txBody>
          <a:bodyPr/>
          <a:lstStyle/>
          <a:p>
            <a:r>
              <a:rPr lang="en-US" dirty="0"/>
              <a:t>One of the first current spikes recorded on slight current change between 10 and 10.5 kA. The magnet did not quench</a:t>
            </a:r>
          </a:p>
        </p:txBody>
      </p:sp>
      <p:sp>
        <p:nvSpPr>
          <p:cNvPr id="4" name="Date Placeholder 3">
            <a:extLst>
              <a:ext uri="{FF2B5EF4-FFF2-40B4-BE49-F238E27FC236}">
                <a16:creationId xmlns:a16="http://schemas.microsoft.com/office/drawing/2014/main" id="{7747E8FA-EE4B-3092-E2AF-CDB4475C7FEF}"/>
              </a:ext>
            </a:extLst>
          </p:cNvPr>
          <p:cNvSpPr>
            <a:spLocks noGrp="1"/>
          </p:cNvSpPr>
          <p:nvPr>
            <p:ph type="dt" sz="half" idx="16"/>
          </p:nvPr>
        </p:nvSpPr>
        <p:spPr>
          <a:xfrm>
            <a:off x="2071309" y="6504215"/>
            <a:ext cx="900491" cy="241300"/>
          </a:xfrm>
        </p:spPr>
        <p:txBody>
          <a:bodyPr/>
          <a:lstStyle/>
          <a:p>
            <a:pPr>
              <a:defRPr/>
            </a:pPr>
            <a:fld id="{B1C14FC2-4EEC-481C-AA81-6FB295A87738}" type="datetime1">
              <a:rPr lang="en-US" smtClean="0"/>
              <a:t>5/2/2024</a:t>
            </a:fld>
            <a:endParaRPr lang="en-US" dirty="0"/>
          </a:p>
        </p:txBody>
      </p:sp>
      <p:sp>
        <p:nvSpPr>
          <p:cNvPr id="5" name="Footer Placeholder 4">
            <a:extLst>
              <a:ext uri="{FF2B5EF4-FFF2-40B4-BE49-F238E27FC236}">
                <a16:creationId xmlns:a16="http://schemas.microsoft.com/office/drawing/2014/main" id="{16241953-939F-19F9-09A4-3FC4C32091EA}"/>
              </a:ext>
            </a:extLst>
          </p:cNvPr>
          <p:cNvSpPr>
            <a:spLocks noGrp="1"/>
          </p:cNvSpPr>
          <p:nvPr>
            <p:ph type="ftr" sz="quarter" idx="17"/>
          </p:nvPr>
        </p:nvSpPr>
        <p:spPr/>
        <p:txBody>
          <a:bodyPr/>
          <a:lstStyle/>
          <a:p>
            <a:pPr>
              <a:defRPr/>
            </a:pPr>
            <a:r>
              <a:rPr lang="en-US" dirty="0"/>
              <a:t>S. Krave | Acoustic Sensors on SMCT</a:t>
            </a:r>
            <a:endParaRPr lang="en-US" b="1" dirty="0"/>
          </a:p>
        </p:txBody>
      </p:sp>
      <p:sp>
        <p:nvSpPr>
          <p:cNvPr id="6" name="Slide Number Placeholder 5">
            <a:extLst>
              <a:ext uri="{FF2B5EF4-FFF2-40B4-BE49-F238E27FC236}">
                <a16:creationId xmlns:a16="http://schemas.microsoft.com/office/drawing/2014/main" id="{32511E8E-09B9-9E16-B8BD-5A962F7D056A}"/>
              </a:ext>
            </a:extLst>
          </p:cNvPr>
          <p:cNvSpPr>
            <a:spLocks noGrp="1"/>
          </p:cNvSpPr>
          <p:nvPr>
            <p:ph type="sldNum" sz="quarter" idx="18"/>
          </p:nvPr>
        </p:nvSpPr>
        <p:spPr/>
        <p:txBody>
          <a:bodyPr/>
          <a:lstStyle/>
          <a:p>
            <a:pPr>
              <a:defRPr/>
            </a:pPr>
            <a:fld id="{979A04A2-726F-2143-A443-7788AF27176E}" type="slidenum">
              <a:rPr lang="en-US" smtClean="0"/>
              <a:pPr>
                <a:defRPr/>
              </a:pPr>
              <a:t>13</a:t>
            </a:fld>
            <a:endParaRPr lang="en-US" dirty="0"/>
          </a:p>
        </p:txBody>
      </p:sp>
      <p:sp>
        <p:nvSpPr>
          <p:cNvPr id="7" name="Title 6">
            <a:extLst>
              <a:ext uri="{FF2B5EF4-FFF2-40B4-BE49-F238E27FC236}">
                <a16:creationId xmlns:a16="http://schemas.microsoft.com/office/drawing/2014/main" id="{DEEFC878-8A47-E530-FF8F-46034E49840E}"/>
              </a:ext>
            </a:extLst>
          </p:cNvPr>
          <p:cNvSpPr>
            <a:spLocks noGrp="1"/>
          </p:cNvSpPr>
          <p:nvPr>
            <p:ph type="title"/>
          </p:nvPr>
        </p:nvSpPr>
        <p:spPr/>
        <p:txBody>
          <a:bodyPr>
            <a:normAutofit fontScale="90000"/>
          </a:bodyPr>
          <a:lstStyle/>
          <a:p>
            <a:r>
              <a:rPr lang="en-US" dirty="0">
                <a:solidFill>
                  <a:schemeClr val="bg1"/>
                </a:solidFill>
              </a:rPr>
              <a:t>Example Data from Spike</a:t>
            </a:r>
          </a:p>
        </p:txBody>
      </p:sp>
      <p:pic>
        <p:nvPicPr>
          <p:cNvPr id="13" name="Content Placeholder 12">
            <a:extLst>
              <a:ext uri="{FF2B5EF4-FFF2-40B4-BE49-F238E27FC236}">
                <a16:creationId xmlns:a16="http://schemas.microsoft.com/office/drawing/2014/main" id="{80092B33-41A6-3793-1AD4-42CC068FA640}"/>
              </a:ext>
            </a:extLst>
          </p:cNvPr>
          <p:cNvPicPr>
            <a:picLocks noGrp="1" noChangeAspect="1"/>
          </p:cNvPicPr>
          <p:nvPr>
            <p:ph sz="half" idx="15"/>
          </p:nvPr>
        </p:nvPicPr>
        <p:blipFill>
          <a:blip r:embed="rId2"/>
          <a:stretch>
            <a:fillRect/>
          </a:stretch>
        </p:blipFill>
        <p:spPr>
          <a:xfrm>
            <a:off x="4940301" y="958852"/>
            <a:ext cx="6697132" cy="5022849"/>
          </a:xfrm>
        </p:spPr>
      </p:pic>
    </p:spTree>
    <p:extLst>
      <p:ext uri="{BB962C8B-B14F-4D97-AF65-F5344CB8AC3E}">
        <p14:creationId xmlns:p14="http://schemas.microsoft.com/office/powerpoint/2010/main" val="765395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BA7B86-4337-BDFF-B09A-83B21B443781}"/>
              </a:ext>
            </a:extLst>
          </p:cNvPr>
          <p:cNvSpPr>
            <a:spLocks noGrp="1"/>
          </p:cNvSpPr>
          <p:nvPr>
            <p:ph type="body" sz="half" idx="2"/>
          </p:nvPr>
        </p:nvSpPr>
        <p:spPr/>
        <p:txBody>
          <a:bodyPr/>
          <a:lstStyle/>
          <a:p>
            <a:r>
              <a:rPr lang="en-US" dirty="0"/>
              <a:t>As a function of friction, this behavior exhibits hysteresis and is reversible.</a:t>
            </a:r>
          </a:p>
          <a:p>
            <a:r>
              <a:rPr lang="en-US" dirty="0"/>
              <a:t>It exists during ramp down as well; however, the spikes occur in the opposite direction as the magnet inductance is decreasing.</a:t>
            </a:r>
          </a:p>
          <a:p>
            <a:endParaRPr lang="en-US" dirty="0"/>
          </a:p>
          <a:p>
            <a:r>
              <a:rPr lang="en-US" dirty="0"/>
              <a:t>This spike is positive 20 mA</a:t>
            </a:r>
          </a:p>
        </p:txBody>
      </p:sp>
      <p:pic>
        <p:nvPicPr>
          <p:cNvPr id="9" name="Content Placeholder 8">
            <a:extLst>
              <a:ext uri="{FF2B5EF4-FFF2-40B4-BE49-F238E27FC236}">
                <a16:creationId xmlns:a16="http://schemas.microsoft.com/office/drawing/2014/main" id="{58D0CFBA-2819-5AC7-C93C-DB37E0E4DD68}"/>
              </a:ext>
            </a:extLst>
          </p:cNvPr>
          <p:cNvPicPr>
            <a:picLocks noGrp="1" noChangeAspect="1"/>
          </p:cNvPicPr>
          <p:nvPr>
            <p:ph sz="half" idx="15"/>
          </p:nvPr>
        </p:nvPicPr>
        <p:blipFill>
          <a:blip r:embed="rId2"/>
          <a:stretch>
            <a:fillRect/>
          </a:stretch>
        </p:blipFill>
        <p:spPr>
          <a:xfrm>
            <a:off x="4940301" y="958852"/>
            <a:ext cx="6697132" cy="5022849"/>
          </a:xfrm>
        </p:spPr>
      </p:pic>
      <p:sp>
        <p:nvSpPr>
          <p:cNvPr id="4" name="Date Placeholder 3">
            <a:extLst>
              <a:ext uri="{FF2B5EF4-FFF2-40B4-BE49-F238E27FC236}">
                <a16:creationId xmlns:a16="http://schemas.microsoft.com/office/drawing/2014/main" id="{8887622C-3CDB-C390-24BF-8D52868CE0DA}"/>
              </a:ext>
            </a:extLst>
          </p:cNvPr>
          <p:cNvSpPr>
            <a:spLocks noGrp="1"/>
          </p:cNvSpPr>
          <p:nvPr>
            <p:ph type="dt" sz="half" idx="16"/>
          </p:nvPr>
        </p:nvSpPr>
        <p:spPr>
          <a:xfrm>
            <a:off x="1995109" y="6504215"/>
            <a:ext cx="900491" cy="241300"/>
          </a:xfrm>
        </p:spPr>
        <p:txBody>
          <a:bodyPr/>
          <a:lstStyle/>
          <a:p>
            <a:pPr>
              <a:defRPr/>
            </a:pPr>
            <a:fld id="{B1C14FC2-4EEC-481C-AA81-6FB295A87738}" type="datetime1">
              <a:rPr lang="en-US" smtClean="0"/>
              <a:t>5/2/2024</a:t>
            </a:fld>
            <a:endParaRPr lang="en-US" dirty="0"/>
          </a:p>
        </p:txBody>
      </p:sp>
      <p:sp>
        <p:nvSpPr>
          <p:cNvPr id="5" name="Footer Placeholder 4">
            <a:extLst>
              <a:ext uri="{FF2B5EF4-FFF2-40B4-BE49-F238E27FC236}">
                <a16:creationId xmlns:a16="http://schemas.microsoft.com/office/drawing/2014/main" id="{40E7E49F-FE63-4030-8C04-5470981BD873}"/>
              </a:ext>
            </a:extLst>
          </p:cNvPr>
          <p:cNvSpPr>
            <a:spLocks noGrp="1"/>
          </p:cNvSpPr>
          <p:nvPr>
            <p:ph type="ftr" sz="quarter" idx="17"/>
          </p:nvPr>
        </p:nvSpPr>
        <p:spPr/>
        <p:txBody>
          <a:bodyPr/>
          <a:lstStyle/>
          <a:p>
            <a:pPr>
              <a:defRPr/>
            </a:pPr>
            <a:r>
              <a:rPr lang="en-US" dirty="0"/>
              <a:t>S. Krave | Acoustic Sensors on SMCT</a:t>
            </a:r>
            <a:endParaRPr lang="en-US" b="1" dirty="0"/>
          </a:p>
        </p:txBody>
      </p:sp>
      <p:sp>
        <p:nvSpPr>
          <p:cNvPr id="6" name="Slide Number Placeholder 5">
            <a:extLst>
              <a:ext uri="{FF2B5EF4-FFF2-40B4-BE49-F238E27FC236}">
                <a16:creationId xmlns:a16="http://schemas.microsoft.com/office/drawing/2014/main" id="{AC341DFA-BCAC-47BA-6599-B34C8400137F}"/>
              </a:ext>
            </a:extLst>
          </p:cNvPr>
          <p:cNvSpPr>
            <a:spLocks noGrp="1"/>
          </p:cNvSpPr>
          <p:nvPr>
            <p:ph type="sldNum" sz="quarter" idx="18"/>
          </p:nvPr>
        </p:nvSpPr>
        <p:spPr/>
        <p:txBody>
          <a:bodyPr/>
          <a:lstStyle/>
          <a:p>
            <a:pPr>
              <a:defRPr/>
            </a:pPr>
            <a:fld id="{979A04A2-726F-2143-A443-7788AF27176E}" type="slidenum">
              <a:rPr lang="en-US" smtClean="0"/>
              <a:pPr>
                <a:defRPr/>
              </a:pPr>
              <a:t>14</a:t>
            </a:fld>
            <a:endParaRPr lang="en-US" dirty="0"/>
          </a:p>
        </p:txBody>
      </p:sp>
      <p:sp>
        <p:nvSpPr>
          <p:cNvPr id="7" name="Title 6">
            <a:extLst>
              <a:ext uri="{FF2B5EF4-FFF2-40B4-BE49-F238E27FC236}">
                <a16:creationId xmlns:a16="http://schemas.microsoft.com/office/drawing/2014/main" id="{DA7AB109-3707-1449-CDB9-E5BC5E7E6AE7}"/>
              </a:ext>
            </a:extLst>
          </p:cNvPr>
          <p:cNvSpPr>
            <a:spLocks noGrp="1"/>
          </p:cNvSpPr>
          <p:nvPr>
            <p:ph type="title"/>
          </p:nvPr>
        </p:nvSpPr>
        <p:spPr/>
        <p:txBody>
          <a:bodyPr>
            <a:normAutofit fontScale="90000"/>
          </a:bodyPr>
          <a:lstStyle/>
          <a:p>
            <a:r>
              <a:rPr lang="en-US" dirty="0">
                <a:solidFill>
                  <a:schemeClr val="bg1"/>
                </a:solidFill>
              </a:rPr>
              <a:t>This spike behavior is reversible</a:t>
            </a:r>
          </a:p>
        </p:txBody>
      </p:sp>
    </p:spTree>
    <p:extLst>
      <p:ext uri="{BB962C8B-B14F-4D97-AF65-F5344CB8AC3E}">
        <p14:creationId xmlns:p14="http://schemas.microsoft.com/office/powerpoint/2010/main" val="3628710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D6DD9F-9A30-C6B2-2065-40BF8718D478}"/>
              </a:ext>
            </a:extLst>
          </p:cNvPr>
          <p:cNvSpPr>
            <a:spLocks noGrp="1"/>
          </p:cNvSpPr>
          <p:nvPr>
            <p:ph type="body" sz="half" idx="2"/>
          </p:nvPr>
        </p:nvSpPr>
        <p:spPr/>
        <p:txBody>
          <a:bodyPr/>
          <a:lstStyle/>
          <a:p>
            <a:pPr marL="380990" indent="-380990">
              <a:buFont typeface="Arial" panose="020B0604020202020204" pitchFamily="34" charset="0"/>
              <a:buChar char="•"/>
            </a:pPr>
            <a:r>
              <a:rPr lang="en-US" dirty="0"/>
              <a:t>If we look at the </a:t>
            </a:r>
            <a:r>
              <a:rPr lang="en-US" dirty="0" err="1"/>
              <a:t>halfcoil</a:t>
            </a:r>
            <a:r>
              <a:rPr lang="en-US" dirty="0"/>
              <a:t> imbalance on each event, we see that it resolves in ~1/120 s. This corresponds to 0.5 NPLC, likely a result of the power supply correcting the current in response to the spike.</a:t>
            </a:r>
          </a:p>
          <a:p>
            <a:pPr marL="380990" indent="-380990">
              <a:buFont typeface="Arial" panose="020B0604020202020204" pitchFamily="34" charset="0"/>
              <a:buChar char="•"/>
            </a:pPr>
            <a:r>
              <a:rPr lang="en-US" dirty="0"/>
              <a:t>We can calculate the volt-seconds of this event as the integral over the time window, assuming that the filtering applied reasonably removes offsets to the data and that the regular signal is centered on 0.</a:t>
            </a:r>
          </a:p>
          <a:p>
            <a:pPr marL="380990" indent="-380990">
              <a:buFont typeface="Arial" panose="020B0604020202020204" pitchFamily="34" charset="0"/>
              <a:buChar char="•"/>
            </a:pPr>
            <a:r>
              <a:rPr lang="en-US" dirty="0"/>
              <a:t>The small voltage bump ends with a value of &lt;1 mV*Second (except for the quench)</a:t>
            </a:r>
          </a:p>
        </p:txBody>
      </p:sp>
      <p:pic>
        <p:nvPicPr>
          <p:cNvPr id="9" name="Content Placeholder 8">
            <a:extLst>
              <a:ext uri="{FF2B5EF4-FFF2-40B4-BE49-F238E27FC236}">
                <a16:creationId xmlns:a16="http://schemas.microsoft.com/office/drawing/2014/main" id="{53CEE710-1021-4834-4F3F-45CB466E3020}"/>
              </a:ext>
            </a:extLst>
          </p:cNvPr>
          <p:cNvPicPr>
            <a:picLocks noGrp="1" noChangeAspect="1"/>
          </p:cNvPicPr>
          <p:nvPr>
            <p:ph sz="half" idx="15"/>
          </p:nvPr>
        </p:nvPicPr>
        <p:blipFill>
          <a:blip r:embed="rId2"/>
          <a:stretch>
            <a:fillRect/>
          </a:stretch>
        </p:blipFill>
        <p:spPr>
          <a:xfrm>
            <a:off x="4940301" y="958852"/>
            <a:ext cx="6697132" cy="5022849"/>
          </a:xfrm>
        </p:spPr>
      </p:pic>
      <p:sp>
        <p:nvSpPr>
          <p:cNvPr id="4" name="Date Placeholder 3">
            <a:extLst>
              <a:ext uri="{FF2B5EF4-FFF2-40B4-BE49-F238E27FC236}">
                <a16:creationId xmlns:a16="http://schemas.microsoft.com/office/drawing/2014/main" id="{CF8E8977-C95F-B57D-79CE-D083085AC940}"/>
              </a:ext>
            </a:extLst>
          </p:cNvPr>
          <p:cNvSpPr>
            <a:spLocks noGrp="1"/>
          </p:cNvSpPr>
          <p:nvPr>
            <p:ph type="dt" sz="half" idx="16"/>
          </p:nvPr>
        </p:nvSpPr>
        <p:spPr>
          <a:xfrm>
            <a:off x="1918909" y="6504215"/>
            <a:ext cx="900491" cy="241300"/>
          </a:xfrm>
        </p:spPr>
        <p:txBody>
          <a:bodyPr/>
          <a:lstStyle/>
          <a:p>
            <a:pPr>
              <a:defRPr/>
            </a:pPr>
            <a:fld id="{B1C14FC2-4EEC-481C-AA81-6FB295A87738}" type="datetime1">
              <a:rPr lang="en-US" smtClean="0"/>
              <a:t>5/2/2024</a:t>
            </a:fld>
            <a:endParaRPr lang="en-US" dirty="0"/>
          </a:p>
        </p:txBody>
      </p:sp>
      <p:sp>
        <p:nvSpPr>
          <p:cNvPr id="5" name="Footer Placeholder 4">
            <a:extLst>
              <a:ext uri="{FF2B5EF4-FFF2-40B4-BE49-F238E27FC236}">
                <a16:creationId xmlns:a16="http://schemas.microsoft.com/office/drawing/2014/main" id="{7C728E03-1810-9E3A-EDF3-C09E0C5E59FC}"/>
              </a:ext>
            </a:extLst>
          </p:cNvPr>
          <p:cNvSpPr>
            <a:spLocks noGrp="1"/>
          </p:cNvSpPr>
          <p:nvPr>
            <p:ph type="ftr" sz="quarter" idx="17"/>
          </p:nvPr>
        </p:nvSpPr>
        <p:spPr/>
        <p:txBody>
          <a:bodyPr/>
          <a:lstStyle/>
          <a:p>
            <a:pPr>
              <a:defRPr/>
            </a:pPr>
            <a:r>
              <a:rPr lang="en-US"/>
              <a:t>S. Krave | Acoustic Sensors on SMCT</a:t>
            </a:r>
            <a:endParaRPr lang="en-US" b="1" dirty="0"/>
          </a:p>
        </p:txBody>
      </p:sp>
      <p:sp>
        <p:nvSpPr>
          <p:cNvPr id="6" name="Slide Number Placeholder 5">
            <a:extLst>
              <a:ext uri="{FF2B5EF4-FFF2-40B4-BE49-F238E27FC236}">
                <a16:creationId xmlns:a16="http://schemas.microsoft.com/office/drawing/2014/main" id="{AB1C58D4-7507-FF1F-5CD4-9F5DD34642A6}"/>
              </a:ext>
            </a:extLst>
          </p:cNvPr>
          <p:cNvSpPr>
            <a:spLocks noGrp="1"/>
          </p:cNvSpPr>
          <p:nvPr>
            <p:ph type="sldNum" sz="quarter" idx="18"/>
          </p:nvPr>
        </p:nvSpPr>
        <p:spPr/>
        <p:txBody>
          <a:bodyPr/>
          <a:lstStyle/>
          <a:p>
            <a:pPr>
              <a:defRPr/>
            </a:pPr>
            <a:fld id="{979A04A2-726F-2143-A443-7788AF27176E}" type="slidenum">
              <a:rPr lang="en-US" smtClean="0"/>
              <a:pPr>
                <a:defRPr/>
              </a:pPr>
              <a:t>15</a:t>
            </a:fld>
            <a:endParaRPr lang="en-US" dirty="0"/>
          </a:p>
        </p:txBody>
      </p:sp>
      <p:sp>
        <p:nvSpPr>
          <p:cNvPr id="7" name="Title 6">
            <a:extLst>
              <a:ext uri="{FF2B5EF4-FFF2-40B4-BE49-F238E27FC236}">
                <a16:creationId xmlns:a16="http://schemas.microsoft.com/office/drawing/2014/main" id="{D09326CC-F5A1-E019-EEEC-CE29162B46CE}"/>
              </a:ext>
            </a:extLst>
          </p:cNvPr>
          <p:cNvSpPr>
            <a:spLocks noGrp="1"/>
          </p:cNvSpPr>
          <p:nvPr>
            <p:ph type="title"/>
          </p:nvPr>
        </p:nvSpPr>
        <p:spPr/>
        <p:txBody>
          <a:bodyPr>
            <a:normAutofit fontScale="90000"/>
          </a:bodyPr>
          <a:lstStyle/>
          <a:p>
            <a:endParaRPr lang="en-US" dirty="0"/>
          </a:p>
        </p:txBody>
      </p:sp>
    </p:spTree>
    <p:extLst>
      <p:ext uri="{BB962C8B-B14F-4D97-AF65-F5344CB8AC3E}">
        <p14:creationId xmlns:p14="http://schemas.microsoft.com/office/powerpoint/2010/main" val="1327279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572C44-C375-751F-1916-446607A254B5}"/>
              </a:ext>
            </a:extLst>
          </p:cNvPr>
          <p:cNvSpPr>
            <a:spLocks noGrp="1"/>
          </p:cNvSpPr>
          <p:nvPr>
            <p:ph type="body" sz="half" idx="2"/>
          </p:nvPr>
        </p:nvSpPr>
        <p:spPr/>
        <p:txBody>
          <a:bodyPr/>
          <a:lstStyle/>
          <a:p>
            <a:r>
              <a:rPr lang="en-US" dirty="0"/>
              <a:t>Multiply by operating current at the time of each spike event, roughly 10 kA</a:t>
            </a:r>
          </a:p>
          <a:p>
            <a:pPr marL="380990" indent="-380990">
              <a:buFont typeface="Arial" panose="020B0604020202020204" pitchFamily="34" charset="0"/>
              <a:buChar char="•"/>
            </a:pPr>
            <a:r>
              <a:rPr lang="en-US" dirty="0"/>
              <a:t>Coil delta Q equivalent in Joules is nearly equivalent to </a:t>
            </a:r>
            <a:r>
              <a:rPr lang="en-US" dirty="0" err="1"/>
              <a:t>halfcoil</a:t>
            </a:r>
            <a:r>
              <a:rPr lang="en-US" dirty="0"/>
              <a:t> imbalance</a:t>
            </a:r>
          </a:p>
          <a:p>
            <a:pPr marL="990575" lvl="1" indent="-380990">
              <a:buFont typeface="Arial" panose="020B0604020202020204" pitchFamily="34" charset="0"/>
              <a:buChar char="•"/>
            </a:pPr>
            <a:r>
              <a:rPr lang="en-US" dirty="0"/>
              <a:t>This delta Q was calculated above from the energy change at the operating current as a function of inductance.</a:t>
            </a:r>
          </a:p>
          <a:p>
            <a:pPr marL="990575" lvl="1" indent="-380990">
              <a:buFont typeface="Arial" panose="020B0604020202020204" pitchFamily="34" charset="0"/>
              <a:buChar char="•"/>
            </a:pPr>
            <a:r>
              <a:rPr lang="en-US" dirty="0"/>
              <a:t>Does this make sense?</a:t>
            </a:r>
          </a:p>
          <a:p>
            <a:pPr marL="990575" lvl="1" indent="-380990">
              <a:buFont typeface="Arial" panose="020B0604020202020204" pitchFamily="34" charset="0"/>
              <a:buChar char="•"/>
            </a:pPr>
            <a:r>
              <a:rPr lang="en-US" dirty="0"/>
              <a:t>I would have assumed that the voltage present is proportional to the imbalance of the half-coil bucked signal</a:t>
            </a:r>
          </a:p>
        </p:txBody>
      </p:sp>
      <p:pic>
        <p:nvPicPr>
          <p:cNvPr id="9" name="Content Placeholder 8">
            <a:extLst>
              <a:ext uri="{FF2B5EF4-FFF2-40B4-BE49-F238E27FC236}">
                <a16:creationId xmlns:a16="http://schemas.microsoft.com/office/drawing/2014/main" id="{2699CDE3-F517-3915-83A5-0E90B98F3838}"/>
              </a:ext>
            </a:extLst>
          </p:cNvPr>
          <p:cNvPicPr>
            <a:picLocks noGrp="1" noChangeAspect="1"/>
          </p:cNvPicPr>
          <p:nvPr>
            <p:ph sz="half" idx="15"/>
          </p:nvPr>
        </p:nvPicPr>
        <p:blipFill>
          <a:blip r:embed="rId2"/>
          <a:stretch>
            <a:fillRect/>
          </a:stretch>
        </p:blipFill>
        <p:spPr>
          <a:xfrm>
            <a:off x="4940301" y="958852"/>
            <a:ext cx="6697132" cy="5022849"/>
          </a:xfrm>
        </p:spPr>
      </p:pic>
      <p:sp>
        <p:nvSpPr>
          <p:cNvPr id="4" name="Date Placeholder 3">
            <a:extLst>
              <a:ext uri="{FF2B5EF4-FFF2-40B4-BE49-F238E27FC236}">
                <a16:creationId xmlns:a16="http://schemas.microsoft.com/office/drawing/2014/main" id="{81296C8E-54F2-0BBB-3559-4C8EFBA7A066}"/>
              </a:ext>
            </a:extLst>
          </p:cNvPr>
          <p:cNvSpPr>
            <a:spLocks noGrp="1"/>
          </p:cNvSpPr>
          <p:nvPr>
            <p:ph type="dt" sz="half" idx="16"/>
          </p:nvPr>
        </p:nvSpPr>
        <p:spPr>
          <a:xfrm>
            <a:off x="1918909" y="6504215"/>
            <a:ext cx="900491" cy="241300"/>
          </a:xfrm>
        </p:spPr>
        <p:txBody>
          <a:bodyPr/>
          <a:lstStyle/>
          <a:p>
            <a:pPr>
              <a:defRPr/>
            </a:pPr>
            <a:fld id="{B1C14FC2-4EEC-481C-AA81-6FB295A87738}" type="datetime1">
              <a:rPr lang="en-US" smtClean="0"/>
              <a:t>5/2/2024</a:t>
            </a:fld>
            <a:endParaRPr lang="en-US" dirty="0"/>
          </a:p>
        </p:txBody>
      </p:sp>
      <p:sp>
        <p:nvSpPr>
          <p:cNvPr id="5" name="Footer Placeholder 4">
            <a:extLst>
              <a:ext uri="{FF2B5EF4-FFF2-40B4-BE49-F238E27FC236}">
                <a16:creationId xmlns:a16="http://schemas.microsoft.com/office/drawing/2014/main" id="{0D93A6DC-8D9D-FB7C-2B0B-5D4209955103}"/>
              </a:ext>
            </a:extLst>
          </p:cNvPr>
          <p:cNvSpPr>
            <a:spLocks noGrp="1"/>
          </p:cNvSpPr>
          <p:nvPr>
            <p:ph type="ftr" sz="quarter" idx="17"/>
          </p:nvPr>
        </p:nvSpPr>
        <p:spPr/>
        <p:txBody>
          <a:bodyPr/>
          <a:lstStyle/>
          <a:p>
            <a:pPr>
              <a:defRPr/>
            </a:pPr>
            <a:r>
              <a:rPr lang="en-US"/>
              <a:t>S. Krave | Acoustic Sensors on SMCT</a:t>
            </a:r>
            <a:endParaRPr lang="en-US" b="1" dirty="0"/>
          </a:p>
        </p:txBody>
      </p:sp>
      <p:sp>
        <p:nvSpPr>
          <p:cNvPr id="6" name="Slide Number Placeholder 5">
            <a:extLst>
              <a:ext uri="{FF2B5EF4-FFF2-40B4-BE49-F238E27FC236}">
                <a16:creationId xmlns:a16="http://schemas.microsoft.com/office/drawing/2014/main" id="{5B52E939-75AF-9FBB-0F43-9D1ADF23E42D}"/>
              </a:ext>
            </a:extLst>
          </p:cNvPr>
          <p:cNvSpPr>
            <a:spLocks noGrp="1"/>
          </p:cNvSpPr>
          <p:nvPr>
            <p:ph type="sldNum" sz="quarter" idx="18"/>
          </p:nvPr>
        </p:nvSpPr>
        <p:spPr/>
        <p:txBody>
          <a:bodyPr/>
          <a:lstStyle/>
          <a:p>
            <a:pPr>
              <a:defRPr/>
            </a:pPr>
            <a:fld id="{979A04A2-726F-2143-A443-7788AF27176E}" type="slidenum">
              <a:rPr lang="en-US" smtClean="0"/>
              <a:pPr>
                <a:defRPr/>
              </a:pPr>
              <a:t>16</a:t>
            </a:fld>
            <a:endParaRPr lang="en-US" dirty="0"/>
          </a:p>
        </p:txBody>
      </p:sp>
      <p:sp>
        <p:nvSpPr>
          <p:cNvPr id="7" name="Title 6">
            <a:extLst>
              <a:ext uri="{FF2B5EF4-FFF2-40B4-BE49-F238E27FC236}">
                <a16:creationId xmlns:a16="http://schemas.microsoft.com/office/drawing/2014/main" id="{629E92AA-4448-9D81-CB67-96832F6D73F2}"/>
              </a:ext>
            </a:extLst>
          </p:cNvPr>
          <p:cNvSpPr>
            <a:spLocks noGrp="1"/>
          </p:cNvSpPr>
          <p:nvPr>
            <p:ph type="title"/>
          </p:nvPr>
        </p:nvSpPr>
        <p:spPr/>
        <p:txBody>
          <a:bodyPr>
            <a:normAutofit fontScale="90000"/>
          </a:bodyPr>
          <a:lstStyle/>
          <a:p>
            <a:r>
              <a:rPr lang="en-US" dirty="0">
                <a:solidFill>
                  <a:schemeClr val="bg1"/>
                </a:solidFill>
              </a:rPr>
              <a:t>Converting </a:t>
            </a:r>
            <a:r>
              <a:rPr lang="en-US" dirty="0" err="1">
                <a:solidFill>
                  <a:schemeClr val="bg1"/>
                </a:solidFill>
              </a:rPr>
              <a:t>halfcoil</a:t>
            </a:r>
            <a:r>
              <a:rPr lang="en-US" dirty="0">
                <a:solidFill>
                  <a:schemeClr val="bg1"/>
                </a:solidFill>
              </a:rPr>
              <a:t> to similar units (by multiplying by I</a:t>
            </a:r>
            <a:r>
              <a:rPr lang="en-US" baseline="-25000" dirty="0">
                <a:solidFill>
                  <a:schemeClr val="bg1"/>
                </a:solidFill>
              </a:rPr>
              <a:t>OP)</a:t>
            </a:r>
            <a:endParaRPr lang="en-US" dirty="0">
              <a:solidFill>
                <a:schemeClr val="bg1"/>
              </a:solidFill>
            </a:endParaRPr>
          </a:p>
        </p:txBody>
      </p:sp>
    </p:spTree>
    <p:extLst>
      <p:ext uri="{BB962C8B-B14F-4D97-AF65-F5344CB8AC3E}">
        <p14:creationId xmlns:p14="http://schemas.microsoft.com/office/powerpoint/2010/main" val="412066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8BE280-A627-29BF-F56C-7B307C7035CA}"/>
              </a:ext>
            </a:extLst>
          </p:cNvPr>
          <p:cNvSpPr>
            <a:spLocks noGrp="1"/>
          </p:cNvSpPr>
          <p:nvPr>
            <p:ph type="body" sz="half" idx="2"/>
          </p:nvPr>
        </p:nvSpPr>
        <p:spPr/>
        <p:txBody>
          <a:bodyPr/>
          <a:lstStyle/>
          <a:p>
            <a:r>
              <a:rPr lang="en-US" dirty="0"/>
              <a:t>Following I present a couple events worth of data, 1</a:t>
            </a:r>
            <a:r>
              <a:rPr lang="en-US" baseline="30000" dirty="0"/>
              <a:t>st</a:t>
            </a:r>
            <a:r>
              <a:rPr lang="en-US" dirty="0"/>
              <a:t> the quench because that is what we care about, but then an additional event that is typical of all other observed events</a:t>
            </a:r>
          </a:p>
          <a:p>
            <a:endParaRPr lang="en-US" dirty="0"/>
          </a:p>
          <a:p>
            <a:endParaRPr lang="en-US" dirty="0"/>
          </a:p>
          <a:p>
            <a:r>
              <a:rPr lang="en-US" dirty="0"/>
              <a:t>AE: Yes</a:t>
            </a:r>
          </a:p>
          <a:p>
            <a:r>
              <a:rPr lang="en-US" dirty="0"/>
              <a:t>Current Spike: Yes</a:t>
            </a:r>
          </a:p>
          <a:p>
            <a:r>
              <a:rPr lang="en-US" dirty="0"/>
              <a:t>Coil Imbalance: Yes</a:t>
            </a:r>
          </a:p>
          <a:p>
            <a:r>
              <a:rPr lang="en-US" dirty="0"/>
              <a:t>Most activity in purple/yellow</a:t>
            </a:r>
          </a:p>
        </p:txBody>
      </p:sp>
      <p:sp>
        <p:nvSpPr>
          <p:cNvPr id="4" name="Date Placeholder 3">
            <a:extLst>
              <a:ext uri="{FF2B5EF4-FFF2-40B4-BE49-F238E27FC236}">
                <a16:creationId xmlns:a16="http://schemas.microsoft.com/office/drawing/2014/main" id="{D80F4E2A-3E9A-DCB4-3D45-8069472E16DD}"/>
              </a:ext>
            </a:extLst>
          </p:cNvPr>
          <p:cNvSpPr>
            <a:spLocks noGrp="1"/>
          </p:cNvSpPr>
          <p:nvPr>
            <p:ph type="dt" sz="half" idx="16"/>
          </p:nvPr>
        </p:nvSpPr>
        <p:spPr>
          <a:xfrm>
            <a:off x="1918909" y="6504215"/>
            <a:ext cx="900491" cy="241300"/>
          </a:xfrm>
        </p:spPr>
        <p:txBody>
          <a:bodyPr/>
          <a:lstStyle/>
          <a:p>
            <a:pPr>
              <a:defRPr/>
            </a:pPr>
            <a:fld id="{B1C14FC2-4EEC-481C-AA81-6FB295A87738}" type="datetime1">
              <a:rPr lang="en-US" smtClean="0"/>
              <a:t>5/2/2024</a:t>
            </a:fld>
            <a:endParaRPr lang="en-US" dirty="0"/>
          </a:p>
        </p:txBody>
      </p:sp>
      <p:sp>
        <p:nvSpPr>
          <p:cNvPr id="5" name="Footer Placeholder 4">
            <a:extLst>
              <a:ext uri="{FF2B5EF4-FFF2-40B4-BE49-F238E27FC236}">
                <a16:creationId xmlns:a16="http://schemas.microsoft.com/office/drawing/2014/main" id="{F82DEF8E-45DC-BF64-A5F4-183704BA7925}"/>
              </a:ext>
            </a:extLst>
          </p:cNvPr>
          <p:cNvSpPr>
            <a:spLocks noGrp="1"/>
          </p:cNvSpPr>
          <p:nvPr>
            <p:ph type="ftr" sz="quarter" idx="17"/>
          </p:nvPr>
        </p:nvSpPr>
        <p:spPr/>
        <p:txBody>
          <a:bodyPr/>
          <a:lstStyle/>
          <a:p>
            <a:pPr>
              <a:defRPr/>
            </a:pPr>
            <a:r>
              <a:rPr lang="en-US" dirty="0"/>
              <a:t>S. Krave | Acoustic Sensors on SMCT</a:t>
            </a:r>
            <a:endParaRPr lang="en-US" b="1" dirty="0"/>
          </a:p>
        </p:txBody>
      </p:sp>
      <p:sp>
        <p:nvSpPr>
          <p:cNvPr id="6" name="Slide Number Placeholder 5">
            <a:extLst>
              <a:ext uri="{FF2B5EF4-FFF2-40B4-BE49-F238E27FC236}">
                <a16:creationId xmlns:a16="http://schemas.microsoft.com/office/drawing/2014/main" id="{EAA6B899-CEB6-C798-1E01-1793826D34BD}"/>
              </a:ext>
            </a:extLst>
          </p:cNvPr>
          <p:cNvSpPr>
            <a:spLocks noGrp="1"/>
          </p:cNvSpPr>
          <p:nvPr>
            <p:ph type="sldNum" sz="quarter" idx="18"/>
          </p:nvPr>
        </p:nvSpPr>
        <p:spPr/>
        <p:txBody>
          <a:bodyPr/>
          <a:lstStyle/>
          <a:p>
            <a:pPr>
              <a:defRPr/>
            </a:pPr>
            <a:fld id="{979A04A2-726F-2143-A443-7788AF27176E}" type="slidenum">
              <a:rPr lang="en-US" smtClean="0"/>
              <a:pPr>
                <a:defRPr/>
              </a:pPr>
              <a:t>17</a:t>
            </a:fld>
            <a:endParaRPr lang="en-US" dirty="0"/>
          </a:p>
        </p:txBody>
      </p:sp>
      <p:sp>
        <p:nvSpPr>
          <p:cNvPr id="7" name="Title 6">
            <a:extLst>
              <a:ext uri="{FF2B5EF4-FFF2-40B4-BE49-F238E27FC236}">
                <a16:creationId xmlns:a16="http://schemas.microsoft.com/office/drawing/2014/main" id="{105E8551-CF60-4734-6BB6-1105A024C27F}"/>
              </a:ext>
            </a:extLst>
          </p:cNvPr>
          <p:cNvSpPr>
            <a:spLocks noGrp="1"/>
          </p:cNvSpPr>
          <p:nvPr>
            <p:ph type="title"/>
          </p:nvPr>
        </p:nvSpPr>
        <p:spPr/>
        <p:txBody>
          <a:bodyPr>
            <a:normAutofit fontScale="90000"/>
          </a:bodyPr>
          <a:lstStyle/>
          <a:p>
            <a:r>
              <a:rPr lang="en-US" dirty="0">
                <a:solidFill>
                  <a:schemeClr val="bg1"/>
                </a:solidFill>
              </a:rPr>
              <a:t>Event 18 (Raw data) The Quench</a:t>
            </a:r>
          </a:p>
        </p:txBody>
      </p:sp>
      <p:pic>
        <p:nvPicPr>
          <p:cNvPr id="13" name="Content Placeholder 12">
            <a:extLst>
              <a:ext uri="{FF2B5EF4-FFF2-40B4-BE49-F238E27FC236}">
                <a16:creationId xmlns:a16="http://schemas.microsoft.com/office/drawing/2014/main" id="{545B2DD1-6058-F930-3159-B262A548F012}"/>
              </a:ext>
            </a:extLst>
          </p:cNvPr>
          <p:cNvPicPr>
            <a:picLocks noGrp="1" noChangeAspect="1"/>
          </p:cNvPicPr>
          <p:nvPr>
            <p:ph sz="half" idx="15"/>
          </p:nvPr>
        </p:nvPicPr>
        <p:blipFill>
          <a:blip r:embed="rId2"/>
          <a:stretch>
            <a:fillRect/>
          </a:stretch>
        </p:blipFill>
        <p:spPr>
          <a:xfrm>
            <a:off x="4940301" y="958852"/>
            <a:ext cx="6697132" cy="5022849"/>
          </a:xfrm>
        </p:spPr>
      </p:pic>
    </p:spTree>
    <p:extLst>
      <p:ext uri="{BB962C8B-B14F-4D97-AF65-F5344CB8AC3E}">
        <p14:creationId xmlns:p14="http://schemas.microsoft.com/office/powerpoint/2010/main" val="1227977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FC49BB-1894-6F6F-F3F3-871E6F92542F}"/>
              </a:ext>
            </a:extLst>
          </p:cNvPr>
          <p:cNvSpPr>
            <a:spLocks noGrp="1"/>
          </p:cNvSpPr>
          <p:nvPr>
            <p:ph type="body" sz="half" idx="2"/>
          </p:nvPr>
        </p:nvSpPr>
        <p:spPr/>
        <p:txBody>
          <a:bodyPr/>
          <a:lstStyle/>
          <a:p>
            <a:r>
              <a:rPr lang="en-US" dirty="0"/>
              <a:t>Note that because of symmetric filter, </a:t>
            </a:r>
            <a:r>
              <a:rPr lang="en-US" dirty="0" err="1"/>
              <a:t>Halfcoil</a:t>
            </a:r>
            <a:r>
              <a:rPr lang="en-US" dirty="0"/>
              <a:t> data is blown out.</a:t>
            </a:r>
          </a:p>
          <a:p>
            <a:endParaRPr lang="en-US" dirty="0"/>
          </a:p>
          <a:p>
            <a:r>
              <a:rPr lang="en-US" dirty="0"/>
              <a:t>With filtering, sharp current spike is visible 10 </a:t>
            </a:r>
            <a:r>
              <a:rPr lang="en-US" dirty="0" err="1"/>
              <a:t>ms</a:t>
            </a:r>
            <a:r>
              <a:rPr lang="en-US" dirty="0"/>
              <a:t> before quench</a:t>
            </a:r>
          </a:p>
        </p:txBody>
      </p:sp>
      <p:pic>
        <p:nvPicPr>
          <p:cNvPr id="9" name="Content Placeholder 8">
            <a:extLst>
              <a:ext uri="{FF2B5EF4-FFF2-40B4-BE49-F238E27FC236}">
                <a16:creationId xmlns:a16="http://schemas.microsoft.com/office/drawing/2014/main" id="{4ADEDDCD-22A6-F457-8426-879622EA5013}"/>
              </a:ext>
            </a:extLst>
          </p:cNvPr>
          <p:cNvPicPr>
            <a:picLocks noGrp="1" noChangeAspect="1"/>
          </p:cNvPicPr>
          <p:nvPr>
            <p:ph sz="half" idx="15"/>
          </p:nvPr>
        </p:nvPicPr>
        <p:blipFill>
          <a:blip r:embed="rId2"/>
          <a:stretch>
            <a:fillRect/>
          </a:stretch>
        </p:blipFill>
        <p:spPr>
          <a:xfrm>
            <a:off x="4940301" y="958852"/>
            <a:ext cx="6697132" cy="5022849"/>
          </a:xfrm>
        </p:spPr>
      </p:pic>
      <p:sp>
        <p:nvSpPr>
          <p:cNvPr id="4" name="Date Placeholder 3">
            <a:extLst>
              <a:ext uri="{FF2B5EF4-FFF2-40B4-BE49-F238E27FC236}">
                <a16:creationId xmlns:a16="http://schemas.microsoft.com/office/drawing/2014/main" id="{EFADB0F9-B779-9C8C-766B-033AC1A60D6A}"/>
              </a:ext>
            </a:extLst>
          </p:cNvPr>
          <p:cNvSpPr>
            <a:spLocks noGrp="1"/>
          </p:cNvSpPr>
          <p:nvPr>
            <p:ph type="dt" sz="half" idx="16"/>
          </p:nvPr>
        </p:nvSpPr>
        <p:spPr>
          <a:xfrm>
            <a:off x="1918909" y="6504215"/>
            <a:ext cx="900491" cy="241300"/>
          </a:xfrm>
        </p:spPr>
        <p:txBody>
          <a:bodyPr/>
          <a:lstStyle/>
          <a:p>
            <a:pPr>
              <a:defRPr/>
            </a:pPr>
            <a:fld id="{B1C14FC2-4EEC-481C-AA81-6FB295A87738}" type="datetime1">
              <a:rPr lang="en-US" smtClean="0"/>
              <a:t>5/2/2024</a:t>
            </a:fld>
            <a:endParaRPr lang="en-US" dirty="0"/>
          </a:p>
        </p:txBody>
      </p:sp>
      <p:sp>
        <p:nvSpPr>
          <p:cNvPr id="5" name="Footer Placeholder 4">
            <a:extLst>
              <a:ext uri="{FF2B5EF4-FFF2-40B4-BE49-F238E27FC236}">
                <a16:creationId xmlns:a16="http://schemas.microsoft.com/office/drawing/2014/main" id="{B5C2C6B7-DFB3-A3B4-9577-DC220BCF9BF5}"/>
              </a:ext>
            </a:extLst>
          </p:cNvPr>
          <p:cNvSpPr>
            <a:spLocks noGrp="1"/>
          </p:cNvSpPr>
          <p:nvPr>
            <p:ph type="ftr" sz="quarter" idx="17"/>
          </p:nvPr>
        </p:nvSpPr>
        <p:spPr/>
        <p:txBody>
          <a:bodyPr/>
          <a:lstStyle/>
          <a:p>
            <a:pPr>
              <a:defRPr/>
            </a:pPr>
            <a:r>
              <a:rPr lang="en-US"/>
              <a:t>S. Krave | Acoustic Sensors on SMCT</a:t>
            </a:r>
            <a:endParaRPr lang="en-US" b="1" dirty="0"/>
          </a:p>
        </p:txBody>
      </p:sp>
      <p:sp>
        <p:nvSpPr>
          <p:cNvPr id="6" name="Slide Number Placeholder 5">
            <a:extLst>
              <a:ext uri="{FF2B5EF4-FFF2-40B4-BE49-F238E27FC236}">
                <a16:creationId xmlns:a16="http://schemas.microsoft.com/office/drawing/2014/main" id="{1ED03886-15CD-7B27-E484-FBEFE2174FA7}"/>
              </a:ext>
            </a:extLst>
          </p:cNvPr>
          <p:cNvSpPr>
            <a:spLocks noGrp="1"/>
          </p:cNvSpPr>
          <p:nvPr>
            <p:ph type="sldNum" sz="quarter" idx="18"/>
          </p:nvPr>
        </p:nvSpPr>
        <p:spPr/>
        <p:txBody>
          <a:bodyPr/>
          <a:lstStyle/>
          <a:p>
            <a:pPr>
              <a:defRPr/>
            </a:pPr>
            <a:fld id="{979A04A2-726F-2143-A443-7788AF27176E}" type="slidenum">
              <a:rPr lang="en-US" smtClean="0"/>
              <a:pPr>
                <a:defRPr/>
              </a:pPr>
              <a:t>18</a:t>
            </a:fld>
            <a:endParaRPr lang="en-US" dirty="0"/>
          </a:p>
        </p:txBody>
      </p:sp>
      <p:sp>
        <p:nvSpPr>
          <p:cNvPr id="7" name="Title 6">
            <a:extLst>
              <a:ext uri="{FF2B5EF4-FFF2-40B4-BE49-F238E27FC236}">
                <a16:creationId xmlns:a16="http://schemas.microsoft.com/office/drawing/2014/main" id="{CD032C62-5D92-CC22-3602-CEFDF7E45251}"/>
              </a:ext>
            </a:extLst>
          </p:cNvPr>
          <p:cNvSpPr>
            <a:spLocks noGrp="1"/>
          </p:cNvSpPr>
          <p:nvPr>
            <p:ph type="title"/>
          </p:nvPr>
        </p:nvSpPr>
        <p:spPr/>
        <p:txBody>
          <a:bodyPr>
            <a:normAutofit fontScale="90000"/>
          </a:bodyPr>
          <a:lstStyle/>
          <a:p>
            <a:r>
              <a:rPr lang="en-US" dirty="0">
                <a:solidFill>
                  <a:schemeClr val="bg1"/>
                </a:solidFill>
              </a:rPr>
              <a:t>Event 18 with filtered curves</a:t>
            </a:r>
          </a:p>
        </p:txBody>
      </p:sp>
      <p:sp>
        <p:nvSpPr>
          <p:cNvPr id="3" name="TextBox 2">
            <a:extLst>
              <a:ext uri="{FF2B5EF4-FFF2-40B4-BE49-F238E27FC236}">
                <a16:creationId xmlns:a16="http://schemas.microsoft.com/office/drawing/2014/main" id="{1895C4AB-C43A-D1FC-CBEA-6184F5B8BD9C}"/>
              </a:ext>
            </a:extLst>
          </p:cNvPr>
          <p:cNvSpPr txBox="1"/>
          <p:nvPr/>
        </p:nvSpPr>
        <p:spPr>
          <a:xfrm>
            <a:off x="6015775" y="4127623"/>
            <a:ext cx="2284588" cy="120032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dirty="0"/>
              <a:t>Dump Forced commutation start</a:t>
            </a:r>
          </a:p>
        </p:txBody>
      </p:sp>
      <p:cxnSp>
        <p:nvCxnSpPr>
          <p:cNvPr id="8" name="Straight Arrow Connector 7">
            <a:extLst>
              <a:ext uri="{FF2B5EF4-FFF2-40B4-BE49-F238E27FC236}">
                <a16:creationId xmlns:a16="http://schemas.microsoft.com/office/drawing/2014/main" id="{9868EBDF-09F5-3CA6-72E6-9BB69BC771A4}"/>
              </a:ext>
            </a:extLst>
          </p:cNvPr>
          <p:cNvCxnSpPr>
            <a:cxnSpLocks/>
            <a:stCxn id="3" idx="0"/>
          </p:cNvCxnSpPr>
          <p:nvPr/>
        </p:nvCxnSpPr>
        <p:spPr>
          <a:xfrm flipV="1">
            <a:off x="7158069" y="3223483"/>
            <a:ext cx="1367232" cy="9041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611126A3-CF64-D35F-3ED7-FC1AE74093A3}"/>
              </a:ext>
            </a:extLst>
          </p:cNvPr>
          <p:cNvSpPr txBox="1"/>
          <p:nvPr/>
        </p:nvSpPr>
        <p:spPr>
          <a:xfrm>
            <a:off x="9592873" y="413398"/>
            <a:ext cx="2284588" cy="46166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dirty="0"/>
              <a:t>Dump begins</a:t>
            </a:r>
          </a:p>
        </p:txBody>
      </p:sp>
      <p:cxnSp>
        <p:nvCxnSpPr>
          <p:cNvPr id="13" name="Straight Arrow Connector 12">
            <a:extLst>
              <a:ext uri="{FF2B5EF4-FFF2-40B4-BE49-F238E27FC236}">
                <a16:creationId xmlns:a16="http://schemas.microsoft.com/office/drawing/2014/main" id="{E8AF1E53-69A8-BF79-87D8-28D1A57F4B91}"/>
              </a:ext>
            </a:extLst>
          </p:cNvPr>
          <p:cNvCxnSpPr>
            <a:cxnSpLocks/>
          </p:cNvCxnSpPr>
          <p:nvPr/>
        </p:nvCxnSpPr>
        <p:spPr>
          <a:xfrm flipH="1">
            <a:off x="8695358" y="876301"/>
            <a:ext cx="2129189" cy="16803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5851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737765-1776-15FC-144E-A078B00843E1}"/>
              </a:ext>
            </a:extLst>
          </p:cNvPr>
          <p:cNvSpPr>
            <a:spLocks noGrp="1"/>
          </p:cNvSpPr>
          <p:nvPr>
            <p:ph type="body" sz="half" idx="2"/>
          </p:nvPr>
        </p:nvSpPr>
        <p:spPr/>
        <p:txBody>
          <a:bodyPr/>
          <a:lstStyle/>
          <a:p>
            <a:r>
              <a:rPr lang="en-US" dirty="0"/>
              <a:t>Note small bump in spike current channel as power supply appear to return to normal operation</a:t>
            </a:r>
          </a:p>
          <a:p>
            <a:pPr marL="380990" indent="-380990">
              <a:buFont typeface="Arial" panose="020B0604020202020204" pitchFamily="34" charset="0"/>
              <a:buChar char="•"/>
            </a:pPr>
            <a:r>
              <a:rPr lang="en-US" dirty="0"/>
              <a:t>Indicates that </a:t>
            </a:r>
            <a:r>
              <a:rPr lang="en-US" dirty="0" err="1"/>
              <a:t>halfcoil</a:t>
            </a:r>
            <a:r>
              <a:rPr lang="en-US" dirty="0"/>
              <a:t> spike is likely result of power supply correcting the current drop</a:t>
            </a:r>
          </a:p>
          <a:p>
            <a:pPr marL="380990" indent="-380990">
              <a:buFont typeface="Arial" panose="020B0604020202020204" pitchFamily="34" charset="0"/>
              <a:buChar char="•"/>
            </a:pPr>
            <a:r>
              <a:rPr lang="en-US" dirty="0"/>
              <a:t>This bump is almost always ~15 </a:t>
            </a:r>
            <a:r>
              <a:rPr lang="en-US" dirty="0" err="1"/>
              <a:t>ms</a:t>
            </a:r>
            <a:r>
              <a:rPr lang="en-US" dirty="0"/>
              <a:t> after the initial change (1 power line cycle)</a:t>
            </a:r>
          </a:p>
          <a:p>
            <a:pPr marL="990575" lvl="1" indent="-380990">
              <a:buFont typeface="Arial" panose="020B0604020202020204" pitchFamily="34" charset="0"/>
              <a:buChar char="•"/>
            </a:pPr>
            <a:r>
              <a:rPr lang="en-US" dirty="0"/>
              <a:t>Why? One would assume that spike events are random</a:t>
            </a:r>
          </a:p>
          <a:p>
            <a:pPr marL="990575" lvl="1" indent="-380990">
              <a:buFont typeface="Arial" panose="020B0604020202020204" pitchFamily="34" charset="0"/>
              <a:buChar char="•"/>
            </a:pPr>
            <a:r>
              <a:rPr lang="en-US" b="1" dirty="0"/>
              <a:t>Does the ripple in the magnet </a:t>
            </a:r>
            <a:r>
              <a:rPr lang="en-US" b="1" dirty="0" err="1"/>
              <a:t>psu</a:t>
            </a:r>
            <a:r>
              <a:rPr lang="en-US" b="1" dirty="0"/>
              <a:t> cause the motion???</a:t>
            </a:r>
          </a:p>
          <a:p>
            <a:r>
              <a:rPr lang="en-US" dirty="0"/>
              <a:t>This second spike is prevalent in many </a:t>
            </a:r>
            <a:r>
              <a:rPr lang="en-US" dirty="0" err="1"/>
              <a:t>halfcoil</a:t>
            </a:r>
            <a:r>
              <a:rPr lang="en-US" dirty="0"/>
              <a:t> signals.</a:t>
            </a:r>
          </a:p>
          <a:p>
            <a:endParaRPr lang="en-US" dirty="0"/>
          </a:p>
        </p:txBody>
      </p:sp>
      <p:pic>
        <p:nvPicPr>
          <p:cNvPr id="9" name="Content Placeholder 8">
            <a:extLst>
              <a:ext uri="{FF2B5EF4-FFF2-40B4-BE49-F238E27FC236}">
                <a16:creationId xmlns:a16="http://schemas.microsoft.com/office/drawing/2014/main" id="{1F28006F-E4DB-8BCC-4E0D-1DE706918B55}"/>
              </a:ext>
            </a:extLst>
          </p:cNvPr>
          <p:cNvPicPr>
            <a:picLocks noGrp="1" noChangeAspect="1"/>
          </p:cNvPicPr>
          <p:nvPr>
            <p:ph sz="half" idx="15"/>
          </p:nvPr>
        </p:nvPicPr>
        <p:blipFill>
          <a:blip r:embed="rId2"/>
          <a:stretch>
            <a:fillRect/>
          </a:stretch>
        </p:blipFill>
        <p:spPr>
          <a:xfrm>
            <a:off x="4940301" y="958852"/>
            <a:ext cx="6697132" cy="5022849"/>
          </a:xfrm>
        </p:spPr>
      </p:pic>
      <p:sp>
        <p:nvSpPr>
          <p:cNvPr id="4" name="Date Placeholder 3">
            <a:extLst>
              <a:ext uri="{FF2B5EF4-FFF2-40B4-BE49-F238E27FC236}">
                <a16:creationId xmlns:a16="http://schemas.microsoft.com/office/drawing/2014/main" id="{D130F655-B508-A041-6158-3DCDF706C612}"/>
              </a:ext>
            </a:extLst>
          </p:cNvPr>
          <p:cNvSpPr>
            <a:spLocks noGrp="1"/>
          </p:cNvSpPr>
          <p:nvPr>
            <p:ph type="dt" sz="half" idx="16"/>
          </p:nvPr>
        </p:nvSpPr>
        <p:spPr>
          <a:xfrm>
            <a:off x="1995109" y="6504215"/>
            <a:ext cx="900491" cy="241300"/>
          </a:xfrm>
        </p:spPr>
        <p:txBody>
          <a:bodyPr/>
          <a:lstStyle/>
          <a:p>
            <a:pPr>
              <a:defRPr/>
            </a:pPr>
            <a:fld id="{B1C14FC2-4EEC-481C-AA81-6FB295A87738}" type="datetime1">
              <a:rPr lang="en-US" smtClean="0"/>
              <a:t>5/2/2024</a:t>
            </a:fld>
            <a:endParaRPr lang="en-US" dirty="0"/>
          </a:p>
        </p:txBody>
      </p:sp>
      <p:sp>
        <p:nvSpPr>
          <p:cNvPr id="5" name="Footer Placeholder 4">
            <a:extLst>
              <a:ext uri="{FF2B5EF4-FFF2-40B4-BE49-F238E27FC236}">
                <a16:creationId xmlns:a16="http://schemas.microsoft.com/office/drawing/2014/main" id="{5E18466E-DB51-9114-C300-C5FC0F5343F2}"/>
              </a:ext>
            </a:extLst>
          </p:cNvPr>
          <p:cNvSpPr>
            <a:spLocks noGrp="1"/>
          </p:cNvSpPr>
          <p:nvPr>
            <p:ph type="ftr" sz="quarter" idx="17"/>
          </p:nvPr>
        </p:nvSpPr>
        <p:spPr/>
        <p:txBody>
          <a:bodyPr/>
          <a:lstStyle/>
          <a:p>
            <a:pPr>
              <a:defRPr/>
            </a:pPr>
            <a:r>
              <a:rPr lang="en-US"/>
              <a:t>S. Krave | Acoustic Sensors on SMCT</a:t>
            </a:r>
            <a:endParaRPr lang="en-US" b="1" dirty="0"/>
          </a:p>
        </p:txBody>
      </p:sp>
      <p:sp>
        <p:nvSpPr>
          <p:cNvPr id="6" name="Slide Number Placeholder 5">
            <a:extLst>
              <a:ext uri="{FF2B5EF4-FFF2-40B4-BE49-F238E27FC236}">
                <a16:creationId xmlns:a16="http://schemas.microsoft.com/office/drawing/2014/main" id="{9D93025A-D5AD-5FC0-FD0D-375DBA19ECCF}"/>
              </a:ext>
            </a:extLst>
          </p:cNvPr>
          <p:cNvSpPr>
            <a:spLocks noGrp="1"/>
          </p:cNvSpPr>
          <p:nvPr>
            <p:ph type="sldNum" sz="quarter" idx="18"/>
          </p:nvPr>
        </p:nvSpPr>
        <p:spPr/>
        <p:txBody>
          <a:bodyPr/>
          <a:lstStyle/>
          <a:p>
            <a:pPr>
              <a:defRPr/>
            </a:pPr>
            <a:fld id="{979A04A2-726F-2143-A443-7788AF27176E}" type="slidenum">
              <a:rPr lang="en-US" smtClean="0"/>
              <a:pPr>
                <a:defRPr/>
              </a:pPr>
              <a:t>19</a:t>
            </a:fld>
            <a:endParaRPr lang="en-US" dirty="0"/>
          </a:p>
        </p:txBody>
      </p:sp>
      <p:sp>
        <p:nvSpPr>
          <p:cNvPr id="7" name="Title 6">
            <a:extLst>
              <a:ext uri="{FF2B5EF4-FFF2-40B4-BE49-F238E27FC236}">
                <a16:creationId xmlns:a16="http://schemas.microsoft.com/office/drawing/2014/main" id="{20E30B8C-5CF6-8E4F-1CD4-C2708C715F21}"/>
              </a:ext>
            </a:extLst>
          </p:cNvPr>
          <p:cNvSpPr>
            <a:spLocks noGrp="1"/>
          </p:cNvSpPr>
          <p:nvPr>
            <p:ph type="title"/>
          </p:nvPr>
        </p:nvSpPr>
        <p:spPr/>
        <p:txBody>
          <a:bodyPr>
            <a:normAutofit fontScale="90000"/>
          </a:bodyPr>
          <a:lstStyle/>
          <a:p>
            <a:endParaRPr lang="en-US"/>
          </a:p>
        </p:txBody>
      </p:sp>
      <p:sp>
        <p:nvSpPr>
          <p:cNvPr id="10" name="Oval 9">
            <a:extLst>
              <a:ext uri="{FF2B5EF4-FFF2-40B4-BE49-F238E27FC236}">
                <a16:creationId xmlns:a16="http://schemas.microsoft.com/office/drawing/2014/main" id="{3E839B96-6A1C-095F-5A96-100AEEF80ABF}"/>
              </a:ext>
            </a:extLst>
          </p:cNvPr>
          <p:cNvSpPr/>
          <p:nvPr/>
        </p:nvSpPr>
        <p:spPr>
          <a:xfrm>
            <a:off x="9897533" y="2319867"/>
            <a:ext cx="406400" cy="558800"/>
          </a:xfrm>
          <a:prstGeom prst="ellipse">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sz="2400"/>
          </a:p>
        </p:txBody>
      </p:sp>
    </p:spTree>
    <p:extLst>
      <p:ext uri="{BB962C8B-B14F-4D97-AF65-F5344CB8AC3E}">
        <p14:creationId xmlns:p14="http://schemas.microsoft.com/office/powerpoint/2010/main" val="3286000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F924BB-87CE-FF73-AB63-7D91D1978B01}"/>
              </a:ext>
            </a:extLst>
          </p:cNvPr>
          <p:cNvSpPr>
            <a:spLocks noGrp="1"/>
          </p:cNvSpPr>
          <p:nvPr>
            <p:ph idx="1"/>
          </p:nvPr>
        </p:nvSpPr>
        <p:spPr/>
        <p:txBody>
          <a:bodyPr/>
          <a:lstStyle/>
          <a:p>
            <a:r>
              <a:rPr lang="en-US" dirty="0"/>
              <a:t>And more about coil motion…</a:t>
            </a:r>
          </a:p>
          <a:p>
            <a:pPr lvl="1"/>
            <a:endParaRPr lang="en-US" dirty="0"/>
          </a:p>
          <a:p>
            <a:pPr marL="376757" lvl="1" indent="0">
              <a:buNone/>
            </a:pPr>
            <a:endParaRPr lang="en-US" dirty="0"/>
          </a:p>
          <a:p>
            <a:r>
              <a:rPr lang="en-US" dirty="0"/>
              <a:t>Due to several compounding issues the acoustic sensors on this magnet were mostly non-functional</a:t>
            </a:r>
          </a:p>
          <a:p>
            <a:pPr lvl="1"/>
            <a:r>
              <a:rPr lang="en-US" dirty="0"/>
              <a:t>Initial USB issues</a:t>
            </a:r>
          </a:p>
          <a:p>
            <a:pPr lvl="2"/>
            <a:r>
              <a:rPr lang="en-US" dirty="0"/>
              <a:t>Fixed, new cord</a:t>
            </a:r>
          </a:p>
          <a:p>
            <a:pPr lvl="1"/>
            <a:r>
              <a:rPr lang="en-US" dirty="0"/>
              <a:t>Sensors had no power</a:t>
            </a:r>
          </a:p>
          <a:p>
            <a:pPr lvl="2"/>
            <a:r>
              <a:rPr lang="en-US" dirty="0"/>
              <a:t>Installed current limiting resistors on each channel</a:t>
            </a:r>
          </a:p>
          <a:p>
            <a:pPr lvl="1"/>
            <a:r>
              <a:rPr lang="en-US" dirty="0"/>
              <a:t>Sensors produced incorrect data (</a:t>
            </a:r>
            <a:r>
              <a:rPr lang="en-US" dirty="0" err="1"/>
              <a:t>Uncharaterized</a:t>
            </a:r>
            <a:r>
              <a:rPr lang="en-US" dirty="0"/>
              <a:t> quench antenna mode)</a:t>
            </a:r>
          </a:p>
          <a:p>
            <a:pPr lvl="2"/>
            <a:r>
              <a:rPr lang="en-US" dirty="0"/>
              <a:t>Data was EMI issue from sensor mis-wiring</a:t>
            </a:r>
          </a:p>
          <a:p>
            <a:pPr lvl="1"/>
            <a:r>
              <a:rPr lang="en-US" dirty="0"/>
              <a:t>They still pick something up.</a:t>
            </a:r>
          </a:p>
          <a:p>
            <a:pPr lvl="1"/>
            <a:endParaRPr lang="en-US" dirty="0"/>
          </a:p>
        </p:txBody>
      </p:sp>
      <p:sp>
        <p:nvSpPr>
          <p:cNvPr id="3" name="Title 2">
            <a:extLst>
              <a:ext uri="{FF2B5EF4-FFF2-40B4-BE49-F238E27FC236}">
                <a16:creationId xmlns:a16="http://schemas.microsoft.com/office/drawing/2014/main" id="{6623E8DF-81B5-686F-0905-B16F9F52ADE9}"/>
              </a:ext>
            </a:extLst>
          </p:cNvPr>
          <p:cNvSpPr>
            <a:spLocks noGrp="1"/>
          </p:cNvSpPr>
          <p:nvPr>
            <p:ph type="title"/>
          </p:nvPr>
        </p:nvSpPr>
        <p:spPr/>
        <p:txBody>
          <a:bodyPr>
            <a:normAutofit fontScale="90000"/>
          </a:bodyPr>
          <a:lstStyle/>
          <a:p>
            <a:r>
              <a:rPr lang="en-US" dirty="0">
                <a:solidFill>
                  <a:schemeClr val="bg1"/>
                </a:solidFill>
              </a:rPr>
              <a:t>This is less a presentation about acoustics</a:t>
            </a:r>
          </a:p>
        </p:txBody>
      </p:sp>
      <p:sp>
        <p:nvSpPr>
          <p:cNvPr id="4" name="Date Placeholder 3">
            <a:extLst>
              <a:ext uri="{FF2B5EF4-FFF2-40B4-BE49-F238E27FC236}">
                <a16:creationId xmlns:a16="http://schemas.microsoft.com/office/drawing/2014/main" id="{6DDF67E2-8686-6721-6734-F907A2CF7CFA}"/>
              </a:ext>
            </a:extLst>
          </p:cNvPr>
          <p:cNvSpPr>
            <a:spLocks noGrp="1"/>
          </p:cNvSpPr>
          <p:nvPr>
            <p:ph type="dt" sz="half" idx="2"/>
          </p:nvPr>
        </p:nvSpPr>
        <p:spPr>
          <a:xfrm>
            <a:off x="1905000" y="6504215"/>
            <a:ext cx="900491" cy="241300"/>
          </a:xfrm>
        </p:spPr>
        <p:txBody>
          <a:bodyPr/>
          <a:lstStyle/>
          <a:p>
            <a:pPr>
              <a:defRPr/>
            </a:pPr>
            <a:fld id="{E56BCA38-4225-49AC-A51F-53758524AFCC}" type="datetime1">
              <a:rPr lang="en-US" smtClean="0">
                <a:solidFill>
                  <a:schemeClr val="bg1"/>
                </a:solidFill>
              </a:rPr>
              <a:t>5/2/2024</a:t>
            </a:fld>
            <a:endParaRPr lang="en-US" dirty="0">
              <a:solidFill>
                <a:schemeClr val="bg1"/>
              </a:solidFill>
            </a:endParaRPr>
          </a:p>
        </p:txBody>
      </p:sp>
      <p:sp>
        <p:nvSpPr>
          <p:cNvPr id="5" name="Footer Placeholder 4">
            <a:extLst>
              <a:ext uri="{FF2B5EF4-FFF2-40B4-BE49-F238E27FC236}">
                <a16:creationId xmlns:a16="http://schemas.microsoft.com/office/drawing/2014/main" id="{DB73019F-0846-F52A-B2EB-579794277766}"/>
              </a:ext>
            </a:extLst>
          </p:cNvPr>
          <p:cNvSpPr>
            <a:spLocks noGrp="1"/>
          </p:cNvSpPr>
          <p:nvPr>
            <p:ph type="ftr" sz="quarter" idx="3"/>
          </p:nvPr>
        </p:nvSpPr>
        <p:spPr/>
        <p:txBody>
          <a:bodyPr/>
          <a:lstStyle/>
          <a:p>
            <a:pPr algn="ctr">
              <a:defRPr/>
            </a:pPr>
            <a:r>
              <a:rPr lang="en-US" dirty="0">
                <a:solidFill>
                  <a:schemeClr val="bg1"/>
                </a:solidFill>
              </a:rPr>
              <a:t>S. Krave | Acoustic Sensors on SMCT</a:t>
            </a:r>
            <a:endParaRPr lang="en-US" b="1" dirty="0">
              <a:solidFill>
                <a:schemeClr val="bg1"/>
              </a:solidFill>
            </a:endParaRPr>
          </a:p>
        </p:txBody>
      </p:sp>
      <p:sp>
        <p:nvSpPr>
          <p:cNvPr id="6" name="Slide Number Placeholder 5">
            <a:extLst>
              <a:ext uri="{FF2B5EF4-FFF2-40B4-BE49-F238E27FC236}">
                <a16:creationId xmlns:a16="http://schemas.microsoft.com/office/drawing/2014/main" id="{0E81A75D-316B-6ACE-BAF8-DBED575D79B1}"/>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429590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9657B8-1137-EED8-2CB8-3A5D29582D19}"/>
              </a:ext>
            </a:extLst>
          </p:cNvPr>
          <p:cNvSpPr>
            <a:spLocks noGrp="1"/>
          </p:cNvSpPr>
          <p:nvPr>
            <p:ph type="body" sz="half" idx="2"/>
          </p:nvPr>
        </p:nvSpPr>
        <p:spPr/>
        <p:txBody>
          <a:bodyPr/>
          <a:lstStyle/>
          <a:p>
            <a:r>
              <a:rPr lang="en-US" dirty="0"/>
              <a:t>The onset of the current spike precedes the </a:t>
            </a:r>
            <a:r>
              <a:rPr lang="en-US" dirty="0" err="1"/>
              <a:t>halfcoil</a:t>
            </a:r>
            <a:r>
              <a:rPr lang="en-US" dirty="0"/>
              <a:t> signal by approximately 200µs</a:t>
            </a:r>
          </a:p>
          <a:p>
            <a:endParaRPr lang="en-US" dirty="0"/>
          </a:p>
          <a:p>
            <a:r>
              <a:rPr lang="en-US" dirty="0"/>
              <a:t>This change in current is ~ 90 mA (1 part in 125,000)</a:t>
            </a:r>
          </a:p>
        </p:txBody>
      </p:sp>
      <p:pic>
        <p:nvPicPr>
          <p:cNvPr id="9" name="Content Placeholder 8">
            <a:extLst>
              <a:ext uri="{FF2B5EF4-FFF2-40B4-BE49-F238E27FC236}">
                <a16:creationId xmlns:a16="http://schemas.microsoft.com/office/drawing/2014/main" id="{2949E112-C126-84C7-7FB6-E7C6F075613F}"/>
              </a:ext>
            </a:extLst>
          </p:cNvPr>
          <p:cNvPicPr>
            <a:picLocks noGrp="1" noChangeAspect="1"/>
          </p:cNvPicPr>
          <p:nvPr>
            <p:ph sz="half" idx="15"/>
          </p:nvPr>
        </p:nvPicPr>
        <p:blipFill>
          <a:blip r:embed="rId2"/>
          <a:stretch>
            <a:fillRect/>
          </a:stretch>
        </p:blipFill>
        <p:spPr>
          <a:xfrm>
            <a:off x="4940301" y="958852"/>
            <a:ext cx="6697132" cy="5022849"/>
          </a:xfrm>
        </p:spPr>
      </p:pic>
      <p:sp>
        <p:nvSpPr>
          <p:cNvPr id="4" name="Date Placeholder 3">
            <a:extLst>
              <a:ext uri="{FF2B5EF4-FFF2-40B4-BE49-F238E27FC236}">
                <a16:creationId xmlns:a16="http://schemas.microsoft.com/office/drawing/2014/main" id="{13D5F407-07DB-260B-EDE0-DC8B2AB38BF7}"/>
              </a:ext>
            </a:extLst>
          </p:cNvPr>
          <p:cNvSpPr>
            <a:spLocks noGrp="1"/>
          </p:cNvSpPr>
          <p:nvPr>
            <p:ph type="dt" sz="half" idx="16"/>
          </p:nvPr>
        </p:nvSpPr>
        <p:spPr>
          <a:xfrm>
            <a:off x="2071309" y="6504215"/>
            <a:ext cx="900491" cy="241300"/>
          </a:xfrm>
        </p:spPr>
        <p:txBody>
          <a:bodyPr/>
          <a:lstStyle/>
          <a:p>
            <a:pPr>
              <a:defRPr/>
            </a:pPr>
            <a:fld id="{B1C14FC2-4EEC-481C-AA81-6FB295A87738}" type="datetime1">
              <a:rPr lang="en-US" smtClean="0"/>
              <a:t>5/2/2024</a:t>
            </a:fld>
            <a:endParaRPr lang="en-US" dirty="0"/>
          </a:p>
        </p:txBody>
      </p:sp>
      <p:sp>
        <p:nvSpPr>
          <p:cNvPr id="5" name="Footer Placeholder 4">
            <a:extLst>
              <a:ext uri="{FF2B5EF4-FFF2-40B4-BE49-F238E27FC236}">
                <a16:creationId xmlns:a16="http://schemas.microsoft.com/office/drawing/2014/main" id="{7F262CD0-7C8D-7278-1BF9-131935EA62F1}"/>
              </a:ext>
            </a:extLst>
          </p:cNvPr>
          <p:cNvSpPr>
            <a:spLocks noGrp="1"/>
          </p:cNvSpPr>
          <p:nvPr>
            <p:ph type="ftr" sz="quarter" idx="17"/>
          </p:nvPr>
        </p:nvSpPr>
        <p:spPr/>
        <p:txBody>
          <a:bodyPr/>
          <a:lstStyle/>
          <a:p>
            <a:pPr>
              <a:defRPr/>
            </a:pPr>
            <a:r>
              <a:rPr lang="en-US"/>
              <a:t>S. Krave | Acoustic Sensors on SMCT</a:t>
            </a:r>
            <a:endParaRPr lang="en-US" b="1" dirty="0"/>
          </a:p>
        </p:txBody>
      </p:sp>
      <p:sp>
        <p:nvSpPr>
          <p:cNvPr id="6" name="Slide Number Placeholder 5">
            <a:extLst>
              <a:ext uri="{FF2B5EF4-FFF2-40B4-BE49-F238E27FC236}">
                <a16:creationId xmlns:a16="http://schemas.microsoft.com/office/drawing/2014/main" id="{231F69CC-06AE-92DD-663A-BC5E93B3773A}"/>
              </a:ext>
            </a:extLst>
          </p:cNvPr>
          <p:cNvSpPr>
            <a:spLocks noGrp="1"/>
          </p:cNvSpPr>
          <p:nvPr>
            <p:ph type="sldNum" sz="quarter" idx="18"/>
          </p:nvPr>
        </p:nvSpPr>
        <p:spPr/>
        <p:txBody>
          <a:bodyPr/>
          <a:lstStyle/>
          <a:p>
            <a:pPr>
              <a:defRPr/>
            </a:pPr>
            <a:fld id="{979A04A2-726F-2143-A443-7788AF27176E}" type="slidenum">
              <a:rPr lang="en-US" smtClean="0"/>
              <a:pPr>
                <a:defRPr/>
              </a:pPr>
              <a:t>20</a:t>
            </a:fld>
            <a:endParaRPr lang="en-US" dirty="0"/>
          </a:p>
        </p:txBody>
      </p:sp>
      <p:sp>
        <p:nvSpPr>
          <p:cNvPr id="7" name="Title 6">
            <a:extLst>
              <a:ext uri="{FF2B5EF4-FFF2-40B4-BE49-F238E27FC236}">
                <a16:creationId xmlns:a16="http://schemas.microsoft.com/office/drawing/2014/main" id="{8DF26E86-2177-0AEE-9154-E49D365B4A39}"/>
              </a:ext>
            </a:extLst>
          </p:cNvPr>
          <p:cNvSpPr>
            <a:spLocks noGrp="1"/>
          </p:cNvSpPr>
          <p:nvPr>
            <p:ph type="title"/>
          </p:nvPr>
        </p:nvSpPr>
        <p:spPr/>
        <p:txBody>
          <a:bodyPr>
            <a:normAutofit fontScale="90000"/>
          </a:bodyPr>
          <a:lstStyle/>
          <a:p>
            <a:r>
              <a:rPr lang="en-US" dirty="0">
                <a:solidFill>
                  <a:schemeClr val="bg1"/>
                </a:solidFill>
              </a:rPr>
              <a:t>Timing</a:t>
            </a:r>
          </a:p>
        </p:txBody>
      </p:sp>
    </p:spTree>
    <p:extLst>
      <p:ext uri="{BB962C8B-B14F-4D97-AF65-F5344CB8AC3E}">
        <p14:creationId xmlns:p14="http://schemas.microsoft.com/office/powerpoint/2010/main" val="648378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1F1C9E-EB1E-61BC-5D62-B2D687B84319}"/>
              </a:ext>
            </a:extLst>
          </p:cNvPr>
          <p:cNvSpPr>
            <a:spLocks noGrp="1"/>
          </p:cNvSpPr>
          <p:nvPr>
            <p:ph type="body" sz="half" idx="2"/>
          </p:nvPr>
        </p:nvSpPr>
        <p:spPr>
          <a:xfrm>
            <a:off x="304800" y="958851"/>
            <a:ext cx="4868333" cy="5022676"/>
          </a:xfrm>
        </p:spPr>
        <p:txBody>
          <a:bodyPr/>
          <a:lstStyle/>
          <a:p>
            <a:r>
              <a:rPr lang="en-US" dirty="0"/>
              <a:t>Signals contain a large amount of 60 Hz and 720 Hz noise (12 cycles per cycle)</a:t>
            </a:r>
          </a:p>
          <a:p>
            <a:pPr marL="380990" indent="-380990">
              <a:buFont typeface="Arial" panose="020B0604020202020204" pitchFamily="34" charset="0"/>
              <a:buChar char="•"/>
            </a:pPr>
            <a:r>
              <a:rPr lang="en-US" dirty="0"/>
              <a:t>Applied an effective comb (</a:t>
            </a:r>
            <a:r>
              <a:rPr lang="en-US" dirty="0" err="1"/>
              <a:t>ish</a:t>
            </a:r>
            <a:r>
              <a:rPr lang="en-US" dirty="0"/>
              <a:t>) filter subtracting median of 12 cycles at 720 Hz from smoothed data.</a:t>
            </a:r>
          </a:p>
          <a:p>
            <a:pPr marL="380990" indent="-380990">
              <a:buFont typeface="Arial" panose="020B0604020202020204" pitchFamily="34" charset="0"/>
              <a:buChar char="•"/>
            </a:pPr>
            <a:r>
              <a:rPr lang="en-US" dirty="0"/>
              <a:t>This shifts data where nothing is very different back to centered on 0</a:t>
            </a:r>
          </a:p>
        </p:txBody>
      </p:sp>
      <p:pic>
        <p:nvPicPr>
          <p:cNvPr id="9" name="Content Placeholder 8">
            <a:extLst>
              <a:ext uri="{FF2B5EF4-FFF2-40B4-BE49-F238E27FC236}">
                <a16:creationId xmlns:a16="http://schemas.microsoft.com/office/drawing/2014/main" id="{CAD44BB3-DCAC-7C6F-49D7-6B9D2F923834}"/>
              </a:ext>
            </a:extLst>
          </p:cNvPr>
          <p:cNvPicPr>
            <a:picLocks noGrp="1" noChangeAspect="1"/>
          </p:cNvPicPr>
          <p:nvPr>
            <p:ph sz="half" idx="15"/>
          </p:nvPr>
        </p:nvPicPr>
        <p:blipFill>
          <a:blip r:embed="rId2"/>
          <a:stretch>
            <a:fillRect/>
          </a:stretch>
        </p:blipFill>
        <p:spPr>
          <a:xfrm>
            <a:off x="7162800" y="752383"/>
            <a:ext cx="4114800" cy="3210017"/>
          </a:xfrm>
        </p:spPr>
      </p:pic>
      <p:sp>
        <p:nvSpPr>
          <p:cNvPr id="4" name="Date Placeholder 3">
            <a:extLst>
              <a:ext uri="{FF2B5EF4-FFF2-40B4-BE49-F238E27FC236}">
                <a16:creationId xmlns:a16="http://schemas.microsoft.com/office/drawing/2014/main" id="{9E92BAD5-A2D4-CE02-24A0-F77619F2EE8B}"/>
              </a:ext>
            </a:extLst>
          </p:cNvPr>
          <p:cNvSpPr>
            <a:spLocks noGrp="1"/>
          </p:cNvSpPr>
          <p:nvPr>
            <p:ph type="dt" sz="half" idx="16"/>
          </p:nvPr>
        </p:nvSpPr>
        <p:spPr>
          <a:xfrm>
            <a:off x="2071309" y="6504215"/>
            <a:ext cx="900491" cy="241300"/>
          </a:xfrm>
        </p:spPr>
        <p:txBody>
          <a:bodyPr/>
          <a:lstStyle/>
          <a:p>
            <a:pPr>
              <a:defRPr/>
            </a:pPr>
            <a:fld id="{B1C14FC2-4EEC-481C-AA81-6FB295A87738}" type="datetime1">
              <a:rPr lang="en-US" smtClean="0"/>
              <a:t>5/2/2024</a:t>
            </a:fld>
            <a:endParaRPr lang="en-US" dirty="0"/>
          </a:p>
        </p:txBody>
      </p:sp>
      <p:sp>
        <p:nvSpPr>
          <p:cNvPr id="5" name="Footer Placeholder 4">
            <a:extLst>
              <a:ext uri="{FF2B5EF4-FFF2-40B4-BE49-F238E27FC236}">
                <a16:creationId xmlns:a16="http://schemas.microsoft.com/office/drawing/2014/main" id="{DB1BEA18-A5BA-33DB-F17B-A2D688EA81B7}"/>
              </a:ext>
            </a:extLst>
          </p:cNvPr>
          <p:cNvSpPr>
            <a:spLocks noGrp="1"/>
          </p:cNvSpPr>
          <p:nvPr>
            <p:ph type="ftr" sz="quarter" idx="17"/>
          </p:nvPr>
        </p:nvSpPr>
        <p:spPr/>
        <p:txBody>
          <a:bodyPr/>
          <a:lstStyle/>
          <a:p>
            <a:pPr>
              <a:defRPr/>
            </a:pPr>
            <a:r>
              <a:rPr lang="en-US" dirty="0"/>
              <a:t>S. Krave | Acoustic Sensors on SMCT</a:t>
            </a:r>
            <a:endParaRPr lang="en-US" b="1" dirty="0"/>
          </a:p>
        </p:txBody>
      </p:sp>
      <p:sp>
        <p:nvSpPr>
          <p:cNvPr id="6" name="Slide Number Placeholder 5">
            <a:extLst>
              <a:ext uri="{FF2B5EF4-FFF2-40B4-BE49-F238E27FC236}">
                <a16:creationId xmlns:a16="http://schemas.microsoft.com/office/drawing/2014/main" id="{3921D9FD-D87E-B51F-E84B-4C81D576C69B}"/>
              </a:ext>
            </a:extLst>
          </p:cNvPr>
          <p:cNvSpPr>
            <a:spLocks noGrp="1"/>
          </p:cNvSpPr>
          <p:nvPr>
            <p:ph type="sldNum" sz="quarter" idx="18"/>
          </p:nvPr>
        </p:nvSpPr>
        <p:spPr/>
        <p:txBody>
          <a:bodyPr/>
          <a:lstStyle/>
          <a:p>
            <a:pPr>
              <a:defRPr/>
            </a:pPr>
            <a:fld id="{979A04A2-726F-2143-A443-7788AF27176E}" type="slidenum">
              <a:rPr lang="en-US" smtClean="0"/>
              <a:pPr>
                <a:defRPr/>
              </a:pPr>
              <a:t>21</a:t>
            </a:fld>
            <a:endParaRPr lang="en-US" dirty="0"/>
          </a:p>
        </p:txBody>
      </p:sp>
      <p:sp>
        <p:nvSpPr>
          <p:cNvPr id="7" name="Title 6">
            <a:extLst>
              <a:ext uri="{FF2B5EF4-FFF2-40B4-BE49-F238E27FC236}">
                <a16:creationId xmlns:a16="http://schemas.microsoft.com/office/drawing/2014/main" id="{CDE86D18-8C65-2F3E-B2B3-AF33BDC4DA25}"/>
              </a:ext>
            </a:extLst>
          </p:cNvPr>
          <p:cNvSpPr>
            <a:spLocks noGrp="1"/>
          </p:cNvSpPr>
          <p:nvPr>
            <p:ph type="title"/>
          </p:nvPr>
        </p:nvSpPr>
        <p:spPr/>
        <p:txBody>
          <a:bodyPr>
            <a:normAutofit fontScale="90000"/>
          </a:bodyPr>
          <a:lstStyle/>
          <a:p>
            <a:r>
              <a:rPr lang="en-US" dirty="0">
                <a:solidFill>
                  <a:schemeClr val="bg1"/>
                </a:solidFill>
              </a:rPr>
              <a:t>Noise reduction in signals</a:t>
            </a:r>
          </a:p>
        </p:txBody>
      </p:sp>
      <p:sp>
        <p:nvSpPr>
          <p:cNvPr id="3" name="TextBox 2">
            <a:extLst>
              <a:ext uri="{FF2B5EF4-FFF2-40B4-BE49-F238E27FC236}">
                <a16:creationId xmlns:a16="http://schemas.microsoft.com/office/drawing/2014/main" id="{0C0910E2-8E79-48FB-7DEC-674B8B2FB3C8}"/>
              </a:ext>
            </a:extLst>
          </p:cNvPr>
          <p:cNvSpPr txBox="1"/>
          <p:nvPr/>
        </p:nvSpPr>
        <p:spPr>
          <a:xfrm>
            <a:off x="6519334" y="4089401"/>
            <a:ext cx="3870964" cy="461665"/>
          </a:xfrm>
          <a:prstGeom prst="rect">
            <a:avLst/>
          </a:prstGeom>
          <a:noFill/>
        </p:spPr>
        <p:txBody>
          <a:bodyPr wrap="square" rtlCol="0">
            <a:spAutoFit/>
          </a:bodyPr>
          <a:lstStyle/>
          <a:p>
            <a:endParaRPr lang="en-US" sz="2400" dirty="0"/>
          </a:p>
        </p:txBody>
      </p:sp>
      <p:sp>
        <p:nvSpPr>
          <p:cNvPr id="10" name="TextBox 9">
            <a:extLst>
              <a:ext uri="{FF2B5EF4-FFF2-40B4-BE49-F238E27FC236}">
                <a16:creationId xmlns:a16="http://schemas.microsoft.com/office/drawing/2014/main" id="{614E205B-5D49-41D7-D713-8D78AC816D0E}"/>
              </a:ext>
            </a:extLst>
          </p:cNvPr>
          <p:cNvSpPr txBox="1"/>
          <p:nvPr/>
        </p:nvSpPr>
        <p:spPr>
          <a:xfrm>
            <a:off x="5979164" y="4001055"/>
            <a:ext cx="6096000" cy="2062872"/>
          </a:xfrm>
          <a:prstGeom prst="rect">
            <a:avLst/>
          </a:prstGeom>
          <a:noFill/>
        </p:spPr>
        <p:txBody>
          <a:bodyPr wrap="square">
            <a:spAutoFit/>
          </a:bodyPr>
          <a:lstStyle/>
          <a:p>
            <a:r>
              <a:rPr lang="en-US" sz="1067" dirty="0">
                <a:solidFill>
                  <a:srgbClr val="008013"/>
                </a:solidFill>
                <a:latin typeface="Menlo"/>
              </a:rPr>
              <a:t>% </a:t>
            </a:r>
            <a:r>
              <a:rPr lang="en-US" sz="1067" dirty="0" err="1">
                <a:solidFill>
                  <a:srgbClr val="008013"/>
                </a:solidFill>
                <a:latin typeface="Menlo"/>
              </a:rPr>
              <a:t>oldDat</a:t>
            </a:r>
            <a:r>
              <a:rPr lang="en-US" sz="1067" dirty="0">
                <a:solidFill>
                  <a:srgbClr val="008013"/>
                </a:solidFill>
                <a:latin typeface="Menlo"/>
              </a:rPr>
              <a:t> is input data, Fs is sample frequency;</a:t>
            </a:r>
            <a:endParaRPr lang="en-US" sz="1067" dirty="0">
              <a:latin typeface="Menlo"/>
            </a:endParaRPr>
          </a:p>
          <a:p>
            <a:r>
              <a:rPr lang="en-US" sz="1067" dirty="0" err="1">
                <a:latin typeface="Menlo"/>
              </a:rPr>
              <a:t>nplc</a:t>
            </a:r>
            <a:r>
              <a:rPr lang="en-US" sz="1067" dirty="0">
                <a:latin typeface="Menlo"/>
              </a:rPr>
              <a:t> = 12; </a:t>
            </a:r>
            <a:r>
              <a:rPr lang="en-US" sz="1067" dirty="0">
                <a:solidFill>
                  <a:srgbClr val="008013"/>
                </a:solidFill>
                <a:latin typeface="Menlo"/>
              </a:rPr>
              <a:t>%Use median value for 10 </a:t>
            </a:r>
            <a:r>
              <a:rPr lang="en-US" sz="1067" dirty="0" err="1">
                <a:solidFill>
                  <a:srgbClr val="008013"/>
                </a:solidFill>
                <a:latin typeface="Menlo"/>
              </a:rPr>
              <a:t>nplc</a:t>
            </a:r>
            <a:r>
              <a:rPr lang="en-US" sz="1067" dirty="0">
                <a:solidFill>
                  <a:srgbClr val="008013"/>
                </a:solidFill>
                <a:latin typeface="Menlo"/>
              </a:rPr>
              <a:t> to compute average</a:t>
            </a:r>
            <a:endParaRPr lang="en-US" sz="1067" dirty="0">
              <a:latin typeface="Menlo"/>
            </a:endParaRPr>
          </a:p>
          <a:p>
            <a:r>
              <a:rPr lang="en-US" sz="1067" dirty="0" err="1">
                <a:latin typeface="Menlo"/>
              </a:rPr>
              <a:t>FsRef</a:t>
            </a:r>
            <a:r>
              <a:rPr lang="en-US" sz="1067" dirty="0">
                <a:latin typeface="Menlo"/>
              </a:rPr>
              <a:t> = 720; </a:t>
            </a:r>
            <a:r>
              <a:rPr lang="en-US" sz="1067" dirty="0">
                <a:solidFill>
                  <a:srgbClr val="008013"/>
                </a:solidFill>
                <a:latin typeface="Menlo"/>
              </a:rPr>
              <a:t>% Choose 60 Hz as reference, use 720 as it picks up a couple harmonics from the data.</a:t>
            </a:r>
            <a:endParaRPr lang="en-US" sz="1067" dirty="0">
              <a:latin typeface="Menlo"/>
            </a:endParaRPr>
          </a:p>
          <a:p>
            <a:r>
              <a:rPr lang="en-US" sz="1067" dirty="0" err="1">
                <a:latin typeface="Menlo"/>
              </a:rPr>
              <a:t>lFilt</a:t>
            </a:r>
            <a:r>
              <a:rPr lang="en-US" sz="1067" dirty="0">
                <a:latin typeface="Menlo"/>
              </a:rPr>
              <a:t> = round(</a:t>
            </a:r>
            <a:r>
              <a:rPr lang="en-US" sz="1067" dirty="0" err="1">
                <a:latin typeface="Menlo"/>
              </a:rPr>
              <a:t>nplc</a:t>
            </a:r>
            <a:r>
              <a:rPr lang="en-US" sz="1067" dirty="0">
                <a:latin typeface="Menlo"/>
              </a:rPr>
              <a:t>*Fs/</a:t>
            </a:r>
            <a:r>
              <a:rPr lang="en-US" sz="1067" dirty="0" err="1">
                <a:latin typeface="Menlo"/>
              </a:rPr>
              <a:t>FsRef</a:t>
            </a:r>
            <a:r>
              <a:rPr lang="en-US" sz="1067" dirty="0">
                <a:latin typeface="Menlo"/>
              </a:rPr>
              <a:t>);</a:t>
            </a:r>
          </a:p>
          <a:p>
            <a:r>
              <a:rPr lang="en-US" sz="1067" dirty="0" err="1">
                <a:latin typeface="Menlo"/>
              </a:rPr>
              <a:t>newRef</a:t>
            </a:r>
            <a:r>
              <a:rPr lang="en-US" sz="1067" dirty="0">
                <a:latin typeface="Menlo"/>
              </a:rPr>
              <a:t> = zeros(size(</a:t>
            </a:r>
            <a:r>
              <a:rPr lang="en-US" sz="1067" dirty="0" err="1">
                <a:latin typeface="Menlo"/>
              </a:rPr>
              <a:t>oldDat</a:t>
            </a:r>
            <a:r>
              <a:rPr lang="en-US" sz="1067" dirty="0">
                <a:latin typeface="Menlo"/>
              </a:rPr>
              <a:t>));</a:t>
            </a:r>
          </a:p>
          <a:p>
            <a:r>
              <a:rPr lang="en-US" sz="1067" dirty="0">
                <a:solidFill>
                  <a:srgbClr val="0E00FF"/>
                </a:solidFill>
                <a:latin typeface="Menlo"/>
              </a:rPr>
              <a:t>for </a:t>
            </a:r>
            <a:r>
              <a:rPr lang="en-US" sz="1067" dirty="0">
                <a:latin typeface="Menlo"/>
              </a:rPr>
              <a:t>n = 1:lFilt</a:t>
            </a:r>
          </a:p>
          <a:p>
            <a:r>
              <a:rPr lang="en-US" sz="1067" dirty="0" err="1">
                <a:latin typeface="Menlo"/>
              </a:rPr>
              <a:t>redDat</a:t>
            </a:r>
            <a:r>
              <a:rPr lang="en-US" sz="1067" dirty="0">
                <a:latin typeface="Menlo"/>
              </a:rPr>
              <a:t> = </a:t>
            </a:r>
            <a:r>
              <a:rPr lang="en-US" sz="1067" dirty="0" err="1">
                <a:latin typeface="Menlo"/>
              </a:rPr>
              <a:t>oldDat</a:t>
            </a:r>
            <a:r>
              <a:rPr lang="en-US" sz="1067" dirty="0">
                <a:latin typeface="Menlo"/>
              </a:rPr>
              <a:t>(</a:t>
            </a:r>
            <a:r>
              <a:rPr lang="en-US" sz="1067" dirty="0" err="1">
                <a:latin typeface="Menlo"/>
              </a:rPr>
              <a:t>n:lFilt:end</a:t>
            </a:r>
            <a:r>
              <a:rPr lang="en-US" sz="1067" dirty="0">
                <a:latin typeface="Menlo"/>
              </a:rPr>
              <a:t>);</a:t>
            </a:r>
          </a:p>
          <a:p>
            <a:r>
              <a:rPr lang="en-US" sz="1067" dirty="0" err="1">
                <a:latin typeface="Menlo"/>
              </a:rPr>
              <a:t>raDat</a:t>
            </a:r>
            <a:r>
              <a:rPr lang="en-US" sz="1067" dirty="0">
                <a:latin typeface="Menlo"/>
              </a:rPr>
              <a:t> = </a:t>
            </a:r>
            <a:r>
              <a:rPr lang="en-US" sz="1067" dirty="0" err="1">
                <a:latin typeface="Menlo"/>
              </a:rPr>
              <a:t>smoothdata</a:t>
            </a:r>
            <a:r>
              <a:rPr lang="en-US" sz="1067" dirty="0">
                <a:latin typeface="Menlo"/>
              </a:rPr>
              <a:t>(</a:t>
            </a:r>
            <a:r>
              <a:rPr lang="en-US" sz="1067" dirty="0" err="1">
                <a:latin typeface="Menlo"/>
              </a:rPr>
              <a:t>redDat</a:t>
            </a:r>
            <a:r>
              <a:rPr lang="en-US" sz="1067" dirty="0">
                <a:latin typeface="Menlo"/>
              </a:rPr>
              <a:t>,</a:t>
            </a:r>
            <a:r>
              <a:rPr lang="en-US" sz="1067" dirty="0">
                <a:solidFill>
                  <a:srgbClr val="A709F5"/>
                </a:solidFill>
                <a:latin typeface="Menlo"/>
              </a:rPr>
              <a:t>'</a:t>
            </a:r>
            <a:r>
              <a:rPr lang="en-US" sz="1067" dirty="0" err="1">
                <a:solidFill>
                  <a:srgbClr val="A709F5"/>
                </a:solidFill>
                <a:latin typeface="Menlo"/>
              </a:rPr>
              <a:t>movmedian</a:t>
            </a:r>
            <a:r>
              <a:rPr lang="en-US" sz="1067" dirty="0">
                <a:solidFill>
                  <a:srgbClr val="A709F5"/>
                </a:solidFill>
                <a:latin typeface="Menlo"/>
              </a:rPr>
              <a:t>'</a:t>
            </a:r>
            <a:r>
              <a:rPr lang="en-US" sz="1067" dirty="0">
                <a:latin typeface="Menlo"/>
              </a:rPr>
              <a:t>, </a:t>
            </a:r>
            <a:r>
              <a:rPr lang="en-US" sz="1067" dirty="0" err="1">
                <a:latin typeface="Menlo"/>
              </a:rPr>
              <a:t>nplc</a:t>
            </a:r>
            <a:r>
              <a:rPr lang="en-US" sz="1067" dirty="0">
                <a:latin typeface="Menlo"/>
              </a:rPr>
              <a:t>);</a:t>
            </a:r>
          </a:p>
          <a:p>
            <a:r>
              <a:rPr lang="en-US" sz="1067" dirty="0" err="1">
                <a:latin typeface="Menlo"/>
              </a:rPr>
              <a:t>newRef</a:t>
            </a:r>
            <a:r>
              <a:rPr lang="en-US" sz="1067" dirty="0">
                <a:latin typeface="Menlo"/>
              </a:rPr>
              <a:t>(</a:t>
            </a:r>
            <a:r>
              <a:rPr lang="en-US" sz="1067" dirty="0" err="1">
                <a:latin typeface="Menlo"/>
              </a:rPr>
              <a:t>n:lFilt:end</a:t>
            </a:r>
            <a:r>
              <a:rPr lang="en-US" sz="1067" dirty="0">
                <a:latin typeface="Menlo"/>
              </a:rPr>
              <a:t>)= </a:t>
            </a:r>
            <a:r>
              <a:rPr lang="en-US" sz="1067" dirty="0" err="1">
                <a:latin typeface="Menlo"/>
              </a:rPr>
              <a:t>raDat</a:t>
            </a:r>
            <a:r>
              <a:rPr lang="en-US" sz="1067" dirty="0">
                <a:latin typeface="Menlo"/>
              </a:rPr>
              <a:t>;</a:t>
            </a:r>
          </a:p>
          <a:p>
            <a:r>
              <a:rPr lang="en-US" sz="1067" dirty="0">
                <a:solidFill>
                  <a:srgbClr val="0E00FF"/>
                </a:solidFill>
                <a:latin typeface="Menlo"/>
              </a:rPr>
              <a:t>end</a:t>
            </a:r>
            <a:endParaRPr lang="en-US" sz="1067" dirty="0">
              <a:latin typeface="Menlo"/>
            </a:endParaRPr>
          </a:p>
          <a:p>
            <a:r>
              <a:rPr lang="en-US" sz="1067" dirty="0" err="1">
                <a:latin typeface="Menlo"/>
              </a:rPr>
              <a:t>newDat</a:t>
            </a:r>
            <a:r>
              <a:rPr lang="en-US" sz="1067" dirty="0">
                <a:latin typeface="Menlo"/>
              </a:rPr>
              <a:t> = </a:t>
            </a:r>
            <a:r>
              <a:rPr lang="en-US" sz="1067" dirty="0" err="1">
                <a:latin typeface="Menlo"/>
              </a:rPr>
              <a:t>oldDat</a:t>
            </a:r>
            <a:r>
              <a:rPr lang="en-US" sz="1067" dirty="0">
                <a:latin typeface="Menlo"/>
              </a:rPr>
              <a:t> - </a:t>
            </a:r>
            <a:r>
              <a:rPr lang="en-US" sz="1067" dirty="0" err="1">
                <a:latin typeface="Menlo"/>
              </a:rPr>
              <a:t>newRef</a:t>
            </a:r>
            <a:r>
              <a:rPr lang="en-US" sz="1067" dirty="0">
                <a:latin typeface="Menlo"/>
              </a:rPr>
              <a:t>; </a:t>
            </a:r>
            <a:r>
              <a:rPr lang="en-US" sz="1067" dirty="0">
                <a:solidFill>
                  <a:srgbClr val="008013"/>
                </a:solidFill>
                <a:latin typeface="Menlo"/>
              </a:rPr>
              <a:t>%Subtract new reference waveform</a:t>
            </a:r>
            <a:endParaRPr lang="en-US" sz="1067" dirty="0">
              <a:latin typeface="Menlo"/>
            </a:endParaRPr>
          </a:p>
          <a:p>
            <a:r>
              <a:rPr lang="en-US" sz="1067" dirty="0">
                <a:latin typeface="Menlo"/>
              </a:rPr>
              <a:t>toc</a:t>
            </a:r>
          </a:p>
        </p:txBody>
      </p:sp>
    </p:spTree>
    <p:extLst>
      <p:ext uri="{BB962C8B-B14F-4D97-AF65-F5344CB8AC3E}">
        <p14:creationId xmlns:p14="http://schemas.microsoft.com/office/powerpoint/2010/main" val="69170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B7E68C-0AF3-EC2C-AAE9-8B10047D5427}"/>
              </a:ext>
            </a:extLst>
          </p:cNvPr>
          <p:cNvSpPr>
            <a:spLocks noGrp="1"/>
          </p:cNvSpPr>
          <p:nvPr>
            <p:ph type="body" sz="half" idx="2"/>
          </p:nvPr>
        </p:nvSpPr>
        <p:spPr/>
        <p:txBody>
          <a:bodyPr/>
          <a:lstStyle/>
          <a:p>
            <a:r>
              <a:rPr lang="en-US" dirty="0"/>
              <a:t>Having high resolution logging of the whole ramp allows us to see other features</a:t>
            </a:r>
          </a:p>
          <a:p>
            <a:pPr marL="285750" indent="-285750">
              <a:buFont typeface="Arial" panose="020B0604020202020204" pitchFamily="34" charset="0"/>
              <a:buChar char="•"/>
            </a:pPr>
            <a:r>
              <a:rPr lang="en-US" dirty="0"/>
              <a:t>On the Subscale CCT, we were running into a trip issue at low current (shown)</a:t>
            </a:r>
          </a:p>
          <a:p>
            <a:pPr marL="895335" lvl="1" indent="-285750">
              <a:buFont typeface="Arial" panose="020B0604020202020204" pitchFamily="34" charset="0"/>
              <a:buChar char="•"/>
            </a:pPr>
            <a:r>
              <a:rPr lang="en-US" dirty="0"/>
              <a:t>8-10 amps in 5 msec</a:t>
            </a:r>
          </a:p>
          <a:p>
            <a:pPr marL="895335" lvl="1" indent="-285750">
              <a:buFont typeface="Arial" panose="020B0604020202020204" pitchFamily="34" charset="0"/>
              <a:buChar char="•"/>
            </a:pPr>
            <a:r>
              <a:rPr lang="en-US" dirty="0"/>
              <a:t>With tuning we were able to get past this.</a:t>
            </a:r>
          </a:p>
          <a:p>
            <a:pPr marL="285750" indent="-285750">
              <a:buFont typeface="Arial" panose="020B0604020202020204" pitchFamily="34" charset="0"/>
              <a:buChar char="•"/>
            </a:pPr>
            <a:r>
              <a:rPr lang="en-US" dirty="0"/>
              <a:t>Low inductance magnets in VMTF have high ripple</a:t>
            </a:r>
          </a:p>
          <a:p>
            <a:pPr marL="895335" lvl="1" indent="-285750">
              <a:buFont typeface="Arial" panose="020B0604020202020204" pitchFamily="34" charset="0"/>
              <a:buChar char="•"/>
            </a:pPr>
            <a:r>
              <a:rPr lang="en-US" dirty="0"/>
              <a:t>720 Hz, ~4A peak to peak on the CCT</a:t>
            </a:r>
          </a:p>
          <a:p>
            <a:pPr marL="895335" lvl="1" indent="-285750">
              <a:buFont typeface="Arial" panose="020B0604020202020204" pitchFamily="34" charset="0"/>
              <a:buChar char="•"/>
            </a:pPr>
            <a:r>
              <a:rPr lang="en-US" dirty="0"/>
              <a:t>Similar behavior on COMB Dipole</a:t>
            </a:r>
          </a:p>
          <a:p>
            <a:pPr marL="895335" lvl="1" indent="-285750">
              <a:buFont typeface="Arial" panose="020B0604020202020204" pitchFamily="34" charset="0"/>
              <a:buChar char="•"/>
            </a:pPr>
            <a:r>
              <a:rPr lang="en-US" dirty="0"/>
              <a:t>It will be difficult to look for small spikes with all of this background noise</a:t>
            </a:r>
          </a:p>
          <a:p>
            <a:pPr marL="1504920" lvl="2" indent="-285750">
              <a:buFont typeface="Arial" panose="020B0604020202020204" pitchFamily="34" charset="0"/>
              <a:buChar char="•"/>
            </a:pPr>
            <a:r>
              <a:rPr lang="en-US" dirty="0"/>
              <a:t>So far we don’t really see anything though…</a:t>
            </a:r>
          </a:p>
          <a:p>
            <a:pPr marL="895335" lvl="1" indent="-285750">
              <a:buFont typeface="Arial" panose="020B0604020202020204" pitchFamily="34" charset="0"/>
              <a:buChar char="•"/>
            </a:pPr>
            <a:endParaRPr lang="en-US" dirty="0"/>
          </a:p>
        </p:txBody>
      </p:sp>
      <p:pic>
        <p:nvPicPr>
          <p:cNvPr id="9" name="Content Placeholder 8">
            <a:extLst>
              <a:ext uri="{FF2B5EF4-FFF2-40B4-BE49-F238E27FC236}">
                <a16:creationId xmlns:a16="http://schemas.microsoft.com/office/drawing/2014/main" id="{0EA0276E-7D4E-74F5-50DF-59F5B2980228}"/>
              </a:ext>
            </a:extLst>
          </p:cNvPr>
          <p:cNvPicPr>
            <a:picLocks noGrp="1" noChangeAspect="1"/>
          </p:cNvPicPr>
          <p:nvPr>
            <p:ph sz="half" idx="15"/>
          </p:nvPr>
        </p:nvPicPr>
        <p:blipFill>
          <a:blip r:embed="rId2"/>
          <a:stretch>
            <a:fillRect/>
          </a:stretch>
        </p:blipFill>
        <p:spPr>
          <a:xfrm>
            <a:off x="4724400" y="1554232"/>
            <a:ext cx="7129463" cy="3832086"/>
          </a:xfrm>
        </p:spPr>
      </p:pic>
      <p:sp>
        <p:nvSpPr>
          <p:cNvPr id="4" name="Date Placeholder 3">
            <a:extLst>
              <a:ext uri="{FF2B5EF4-FFF2-40B4-BE49-F238E27FC236}">
                <a16:creationId xmlns:a16="http://schemas.microsoft.com/office/drawing/2014/main" id="{DB7B2F9B-3573-38BA-5683-F9684214DD5D}"/>
              </a:ext>
            </a:extLst>
          </p:cNvPr>
          <p:cNvSpPr>
            <a:spLocks noGrp="1"/>
          </p:cNvSpPr>
          <p:nvPr>
            <p:ph type="dt" sz="half" idx="16"/>
          </p:nvPr>
        </p:nvSpPr>
        <p:spPr/>
        <p:txBody>
          <a:bodyPr/>
          <a:lstStyle/>
          <a:p>
            <a:pPr>
              <a:defRPr/>
            </a:pPr>
            <a:fld id="{B1C14FC2-4EEC-481C-AA81-6FB295A87738}" type="datetime1">
              <a:rPr lang="en-US" smtClean="0"/>
              <a:t>5/2/2024</a:t>
            </a:fld>
            <a:endParaRPr lang="en-US" dirty="0"/>
          </a:p>
        </p:txBody>
      </p:sp>
      <p:sp>
        <p:nvSpPr>
          <p:cNvPr id="5" name="Footer Placeholder 4">
            <a:extLst>
              <a:ext uri="{FF2B5EF4-FFF2-40B4-BE49-F238E27FC236}">
                <a16:creationId xmlns:a16="http://schemas.microsoft.com/office/drawing/2014/main" id="{E87CE1D2-4B85-08F1-077C-6E2BD139F6C4}"/>
              </a:ext>
            </a:extLst>
          </p:cNvPr>
          <p:cNvSpPr>
            <a:spLocks noGrp="1"/>
          </p:cNvSpPr>
          <p:nvPr>
            <p:ph type="ftr" sz="quarter" idx="17"/>
          </p:nvPr>
        </p:nvSpPr>
        <p:spPr/>
        <p:txBody>
          <a:bodyPr/>
          <a:lstStyle/>
          <a:p>
            <a:pPr>
              <a:defRPr/>
            </a:pPr>
            <a:r>
              <a:rPr lang="en-US"/>
              <a:t>S. Krave | Acoustic Sensors on SMCT</a:t>
            </a:r>
            <a:endParaRPr lang="en-US" b="1" dirty="0"/>
          </a:p>
        </p:txBody>
      </p:sp>
      <p:sp>
        <p:nvSpPr>
          <p:cNvPr id="6" name="Slide Number Placeholder 5">
            <a:extLst>
              <a:ext uri="{FF2B5EF4-FFF2-40B4-BE49-F238E27FC236}">
                <a16:creationId xmlns:a16="http://schemas.microsoft.com/office/drawing/2014/main" id="{6490791E-72B5-453E-0C68-98B4F7B7E959}"/>
              </a:ext>
            </a:extLst>
          </p:cNvPr>
          <p:cNvSpPr>
            <a:spLocks noGrp="1"/>
          </p:cNvSpPr>
          <p:nvPr>
            <p:ph type="sldNum" sz="quarter" idx="18"/>
          </p:nvPr>
        </p:nvSpPr>
        <p:spPr/>
        <p:txBody>
          <a:bodyPr/>
          <a:lstStyle/>
          <a:p>
            <a:pPr>
              <a:defRPr/>
            </a:pPr>
            <a:fld id="{979A04A2-726F-2143-A443-7788AF27176E}" type="slidenum">
              <a:rPr lang="en-US" smtClean="0"/>
              <a:pPr>
                <a:defRPr/>
              </a:pPr>
              <a:t>22</a:t>
            </a:fld>
            <a:endParaRPr lang="en-US" dirty="0"/>
          </a:p>
        </p:txBody>
      </p:sp>
      <p:sp>
        <p:nvSpPr>
          <p:cNvPr id="7" name="Title 6">
            <a:extLst>
              <a:ext uri="{FF2B5EF4-FFF2-40B4-BE49-F238E27FC236}">
                <a16:creationId xmlns:a16="http://schemas.microsoft.com/office/drawing/2014/main" id="{527EA71A-CFB8-1D64-8AE2-F627044542AE}"/>
              </a:ext>
            </a:extLst>
          </p:cNvPr>
          <p:cNvSpPr>
            <a:spLocks noGrp="1"/>
          </p:cNvSpPr>
          <p:nvPr>
            <p:ph type="title"/>
          </p:nvPr>
        </p:nvSpPr>
        <p:spPr/>
        <p:txBody>
          <a:bodyPr>
            <a:normAutofit fontScale="90000"/>
          </a:bodyPr>
          <a:lstStyle/>
          <a:p>
            <a:r>
              <a:rPr lang="en-US" dirty="0">
                <a:solidFill>
                  <a:schemeClr val="bg1"/>
                </a:solidFill>
              </a:rPr>
              <a:t>Application to other magnets</a:t>
            </a:r>
          </a:p>
        </p:txBody>
      </p:sp>
    </p:spTree>
    <p:extLst>
      <p:ext uri="{BB962C8B-B14F-4D97-AF65-F5344CB8AC3E}">
        <p14:creationId xmlns:p14="http://schemas.microsoft.com/office/powerpoint/2010/main" val="1763315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9C4A55-599D-A8F2-3720-F1E726185B6E}"/>
              </a:ext>
            </a:extLst>
          </p:cNvPr>
          <p:cNvSpPr>
            <a:spLocks noGrp="1"/>
          </p:cNvSpPr>
          <p:nvPr>
            <p:ph type="body" sz="half" idx="2"/>
          </p:nvPr>
        </p:nvSpPr>
        <p:spPr/>
        <p:txBody>
          <a:bodyPr/>
          <a:lstStyle/>
          <a:p>
            <a:pPr marL="380990" indent="-380990">
              <a:buFont typeface="Arial" panose="020B0604020202020204" pitchFamily="34" charset="0"/>
              <a:buChar char="•"/>
            </a:pPr>
            <a:r>
              <a:rPr lang="en-US" dirty="0"/>
              <a:t>In the SMCT, Acoustic Sensors picked up spike events, but not in an acoustic fashion</a:t>
            </a:r>
          </a:p>
          <a:p>
            <a:pPr marL="990575" lvl="1" indent="-380990">
              <a:buFont typeface="Arial" panose="020B0604020202020204" pitchFamily="34" charset="0"/>
              <a:buChar char="•"/>
            </a:pPr>
            <a:r>
              <a:rPr lang="en-US" dirty="0"/>
              <a:t>These have been patched for now, but a more robust coupling box is desired</a:t>
            </a:r>
          </a:p>
          <a:p>
            <a:pPr marL="380990" indent="-380990">
              <a:buFont typeface="Arial" panose="020B0604020202020204" pitchFamily="34" charset="0"/>
              <a:buChar char="•"/>
            </a:pPr>
            <a:r>
              <a:rPr lang="en-US" dirty="0"/>
              <a:t>Detailed AC current measurements suggest substantial relative coil motion.</a:t>
            </a:r>
          </a:p>
          <a:p>
            <a:pPr marL="380990" indent="-380990">
              <a:buFont typeface="Arial" panose="020B0604020202020204" pitchFamily="34" charset="0"/>
              <a:buChar char="•"/>
            </a:pPr>
            <a:r>
              <a:rPr lang="en-US" dirty="0"/>
              <a:t>Makeup energy is about equivalent to “lost” energy from spike, but this needs additional explanation.</a:t>
            </a:r>
          </a:p>
          <a:p>
            <a:pPr marL="380990" indent="-380990">
              <a:buFont typeface="Arial" panose="020B0604020202020204" pitchFamily="34" charset="0"/>
              <a:buChar char="•"/>
            </a:pPr>
            <a:r>
              <a:rPr lang="en-US" dirty="0"/>
              <a:t>When we have the option to have extra instrumentation, we will use a current clamp.</a:t>
            </a:r>
          </a:p>
          <a:p>
            <a:endParaRPr lang="en-US" dirty="0"/>
          </a:p>
          <a:p>
            <a:endParaRPr lang="en-US" dirty="0"/>
          </a:p>
        </p:txBody>
      </p:sp>
      <p:sp>
        <p:nvSpPr>
          <p:cNvPr id="4" name="Date Placeholder 3">
            <a:extLst>
              <a:ext uri="{FF2B5EF4-FFF2-40B4-BE49-F238E27FC236}">
                <a16:creationId xmlns:a16="http://schemas.microsoft.com/office/drawing/2014/main" id="{9F926CF8-23FE-5C32-E7D4-291DDA7050EC}"/>
              </a:ext>
            </a:extLst>
          </p:cNvPr>
          <p:cNvSpPr>
            <a:spLocks noGrp="1"/>
          </p:cNvSpPr>
          <p:nvPr>
            <p:ph type="dt" sz="half" idx="16"/>
          </p:nvPr>
        </p:nvSpPr>
        <p:spPr>
          <a:xfrm>
            <a:off x="1995109" y="6504215"/>
            <a:ext cx="900491" cy="241300"/>
          </a:xfrm>
        </p:spPr>
        <p:txBody>
          <a:bodyPr/>
          <a:lstStyle/>
          <a:p>
            <a:pPr>
              <a:defRPr/>
            </a:pPr>
            <a:fld id="{B1C14FC2-4EEC-481C-AA81-6FB295A87738}" type="datetime1">
              <a:rPr lang="en-US" smtClean="0"/>
              <a:t>5/2/2024</a:t>
            </a:fld>
            <a:endParaRPr lang="en-US" dirty="0"/>
          </a:p>
        </p:txBody>
      </p:sp>
      <p:sp>
        <p:nvSpPr>
          <p:cNvPr id="5" name="Footer Placeholder 4">
            <a:extLst>
              <a:ext uri="{FF2B5EF4-FFF2-40B4-BE49-F238E27FC236}">
                <a16:creationId xmlns:a16="http://schemas.microsoft.com/office/drawing/2014/main" id="{E2950090-C405-8727-5A96-638CDC511894}"/>
              </a:ext>
            </a:extLst>
          </p:cNvPr>
          <p:cNvSpPr>
            <a:spLocks noGrp="1"/>
          </p:cNvSpPr>
          <p:nvPr>
            <p:ph type="ftr" sz="quarter" idx="17"/>
          </p:nvPr>
        </p:nvSpPr>
        <p:spPr/>
        <p:txBody>
          <a:bodyPr/>
          <a:lstStyle/>
          <a:p>
            <a:pPr>
              <a:defRPr/>
            </a:pPr>
            <a:r>
              <a:rPr lang="en-US"/>
              <a:t>S. Krave | Acoustic Sensors on SMCT</a:t>
            </a:r>
            <a:endParaRPr lang="en-US" b="1" dirty="0"/>
          </a:p>
        </p:txBody>
      </p:sp>
      <p:sp>
        <p:nvSpPr>
          <p:cNvPr id="6" name="Slide Number Placeholder 5">
            <a:extLst>
              <a:ext uri="{FF2B5EF4-FFF2-40B4-BE49-F238E27FC236}">
                <a16:creationId xmlns:a16="http://schemas.microsoft.com/office/drawing/2014/main" id="{FF30850C-CC72-C1A2-F42B-BC45B81DE017}"/>
              </a:ext>
            </a:extLst>
          </p:cNvPr>
          <p:cNvSpPr>
            <a:spLocks noGrp="1"/>
          </p:cNvSpPr>
          <p:nvPr>
            <p:ph type="sldNum" sz="quarter" idx="18"/>
          </p:nvPr>
        </p:nvSpPr>
        <p:spPr/>
        <p:txBody>
          <a:bodyPr/>
          <a:lstStyle/>
          <a:p>
            <a:pPr>
              <a:defRPr/>
            </a:pPr>
            <a:fld id="{979A04A2-726F-2143-A443-7788AF27176E}" type="slidenum">
              <a:rPr lang="en-US" smtClean="0"/>
              <a:pPr>
                <a:defRPr/>
              </a:pPr>
              <a:t>23</a:t>
            </a:fld>
            <a:endParaRPr lang="en-US" dirty="0"/>
          </a:p>
        </p:txBody>
      </p:sp>
      <p:sp>
        <p:nvSpPr>
          <p:cNvPr id="7" name="Title 6">
            <a:extLst>
              <a:ext uri="{FF2B5EF4-FFF2-40B4-BE49-F238E27FC236}">
                <a16:creationId xmlns:a16="http://schemas.microsoft.com/office/drawing/2014/main" id="{93197D97-87C3-32AE-8AA6-EF6F135901AA}"/>
              </a:ext>
            </a:extLst>
          </p:cNvPr>
          <p:cNvSpPr>
            <a:spLocks noGrp="1"/>
          </p:cNvSpPr>
          <p:nvPr>
            <p:ph type="title"/>
          </p:nvPr>
        </p:nvSpPr>
        <p:spPr/>
        <p:txBody>
          <a:bodyPr>
            <a:normAutofit fontScale="90000"/>
          </a:bodyPr>
          <a:lstStyle/>
          <a:p>
            <a:r>
              <a:rPr lang="en-US" dirty="0">
                <a:solidFill>
                  <a:schemeClr val="bg1"/>
                </a:solidFill>
              </a:rPr>
              <a:t>Conclusions</a:t>
            </a:r>
          </a:p>
        </p:txBody>
      </p:sp>
      <p:pic>
        <p:nvPicPr>
          <p:cNvPr id="9" name="Content Placeholder 8">
            <a:extLst>
              <a:ext uri="{FF2B5EF4-FFF2-40B4-BE49-F238E27FC236}">
                <a16:creationId xmlns:a16="http://schemas.microsoft.com/office/drawing/2014/main" id="{F17B962F-89D8-2B68-5535-9DAD1935C5B6}"/>
              </a:ext>
            </a:extLst>
          </p:cNvPr>
          <p:cNvPicPr>
            <a:picLocks noGrp="1" noChangeAspect="1"/>
          </p:cNvPicPr>
          <p:nvPr>
            <p:ph sz="half" idx="15"/>
          </p:nvPr>
        </p:nvPicPr>
        <p:blipFill>
          <a:blip r:embed="rId2"/>
          <a:stretch>
            <a:fillRect/>
          </a:stretch>
        </p:blipFill>
        <p:spPr>
          <a:xfrm>
            <a:off x="4724400" y="1539524"/>
            <a:ext cx="7128933" cy="3861505"/>
          </a:xfrm>
        </p:spPr>
      </p:pic>
    </p:spTree>
    <p:extLst>
      <p:ext uri="{BB962C8B-B14F-4D97-AF65-F5344CB8AC3E}">
        <p14:creationId xmlns:p14="http://schemas.microsoft.com/office/powerpoint/2010/main" val="1031022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7CD560-95FE-40D9-B45B-62B955A5F406}"/>
              </a:ext>
            </a:extLst>
          </p:cNvPr>
          <p:cNvSpPr>
            <a:spLocks noGrp="1"/>
          </p:cNvSpPr>
          <p:nvPr>
            <p:ph type="body" sz="half" idx="2"/>
          </p:nvPr>
        </p:nvSpPr>
        <p:spPr>
          <a:xfrm>
            <a:off x="304800" y="958851"/>
            <a:ext cx="4278168" cy="5022676"/>
          </a:xfrm>
        </p:spPr>
        <p:txBody>
          <a:bodyPr/>
          <a:lstStyle/>
          <a:p>
            <a:pPr marL="380990" indent="-380990">
              <a:buFont typeface="Arial" panose="020B0604020202020204" pitchFamily="34" charset="0"/>
              <a:buChar char="•"/>
            </a:pPr>
            <a:r>
              <a:rPr lang="en-US" dirty="0"/>
              <a:t>1-4 are glued at MP 15mm from shell.</a:t>
            </a:r>
          </a:p>
          <a:p>
            <a:pPr marL="990575" lvl="1" indent="-380990">
              <a:buFont typeface="Arial" panose="020B0604020202020204" pitchFamily="34" charset="0"/>
              <a:buChar char="•"/>
            </a:pPr>
            <a:r>
              <a:rPr lang="en-US" dirty="0"/>
              <a:t>Positions nearest to midplane close to body of magnet allow longest t_delay from side to side for improving positioning resolution</a:t>
            </a:r>
          </a:p>
          <a:p>
            <a:pPr marL="990575" lvl="1" indent="-380990">
              <a:buFont typeface="Arial" panose="020B0604020202020204" pitchFamily="34" charset="0"/>
              <a:buChar char="•"/>
            </a:pPr>
            <a:r>
              <a:rPr lang="en-US" dirty="0"/>
              <a:t>Glued to small stainless blocks via </a:t>
            </a:r>
            <a:r>
              <a:rPr lang="en-US" dirty="0" err="1"/>
              <a:t>stycast</a:t>
            </a:r>
            <a:endParaRPr lang="en-US" dirty="0"/>
          </a:p>
          <a:p>
            <a:pPr marL="380990" indent="-380990">
              <a:buFont typeface="Arial" panose="020B0604020202020204" pitchFamily="34" charset="0"/>
              <a:buChar char="•"/>
            </a:pPr>
            <a:r>
              <a:rPr lang="en-US" dirty="0"/>
              <a:t>5-8 are glued onto rod ends</a:t>
            </a:r>
          </a:p>
          <a:p>
            <a:pPr marL="990575" lvl="1" indent="-380990">
              <a:buFont typeface="Arial" panose="020B0604020202020204" pitchFamily="34" charset="0"/>
              <a:buChar char="•"/>
            </a:pPr>
            <a:r>
              <a:rPr lang="en-US" dirty="0"/>
              <a:t>Possibly provide some L/r info, mostly longitudinal</a:t>
            </a:r>
          </a:p>
        </p:txBody>
      </p:sp>
      <p:pic>
        <p:nvPicPr>
          <p:cNvPr id="9" name="Content Placeholder 8">
            <a:extLst>
              <a:ext uri="{FF2B5EF4-FFF2-40B4-BE49-F238E27FC236}">
                <a16:creationId xmlns:a16="http://schemas.microsoft.com/office/drawing/2014/main" id="{F2738D0C-7CF9-1C22-1154-0249C4F12056}"/>
              </a:ext>
            </a:extLst>
          </p:cNvPr>
          <p:cNvPicPr>
            <a:picLocks noGrp="1" noChangeAspect="1"/>
          </p:cNvPicPr>
          <p:nvPr>
            <p:ph sz="half" idx="15"/>
          </p:nvPr>
        </p:nvPicPr>
        <p:blipFill>
          <a:blip r:embed="rId2"/>
          <a:stretch>
            <a:fillRect/>
          </a:stretch>
        </p:blipFill>
        <p:spPr>
          <a:xfrm>
            <a:off x="4724400" y="1428849"/>
            <a:ext cx="7128933" cy="4082851"/>
          </a:xfrm>
        </p:spPr>
      </p:pic>
      <p:sp>
        <p:nvSpPr>
          <p:cNvPr id="4" name="Date Placeholder 3">
            <a:extLst>
              <a:ext uri="{FF2B5EF4-FFF2-40B4-BE49-F238E27FC236}">
                <a16:creationId xmlns:a16="http://schemas.microsoft.com/office/drawing/2014/main" id="{8EF1FEBF-6237-B39F-A33F-7BC33DBAD912}"/>
              </a:ext>
            </a:extLst>
          </p:cNvPr>
          <p:cNvSpPr>
            <a:spLocks noGrp="1"/>
          </p:cNvSpPr>
          <p:nvPr>
            <p:ph type="dt" sz="half" idx="16"/>
          </p:nvPr>
        </p:nvSpPr>
        <p:spPr>
          <a:xfrm>
            <a:off x="1842709" y="6504215"/>
            <a:ext cx="900491" cy="241300"/>
          </a:xfrm>
        </p:spPr>
        <p:txBody>
          <a:bodyPr/>
          <a:lstStyle/>
          <a:p>
            <a:pPr>
              <a:defRPr/>
            </a:pPr>
            <a:fld id="{34FC5499-FDB1-442C-8B1D-731964D592BD}" type="datetime1">
              <a:rPr lang="en-US" smtClean="0"/>
              <a:t>5/2/2024</a:t>
            </a:fld>
            <a:endParaRPr lang="en-US" dirty="0"/>
          </a:p>
        </p:txBody>
      </p:sp>
      <p:sp>
        <p:nvSpPr>
          <p:cNvPr id="5" name="Footer Placeholder 4">
            <a:extLst>
              <a:ext uri="{FF2B5EF4-FFF2-40B4-BE49-F238E27FC236}">
                <a16:creationId xmlns:a16="http://schemas.microsoft.com/office/drawing/2014/main" id="{FDA077B9-ACB9-08E8-7A32-D8DBCE49A2A6}"/>
              </a:ext>
            </a:extLst>
          </p:cNvPr>
          <p:cNvSpPr>
            <a:spLocks noGrp="1"/>
          </p:cNvSpPr>
          <p:nvPr>
            <p:ph type="ftr" sz="quarter" idx="17"/>
          </p:nvPr>
        </p:nvSpPr>
        <p:spPr/>
        <p:txBody>
          <a:bodyPr/>
          <a:lstStyle/>
          <a:p>
            <a:pPr>
              <a:defRPr/>
            </a:pPr>
            <a:r>
              <a:rPr lang="en-US" dirty="0"/>
              <a:t>S. Krave | Acoustic Sensors on SMCT</a:t>
            </a:r>
            <a:endParaRPr lang="en-US" b="1" dirty="0"/>
          </a:p>
        </p:txBody>
      </p:sp>
      <p:sp>
        <p:nvSpPr>
          <p:cNvPr id="6" name="Slide Number Placeholder 5">
            <a:extLst>
              <a:ext uri="{FF2B5EF4-FFF2-40B4-BE49-F238E27FC236}">
                <a16:creationId xmlns:a16="http://schemas.microsoft.com/office/drawing/2014/main" id="{3E0357AB-59B1-0757-C608-0935DCF2D443}"/>
              </a:ext>
            </a:extLst>
          </p:cNvPr>
          <p:cNvSpPr>
            <a:spLocks noGrp="1"/>
          </p:cNvSpPr>
          <p:nvPr>
            <p:ph type="sldNum" sz="quarter" idx="18"/>
          </p:nvPr>
        </p:nvSpPr>
        <p:spPr/>
        <p:txBody>
          <a:bodyPr/>
          <a:lstStyle/>
          <a:p>
            <a:pPr>
              <a:defRPr/>
            </a:pPr>
            <a:fld id="{979A04A2-726F-2143-A443-7788AF27176E}" type="slidenum">
              <a:rPr lang="en-US" smtClean="0"/>
              <a:pPr>
                <a:defRPr/>
              </a:pPr>
              <a:t>3</a:t>
            </a:fld>
            <a:endParaRPr lang="en-US" dirty="0"/>
          </a:p>
        </p:txBody>
      </p:sp>
      <p:sp>
        <p:nvSpPr>
          <p:cNvPr id="7" name="Title 6">
            <a:extLst>
              <a:ext uri="{FF2B5EF4-FFF2-40B4-BE49-F238E27FC236}">
                <a16:creationId xmlns:a16="http://schemas.microsoft.com/office/drawing/2014/main" id="{D5F58926-C0CE-949E-C3CD-0CD19D5C0740}"/>
              </a:ext>
            </a:extLst>
          </p:cNvPr>
          <p:cNvSpPr>
            <a:spLocks noGrp="1"/>
          </p:cNvSpPr>
          <p:nvPr>
            <p:ph type="title"/>
          </p:nvPr>
        </p:nvSpPr>
        <p:spPr/>
        <p:txBody>
          <a:bodyPr>
            <a:normAutofit fontScale="90000"/>
          </a:bodyPr>
          <a:lstStyle/>
          <a:p>
            <a:r>
              <a:rPr lang="en-US" dirty="0">
                <a:solidFill>
                  <a:schemeClr val="bg1"/>
                </a:solidFill>
              </a:rPr>
              <a:t>Acoustic Sensor Locations</a:t>
            </a:r>
          </a:p>
        </p:txBody>
      </p:sp>
      <p:sp>
        <p:nvSpPr>
          <p:cNvPr id="10" name="Star: 5 Points 9">
            <a:extLst>
              <a:ext uri="{FF2B5EF4-FFF2-40B4-BE49-F238E27FC236}">
                <a16:creationId xmlns:a16="http://schemas.microsoft.com/office/drawing/2014/main" id="{6CF03B38-8735-2A0A-3A54-EA64E5421B58}"/>
              </a:ext>
            </a:extLst>
          </p:cNvPr>
          <p:cNvSpPr/>
          <p:nvPr/>
        </p:nvSpPr>
        <p:spPr>
          <a:xfrm>
            <a:off x="5636712" y="2471803"/>
            <a:ext cx="459288" cy="42973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t>1</a:t>
            </a:r>
          </a:p>
        </p:txBody>
      </p:sp>
      <p:sp>
        <p:nvSpPr>
          <p:cNvPr id="12" name="Star: 5 Points 11">
            <a:extLst>
              <a:ext uri="{FF2B5EF4-FFF2-40B4-BE49-F238E27FC236}">
                <a16:creationId xmlns:a16="http://schemas.microsoft.com/office/drawing/2014/main" id="{3E3F2CC0-5398-A873-8175-5B7632CE0A0C}"/>
              </a:ext>
            </a:extLst>
          </p:cNvPr>
          <p:cNvSpPr/>
          <p:nvPr/>
        </p:nvSpPr>
        <p:spPr>
          <a:xfrm>
            <a:off x="8617907" y="3429000"/>
            <a:ext cx="459288" cy="42973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t>2</a:t>
            </a:r>
          </a:p>
        </p:txBody>
      </p:sp>
      <p:sp>
        <p:nvSpPr>
          <p:cNvPr id="14" name="Star: 5 Points 13">
            <a:extLst>
              <a:ext uri="{FF2B5EF4-FFF2-40B4-BE49-F238E27FC236}">
                <a16:creationId xmlns:a16="http://schemas.microsoft.com/office/drawing/2014/main" id="{2D57EE31-3303-025B-9140-B2390FA147AF}"/>
              </a:ext>
            </a:extLst>
          </p:cNvPr>
          <p:cNvSpPr/>
          <p:nvPr/>
        </p:nvSpPr>
        <p:spPr>
          <a:xfrm>
            <a:off x="10258543" y="3728021"/>
            <a:ext cx="459288" cy="42973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t>6</a:t>
            </a:r>
          </a:p>
        </p:txBody>
      </p:sp>
      <p:sp>
        <p:nvSpPr>
          <p:cNvPr id="15" name="Star: 5 Points 14">
            <a:extLst>
              <a:ext uri="{FF2B5EF4-FFF2-40B4-BE49-F238E27FC236}">
                <a16:creationId xmlns:a16="http://schemas.microsoft.com/office/drawing/2014/main" id="{0146410E-8A0B-6AA4-4856-E5C8DA6DD13E}"/>
              </a:ext>
            </a:extLst>
          </p:cNvPr>
          <p:cNvSpPr/>
          <p:nvPr/>
        </p:nvSpPr>
        <p:spPr>
          <a:xfrm>
            <a:off x="11100239" y="3320768"/>
            <a:ext cx="459288" cy="42973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t>7</a:t>
            </a:r>
          </a:p>
        </p:txBody>
      </p:sp>
      <p:cxnSp>
        <p:nvCxnSpPr>
          <p:cNvPr id="18" name="Straight Arrow Connector 17">
            <a:extLst>
              <a:ext uri="{FF2B5EF4-FFF2-40B4-BE49-F238E27FC236}">
                <a16:creationId xmlns:a16="http://schemas.microsoft.com/office/drawing/2014/main" id="{1C3E6845-74E2-8968-6F1F-682BF89B75EF}"/>
              </a:ext>
            </a:extLst>
          </p:cNvPr>
          <p:cNvCxnSpPr/>
          <p:nvPr/>
        </p:nvCxnSpPr>
        <p:spPr>
          <a:xfrm>
            <a:off x="5363015" y="2089036"/>
            <a:ext cx="360612" cy="338096"/>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9" name="Straight Arrow Connector 18">
            <a:extLst>
              <a:ext uri="{FF2B5EF4-FFF2-40B4-BE49-F238E27FC236}">
                <a16:creationId xmlns:a16="http://schemas.microsoft.com/office/drawing/2014/main" id="{A22DA377-8F54-DC7A-BA1D-E0F9A03EBBCC}"/>
              </a:ext>
            </a:extLst>
          </p:cNvPr>
          <p:cNvCxnSpPr/>
          <p:nvPr/>
        </p:nvCxnSpPr>
        <p:spPr>
          <a:xfrm>
            <a:off x="6035245" y="1612231"/>
            <a:ext cx="360612" cy="338096"/>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0" name="Straight Arrow Connector 19">
            <a:extLst>
              <a:ext uri="{FF2B5EF4-FFF2-40B4-BE49-F238E27FC236}">
                <a16:creationId xmlns:a16="http://schemas.microsoft.com/office/drawing/2014/main" id="{C75A9A85-AC77-2FF0-DE2B-330AC9053CEC}"/>
              </a:ext>
            </a:extLst>
          </p:cNvPr>
          <p:cNvCxnSpPr>
            <a:cxnSpLocks/>
          </p:cNvCxnSpPr>
          <p:nvPr/>
        </p:nvCxnSpPr>
        <p:spPr>
          <a:xfrm flipH="1">
            <a:off x="7608197" y="1346300"/>
            <a:ext cx="233097" cy="42526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2" name="Straight Arrow Connector 21">
            <a:extLst>
              <a:ext uri="{FF2B5EF4-FFF2-40B4-BE49-F238E27FC236}">
                <a16:creationId xmlns:a16="http://schemas.microsoft.com/office/drawing/2014/main" id="{06CE29B7-134A-0085-3AFD-1A4BAD4F70A1}"/>
              </a:ext>
            </a:extLst>
          </p:cNvPr>
          <p:cNvCxnSpPr>
            <a:cxnSpLocks/>
          </p:cNvCxnSpPr>
          <p:nvPr/>
        </p:nvCxnSpPr>
        <p:spPr>
          <a:xfrm flipH="1">
            <a:off x="10935494" y="2361192"/>
            <a:ext cx="233097" cy="42526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25" name="Star: 5 Points 24">
            <a:extLst>
              <a:ext uri="{FF2B5EF4-FFF2-40B4-BE49-F238E27FC236}">
                <a16:creationId xmlns:a16="http://schemas.microsoft.com/office/drawing/2014/main" id="{352D938C-31C8-4184-FB57-8037D4D8EDE6}"/>
              </a:ext>
            </a:extLst>
          </p:cNvPr>
          <p:cNvSpPr/>
          <p:nvPr/>
        </p:nvSpPr>
        <p:spPr>
          <a:xfrm>
            <a:off x="4960497" y="1735457"/>
            <a:ext cx="459288" cy="42973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t>5</a:t>
            </a:r>
          </a:p>
        </p:txBody>
      </p:sp>
      <p:sp>
        <p:nvSpPr>
          <p:cNvPr id="29" name="Star: 5 Points 28">
            <a:extLst>
              <a:ext uri="{FF2B5EF4-FFF2-40B4-BE49-F238E27FC236}">
                <a16:creationId xmlns:a16="http://schemas.microsoft.com/office/drawing/2014/main" id="{117F5DBF-7BA4-EB7C-7C23-E2737E61E00A}"/>
              </a:ext>
            </a:extLst>
          </p:cNvPr>
          <p:cNvSpPr/>
          <p:nvPr/>
        </p:nvSpPr>
        <p:spPr>
          <a:xfrm>
            <a:off x="5655883" y="1344061"/>
            <a:ext cx="459288" cy="42973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t>8</a:t>
            </a:r>
          </a:p>
        </p:txBody>
      </p:sp>
      <p:sp>
        <p:nvSpPr>
          <p:cNvPr id="30" name="Star: 5 Points 29">
            <a:extLst>
              <a:ext uri="{FF2B5EF4-FFF2-40B4-BE49-F238E27FC236}">
                <a16:creationId xmlns:a16="http://schemas.microsoft.com/office/drawing/2014/main" id="{32F9B586-B79B-5B19-EDA0-4B776784ACF1}"/>
              </a:ext>
            </a:extLst>
          </p:cNvPr>
          <p:cNvSpPr/>
          <p:nvPr/>
        </p:nvSpPr>
        <p:spPr>
          <a:xfrm>
            <a:off x="7620367" y="926955"/>
            <a:ext cx="459288" cy="42973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t>4</a:t>
            </a:r>
          </a:p>
        </p:txBody>
      </p:sp>
      <p:sp>
        <p:nvSpPr>
          <p:cNvPr id="31" name="Star: 5 Points 30">
            <a:extLst>
              <a:ext uri="{FF2B5EF4-FFF2-40B4-BE49-F238E27FC236}">
                <a16:creationId xmlns:a16="http://schemas.microsoft.com/office/drawing/2014/main" id="{499AEC3E-5911-5B84-249F-D579A5D639F4}"/>
              </a:ext>
            </a:extLst>
          </p:cNvPr>
          <p:cNvSpPr/>
          <p:nvPr/>
        </p:nvSpPr>
        <p:spPr>
          <a:xfrm>
            <a:off x="11016516" y="2043215"/>
            <a:ext cx="459288" cy="42973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t>3</a:t>
            </a:r>
          </a:p>
        </p:txBody>
      </p:sp>
      <p:sp>
        <p:nvSpPr>
          <p:cNvPr id="3" name="TextBox 2">
            <a:extLst>
              <a:ext uri="{FF2B5EF4-FFF2-40B4-BE49-F238E27FC236}">
                <a16:creationId xmlns:a16="http://schemas.microsoft.com/office/drawing/2014/main" id="{A33D61FC-3FF1-1AE0-20EC-E39767B6FB72}"/>
              </a:ext>
            </a:extLst>
          </p:cNvPr>
          <p:cNvSpPr txBox="1"/>
          <p:nvPr/>
        </p:nvSpPr>
        <p:spPr>
          <a:xfrm>
            <a:off x="0" y="5664200"/>
            <a:ext cx="12073467" cy="5436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933" dirty="0"/>
              <a:t>Acoustic Sensors referenced in the presentation are 1-4, mapped 4-1</a:t>
            </a:r>
          </a:p>
        </p:txBody>
      </p:sp>
      <p:sp>
        <p:nvSpPr>
          <p:cNvPr id="8" name="TextBox 7">
            <a:extLst>
              <a:ext uri="{FF2B5EF4-FFF2-40B4-BE49-F238E27FC236}">
                <a16:creationId xmlns:a16="http://schemas.microsoft.com/office/drawing/2014/main" id="{05238847-C2B6-CFBA-8934-504D8C33E0B1}"/>
              </a:ext>
            </a:extLst>
          </p:cNvPr>
          <p:cNvSpPr txBox="1"/>
          <p:nvPr/>
        </p:nvSpPr>
        <p:spPr>
          <a:xfrm>
            <a:off x="4960497" y="4534678"/>
            <a:ext cx="2057400" cy="46166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dirty="0"/>
              <a:t>Transition</a:t>
            </a:r>
          </a:p>
        </p:txBody>
      </p:sp>
      <p:sp>
        <p:nvSpPr>
          <p:cNvPr id="11" name="TextBox 10">
            <a:extLst>
              <a:ext uri="{FF2B5EF4-FFF2-40B4-BE49-F238E27FC236}">
                <a16:creationId xmlns:a16="http://schemas.microsoft.com/office/drawing/2014/main" id="{2CF869D3-F813-1208-B3B2-66B5FD1D3CE7}"/>
              </a:ext>
            </a:extLst>
          </p:cNvPr>
          <p:cNvSpPr txBox="1"/>
          <p:nvPr/>
        </p:nvSpPr>
        <p:spPr>
          <a:xfrm>
            <a:off x="8573294" y="1451480"/>
            <a:ext cx="2924471" cy="46166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dirty="0"/>
              <a:t>Non-Transition</a:t>
            </a:r>
          </a:p>
        </p:txBody>
      </p:sp>
    </p:spTree>
    <p:extLst>
      <p:ext uri="{BB962C8B-B14F-4D97-AF65-F5344CB8AC3E}">
        <p14:creationId xmlns:p14="http://schemas.microsoft.com/office/powerpoint/2010/main" val="1568531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190B72-61E2-1C61-49FC-0F4E68D7132A}"/>
              </a:ext>
            </a:extLst>
          </p:cNvPr>
          <p:cNvPicPr>
            <a:picLocks noChangeAspect="1"/>
          </p:cNvPicPr>
          <p:nvPr/>
        </p:nvPicPr>
        <p:blipFill>
          <a:blip r:embed="rId2"/>
          <a:stretch>
            <a:fillRect/>
          </a:stretch>
        </p:blipFill>
        <p:spPr>
          <a:xfrm>
            <a:off x="6215551" y="4171995"/>
            <a:ext cx="3139483" cy="2249820"/>
          </a:xfrm>
          <a:prstGeom prst="rect">
            <a:avLst/>
          </a:prstGeom>
        </p:spPr>
      </p:pic>
      <p:sp>
        <p:nvSpPr>
          <p:cNvPr id="2" name="Text Placeholder 1">
            <a:extLst>
              <a:ext uri="{FF2B5EF4-FFF2-40B4-BE49-F238E27FC236}">
                <a16:creationId xmlns:a16="http://schemas.microsoft.com/office/drawing/2014/main" id="{D00FF01E-D911-6D61-E8A5-EF9FFB709D20}"/>
              </a:ext>
            </a:extLst>
          </p:cNvPr>
          <p:cNvSpPr>
            <a:spLocks noGrp="1"/>
          </p:cNvSpPr>
          <p:nvPr>
            <p:ph type="body" sz="half" idx="2"/>
          </p:nvPr>
        </p:nvSpPr>
        <p:spPr>
          <a:xfrm>
            <a:off x="304800" y="958852"/>
            <a:ext cx="5870369" cy="4832348"/>
          </a:xfrm>
        </p:spPr>
        <p:txBody>
          <a:bodyPr>
            <a:normAutofit/>
          </a:bodyPr>
          <a:lstStyle/>
          <a:p>
            <a:r>
              <a:rPr lang="en-US" sz="1600" dirty="0"/>
              <a:t>Some participation in channels 1-4, </a:t>
            </a:r>
            <a:r>
              <a:rPr lang="en-US" sz="1600" dirty="0" err="1"/>
              <a:t>picoscope</a:t>
            </a:r>
            <a:r>
              <a:rPr lang="en-US" sz="1600" dirty="0"/>
              <a:t> A-D, (8,7,6,5) (from diagram above) on rods. Strange response, some delay, asymmetric behavior. </a:t>
            </a:r>
          </a:p>
          <a:p>
            <a:pPr marL="380990" indent="-380990">
              <a:buFont typeface="Arial" panose="020B0604020202020204" pitchFamily="34" charset="0"/>
              <a:buChar char="•"/>
            </a:pPr>
            <a:r>
              <a:rPr lang="en-US" sz="1600" dirty="0"/>
              <a:t>Response is not due to acoustic events</a:t>
            </a:r>
          </a:p>
          <a:p>
            <a:r>
              <a:rPr lang="en-US" sz="1600" dirty="0"/>
              <a:t>Step on channel A is an overlay of the trigger signal.</a:t>
            </a:r>
          </a:p>
          <a:p>
            <a:pPr marL="380990" indent="-380990">
              <a:buFont typeface="Arial" panose="020B0604020202020204" pitchFamily="34" charset="0"/>
              <a:buChar char="•"/>
            </a:pPr>
            <a:r>
              <a:rPr lang="en-US" sz="1600" dirty="0"/>
              <a:t>Events begin 200 µs before quench</a:t>
            </a:r>
          </a:p>
          <a:p>
            <a:pPr marL="990575" lvl="1" indent="-380990">
              <a:buFont typeface="Arial" panose="020B0604020202020204" pitchFamily="34" charset="0"/>
              <a:buChar char="•"/>
            </a:pPr>
            <a:r>
              <a:rPr lang="en-US" dirty="0"/>
              <a:t>Turns out this was a spike.</a:t>
            </a:r>
          </a:p>
          <a:p>
            <a:pPr marL="1600160" lvl="2" indent="-380990">
              <a:buFont typeface="Arial" panose="020B0604020202020204" pitchFamily="34" charset="0"/>
              <a:buChar char="•"/>
            </a:pPr>
            <a:r>
              <a:rPr lang="en-US" sz="1100" dirty="0"/>
              <a:t>We will discuss…</a:t>
            </a:r>
          </a:p>
          <a:p>
            <a:r>
              <a:rPr lang="en-US" sz="1600" dirty="0"/>
              <a:t>1</a:t>
            </a:r>
            <a:r>
              <a:rPr lang="en-US" sz="1600" baseline="30000" dirty="0"/>
              <a:t>st</a:t>
            </a:r>
            <a:r>
              <a:rPr lang="en-US" sz="1600" dirty="0"/>
              <a:t> data is on non Transition Side, but this may not mean anything</a:t>
            </a:r>
          </a:p>
          <a:p>
            <a:pPr marL="380990" indent="-380990">
              <a:buFont typeface="Arial" panose="020B0604020202020204" pitchFamily="34" charset="0"/>
              <a:buChar char="•"/>
            </a:pPr>
            <a:r>
              <a:rPr lang="en-US" sz="1600" dirty="0"/>
              <a:t>Delay of 80 µs</a:t>
            </a:r>
          </a:p>
          <a:p>
            <a:pPr marL="990575" lvl="1" indent="-380990">
              <a:buFont typeface="Arial" panose="020B0604020202020204" pitchFamily="34" charset="0"/>
              <a:buChar char="•"/>
            </a:pPr>
            <a:r>
              <a:rPr lang="en-US" dirty="0"/>
              <a:t>Roughly .9 meters closer to the LE at 12 km/s</a:t>
            </a:r>
          </a:p>
          <a:p>
            <a:r>
              <a:rPr lang="en-US" sz="1600" dirty="0"/>
              <a:t>Largest data is on Magnet RE</a:t>
            </a:r>
          </a:p>
          <a:p>
            <a:pPr marL="380990" indent="-380990">
              <a:buFont typeface="Arial" panose="020B0604020202020204" pitchFamily="34" charset="0"/>
              <a:buChar char="•"/>
            </a:pPr>
            <a:r>
              <a:rPr lang="en-US" sz="1600" dirty="0"/>
              <a:t>Could be that wires pass magnet and pickup EMI that LE sensors don’t</a:t>
            </a:r>
          </a:p>
        </p:txBody>
      </p:sp>
      <p:sp>
        <p:nvSpPr>
          <p:cNvPr id="4" name="Date Placeholder 3">
            <a:extLst>
              <a:ext uri="{FF2B5EF4-FFF2-40B4-BE49-F238E27FC236}">
                <a16:creationId xmlns:a16="http://schemas.microsoft.com/office/drawing/2014/main" id="{BFF54890-59F0-A89F-2D22-37C78F7A49AE}"/>
              </a:ext>
            </a:extLst>
          </p:cNvPr>
          <p:cNvSpPr>
            <a:spLocks noGrp="1"/>
          </p:cNvSpPr>
          <p:nvPr>
            <p:ph type="dt" sz="half" idx="16"/>
          </p:nvPr>
        </p:nvSpPr>
        <p:spPr>
          <a:xfrm>
            <a:off x="1918909" y="6504215"/>
            <a:ext cx="900491" cy="241300"/>
          </a:xfrm>
        </p:spPr>
        <p:txBody>
          <a:bodyPr/>
          <a:lstStyle/>
          <a:p>
            <a:pPr>
              <a:defRPr/>
            </a:pPr>
            <a:fld id="{B1C14FC2-4EEC-481C-AA81-6FB295A87738}" type="datetime1">
              <a:rPr lang="en-US" smtClean="0"/>
              <a:t>5/2/2024</a:t>
            </a:fld>
            <a:endParaRPr lang="en-US" dirty="0"/>
          </a:p>
        </p:txBody>
      </p:sp>
      <p:sp>
        <p:nvSpPr>
          <p:cNvPr id="5" name="Footer Placeholder 4">
            <a:extLst>
              <a:ext uri="{FF2B5EF4-FFF2-40B4-BE49-F238E27FC236}">
                <a16:creationId xmlns:a16="http://schemas.microsoft.com/office/drawing/2014/main" id="{3E1F9A2A-7732-614F-A345-C56F73839005}"/>
              </a:ext>
            </a:extLst>
          </p:cNvPr>
          <p:cNvSpPr>
            <a:spLocks noGrp="1"/>
          </p:cNvSpPr>
          <p:nvPr>
            <p:ph type="ftr" sz="quarter" idx="17"/>
          </p:nvPr>
        </p:nvSpPr>
        <p:spPr/>
        <p:txBody>
          <a:bodyPr/>
          <a:lstStyle/>
          <a:p>
            <a:pPr>
              <a:defRPr/>
            </a:pPr>
            <a:r>
              <a:rPr lang="en-US" dirty="0"/>
              <a:t>S. Krave | Acoustic Sensors on SMCT</a:t>
            </a:r>
            <a:endParaRPr lang="en-US" b="1" dirty="0"/>
          </a:p>
        </p:txBody>
      </p:sp>
      <p:sp>
        <p:nvSpPr>
          <p:cNvPr id="6" name="Slide Number Placeholder 5">
            <a:extLst>
              <a:ext uri="{FF2B5EF4-FFF2-40B4-BE49-F238E27FC236}">
                <a16:creationId xmlns:a16="http://schemas.microsoft.com/office/drawing/2014/main" id="{6D3AADF1-371B-6B00-A27F-393FD90AF84E}"/>
              </a:ext>
            </a:extLst>
          </p:cNvPr>
          <p:cNvSpPr>
            <a:spLocks noGrp="1"/>
          </p:cNvSpPr>
          <p:nvPr>
            <p:ph type="sldNum" sz="quarter" idx="18"/>
          </p:nvPr>
        </p:nvSpPr>
        <p:spPr/>
        <p:txBody>
          <a:bodyPr/>
          <a:lstStyle/>
          <a:p>
            <a:pPr>
              <a:defRPr/>
            </a:pPr>
            <a:fld id="{979A04A2-726F-2143-A443-7788AF27176E}" type="slidenum">
              <a:rPr lang="en-US" smtClean="0"/>
              <a:pPr>
                <a:defRPr/>
              </a:pPr>
              <a:t>4</a:t>
            </a:fld>
            <a:endParaRPr lang="en-US" dirty="0"/>
          </a:p>
        </p:txBody>
      </p:sp>
      <p:sp>
        <p:nvSpPr>
          <p:cNvPr id="7" name="Title 6">
            <a:extLst>
              <a:ext uri="{FF2B5EF4-FFF2-40B4-BE49-F238E27FC236}">
                <a16:creationId xmlns:a16="http://schemas.microsoft.com/office/drawing/2014/main" id="{FCFFB9A1-5046-C11D-A209-7648C50C55A7}"/>
              </a:ext>
            </a:extLst>
          </p:cNvPr>
          <p:cNvSpPr>
            <a:spLocks noGrp="1"/>
          </p:cNvSpPr>
          <p:nvPr>
            <p:ph type="title"/>
          </p:nvPr>
        </p:nvSpPr>
        <p:spPr/>
        <p:txBody>
          <a:bodyPr>
            <a:normAutofit fontScale="90000"/>
          </a:bodyPr>
          <a:lstStyle/>
          <a:p>
            <a:r>
              <a:rPr lang="en-US" dirty="0">
                <a:solidFill>
                  <a:schemeClr val="bg1"/>
                </a:solidFill>
              </a:rPr>
              <a:t>Example of data from acoustic sensors</a:t>
            </a:r>
          </a:p>
        </p:txBody>
      </p:sp>
      <p:pic>
        <p:nvPicPr>
          <p:cNvPr id="13" name="Content Placeholder 12">
            <a:extLst>
              <a:ext uri="{FF2B5EF4-FFF2-40B4-BE49-F238E27FC236}">
                <a16:creationId xmlns:a16="http://schemas.microsoft.com/office/drawing/2014/main" id="{09E2AAB3-1928-080D-DD2A-53C3BEBCFB4E}"/>
              </a:ext>
            </a:extLst>
          </p:cNvPr>
          <p:cNvPicPr>
            <a:picLocks noGrp="1" noChangeAspect="1"/>
          </p:cNvPicPr>
          <p:nvPr>
            <p:ph sz="half" idx="15"/>
          </p:nvPr>
        </p:nvPicPr>
        <p:blipFill>
          <a:blip r:embed="rId3"/>
          <a:stretch>
            <a:fillRect/>
          </a:stretch>
        </p:blipFill>
        <p:spPr>
          <a:xfrm>
            <a:off x="6545447" y="681905"/>
            <a:ext cx="5582832" cy="4187124"/>
          </a:xfrm>
        </p:spPr>
      </p:pic>
      <p:sp>
        <p:nvSpPr>
          <p:cNvPr id="8" name="TextBox 7">
            <a:extLst>
              <a:ext uri="{FF2B5EF4-FFF2-40B4-BE49-F238E27FC236}">
                <a16:creationId xmlns:a16="http://schemas.microsoft.com/office/drawing/2014/main" id="{E8A4B2F8-0838-6768-946D-4268A5FEECD4}"/>
              </a:ext>
            </a:extLst>
          </p:cNvPr>
          <p:cNvSpPr txBox="1"/>
          <p:nvPr/>
        </p:nvSpPr>
        <p:spPr>
          <a:xfrm>
            <a:off x="6545448" y="5478469"/>
            <a:ext cx="2660073" cy="666977"/>
          </a:xfrm>
          <a:prstGeom prst="rect">
            <a:avLst/>
          </a:prstGeom>
          <a:noFill/>
        </p:spPr>
        <p:txBody>
          <a:bodyPr wrap="square" rtlCol="0">
            <a:spAutoFit/>
          </a:bodyPr>
          <a:lstStyle/>
          <a:p>
            <a:pPr algn="ctr"/>
            <a:r>
              <a:rPr lang="en-US" sz="1867" dirty="0"/>
              <a:t>Example Acoustic Event</a:t>
            </a:r>
          </a:p>
          <a:p>
            <a:pPr algn="ctr"/>
            <a:r>
              <a:rPr lang="en-US" sz="1867" dirty="0"/>
              <a:t>(MQXFS1d)</a:t>
            </a:r>
          </a:p>
        </p:txBody>
      </p:sp>
    </p:spTree>
    <p:extLst>
      <p:ext uri="{BB962C8B-B14F-4D97-AF65-F5344CB8AC3E}">
        <p14:creationId xmlns:p14="http://schemas.microsoft.com/office/powerpoint/2010/main" val="2824049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3D9B75-1C32-C305-DDDE-DAF1E369A21A}"/>
              </a:ext>
            </a:extLst>
          </p:cNvPr>
          <p:cNvSpPr>
            <a:spLocks noGrp="1"/>
          </p:cNvSpPr>
          <p:nvPr>
            <p:ph type="body" sz="half" idx="2"/>
          </p:nvPr>
        </p:nvSpPr>
        <p:spPr/>
        <p:txBody>
          <a:bodyPr/>
          <a:lstStyle/>
          <a:p>
            <a:r>
              <a:rPr lang="en-US" dirty="0"/>
              <a:t>Largest events in sensor have high frequency ringing with fast decay</a:t>
            </a:r>
          </a:p>
          <a:p>
            <a:pPr marL="380990" indent="-380990">
              <a:buFont typeface="Arial" panose="020B0604020202020204" pitchFamily="34" charset="0"/>
              <a:buChar char="•"/>
            </a:pPr>
            <a:r>
              <a:rPr lang="en-US" dirty="0"/>
              <a:t>These data are just not working well in general.</a:t>
            </a:r>
          </a:p>
          <a:p>
            <a:pPr marL="380990" indent="-380990">
              <a:buFont typeface="Arial" panose="020B0604020202020204" pitchFamily="34" charset="0"/>
              <a:buChar char="•"/>
            </a:pPr>
            <a:r>
              <a:rPr lang="en-US" dirty="0"/>
              <a:t>Typical acoustic events have more broadband response with longer decays.</a:t>
            </a:r>
          </a:p>
          <a:p>
            <a:pPr marL="380990" indent="-380990">
              <a:buFont typeface="Arial" panose="020B0604020202020204" pitchFamily="34" charset="0"/>
              <a:buChar char="•"/>
            </a:pPr>
            <a:r>
              <a:rPr lang="en-US" dirty="0"/>
              <a:t>We will try measuring more stuff.</a:t>
            </a:r>
          </a:p>
          <a:p>
            <a:pPr marL="380990" indent="-380990">
              <a:buFont typeface="Arial" panose="020B0604020202020204" pitchFamily="34" charset="0"/>
              <a:buChar char="•"/>
            </a:pPr>
            <a:r>
              <a:rPr lang="en-US" dirty="0"/>
              <a:t>Many are non-symmetric, which is not expected of acoustic events</a:t>
            </a:r>
          </a:p>
          <a:p>
            <a:r>
              <a:rPr lang="en-US" dirty="0"/>
              <a:t>Some smaller events exhibit the typical behavior of AE sensors</a:t>
            </a:r>
          </a:p>
          <a:p>
            <a:endParaRPr lang="en-US" dirty="0"/>
          </a:p>
          <a:p>
            <a:r>
              <a:rPr lang="en-US" dirty="0"/>
              <a:t>Mixed mode behavior: Likely large electromagnetic component driving noise on sensors</a:t>
            </a:r>
          </a:p>
        </p:txBody>
      </p:sp>
      <p:sp>
        <p:nvSpPr>
          <p:cNvPr id="4" name="Date Placeholder 3">
            <a:extLst>
              <a:ext uri="{FF2B5EF4-FFF2-40B4-BE49-F238E27FC236}">
                <a16:creationId xmlns:a16="http://schemas.microsoft.com/office/drawing/2014/main" id="{88E55CC5-FA55-A304-870D-FB3E3532FE06}"/>
              </a:ext>
            </a:extLst>
          </p:cNvPr>
          <p:cNvSpPr>
            <a:spLocks noGrp="1"/>
          </p:cNvSpPr>
          <p:nvPr>
            <p:ph type="dt" sz="half" idx="16"/>
          </p:nvPr>
        </p:nvSpPr>
        <p:spPr>
          <a:xfrm>
            <a:off x="1995109" y="6504215"/>
            <a:ext cx="900491" cy="241300"/>
          </a:xfrm>
        </p:spPr>
        <p:txBody>
          <a:bodyPr/>
          <a:lstStyle/>
          <a:p>
            <a:pPr>
              <a:defRPr/>
            </a:pPr>
            <a:fld id="{B1C14FC2-4EEC-481C-AA81-6FB295A87738}" type="datetime1">
              <a:rPr lang="en-US" smtClean="0"/>
              <a:t>5/2/2024</a:t>
            </a:fld>
            <a:endParaRPr lang="en-US" dirty="0"/>
          </a:p>
        </p:txBody>
      </p:sp>
      <p:sp>
        <p:nvSpPr>
          <p:cNvPr id="5" name="Footer Placeholder 4">
            <a:extLst>
              <a:ext uri="{FF2B5EF4-FFF2-40B4-BE49-F238E27FC236}">
                <a16:creationId xmlns:a16="http://schemas.microsoft.com/office/drawing/2014/main" id="{344347D9-F466-6513-138B-BB5057C76B65}"/>
              </a:ext>
            </a:extLst>
          </p:cNvPr>
          <p:cNvSpPr>
            <a:spLocks noGrp="1"/>
          </p:cNvSpPr>
          <p:nvPr>
            <p:ph type="ftr" sz="quarter" idx="17"/>
          </p:nvPr>
        </p:nvSpPr>
        <p:spPr/>
        <p:txBody>
          <a:bodyPr/>
          <a:lstStyle/>
          <a:p>
            <a:pPr>
              <a:defRPr/>
            </a:pPr>
            <a:r>
              <a:rPr lang="en-US" dirty="0"/>
              <a:t>S. Krave | Acoustic Sensors on SMCT</a:t>
            </a:r>
            <a:endParaRPr lang="en-US" b="1" dirty="0"/>
          </a:p>
        </p:txBody>
      </p:sp>
      <p:sp>
        <p:nvSpPr>
          <p:cNvPr id="6" name="Slide Number Placeholder 5">
            <a:extLst>
              <a:ext uri="{FF2B5EF4-FFF2-40B4-BE49-F238E27FC236}">
                <a16:creationId xmlns:a16="http://schemas.microsoft.com/office/drawing/2014/main" id="{8E373F5B-9C63-E42F-0212-DE2E8D16C8A7}"/>
              </a:ext>
            </a:extLst>
          </p:cNvPr>
          <p:cNvSpPr>
            <a:spLocks noGrp="1"/>
          </p:cNvSpPr>
          <p:nvPr>
            <p:ph type="sldNum" sz="quarter" idx="18"/>
          </p:nvPr>
        </p:nvSpPr>
        <p:spPr/>
        <p:txBody>
          <a:bodyPr/>
          <a:lstStyle/>
          <a:p>
            <a:pPr>
              <a:defRPr/>
            </a:pPr>
            <a:fld id="{979A04A2-726F-2143-A443-7788AF27176E}" type="slidenum">
              <a:rPr lang="en-US" smtClean="0"/>
              <a:pPr>
                <a:defRPr/>
              </a:pPr>
              <a:t>5</a:t>
            </a:fld>
            <a:endParaRPr lang="en-US" dirty="0"/>
          </a:p>
        </p:txBody>
      </p:sp>
      <p:sp>
        <p:nvSpPr>
          <p:cNvPr id="7" name="Title 6">
            <a:extLst>
              <a:ext uri="{FF2B5EF4-FFF2-40B4-BE49-F238E27FC236}">
                <a16:creationId xmlns:a16="http://schemas.microsoft.com/office/drawing/2014/main" id="{6388C00E-0C9D-CF7E-70A2-8DAD6FB835FE}"/>
              </a:ext>
            </a:extLst>
          </p:cNvPr>
          <p:cNvSpPr>
            <a:spLocks noGrp="1"/>
          </p:cNvSpPr>
          <p:nvPr>
            <p:ph type="title"/>
          </p:nvPr>
        </p:nvSpPr>
        <p:spPr/>
        <p:txBody>
          <a:bodyPr>
            <a:normAutofit fontScale="90000"/>
          </a:bodyPr>
          <a:lstStyle/>
          <a:p>
            <a:r>
              <a:rPr lang="en-US" dirty="0">
                <a:solidFill>
                  <a:schemeClr val="bg1"/>
                </a:solidFill>
              </a:rPr>
              <a:t>We see two types of events</a:t>
            </a:r>
          </a:p>
        </p:txBody>
      </p:sp>
      <p:pic>
        <p:nvPicPr>
          <p:cNvPr id="13" name="Content Placeholder 12">
            <a:extLst>
              <a:ext uri="{FF2B5EF4-FFF2-40B4-BE49-F238E27FC236}">
                <a16:creationId xmlns:a16="http://schemas.microsoft.com/office/drawing/2014/main" id="{151508C7-9321-1427-CCAD-286A179C017D}"/>
              </a:ext>
            </a:extLst>
          </p:cNvPr>
          <p:cNvPicPr>
            <a:picLocks noGrp="1" noChangeAspect="1"/>
          </p:cNvPicPr>
          <p:nvPr>
            <p:ph sz="half" idx="15"/>
          </p:nvPr>
        </p:nvPicPr>
        <p:blipFill>
          <a:blip r:embed="rId2"/>
          <a:stretch>
            <a:fillRect/>
          </a:stretch>
        </p:blipFill>
        <p:spPr>
          <a:xfrm>
            <a:off x="4940301" y="950081"/>
            <a:ext cx="6697132" cy="5022849"/>
          </a:xfrm>
        </p:spPr>
      </p:pic>
    </p:spTree>
    <p:extLst>
      <p:ext uri="{BB962C8B-B14F-4D97-AF65-F5344CB8AC3E}">
        <p14:creationId xmlns:p14="http://schemas.microsoft.com/office/powerpoint/2010/main" val="2651811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45AA10-D7B4-117A-6EDA-E0CF2D85ED1E}"/>
              </a:ext>
            </a:extLst>
          </p:cNvPr>
          <p:cNvSpPr>
            <a:spLocks noGrp="1"/>
          </p:cNvSpPr>
          <p:nvPr>
            <p:ph type="body" sz="half" idx="2"/>
          </p:nvPr>
        </p:nvSpPr>
        <p:spPr/>
        <p:txBody>
          <a:bodyPr>
            <a:normAutofit/>
          </a:bodyPr>
          <a:lstStyle/>
          <a:p>
            <a:pPr marL="380990" indent="-380990">
              <a:buFont typeface="Arial" panose="020B0604020202020204" pitchFamily="34" charset="0"/>
              <a:buChar char="•"/>
            </a:pPr>
            <a:r>
              <a:rPr lang="en-US" sz="2000" dirty="0"/>
              <a:t>Acoustic sensors are faulty.</a:t>
            </a:r>
          </a:p>
          <a:p>
            <a:pPr marL="990575" lvl="1" indent="-380990">
              <a:buFont typeface="Arial" panose="020B0604020202020204" pitchFamily="34" charset="0"/>
              <a:buChar char="•"/>
            </a:pPr>
            <a:r>
              <a:rPr lang="en-US" sz="2000" dirty="0"/>
              <a:t>They have been fixed for the COMB dipole and CCT and are working well</a:t>
            </a:r>
          </a:p>
          <a:p>
            <a:pPr marL="380990" indent="-380990">
              <a:buFont typeface="Arial" panose="020B0604020202020204" pitchFamily="34" charset="0"/>
              <a:buChar char="•"/>
            </a:pPr>
            <a:r>
              <a:rPr lang="en-US" sz="2000" dirty="0"/>
              <a:t>Broken sensors pick up EMI.</a:t>
            </a:r>
          </a:p>
          <a:p>
            <a:pPr marL="990575" lvl="1" indent="-380990">
              <a:buFont typeface="Arial" panose="020B0604020202020204" pitchFamily="34" charset="0"/>
              <a:buChar char="•"/>
            </a:pPr>
            <a:r>
              <a:rPr lang="en-US" sz="2000" dirty="0"/>
              <a:t>Uncharacterized quench antennas</a:t>
            </a:r>
          </a:p>
          <a:p>
            <a:pPr marL="990575" lvl="1" indent="-380990">
              <a:buFont typeface="Arial" panose="020B0604020202020204" pitchFamily="34" charset="0"/>
              <a:buChar char="•"/>
            </a:pPr>
            <a:r>
              <a:rPr lang="en-US" sz="2000" dirty="0"/>
              <a:t>This EMI seems correlated with coil behavior/looks like acoustics from an overview</a:t>
            </a:r>
          </a:p>
        </p:txBody>
      </p:sp>
      <p:pic>
        <p:nvPicPr>
          <p:cNvPr id="9" name="Content Placeholder 8">
            <a:extLst>
              <a:ext uri="{FF2B5EF4-FFF2-40B4-BE49-F238E27FC236}">
                <a16:creationId xmlns:a16="http://schemas.microsoft.com/office/drawing/2014/main" id="{8748905C-0FBC-8647-2108-FDAD174BEC70}"/>
              </a:ext>
            </a:extLst>
          </p:cNvPr>
          <p:cNvPicPr>
            <a:picLocks noGrp="1" noChangeAspect="1"/>
          </p:cNvPicPr>
          <p:nvPr>
            <p:ph sz="half" idx="15"/>
          </p:nvPr>
        </p:nvPicPr>
        <p:blipFill>
          <a:blip r:embed="rId2"/>
          <a:stretch>
            <a:fillRect/>
          </a:stretch>
        </p:blipFill>
        <p:spPr>
          <a:xfrm>
            <a:off x="5681133" y="681906"/>
            <a:ext cx="6172200" cy="3317557"/>
          </a:xfrm>
        </p:spPr>
      </p:pic>
      <p:sp>
        <p:nvSpPr>
          <p:cNvPr id="4" name="Date Placeholder 3">
            <a:extLst>
              <a:ext uri="{FF2B5EF4-FFF2-40B4-BE49-F238E27FC236}">
                <a16:creationId xmlns:a16="http://schemas.microsoft.com/office/drawing/2014/main" id="{18F2EEFD-0484-6C88-B4A1-CAA15F5501B4}"/>
              </a:ext>
            </a:extLst>
          </p:cNvPr>
          <p:cNvSpPr>
            <a:spLocks noGrp="1"/>
          </p:cNvSpPr>
          <p:nvPr>
            <p:ph type="dt" sz="half" idx="16"/>
          </p:nvPr>
        </p:nvSpPr>
        <p:spPr>
          <a:xfrm>
            <a:off x="2071309" y="6504215"/>
            <a:ext cx="900491" cy="241300"/>
          </a:xfrm>
        </p:spPr>
        <p:txBody>
          <a:bodyPr/>
          <a:lstStyle/>
          <a:p>
            <a:pPr>
              <a:defRPr/>
            </a:pPr>
            <a:fld id="{B1C14FC2-4EEC-481C-AA81-6FB295A87738}" type="datetime1">
              <a:rPr lang="en-US" smtClean="0"/>
              <a:t>5/2/2024</a:t>
            </a:fld>
            <a:endParaRPr lang="en-US" dirty="0"/>
          </a:p>
        </p:txBody>
      </p:sp>
      <p:sp>
        <p:nvSpPr>
          <p:cNvPr id="5" name="Footer Placeholder 4">
            <a:extLst>
              <a:ext uri="{FF2B5EF4-FFF2-40B4-BE49-F238E27FC236}">
                <a16:creationId xmlns:a16="http://schemas.microsoft.com/office/drawing/2014/main" id="{CB57C1D7-0D10-0196-7E7D-39B14858900E}"/>
              </a:ext>
            </a:extLst>
          </p:cNvPr>
          <p:cNvSpPr>
            <a:spLocks noGrp="1"/>
          </p:cNvSpPr>
          <p:nvPr>
            <p:ph type="ftr" sz="quarter" idx="17"/>
          </p:nvPr>
        </p:nvSpPr>
        <p:spPr/>
        <p:txBody>
          <a:bodyPr/>
          <a:lstStyle/>
          <a:p>
            <a:pPr>
              <a:defRPr/>
            </a:pPr>
            <a:r>
              <a:rPr lang="en-US"/>
              <a:t>S. Krave | Acoustic Sensors on SMCT</a:t>
            </a:r>
            <a:endParaRPr lang="en-US" b="1" dirty="0"/>
          </a:p>
        </p:txBody>
      </p:sp>
      <p:sp>
        <p:nvSpPr>
          <p:cNvPr id="6" name="Slide Number Placeholder 5">
            <a:extLst>
              <a:ext uri="{FF2B5EF4-FFF2-40B4-BE49-F238E27FC236}">
                <a16:creationId xmlns:a16="http://schemas.microsoft.com/office/drawing/2014/main" id="{51ED0D83-CE53-C255-2581-C1E62F0C7118}"/>
              </a:ext>
            </a:extLst>
          </p:cNvPr>
          <p:cNvSpPr>
            <a:spLocks noGrp="1"/>
          </p:cNvSpPr>
          <p:nvPr>
            <p:ph type="sldNum" sz="quarter" idx="18"/>
          </p:nvPr>
        </p:nvSpPr>
        <p:spPr/>
        <p:txBody>
          <a:bodyPr/>
          <a:lstStyle/>
          <a:p>
            <a:pPr>
              <a:defRPr/>
            </a:pPr>
            <a:fld id="{979A04A2-726F-2143-A443-7788AF27176E}" type="slidenum">
              <a:rPr lang="en-US" smtClean="0"/>
              <a:pPr>
                <a:defRPr/>
              </a:pPr>
              <a:t>6</a:t>
            </a:fld>
            <a:endParaRPr lang="en-US" dirty="0"/>
          </a:p>
        </p:txBody>
      </p:sp>
      <p:sp>
        <p:nvSpPr>
          <p:cNvPr id="7" name="Title 6">
            <a:extLst>
              <a:ext uri="{FF2B5EF4-FFF2-40B4-BE49-F238E27FC236}">
                <a16:creationId xmlns:a16="http://schemas.microsoft.com/office/drawing/2014/main" id="{06DBA828-51E9-E347-F415-86C6F93029B1}"/>
              </a:ext>
            </a:extLst>
          </p:cNvPr>
          <p:cNvSpPr>
            <a:spLocks noGrp="1"/>
          </p:cNvSpPr>
          <p:nvPr>
            <p:ph type="title"/>
          </p:nvPr>
        </p:nvSpPr>
        <p:spPr/>
        <p:txBody>
          <a:bodyPr>
            <a:normAutofit fontScale="90000"/>
          </a:bodyPr>
          <a:lstStyle/>
          <a:p>
            <a:r>
              <a:rPr lang="en-US" dirty="0">
                <a:solidFill>
                  <a:schemeClr val="bg1"/>
                </a:solidFill>
              </a:rPr>
              <a:t>Recap: Acoustic sensors</a:t>
            </a:r>
          </a:p>
        </p:txBody>
      </p:sp>
      <p:sp>
        <p:nvSpPr>
          <p:cNvPr id="10" name="TextBox 9">
            <a:extLst>
              <a:ext uri="{FF2B5EF4-FFF2-40B4-BE49-F238E27FC236}">
                <a16:creationId xmlns:a16="http://schemas.microsoft.com/office/drawing/2014/main" id="{599D13DF-803E-3A20-C875-279911FC3E15}"/>
              </a:ext>
            </a:extLst>
          </p:cNvPr>
          <p:cNvSpPr txBox="1"/>
          <p:nvPr/>
        </p:nvSpPr>
        <p:spPr>
          <a:xfrm>
            <a:off x="8627533" y="2683934"/>
            <a:ext cx="3225800" cy="46166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dirty="0"/>
              <a:t>Comb Test Data</a:t>
            </a:r>
          </a:p>
        </p:txBody>
      </p:sp>
    </p:spTree>
    <p:extLst>
      <p:ext uri="{BB962C8B-B14F-4D97-AF65-F5344CB8AC3E}">
        <p14:creationId xmlns:p14="http://schemas.microsoft.com/office/powerpoint/2010/main" val="1329025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2BB744-9837-4CC9-BFF6-952CF4F2E380}"/>
              </a:ext>
            </a:extLst>
          </p:cNvPr>
          <p:cNvSpPr>
            <a:spLocks noGrp="1"/>
          </p:cNvSpPr>
          <p:nvPr>
            <p:ph type="body" sz="half" idx="2"/>
          </p:nvPr>
        </p:nvSpPr>
        <p:spPr>
          <a:xfrm>
            <a:off x="304800" y="958851"/>
            <a:ext cx="5020733" cy="5022676"/>
          </a:xfrm>
        </p:spPr>
        <p:txBody>
          <a:bodyPr/>
          <a:lstStyle/>
          <a:p>
            <a:r>
              <a:rPr lang="en-US" sz="1600" dirty="0"/>
              <a:t>Since we had extra channels on the </a:t>
            </a:r>
            <a:r>
              <a:rPr lang="en-US" sz="1600" dirty="0" err="1"/>
              <a:t>picoscopes</a:t>
            </a:r>
            <a:r>
              <a:rPr lang="en-US" sz="1600" dirty="0"/>
              <a:t>, we plugged in additional instrumentation</a:t>
            </a:r>
          </a:p>
          <a:p>
            <a:pPr marL="228594" indent="-228594">
              <a:buFont typeface="Arial" panose="020B0604020202020204" pitchFamily="34" charset="0"/>
              <a:buChar char="•"/>
            </a:pPr>
            <a:r>
              <a:rPr lang="en-US" sz="1600" dirty="0" err="1"/>
              <a:t>Halfcoil</a:t>
            </a:r>
            <a:r>
              <a:rPr lang="en-US" sz="1600" dirty="0"/>
              <a:t> Bucked from AQD</a:t>
            </a:r>
          </a:p>
          <a:p>
            <a:pPr marL="228594" indent="-228594">
              <a:buFont typeface="Arial" panose="020B0604020202020204" pitchFamily="34" charset="0"/>
              <a:buChar char="•"/>
            </a:pPr>
            <a:r>
              <a:rPr lang="en-US" sz="1600" dirty="0"/>
              <a:t>Current (1V = 3kA)</a:t>
            </a:r>
          </a:p>
          <a:p>
            <a:pPr marL="228594" indent="-228594">
              <a:buFont typeface="Arial" panose="020B0604020202020204" pitchFamily="34" charset="0"/>
              <a:buChar char="•"/>
            </a:pPr>
            <a:r>
              <a:rPr lang="en-US" sz="1600" dirty="0"/>
              <a:t>Quench Trigger</a:t>
            </a:r>
          </a:p>
          <a:p>
            <a:endParaRPr lang="en-US" sz="1600" dirty="0"/>
          </a:p>
          <a:p>
            <a:r>
              <a:rPr lang="en-US" sz="1600" dirty="0"/>
              <a:t>A mix of plots for now from the </a:t>
            </a:r>
            <a:r>
              <a:rPr lang="en-US" sz="1600" dirty="0" err="1"/>
              <a:t>picoscope</a:t>
            </a:r>
            <a:r>
              <a:rPr lang="en-US" sz="1600" dirty="0"/>
              <a:t> app, used to capture and convert the data, and MATLAB, used for additional analysis and plotting.</a:t>
            </a:r>
          </a:p>
          <a:p>
            <a:endParaRPr lang="en-US" sz="1600" dirty="0"/>
          </a:p>
          <a:p>
            <a:r>
              <a:rPr lang="en-US" sz="1600" dirty="0"/>
              <a:t>This presentation focuses on ramp 55 when including current data, however voltage spikes and the correspondence in the acoustic channels holds for all ramps.</a:t>
            </a:r>
          </a:p>
          <a:p>
            <a:r>
              <a:rPr lang="en-US" sz="1600" dirty="0"/>
              <a:t>Spikes are most prevalent at high current and low to moderate ramp rates (below ~10ish kA).</a:t>
            </a:r>
          </a:p>
          <a:p>
            <a:pPr marL="380990" indent="-380990">
              <a:buFont typeface="Arial" panose="020B0604020202020204" pitchFamily="34" charset="0"/>
              <a:buChar char="•"/>
            </a:pPr>
            <a:r>
              <a:rPr lang="en-US" sz="1600" dirty="0"/>
              <a:t>I presume this is a mechanical hysteresis behavior with frictional forces preventing motion at lower current. </a:t>
            </a:r>
          </a:p>
        </p:txBody>
      </p:sp>
      <p:sp>
        <p:nvSpPr>
          <p:cNvPr id="4" name="Date Placeholder 3">
            <a:extLst>
              <a:ext uri="{FF2B5EF4-FFF2-40B4-BE49-F238E27FC236}">
                <a16:creationId xmlns:a16="http://schemas.microsoft.com/office/drawing/2014/main" id="{AA781A37-ADCA-43C1-7342-0E8A125E970B}"/>
              </a:ext>
            </a:extLst>
          </p:cNvPr>
          <p:cNvSpPr>
            <a:spLocks noGrp="1"/>
          </p:cNvSpPr>
          <p:nvPr>
            <p:ph type="dt" sz="half" idx="16"/>
          </p:nvPr>
        </p:nvSpPr>
        <p:spPr>
          <a:xfrm>
            <a:off x="2209800" y="6477000"/>
            <a:ext cx="900491" cy="241300"/>
          </a:xfrm>
        </p:spPr>
        <p:txBody>
          <a:bodyPr/>
          <a:lstStyle/>
          <a:p>
            <a:pPr>
              <a:defRPr/>
            </a:pPr>
            <a:fld id="{B1C14FC2-4EEC-481C-AA81-6FB295A87738}" type="datetime1">
              <a:rPr lang="en-US" smtClean="0"/>
              <a:t>5/2/2024</a:t>
            </a:fld>
            <a:endParaRPr lang="en-US" dirty="0"/>
          </a:p>
        </p:txBody>
      </p:sp>
      <p:sp>
        <p:nvSpPr>
          <p:cNvPr id="5" name="Footer Placeholder 4">
            <a:extLst>
              <a:ext uri="{FF2B5EF4-FFF2-40B4-BE49-F238E27FC236}">
                <a16:creationId xmlns:a16="http://schemas.microsoft.com/office/drawing/2014/main" id="{78EDD311-C5C3-83C5-8C90-96C215FD0788}"/>
              </a:ext>
            </a:extLst>
          </p:cNvPr>
          <p:cNvSpPr>
            <a:spLocks noGrp="1"/>
          </p:cNvSpPr>
          <p:nvPr>
            <p:ph type="ftr" sz="quarter" idx="17"/>
          </p:nvPr>
        </p:nvSpPr>
        <p:spPr/>
        <p:txBody>
          <a:bodyPr/>
          <a:lstStyle/>
          <a:p>
            <a:pPr>
              <a:defRPr/>
            </a:pPr>
            <a:r>
              <a:rPr lang="en-US"/>
              <a:t>S. Krave | Acoustic Sensors on SMCT</a:t>
            </a:r>
            <a:endParaRPr lang="en-US" b="1" dirty="0"/>
          </a:p>
        </p:txBody>
      </p:sp>
      <p:sp>
        <p:nvSpPr>
          <p:cNvPr id="6" name="Slide Number Placeholder 5">
            <a:extLst>
              <a:ext uri="{FF2B5EF4-FFF2-40B4-BE49-F238E27FC236}">
                <a16:creationId xmlns:a16="http://schemas.microsoft.com/office/drawing/2014/main" id="{A1366B59-0F20-A11E-4253-88FEAB1045CF}"/>
              </a:ext>
            </a:extLst>
          </p:cNvPr>
          <p:cNvSpPr>
            <a:spLocks noGrp="1"/>
          </p:cNvSpPr>
          <p:nvPr>
            <p:ph type="sldNum" sz="quarter" idx="18"/>
          </p:nvPr>
        </p:nvSpPr>
        <p:spPr/>
        <p:txBody>
          <a:bodyPr/>
          <a:lstStyle/>
          <a:p>
            <a:pPr>
              <a:defRPr/>
            </a:pPr>
            <a:fld id="{979A04A2-726F-2143-A443-7788AF27176E}" type="slidenum">
              <a:rPr lang="en-US" smtClean="0"/>
              <a:pPr>
                <a:defRPr/>
              </a:pPr>
              <a:t>7</a:t>
            </a:fld>
            <a:endParaRPr lang="en-US" dirty="0"/>
          </a:p>
        </p:txBody>
      </p:sp>
      <p:sp>
        <p:nvSpPr>
          <p:cNvPr id="7" name="Title 6">
            <a:extLst>
              <a:ext uri="{FF2B5EF4-FFF2-40B4-BE49-F238E27FC236}">
                <a16:creationId xmlns:a16="http://schemas.microsoft.com/office/drawing/2014/main" id="{4B8DB438-66E6-1BDE-B7C8-919C6A39F9E8}"/>
              </a:ext>
            </a:extLst>
          </p:cNvPr>
          <p:cNvSpPr>
            <a:spLocks noGrp="1"/>
          </p:cNvSpPr>
          <p:nvPr>
            <p:ph type="title"/>
          </p:nvPr>
        </p:nvSpPr>
        <p:spPr/>
        <p:txBody>
          <a:bodyPr>
            <a:normAutofit fontScale="90000"/>
          </a:bodyPr>
          <a:lstStyle/>
          <a:p>
            <a:r>
              <a:rPr lang="en-US" dirty="0">
                <a:solidFill>
                  <a:schemeClr val="bg1"/>
                </a:solidFill>
              </a:rPr>
              <a:t>Adding Channels</a:t>
            </a:r>
          </a:p>
        </p:txBody>
      </p:sp>
      <p:pic>
        <p:nvPicPr>
          <p:cNvPr id="11" name="Content Placeholder 8">
            <a:extLst>
              <a:ext uri="{FF2B5EF4-FFF2-40B4-BE49-F238E27FC236}">
                <a16:creationId xmlns:a16="http://schemas.microsoft.com/office/drawing/2014/main" id="{0086F752-CF41-9F87-27F8-C1327E8AFB45}"/>
              </a:ext>
            </a:extLst>
          </p:cNvPr>
          <p:cNvPicPr>
            <a:picLocks noGrp="1" noChangeAspect="1"/>
          </p:cNvPicPr>
          <p:nvPr>
            <p:ph sz="half" idx="15"/>
          </p:nvPr>
        </p:nvPicPr>
        <p:blipFill>
          <a:blip r:embed="rId2"/>
          <a:stretch>
            <a:fillRect/>
          </a:stretch>
        </p:blipFill>
        <p:spPr>
          <a:xfrm>
            <a:off x="5363634" y="967319"/>
            <a:ext cx="6273799" cy="4705349"/>
          </a:xfrm>
        </p:spPr>
      </p:pic>
    </p:spTree>
    <p:extLst>
      <p:ext uri="{BB962C8B-B14F-4D97-AF65-F5344CB8AC3E}">
        <p14:creationId xmlns:p14="http://schemas.microsoft.com/office/powerpoint/2010/main" val="767003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BE0993-B2BF-9CFE-A168-1CB099A283AE}"/>
              </a:ext>
            </a:extLst>
          </p:cNvPr>
          <p:cNvSpPr>
            <a:spLocks noGrp="1"/>
          </p:cNvSpPr>
          <p:nvPr>
            <p:ph type="body" sz="half" idx="2"/>
          </p:nvPr>
        </p:nvSpPr>
        <p:spPr/>
        <p:txBody>
          <a:bodyPr/>
          <a:lstStyle/>
          <a:p>
            <a:r>
              <a:rPr lang="en-US" dirty="0"/>
              <a:t>Following in work done at CERN by </a:t>
            </a:r>
            <a:r>
              <a:rPr lang="en-US" sz="1867" dirty="0"/>
              <a:t>Gerard Willering-</a:t>
            </a:r>
            <a:r>
              <a:rPr lang="nl-NL" sz="1867" i="1" dirty="0"/>
              <a:t>Transients and quantification of Coil Displacement in Accelerator Magnets</a:t>
            </a:r>
            <a:r>
              <a:rPr lang="en-US" i="1" dirty="0"/>
              <a:t> </a:t>
            </a:r>
            <a:r>
              <a:rPr lang="en-US" dirty="0"/>
              <a:t>, We have installed an AC Current clamp on the VMTF to track small changes in magnet current.</a:t>
            </a:r>
          </a:p>
          <a:p>
            <a:endParaRPr lang="en-US" dirty="0"/>
          </a:p>
          <a:p>
            <a:pPr marL="380990" indent="-380990">
              <a:buFont typeface="Arial" panose="020B0604020202020204" pitchFamily="34" charset="0"/>
              <a:buChar char="•"/>
            </a:pPr>
            <a:r>
              <a:rPr lang="en-US" dirty="0"/>
              <a:t>Clamp Installed on + lead</a:t>
            </a:r>
          </a:p>
          <a:p>
            <a:pPr marL="380990" indent="-380990">
              <a:buFont typeface="Arial" panose="020B0604020202020204" pitchFamily="34" charset="0"/>
              <a:buChar char="•"/>
            </a:pPr>
            <a:r>
              <a:rPr lang="en-US" dirty="0"/>
              <a:t>Positive direction oriented towards magnet</a:t>
            </a:r>
          </a:p>
          <a:p>
            <a:pPr marL="380990" indent="-380990">
              <a:buFont typeface="Arial" panose="020B0604020202020204" pitchFamily="34" charset="0"/>
              <a:buChar char="•"/>
            </a:pPr>
            <a:r>
              <a:rPr lang="en-US" dirty="0"/>
              <a:t>Fluke I3000s, 10 Hz to 100 kHz</a:t>
            </a:r>
          </a:p>
          <a:p>
            <a:pPr marL="990575" lvl="1" indent="-380990">
              <a:buFont typeface="Arial" panose="020B0604020202020204" pitchFamily="34" charset="0"/>
              <a:buChar char="•"/>
            </a:pPr>
            <a:r>
              <a:rPr lang="en-US" dirty="0"/>
              <a:t>Set to 10 mV/Amp</a:t>
            </a:r>
          </a:p>
          <a:p>
            <a:pPr marL="990575" lvl="1" indent="-380990">
              <a:buFont typeface="Arial" panose="020B0604020202020204" pitchFamily="34" charset="0"/>
              <a:buChar char="•"/>
            </a:pPr>
            <a:r>
              <a:rPr lang="en-US" dirty="0"/>
              <a:t>Connected to picoscope</a:t>
            </a:r>
          </a:p>
          <a:p>
            <a:pPr marL="990575" lvl="1" indent="-380990">
              <a:buFont typeface="Arial" panose="020B0604020202020204" pitchFamily="34" charset="0"/>
              <a:buChar char="•"/>
            </a:pPr>
            <a:r>
              <a:rPr lang="en-US" dirty="0"/>
              <a:t>A bit broken, but still functional. Held together with electrical tape.</a:t>
            </a:r>
          </a:p>
          <a:p>
            <a:endParaRPr lang="en-US" dirty="0"/>
          </a:p>
        </p:txBody>
      </p:sp>
      <p:sp>
        <p:nvSpPr>
          <p:cNvPr id="4" name="Date Placeholder 3">
            <a:extLst>
              <a:ext uri="{FF2B5EF4-FFF2-40B4-BE49-F238E27FC236}">
                <a16:creationId xmlns:a16="http://schemas.microsoft.com/office/drawing/2014/main" id="{CFB0D617-2060-D8AD-7FEA-627C0080B5F4}"/>
              </a:ext>
            </a:extLst>
          </p:cNvPr>
          <p:cNvSpPr>
            <a:spLocks noGrp="1"/>
          </p:cNvSpPr>
          <p:nvPr>
            <p:ph type="dt" sz="half" idx="16"/>
          </p:nvPr>
        </p:nvSpPr>
        <p:spPr/>
        <p:txBody>
          <a:bodyPr/>
          <a:lstStyle/>
          <a:p>
            <a:pPr>
              <a:defRPr/>
            </a:pPr>
            <a:fld id="{B1C14FC2-4EEC-481C-AA81-6FB295A87738}" type="datetime1">
              <a:rPr lang="en-US" smtClean="0"/>
              <a:t>5/2/2024</a:t>
            </a:fld>
            <a:endParaRPr lang="en-US" dirty="0"/>
          </a:p>
        </p:txBody>
      </p:sp>
      <p:sp>
        <p:nvSpPr>
          <p:cNvPr id="5" name="Footer Placeholder 4">
            <a:extLst>
              <a:ext uri="{FF2B5EF4-FFF2-40B4-BE49-F238E27FC236}">
                <a16:creationId xmlns:a16="http://schemas.microsoft.com/office/drawing/2014/main" id="{10B3278A-264E-3E66-B48D-92F98C8A77BD}"/>
              </a:ext>
            </a:extLst>
          </p:cNvPr>
          <p:cNvSpPr>
            <a:spLocks noGrp="1"/>
          </p:cNvSpPr>
          <p:nvPr>
            <p:ph type="ftr" sz="quarter" idx="17"/>
          </p:nvPr>
        </p:nvSpPr>
        <p:spPr/>
        <p:txBody>
          <a:bodyPr/>
          <a:lstStyle/>
          <a:p>
            <a:pPr>
              <a:defRPr/>
            </a:pPr>
            <a:r>
              <a:rPr lang="en-US" dirty="0"/>
              <a:t>S. Krave | Acoustic Sensors on SMCT</a:t>
            </a:r>
            <a:endParaRPr lang="en-US" b="1" dirty="0"/>
          </a:p>
        </p:txBody>
      </p:sp>
      <p:sp>
        <p:nvSpPr>
          <p:cNvPr id="6" name="Slide Number Placeholder 5">
            <a:extLst>
              <a:ext uri="{FF2B5EF4-FFF2-40B4-BE49-F238E27FC236}">
                <a16:creationId xmlns:a16="http://schemas.microsoft.com/office/drawing/2014/main" id="{0FE48A7D-D1D7-9ED5-2F02-4AD44DCFB0C6}"/>
              </a:ext>
            </a:extLst>
          </p:cNvPr>
          <p:cNvSpPr>
            <a:spLocks noGrp="1"/>
          </p:cNvSpPr>
          <p:nvPr>
            <p:ph type="sldNum" sz="quarter" idx="18"/>
          </p:nvPr>
        </p:nvSpPr>
        <p:spPr/>
        <p:txBody>
          <a:bodyPr/>
          <a:lstStyle/>
          <a:p>
            <a:pPr>
              <a:defRPr/>
            </a:pPr>
            <a:fld id="{979A04A2-726F-2143-A443-7788AF27176E}" type="slidenum">
              <a:rPr lang="en-US" smtClean="0"/>
              <a:pPr>
                <a:defRPr/>
              </a:pPr>
              <a:t>8</a:t>
            </a:fld>
            <a:endParaRPr lang="en-US" dirty="0"/>
          </a:p>
        </p:txBody>
      </p:sp>
      <p:sp>
        <p:nvSpPr>
          <p:cNvPr id="7" name="Title 6">
            <a:extLst>
              <a:ext uri="{FF2B5EF4-FFF2-40B4-BE49-F238E27FC236}">
                <a16:creationId xmlns:a16="http://schemas.microsoft.com/office/drawing/2014/main" id="{089D1A12-952C-0939-78B9-E6FBA131B3E0}"/>
              </a:ext>
            </a:extLst>
          </p:cNvPr>
          <p:cNvSpPr>
            <a:spLocks noGrp="1"/>
          </p:cNvSpPr>
          <p:nvPr>
            <p:ph type="title"/>
          </p:nvPr>
        </p:nvSpPr>
        <p:spPr/>
        <p:txBody>
          <a:bodyPr>
            <a:normAutofit fontScale="90000"/>
          </a:bodyPr>
          <a:lstStyle/>
          <a:p>
            <a:r>
              <a:rPr lang="en-US" dirty="0">
                <a:solidFill>
                  <a:schemeClr val="bg1"/>
                </a:solidFill>
              </a:rPr>
              <a:t>Transient Current Measurement for Last Quenches</a:t>
            </a:r>
          </a:p>
        </p:txBody>
      </p:sp>
      <p:pic>
        <p:nvPicPr>
          <p:cNvPr id="1026" name="Picture 2">
            <a:extLst>
              <a:ext uri="{FF2B5EF4-FFF2-40B4-BE49-F238E27FC236}">
                <a16:creationId xmlns:a16="http://schemas.microsoft.com/office/drawing/2014/main" id="{C17D31FF-618F-20FF-6796-F62851E55251}"/>
              </a:ext>
            </a:extLst>
          </p:cNvPr>
          <p:cNvPicPr>
            <a:picLocks noGrp="1" noChangeAspect="1" noChangeArrowheads="1"/>
          </p:cNvPicPr>
          <p:nvPr>
            <p:ph sz="half" idx="15"/>
          </p:nvPr>
        </p:nvPicPr>
        <p:blipFill>
          <a:blip r:embed="rId2">
            <a:extLst>
              <a:ext uri="{28A0092B-C50C-407E-A947-70E740481C1C}">
                <a14:useLocalDpi xmlns:a14="http://schemas.microsoft.com/office/drawing/2010/main" val="0"/>
              </a:ext>
            </a:extLst>
          </a:blip>
          <a:srcRect/>
          <a:stretch>
            <a:fillRect/>
          </a:stretch>
        </p:blipFill>
        <p:spPr bwMode="auto">
          <a:xfrm>
            <a:off x="4940301" y="958852"/>
            <a:ext cx="6697132" cy="5022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FA03207-F853-731B-9C03-FE4D6F6973E6}"/>
              </a:ext>
            </a:extLst>
          </p:cNvPr>
          <p:cNvPicPr>
            <a:picLocks noChangeAspect="1"/>
          </p:cNvPicPr>
          <p:nvPr/>
        </p:nvPicPr>
        <p:blipFill>
          <a:blip r:embed="rId3"/>
          <a:stretch>
            <a:fillRect/>
          </a:stretch>
        </p:blipFill>
        <p:spPr>
          <a:xfrm rot="5400000">
            <a:off x="5199519" y="3470345"/>
            <a:ext cx="2251964" cy="2770401"/>
          </a:xfrm>
          <a:prstGeom prst="rect">
            <a:avLst/>
          </a:prstGeom>
        </p:spPr>
      </p:pic>
    </p:spTree>
    <p:extLst>
      <p:ext uri="{BB962C8B-B14F-4D97-AF65-F5344CB8AC3E}">
        <p14:creationId xmlns:p14="http://schemas.microsoft.com/office/powerpoint/2010/main" val="3493926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1A93658-0921-DFDD-AF67-85A4216F8B2F}"/>
              </a:ext>
            </a:extLst>
          </p:cNvPr>
          <p:cNvSpPr>
            <a:spLocks noGrp="1"/>
          </p:cNvSpPr>
          <p:nvPr>
            <p:ph type="dt" sz="half" idx="16"/>
          </p:nvPr>
        </p:nvSpPr>
        <p:spPr>
          <a:xfrm>
            <a:off x="2071309" y="6504215"/>
            <a:ext cx="900491" cy="241300"/>
          </a:xfrm>
        </p:spPr>
        <p:txBody>
          <a:bodyPr/>
          <a:lstStyle/>
          <a:p>
            <a:pPr>
              <a:defRPr/>
            </a:pPr>
            <a:fld id="{B1C14FC2-4EEC-481C-AA81-6FB295A87738}" type="datetime1">
              <a:rPr lang="en-US" smtClean="0"/>
              <a:t>5/2/2024</a:t>
            </a:fld>
            <a:endParaRPr lang="en-US" dirty="0"/>
          </a:p>
        </p:txBody>
      </p:sp>
      <p:sp>
        <p:nvSpPr>
          <p:cNvPr id="5" name="Footer Placeholder 4">
            <a:extLst>
              <a:ext uri="{FF2B5EF4-FFF2-40B4-BE49-F238E27FC236}">
                <a16:creationId xmlns:a16="http://schemas.microsoft.com/office/drawing/2014/main" id="{FDA2F70E-207C-6C78-33BA-E258BAA8B4D3}"/>
              </a:ext>
            </a:extLst>
          </p:cNvPr>
          <p:cNvSpPr>
            <a:spLocks noGrp="1"/>
          </p:cNvSpPr>
          <p:nvPr>
            <p:ph type="ftr" sz="quarter" idx="17"/>
          </p:nvPr>
        </p:nvSpPr>
        <p:spPr/>
        <p:txBody>
          <a:bodyPr/>
          <a:lstStyle/>
          <a:p>
            <a:pPr>
              <a:defRPr/>
            </a:pPr>
            <a:r>
              <a:rPr lang="en-US" dirty="0"/>
              <a:t>S. Krave | Acoustic Sensors on SMCT</a:t>
            </a:r>
            <a:endParaRPr lang="en-US" b="1" dirty="0"/>
          </a:p>
        </p:txBody>
      </p:sp>
      <p:sp>
        <p:nvSpPr>
          <p:cNvPr id="6" name="Slide Number Placeholder 5">
            <a:extLst>
              <a:ext uri="{FF2B5EF4-FFF2-40B4-BE49-F238E27FC236}">
                <a16:creationId xmlns:a16="http://schemas.microsoft.com/office/drawing/2014/main" id="{55D0744C-839F-8B1A-EDF0-D8EF41C8295C}"/>
              </a:ext>
            </a:extLst>
          </p:cNvPr>
          <p:cNvSpPr>
            <a:spLocks noGrp="1"/>
          </p:cNvSpPr>
          <p:nvPr>
            <p:ph type="sldNum" sz="quarter" idx="18"/>
          </p:nvPr>
        </p:nvSpPr>
        <p:spPr/>
        <p:txBody>
          <a:bodyPr/>
          <a:lstStyle/>
          <a:p>
            <a:pPr>
              <a:defRPr/>
            </a:pPr>
            <a:fld id="{979A04A2-726F-2143-A443-7788AF27176E}" type="slidenum">
              <a:rPr lang="en-US" smtClean="0"/>
              <a:pPr>
                <a:defRPr/>
              </a:pPr>
              <a:t>9</a:t>
            </a:fld>
            <a:endParaRPr lang="en-US" dirty="0"/>
          </a:p>
        </p:txBody>
      </p:sp>
      <p:sp>
        <p:nvSpPr>
          <p:cNvPr id="7" name="Title 6">
            <a:extLst>
              <a:ext uri="{FF2B5EF4-FFF2-40B4-BE49-F238E27FC236}">
                <a16:creationId xmlns:a16="http://schemas.microsoft.com/office/drawing/2014/main" id="{EC500C2E-EB29-D815-4DB0-2EB9F02B4CFF}"/>
              </a:ext>
            </a:extLst>
          </p:cNvPr>
          <p:cNvSpPr>
            <a:spLocks noGrp="1"/>
          </p:cNvSpPr>
          <p:nvPr>
            <p:ph type="title"/>
          </p:nvPr>
        </p:nvSpPr>
        <p:spPr/>
        <p:txBody>
          <a:bodyPr>
            <a:normAutofit fontScale="90000"/>
          </a:bodyPr>
          <a:lstStyle/>
          <a:p>
            <a:endParaRPr lang="en-US" dirty="0"/>
          </a:p>
        </p:txBody>
      </p:sp>
      <p:sp>
        <p:nvSpPr>
          <p:cNvPr id="11" name="Content Placeholder 10">
            <a:extLst>
              <a:ext uri="{FF2B5EF4-FFF2-40B4-BE49-F238E27FC236}">
                <a16:creationId xmlns:a16="http://schemas.microsoft.com/office/drawing/2014/main" id="{ED33F814-ECBB-C3DE-3308-8FEB84DEC317}"/>
              </a:ext>
            </a:extLst>
          </p:cNvPr>
          <p:cNvSpPr>
            <a:spLocks noGrp="1"/>
          </p:cNvSpPr>
          <p:nvPr>
            <p:ph sz="half" idx="15"/>
          </p:nvPr>
        </p:nvSpPr>
        <p:spPr/>
        <p:txBody>
          <a:bodyPr/>
          <a:lstStyle/>
          <a:p>
            <a:endParaRPr lang="en-US" dirty="0"/>
          </a:p>
        </p:txBody>
      </p:sp>
      <p:pic>
        <p:nvPicPr>
          <p:cNvPr id="13" name="Picture 12">
            <a:extLst>
              <a:ext uri="{FF2B5EF4-FFF2-40B4-BE49-F238E27FC236}">
                <a16:creationId xmlns:a16="http://schemas.microsoft.com/office/drawing/2014/main" id="{19BD5527-2750-7B7C-DA76-831F7F0A9F7E}"/>
              </a:ext>
            </a:extLst>
          </p:cNvPr>
          <p:cNvPicPr>
            <a:picLocks noChangeAspect="1"/>
          </p:cNvPicPr>
          <p:nvPr/>
        </p:nvPicPr>
        <p:blipFill>
          <a:blip r:embed="rId2"/>
          <a:stretch>
            <a:fillRect/>
          </a:stretch>
        </p:blipFill>
        <p:spPr>
          <a:xfrm>
            <a:off x="572560" y="68671"/>
            <a:ext cx="10390297" cy="562807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pic>
      <p:sp>
        <p:nvSpPr>
          <p:cNvPr id="14" name="TextBox 13">
            <a:extLst>
              <a:ext uri="{FF2B5EF4-FFF2-40B4-BE49-F238E27FC236}">
                <a16:creationId xmlns:a16="http://schemas.microsoft.com/office/drawing/2014/main" id="{6780FA3A-F94A-D37F-C586-EA5858C6C37F}"/>
              </a:ext>
            </a:extLst>
          </p:cNvPr>
          <p:cNvSpPr txBox="1"/>
          <p:nvPr/>
        </p:nvSpPr>
        <p:spPr>
          <a:xfrm>
            <a:off x="1066019" y="5429387"/>
            <a:ext cx="2284588" cy="83099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dirty="0"/>
              <a:t>Current Drop</a:t>
            </a:r>
          </a:p>
          <a:p>
            <a:pPr algn="ctr"/>
            <a:r>
              <a:rPr lang="en-US" sz="2400" dirty="0"/>
              <a:t>-340 mA</a:t>
            </a:r>
          </a:p>
        </p:txBody>
      </p:sp>
      <p:cxnSp>
        <p:nvCxnSpPr>
          <p:cNvPr id="16" name="Straight Arrow Connector 15">
            <a:extLst>
              <a:ext uri="{FF2B5EF4-FFF2-40B4-BE49-F238E27FC236}">
                <a16:creationId xmlns:a16="http://schemas.microsoft.com/office/drawing/2014/main" id="{E6858E38-1E1C-2F2C-B778-C99783F3CBC0}"/>
              </a:ext>
            </a:extLst>
          </p:cNvPr>
          <p:cNvCxnSpPr>
            <a:cxnSpLocks/>
          </p:cNvCxnSpPr>
          <p:nvPr/>
        </p:nvCxnSpPr>
        <p:spPr>
          <a:xfrm flipV="1">
            <a:off x="2040805" y="4894343"/>
            <a:ext cx="0" cy="53504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7" name="TextBox 16">
            <a:extLst>
              <a:ext uri="{FF2B5EF4-FFF2-40B4-BE49-F238E27FC236}">
                <a16:creationId xmlns:a16="http://schemas.microsoft.com/office/drawing/2014/main" id="{1B22B3AF-7B57-973E-8068-74AE3226347F}"/>
              </a:ext>
            </a:extLst>
          </p:cNvPr>
          <p:cNvSpPr txBox="1"/>
          <p:nvPr/>
        </p:nvSpPr>
        <p:spPr>
          <a:xfrm>
            <a:off x="4447010" y="4386779"/>
            <a:ext cx="2284588" cy="83099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dirty="0"/>
              <a:t>Half Coil Bucked ~100 mV</a:t>
            </a:r>
          </a:p>
        </p:txBody>
      </p:sp>
      <p:cxnSp>
        <p:nvCxnSpPr>
          <p:cNvPr id="18" name="Straight Arrow Connector 17">
            <a:extLst>
              <a:ext uri="{FF2B5EF4-FFF2-40B4-BE49-F238E27FC236}">
                <a16:creationId xmlns:a16="http://schemas.microsoft.com/office/drawing/2014/main" id="{F955D3F9-F672-821D-ABDB-F1CAB1BCAABE}"/>
              </a:ext>
            </a:extLst>
          </p:cNvPr>
          <p:cNvCxnSpPr>
            <a:cxnSpLocks/>
            <a:stCxn id="17" idx="1"/>
          </p:cNvCxnSpPr>
          <p:nvPr/>
        </p:nvCxnSpPr>
        <p:spPr>
          <a:xfrm flipH="1" flipV="1">
            <a:off x="2973444" y="4027743"/>
            <a:ext cx="1473566" cy="77453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8" name="TextBox 27">
            <a:extLst>
              <a:ext uri="{FF2B5EF4-FFF2-40B4-BE49-F238E27FC236}">
                <a16:creationId xmlns:a16="http://schemas.microsoft.com/office/drawing/2014/main" id="{EAABD717-AEE1-7BB5-432D-043C191B40EA}"/>
              </a:ext>
            </a:extLst>
          </p:cNvPr>
          <p:cNvSpPr txBox="1"/>
          <p:nvPr/>
        </p:nvSpPr>
        <p:spPr>
          <a:xfrm>
            <a:off x="4820103" y="735233"/>
            <a:ext cx="2284588" cy="83099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dirty="0"/>
              <a:t>“Acoustic” response</a:t>
            </a:r>
          </a:p>
        </p:txBody>
      </p:sp>
      <p:cxnSp>
        <p:nvCxnSpPr>
          <p:cNvPr id="29" name="Straight Arrow Connector 28">
            <a:extLst>
              <a:ext uri="{FF2B5EF4-FFF2-40B4-BE49-F238E27FC236}">
                <a16:creationId xmlns:a16="http://schemas.microsoft.com/office/drawing/2014/main" id="{D7CC0A7B-2367-CD46-50F9-CF719E73F6D7}"/>
              </a:ext>
            </a:extLst>
          </p:cNvPr>
          <p:cNvCxnSpPr>
            <a:cxnSpLocks/>
            <a:stCxn id="28" idx="1"/>
          </p:cNvCxnSpPr>
          <p:nvPr/>
        </p:nvCxnSpPr>
        <p:spPr>
          <a:xfrm flipH="1">
            <a:off x="4211683" y="1150732"/>
            <a:ext cx="608420" cy="12175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Oval 29">
            <a:extLst>
              <a:ext uri="{FF2B5EF4-FFF2-40B4-BE49-F238E27FC236}">
                <a16:creationId xmlns:a16="http://schemas.microsoft.com/office/drawing/2014/main" id="{1A88F6FB-F1C6-B209-1DDE-AA23AD0C7817}"/>
              </a:ext>
            </a:extLst>
          </p:cNvPr>
          <p:cNvSpPr/>
          <p:nvPr/>
        </p:nvSpPr>
        <p:spPr>
          <a:xfrm>
            <a:off x="2040806" y="2368327"/>
            <a:ext cx="4341756" cy="1453675"/>
          </a:xfrm>
          <a:prstGeom prst="ellips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627804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DP_template.pptx" id="{96EB11EC-4848-4146-863E-4F32E6568D2C}" vid="{743B1CAF-C298-45C4-A0E3-80F7E987BC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MDP_wide_template</Template>
  <TotalTime>55</TotalTime>
  <Words>1958</Words>
  <Application>Microsoft Office PowerPoint</Application>
  <PresentationFormat>Widescreen</PresentationFormat>
  <Paragraphs>250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Cambria Math</vt:lpstr>
      <vt:lpstr>Helvetica</vt:lpstr>
      <vt:lpstr>Menlo</vt:lpstr>
      <vt:lpstr>Office Theme</vt:lpstr>
      <vt:lpstr>Transient Current Measurements for SMCT1b</vt:lpstr>
      <vt:lpstr>This is less a presentation about acoustics</vt:lpstr>
      <vt:lpstr>Acoustic Sensor Locations</vt:lpstr>
      <vt:lpstr>Example of data from acoustic sensors</vt:lpstr>
      <vt:lpstr>We see two types of events</vt:lpstr>
      <vt:lpstr>Recap: Acoustic sensors</vt:lpstr>
      <vt:lpstr>Adding Channels</vt:lpstr>
      <vt:lpstr>Transient Current Measurement for Last Quenches</vt:lpstr>
      <vt:lpstr>PowerPoint Presentation</vt:lpstr>
      <vt:lpstr>Determining displacement via conservation of energy</vt:lpstr>
      <vt:lpstr>Calculating Inductance</vt:lpstr>
      <vt:lpstr>Ramp 55: Data collected with normal ramp and AC Current measurement</vt:lpstr>
      <vt:lpstr>Example Data from Spike</vt:lpstr>
      <vt:lpstr>This spike behavior is reversible</vt:lpstr>
      <vt:lpstr>PowerPoint Presentation</vt:lpstr>
      <vt:lpstr>Converting halfcoil to similar units (by multiplying by IOP)</vt:lpstr>
      <vt:lpstr>Event 18 (Raw data) The Quench</vt:lpstr>
      <vt:lpstr>Event 18 with filtered curves</vt:lpstr>
      <vt:lpstr>PowerPoint Presentation</vt:lpstr>
      <vt:lpstr>Timing</vt:lpstr>
      <vt:lpstr>Noise reduction in signals</vt:lpstr>
      <vt:lpstr>Application to other magnets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Transient Current Measurements for SMCT1b</dc:title>
  <dc:creator>Steven T. Krave</dc:creator>
  <cp:lastModifiedBy>Steven T. Krave</cp:lastModifiedBy>
  <cp:revision>2</cp:revision>
  <dcterms:created xsi:type="dcterms:W3CDTF">2024-05-02T13:45:30Z</dcterms:created>
  <dcterms:modified xsi:type="dcterms:W3CDTF">2024-05-02T14:40:56Z</dcterms:modified>
</cp:coreProperties>
</file>