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s/comment1.xml" ContentType="application/vnd.openxmlformats-officedocument.presentationml.comment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2"/>
    <p:sldId id="260" r:id="rId13"/>
    <p:sldId id="261" r:id="rId14"/>
    <p:sldId id="262" r:id="rId15"/>
    <p:sldId id="263" r:id="rId16"/>
    <p:sldId id="264" r:id="rId17"/>
    <p:sldId id="265" r:id="rId18"/>
    <p:sldId id="266" r:id="rId19"/>
    <p:sldId id="267" r:id="rId20"/>
    <p:sldId id="268" r:id="rId21"/>
    <p:sldId id="269" r:id="rId2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Author id="0" name="maira"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comments" Target="comments/comment1.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4-04-25T19:37:47.493" idx="1">
    <p:pos x="1900" y="1472"/>
    <p:text>Reformat text
</p:text>
    <p:extLst>
      <p:ext uri="{C676402C-5697-4E1C-873F-D02D1690AC5C}">
        <p15:threadingInfo xmlns:p15="http://schemas.microsoft.com/office/powerpoint/2012/main" timeZoneBias="300"/>
      </p:ext>
    </p:extLst>
  </p:cm>
</p:cmLst>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3.png"/><Relationship Id="rId3" Type="http://schemas.openxmlformats.org/officeDocument/2006/relationships/image" Target="../media/image2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1.xml"/><Relationship Id="rId3" Type="http://schemas.openxmlformats.org/officeDocument/2006/relationships/hyperlink" Target="https://cds.cern.ch/record/1643429/files/p1.pdf" TargetMode="External"/><Relationship Id="rId4" Type="http://schemas.openxmlformats.org/officeDocument/2006/relationships/image" Target="../media/image2.png"/><Relationship Id="rId5"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osti.gov/servlets/purl/1765128" TargetMode="Externa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www.osti.gov/biblio/1765128"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Joseph DiMarco, Maira Khan, Steve Krave, Vittorio Marinozzi, Jennifer Ngadiuba, Stoyan Stoynyev,  Nhan Tran"/>
          <p:cNvSpPr txBox="1"/>
          <p:nvPr>
            <p:ph type="body" idx="21"/>
          </p:nvPr>
        </p:nvSpPr>
        <p:spPr>
          <a:xfrm>
            <a:off x="994617" y="10517948"/>
            <a:ext cx="21971003" cy="636979"/>
          </a:xfrm>
          <a:prstGeom prst="rect">
            <a:avLst/>
          </a:prstGeom>
          <a:extLst>
            <a:ext uri="{C572A759-6A51-4108-AA02-DFA0A04FC94B}">
              <ma14:wrappingTextBoxFlag xmlns:ma14="http://schemas.microsoft.com/office/mac/drawingml/2011/main" val="1"/>
            </a:ext>
          </a:extLst>
        </p:spPr>
        <p:txBody>
          <a:bodyPr/>
          <a:lstStyle/>
          <a:p>
            <a:pPr defTabSz="751205">
              <a:defRPr sz="3276"/>
            </a:pPr>
            <a:r>
              <a:t>Joseph DiMarco, </a:t>
            </a:r>
            <a:r>
              <a:rPr u="sng"/>
              <a:t>Maira Khan</a:t>
            </a:r>
            <a:r>
              <a:t>, Steve Krave, Vittorio Marinozzi, Jennifer Ngadiuba, Stoyan Stoynyev,  Nhan Tran</a:t>
            </a:r>
          </a:p>
        </p:txBody>
      </p:sp>
      <p:sp>
        <p:nvSpPr>
          <p:cNvPr id="172" name="Towards a Real Time ML Solution for Quench Characterization"/>
          <p:cNvSpPr txBox="1"/>
          <p:nvPr>
            <p:ph type="ctrTitle"/>
          </p:nvPr>
        </p:nvSpPr>
        <p:spPr>
          <a:prstGeom prst="rect">
            <a:avLst/>
          </a:prstGeom>
        </p:spPr>
        <p:txBody>
          <a:bodyPr/>
          <a:lstStyle>
            <a:lvl1pPr defTabSz="2365188">
              <a:defRPr spc="-225" sz="11252"/>
            </a:lvl1pPr>
          </a:lstStyle>
          <a:p>
            <a:pPr/>
            <a:r>
              <a:t>Towards a Real Time ML Solution for Quench Characterization</a:t>
            </a:r>
          </a:p>
        </p:txBody>
      </p:sp>
      <p:sp>
        <p:nvSpPr>
          <p:cNvPr id="173" name="MDP Collaboration Meeting…"/>
          <p:cNvSpPr txBox="1"/>
          <p:nvPr>
            <p:ph type="subTitle" sz="quarter" idx="1"/>
          </p:nvPr>
        </p:nvSpPr>
        <p:spPr>
          <a:prstGeom prst="rect">
            <a:avLst/>
          </a:prstGeom>
        </p:spPr>
        <p:txBody>
          <a:bodyPr/>
          <a:lstStyle/>
          <a:p>
            <a:pPr/>
            <a:r>
              <a:t>MDP Collaboration Meeting</a:t>
            </a:r>
          </a:p>
          <a:p>
            <a:pPr/>
            <a:r>
              <a:t>2 May 2024</a:t>
            </a:r>
          </a:p>
        </p:txBody>
      </p:sp>
      <p:sp>
        <p:nvSpPr>
          <p:cNvPr id="174"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Precursors: Quieter Ramps"/>
          <p:cNvSpPr txBox="1"/>
          <p:nvPr>
            <p:ph type="title"/>
          </p:nvPr>
        </p:nvSpPr>
        <p:spPr>
          <a:xfrm>
            <a:off x="288347" y="2437"/>
            <a:ext cx="21971001" cy="1433163"/>
          </a:xfrm>
          <a:prstGeom prst="rect">
            <a:avLst/>
          </a:prstGeom>
        </p:spPr>
        <p:txBody>
          <a:bodyPr/>
          <a:lstStyle/>
          <a:p>
            <a:pPr/>
            <a:r>
              <a:t>Precursors: Quieter Ramps</a:t>
            </a:r>
          </a:p>
        </p:txBody>
      </p:sp>
      <p:sp>
        <p:nvSpPr>
          <p:cNvPr id="296" name="Slide bullet text"/>
          <p:cNvSpPr txBox="1"/>
          <p:nvPr>
            <p:ph type="body" idx="1"/>
          </p:nvPr>
        </p:nvSpPr>
        <p:spPr>
          <a:xfrm>
            <a:off x="766233" y="2729994"/>
            <a:ext cx="21971001" cy="8256012"/>
          </a:xfrm>
          <a:prstGeom prst="rect">
            <a:avLst/>
          </a:prstGeom>
        </p:spPr>
        <p:txBody>
          <a:bodyPr/>
          <a:lstStyle/>
          <a:p>
            <a:pPr/>
          </a:p>
        </p:txBody>
      </p:sp>
      <p:sp>
        <p:nvSpPr>
          <p:cNvPr id="29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8" name="pasted-movie.png" descr="pasted-movie.png"/>
          <p:cNvPicPr>
            <a:picLocks noChangeAspect="1"/>
          </p:cNvPicPr>
          <p:nvPr/>
        </p:nvPicPr>
        <p:blipFill>
          <a:blip r:embed="rId2">
            <a:extLst/>
          </a:blip>
          <a:stretch>
            <a:fillRect/>
          </a:stretch>
        </p:blipFill>
        <p:spPr>
          <a:xfrm>
            <a:off x="5082276" y="1273601"/>
            <a:ext cx="12910244" cy="3332061"/>
          </a:xfrm>
          <a:prstGeom prst="rect">
            <a:avLst/>
          </a:prstGeom>
          <a:ln w="12700">
            <a:miter lim="400000"/>
          </a:ln>
        </p:spPr>
      </p:pic>
      <p:pic>
        <p:nvPicPr>
          <p:cNvPr id="299" name="pasted-movie.png" descr="pasted-movie.png"/>
          <p:cNvPicPr>
            <a:picLocks noChangeAspect="1"/>
          </p:cNvPicPr>
          <p:nvPr/>
        </p:nvPicPr>
        <p:blipFill>
          <a:blip r:embed="rId3">
            <a:extLst/>
          </a:blip>
          <a:stretch>
            <a:fillRect/>
          </a:stretch>
        </p:blipFill>
        <p:spPr>
          <a:xfrm>
            <a:off x="4875519" y="8783807"/>
            <a:ext cx="13074482" cy="3415526"/>
          </a:xfrm>
          <a:prstGeom prst="rect">
            <a:avLst/>
          </a:prstGeom>
          <a:ln w="12700">
            <a:miter lim="400000"/>
          </a:ln>
        </p:spPr>
      </p:pic>
      <p:sp>
        <p:nvSpPr>
          <p:cNvPr id="300" name="Acoustic triggers seem to line up right before the quench on quieter ramps, or due to small perturbations…"/>
          <p:cNvSpPr txBox="1"/>
          <p:nvPr/>
        </p:nvSpPr>
        <p:spPr>
          <a:xfrm>
            <a:off x="848884" y="12280399"/>
            <a:ext cx="20398106" cy="10559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0"/>
              </a:spcBef>
              <a:defRPr sz="3400"/>
            </a:pPr>
            <a:r>
              <a:t>Acoustic triggers seem to line up right before the quench on quieter ramps, or due to small perturbations </a:t>
            </a:r>
          </a:p>
          <a:p>
            <a:pPr>
              <a:spcBef>
                <a:spcPts val="0"/>
              </a:spcBef>
              <a:defRPr sz="3400"/>
            </a:pPr>
            <a:r>
              <a:t>Edge effects due to window size over RMS may create a trigger as a false artifact of an anomaly </a:t>
            </a:r>
          </a:p>
        </p:txBody>
      </p:sp>
      <p:pic>
        <p:nvPicPr>
          <p:cNvPr id="301" name="pasted-movie.png" descr="pasted-movie.png"/>
          <p:cNvPicPr>
            <a:picLocks noChangeAspect="1"/>
          </p:cNvPicPr>
          <p:nvPr/>
        </p:nvPicPr>
        <p:blipFill>
          <a:blip r:embed="rId4">
            <a:extLst/>
          </a:blip>
          <a:stretch>
            <a:fillRect/>
          </a:stretch>
        </p:blipFill>
        <p:spPr>
          <a:xfrm>
            <a:off x="4957638" y="5146201"/>
            <a:ext cx="12910244" cy="309706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General Behavior"/>
          <p:cNvSpPr txBox="1"/>
          <p:nvPr>
            <p:ph type="title"/>
          </p:nvPr>
        </p:nvSpPr>
        <p:spPr>
          <a:prstGeom prst="rect">
            <a:avLst/>
          </a:prstGeom>
        </p:spPr>
        <p:txBody>
          <a:bodyPr/>
          <a:lstStyle/>
          <a:p>
            <a:pPr/>
            <a:r>
              <a:t>General Behavior</a:t>
            </a:r>
          </a:p>
        </p:txBody>
      </p:sp>
      <p:sp>
        <p:nvSpPr>
          <p:cNvPr id="304" name="Agenda Topics"/>
          <p:cNvSpPr txBox="1"/>
          <p:nvPr>
            <p:ph type="body" sz="half" idx="1"/>
          </p:nvPr>
        </p:nvSpPr>
        <p:spPr>
          <a:xfrm>
            <a:off x="586128" y="2722982"/>
            <a:ext cx="20488905" cy="3981318"/>
          </a:xfrm>
          <a:prstGeom prst="rect">
            <a:avLst/>
          </a:prstGeom>
        </p:spPr>
        <p:txBody>
          <a:bodyPr/>
          <a:lstStyle/>
          <a:p>
            <a:pPr defTabSz="330200">
              <a:spcBef>
                <a:spcPts val="700"/>
              </a:spcBef>
              <a:defRPr spc="-22" sz="2200"/>
            </a:pPr>
          </a:p>
        </p:txBody>
      </p:sp>
      <p:pic>
        <p:nvPicPr>
          <p:cNvPr id="305" name="pasted-movie.png" descr="pasted-movie.png"/>
          <p:cNvPicPr>
            <a:picLocks noChangeAspect="1"/>
          </p:cNvPicPr>
          <p:nvPr/>
        </p:nvPicPr>
        <p:blipFill>
          <a:blip r:embed="rId2">
            <a:extLst/>
          </a:blip>
          <a:stretch>
            <a:fillRect/>
          </a:stretch>
        </p:blipFill>
        <p:spPr>
          <a:xfrm>
            <a:off x="586127" y="2722982"/>
            <a:ext cx="13946702" cy="3873374"/>
          </a:xfrm>
          <a:prstGeom prst="rect">
            <a:avLst/>
          </a:prstGeom>
          <a:ln w="12700">
            <a:miter lim="400000"/>
          </a:ln>
        </p:spPr>
      </p:pic>
      <p:sp>
        <p:nvSpPr>
          <p:cNvPr id="3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7" name="pasted-movie.png" descr="pasted-movie.png"/>
          <p:cNvPicPr>
            <a:picLocks noChangeAspect="1"/>
          </p:cNvPicPr>
          <p:nvPr/>
        </p:nvPicPr>
        <p:blipFill>
          <a:blip r:embed="rId3">
            <a:extLst/>
          </a:blip>
          <a:stretch>
            <a:fillRect/>
          </a:stretch>
        </p:blipFill>
        <p:spPr>
          <a:xfrm>
            <a:off x="7770" y="8196067"/>
            <a:ext cx="14276899" cy="3393165"/>
          </a:xfrm>
          <a:prstGeom prst="rect">
            <a:avLst/>
          </a:prstGeom>
          <a:ln w="12700">
            <a:miter lim="400000"/>
          </a:ln>
        </p:spPr>
      </p:pic>
      <p:sp>
        <p:nvSpPr>
          <p:cNvPr id="308" name="Across all ramps spread of loss seems to be higher for quench antenna or acoustic. This is probably due to the greater numbers of channels and noise in QA.…"/>
          <p:cNvSpPr txBox="1"/>
          <p:nvPr/>
        </p:nvSpPr>
        <p:spPr>
          <a:xfrm>
            <a:off x="15001564" y="2810261"/>
            <a:ext cx="8471308" cy="93909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09600" indent="-609600">
              <a:buSzPct val="123000"/>
              <a:buChar char="•"/>
              <a:defRPr sz="3200"/>
            </a:pPr>
            <a:r>
              <a:t>Across all ramps spread of loss seems to be higher for quench antenna or acoustic. This is probably due to the greater numbers of channels and noise in QA.</a:t>
            </a:r>
          </a:p>
          <a:p>
            <a:pPr marL="609600" indent="-609600">
              <a:buSzPct val="123000"/>
              <a:buChar char="•"/>
              <a:defRPr sz="3200"/>
            </a:pPr>
            <a:r>
              <a:t>Acoustic events seem to line up with QA events, but smaller more subtle acoustic events many not be captured in our anomaly model due to window sizing, RMS fits of loss, and boundary effects</a:t>
            </a:r>
          </a:p>
          <a:p>
            <a:pPr marL="609600" indent="-609600">
              <a:buSzPct val="123000"/>
              <a:buChar char="•"/>
              <a:defRPr sz="3200"/>
            </a:pPr>
            <a:r>
              <a:t>We do however see consistent correlations in acoustic and quench antenna using the ML model</a:t>
            </a:r>
          </a:p>
          <a:p>
            <a:pPr marL="609600" indent="-609600">
              <a:buSzPct val="123000"/>
              <a:buChar char="•"/>
              <a:defRPr sz="3200"/>
            </a:pPr>
            <a:r>
              <a:t>Must now compare with standard statistics</a:t>
            </a:r>
          </a:p>
          <a:p>
            <a:pPr marL="609600" indent="-609600">
              <a:buSzPct val="123000"/>
              <a:buChar char="•"/>
              <a:defRPr sz="3200"/>
            </a:pPr>
            <a:r>
              <a:t>Event density varies by current ramp rate and previous training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In the Works"/>
          <p:cNvSpPr txBox="1"/>
          <p:nvPr>
            <p:ph type="title"/>
          </p:nvPr>
        </p:nvSpPr>
        <p:spPr>
          <a:xfrm>
            <a:off x="1206500" y="381000"/>
            <a:ext cx="21971000" cy="1433163"/>
          </a:xfrm>
          <a:prstGeom prst="rect">
            <a:avLst/>
          </a:prstGeom>
        </p:spPr>
        <p:txBody>
          <a:bodyPr/>
          <a:lstStyle/>
          <a:p>
            <a:pPr/>
            <a:r>
              <a:t>In the Works</a:t>
            </a:r>
          </a:p>
        </p:txBody>
      </p:sp>
      <p:sp>
        <p:nvSpPr>
          <p:cNvPr id="31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12" name="YVMPPu9mvSFoERHTf30zSirQHH0X9zOIILbGP3hU_Me1StVCdBcGWDB_AxDWfrSV1bnkJP1zJSmnrsB5QhMoRxm2zQK_DyENpB2nEZBqsf2I4zzBVevl8UD5xeA4FmEzFBn-1SpCdTKe9f4l9GIYE7RTaw=s2048.png" descr="YVMPPu9mvSFoERHTf30zSirQHH0X9zOIILbGP3hU_Me1StVCdBcGWDB_AxDWfrSV1bnkJP1zJSmnrsB5QhMoRxm2zQK_DyENpB2nEZBqsf2I4zzBVevl8UD5xeA4FmEzFBn-1SpCdTKe9f4l9GIYE7RTaw=s2048.png"/>
          <p:cNvPicPr>
            <a:picLocks noChangeAspect="1"/>
          </p:cNvPicPr>
          <p:nvPr/>
        </p:nvPicPr>
        <p:blipFill>
          <a:blip r:embed="rId2">
            <a:extLst/>
          </a:blip>
          <a:stretch>
            <a:fillRect/>
          </a:stretch>
        </p:blipFill>
        <p:spPr>
          <a:xfrm>
            <a:off x="824664" y="1634571"/>
            <a:ext cx="7359806" cy="7693964"/>
          </a:xfrm>
          <a:prstGeom prst="rect">
            <a:avLst/>
          </a:prstGeom>
          <a:ln w="12700">
            <a:miter lim="400000"/>
          </a:ln>
        </p:spPr>
      </p:pic>
      <p:sp>
        <p:nvSpPr>
          <p:cNvPr id="313" name="Circle"/>
          <p:cNvSpPr/>
          <p:nvPr/>
        </p:nvSpPr>
        <p:spPr>
          <a:xfrm>
            <a:off x="2266644" y="6395953"/>
            <a:ext cx="1270001" cy="1270001"/>
          </a:xfrm>
          <a:prstGeom prst="ellipse">
            <a:avLst/>
          </a:prstGeom>
          <a:solidFill>
            <a:schemeClr val="accent6">
              <a:alpha val="28869"/>
            </a:schemeClr>
          </a:solidFill>
          <a:ln w="12700">
            <a:miter lim="400000"/>
          </a:ln>
        </p:spPr>
        <p:txBody>
          <a:bodyPr lIns="50800" tIns="50800" rIns="50800" bIns="50800" anchor="ct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p>
        </p:txBody>
      </p:sp>
      <p:sp>
        <p:nvSpPr>
          <p:cNvPr id="314" name="We have overlayed machine learning models with our loss on the actual write geometry…"/>
          <p:cNvSpPr txBox="1"/>
          <p:nvPr/>
        </p:nvSpPr>
        <p:spPr>
          <a:xfrm>
            <a:off x="1377644" y="9852787"/>
            <a:ext cx="6253846" cy="33217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a:pPr>
            <a:r>
              <a:t>We have overlayed machine learning models with our loss on the actual write geometry </a:t>
            </a:r>
          </a:p>
          <a:p>
            <a:pPr>
              <a:defRPr sz="3200"/>
            </a:pPr>
            <a:r>
              <a:t>Aim: To see model is able to characterize geometry without explicit direction</a:t>
            </a:r>
          </a:p>
        </p:txBody>
      </p:sp>
      <p:pic>
        <p:nvPicPr>
          <p:cNvPr id="315" name="ygcBZi7MDBlcIJGyA1jTNFXgbTuVVZaJY031q836bcOidfSNrCPfAuMHYZcI9ULKPj3OB3upM81Tl2q6-MzeBg3n58gRzIZYUd6vARfDuYF0vFj1pU5QisJGT9M5uNN7_GyCcUPJDtou8KH8Rz-9tbsazQ=s2048.png" descr="ygcBZi7MDBlcIJGyA1jTNFXgbTuVVZaJY031q836bcOidfSNrCPfAuMHYZcI9ULKPj3OB3upM81Tl2q6-MzeBg3n58gRzIZYUd6vARfDuYF0vFj1pU5QisJGT9M5uNN7_GyCcUPJDtou8KH8Rz-9tbsazQ=s2048.png"/>
          <p:cNvPicPr>
            <a:picLocks noChangeAspect="1"/>
          </p:cNvPicPr>
          <p:nvPr/>
        </p:nvPicPr>
        <p:blipFill>
          <a:blip r:embed="rId3">
            <a:extLst/>
          </a:blip>
          <a:stretch>
            <a:fillRect/>
          </a:stretch>
        </p:blipFill>
        <p:spPr>
          <a:xfrm>
            <a:off x="8301866" y="1692085"/>
            <a:ext cx="8524699" cy="6240569"/>
          </a:xfrm>
          <a:prstGeom prst="rect">
            <a:avLst/>
          </a:prstGeom>
          <a:ln w="12700">
            <a:miter lim="400000"/>
          </a:ln>
        </p:spPr>
      </p:pic>
      <p:pic>
        <p:nvPicPr>
          <p:cNvPr id="316" name="pasted-movie.png" descr="pasted-movie.png"/>
          <p:cNvPicPr>
            <a:picLocks noChangeAspect="1"/>
          </p:cNvPicPr>
          <p:nvPr/>
        </p:nvPicPr>
        <p:blipFill>
          <a:blip r:embed="rId4">
            <a:extLst/>
          </a:blip>
          <a:stretch>
            <a:fillRect/>
          </a:stretch>
        </p:blipFill>
        <p:spPr>
          <a:xfrm>
            <a:off x="8546388" y="7334801"/>
            <a:ext cx="8035656" cy="6240569"/>
          </a:xfrm>
          <a:prstGeom prst="rect">
            <a:avLst/>
          </a:prstGeom>
          <a:ln w="12700">
            <a:miter lim="400000"/>
          </a:ln>
        </p:spPr>
      </p:pic>
      <p:sp>
        <p:nvSpPr>
          <p:cNvPr id="317" name="We are investigating the use of models using a more consistent dataset: MQXA series magnet to see if our models may better capture the quench boundary or characterize the individual channel…"/>
          <p:cNvSpPr txBox="1"/>
          <p:nvPr/>
        </p:nvSpPr>
        <p:spPr>
          <a:xfrm>
            <a:off x="16943962" y="2064583"/>
            <a:ext cx="6253846" cy="85200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200"/>
            </a:pPr>
            <a:r>
              <a:t>We are investigating the use of models using a more consistent dataset: MQXA series magnet to see if our models may better capture the quench boundary or characterize the individual channel </a:t>
            </a:r>
          </a:p>
          <a:p>
            <a:pPr>
              <a:defRPr sz="3200"/>
            </a:pPr>
            <a:r>
              <a:t>Also, we might return to other feature representations now that r understand the data better</a:t>
            </a:r>
          </a:p>
          <a:p>
            <a:pPr>
              <a:defRPr sz="3200"/>
            </a:pPr>
          </a:p>
          <a:p>
            <a:pPr>
              <a:defRPr sz="3200"/>
            </a:pPr>
          </a:p>
          <a:p>
            <a:pPr>
              <a:defRPr sz="3200"/>
            </a:pPr>
            <a:r>
              <a:t>Future: HTS magnet analysis at boundary?</a:t>
            </a:r>
          </a:p>
        </p:txBody>
      </p:sp>
      <p:pic>
        <p:nvPicPr>
          <p:cNvPr id="318" name="e-yXsSgLt-4h46pBwFgisq-SOLOZ_oJ82rtHJSqHhlcbzAzZqw9t8qnpnRQufplLDDrMc1ZGOUvTTntr9VtiIMFzu9mbDlemv0Lu1qnc1arTb6afzYF1tklOPMNXhhf87kdOp6rkOR5i2xOTm_nFsSNocw=s2048.png" descr="e-yXsSgLt-4h46pBwFgisq-SOLOZ_oJ82rtHJSqHhlcbzAzZqw9t8qnpnRQufplLDDrMc1ZGOUvTTntr9VtiIMFzu9mbDlemv0Lu1qnc1arTb6afzYF1tklOPMNXhhf87kdOp6rkOR5i2xOTm_nFsSNocw=s2048.png"/>
          <p:cNvPicPr>
            <a:picLocks noChangeAspect="1"/>
          </p:cNvPicPr>
          <p:nvPr/>
        </p:nvPicPr>
        <p:blipFill>
          <a:blip r:embed="rId5">
            <a:extLst/>
          </a:blip>
          <a:stretch>
            <a:fillRect/>
          </a:stretch>
        </p:blipFill>
        <p:spPr>
          <a:xfrm>
            <a:off x="18218118" y="7102826"/>
            <a:ext cx="3120808" cy="1808414"/>
          </a:xfrm>
          <a:prstGeom prst="rect">
            <a:avLst/>
          </a:prstGeom>
          <a:ln w="12700">
            <a:miter lim="400000"/>
          </a:ln>
        </p:spPr>
      </p:pic>
      <p:sp>
        <p:nvSpPr>
          <p:cNvPr id="319" name="Text"/>
          <p:cNvSpPr txBox="1"/>
          <p:nvPr/>
        </p:nvSpPr>
        <p:spPr>
          <a:xfrm>
            <a:off x="22772293" y="15659941"/>
            <a:ext cx="10335000" cy="572822"/>
          </a:xfrm>
          <a:prstGeom prst="rect">
            <a:avLst/>
          </a:prstGeom>
          <a:ln w="12700">
            <a:miter lim="400000"/>
          </a:ln>
        </p:spPr>
        <p:txBody>
          <a:bodyPr lIns="50800" tIns="50800" rIns="50800" bIns="50800" anchor="ctr">
            <a:spAutoFit/>
          </a:bodyPr>
          <a:lstStyle/>
          <a:p>
            <a:pPr>
              <a:defRPr sz="3200"/>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Real Time and Edge Application of Algorithms"/>
          <p:cNvSpPr txBox="1"/>
          <p:nvPr>
            <p:ph type="title"/>
          </p:nvPr>
        </p:nvSpPr>
        <p:spPr>
          <a:prstGeom prst="rect">
            <a:avLst/>
          </a:prstGeom>
        </p:spPr>
        <p:txBody>
          <a:bodyPr/>
          <a:lstStyle>
            <a:lvl1pPr defTabSz="2340805">
              <a:defRPr spc="-163" sz="8160"/>
            </a:lvl1pPr>
          </a:lstStyle>
          <a:p>
            <a:pPr/>
            <a:r>
              <a:t>Real Time and Edge Application of Algorithms</a:t>
            </a:r>
          </a:p>
        </p:txBody>
      </p:sp>
      <p:sp>
        <p:nvSpPr>
          <p:cNvPr id="3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23" name="Table 1"/>
          <p:cNvGraphicFramePr/>
          <p:nvPr/>
        </p:nvGraphicFramePr>
        <p:xfrm>
          <a:off x="719666" y="3430337"/>
          <a:ext cx="10985501" cy="8256012"/>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743200"/>
                <a:gridCol w="2743200"/>
                <a:gridCol w="2743200"/>
                <a:gridCol w="2743200"/>
              </a:tblGrid>
              <a:tr h="1648662">
                <a:tc>
                  <a:txBody>
                    <a:bodyPr/>
                    <a:lstStyle/>
                    <a:p>
                      <a:pPr defTabSz="914400">
                        <a:tabLst>
                          <a:tab pos="1663700" algn="l"/>
                        </a:tabLst>
                        <a:defRPr sz="3200"/>
                      </a:pPr>
                    </a:p>
                  </a:txBody>
                  <a:tcPr marL="50800" marR="50800" marT="50800" marB="50800" anchor="ctr" anchorCtr="0" horzOverflow="overflow"/>
                </a:tc>
                <a:tc>
                  <a:txBody>
                    <a:bodyPr/>
                    <a:lstStyle/>
                    <a:p>
                      <a:pPr defTabSz="914400">
                        <a:tabLst>
                          <a:tab pos="1663700" algn="l"/>
                        </a:tabLst>
                        <a:defRPr b="0"/>
                      </a:pPr>
                      <a:r>
                        <a:rPr b="1" sz="2200"/>
                        <a:t>Spectral Entropy Reconstruction </a:t>
                      </a:r>
                    </a:p>
                  </a:txBody>
                  <a:tcPr marL="50800" marR="50800" marT="50800" marB="50800" anchor="ctr" anchorCtr="0" horzOverflow="overflow"/>
                </a:tc>
                <a:tc>
                  <a:txBody>
                    <a:bodyPr/>
                    <a:lstStyle/>
                    <a:p>
                      <a:pPr defTabSz="914400">
                        <a:tabLst>
                          <a:tab pos="1663700" algn="l"/>
                        </a:tabLst>
                        <a:defRPr b="0"/>
                      </a:pPr>
                      <a:r>
                        <a:rPr b="1" sz="2200"/>
                        <a:t>Statistics Computation</a:t>
                      </a:r>
                    </a:p>
                  </a:txBody>
                  <a:tcPr marL="50800" marR="50800" marT="50800" marB="50800" anchor="ctr" anchorCtr="0" horzOverflow="overflow"/>
                </a:tc>
                <a:tc>
                  <a:txBody>
                    <a:bodyPr/>
                    <a:lstStyle/>
                    <a:p>
                      <a:pPr defTabSz="914400">
                        <a:tabLst>
                          <a:tab pos="1663700" algn="l"/>
                        </a:tabLst>
                        <a:defRPr b="0"/>
                      </a:pPr>
                      <a:r>
                        <a:rPr b="1" sz="2200"/>
                        <a:t>Denoising Weight Matrix  </a:t>
                      </a:r>
                    </a:p>
                  </a:txBody>
                  <a:tcPr marL="50800" marR="50800" marT="50800" marB="50800" anchor="ctr" anchorCtr="0" horzOverflow="overflow"/>
                </a:tc>
              </a:tr>
              <a:tr h="1648662">
                <a:tc>
                  <a:txBody>
                    <a:bodyPr/>
                    <a:lstStyle/>
                    <a:p>
                      <a:pPr defTabSz="914400">
                        <a:tabLst>
                          <a:tab pos="1663700" algn="l"/>
                        </a:tabLst>
                        <a:defRPr b="0"/>
                      </a:pPr>
                      <a:r>
                        <a:rPr b="1" sz="2000"/>
                        <a:t>GPU processing time of 20ms at 20us step per channel at 16bit precision</a:t>
                      </a:r>
                    </a:p>
                  </a:txBody>
                  <a:tcPr marL="50800" marR="50800" marT="50800" marB="50800" anchor="ctr" anchorCtr="0" horzOverflow="overflow"/>
                </a:tc>
                <a:tc>
                  <a:txBody>
                    <a:bodyPr/>
                    <a:lstStyle/>
                    <a:p>
                      <a:pPr defTabSz="914400">
                        <a:defRPr sz="2400"/>
                      </a:pPr>
                      <a:r>
                        <a:t>1 MHz: ~22us</a:t>
                      </a:r>
                    </a:p>
                    <a:p>
                      <a:pPr defTabSz="914400">
                        <a:defRPr sz="2400"/>
                      </a:pPr>
                    </a:p>
                    <a:p>
                      <a:pPr defTabSz="914400">
                        <a:defRPr sz="2400"/>
                      </a:pPr>
                      <a:r>
                        <a:t>100KHz:~17us</a:t>
                      </a:r>
                    </a:p>
                  </a:txBody>
                  <a:tcPr marL="50800" marR="50800" marT="50800" marB="50800" anchor="ctr" anchorCtr="0" horzOverflow="overflow"/>
                </a:tc>
                <a:tc>
                  <a:txBody>
                    <a:bodyPr/>
                    <a:lstStyle/>
                    <a:p>
                      <a:pPr defTabSz="914400">
                        <a:defRPr sz="2400"/>
                      </a:pPr>
                      <a:r>
                        <a:t>1 MHz: ~2us</a:t>
                      </a:r>
                      <a:endParaRPr>
                        <a:solidFill>
                          <a:schemeClr val="accent5">
                            <a:hueOff val="-82419"/>
                            <a:satOff val="-9513"/>
                            <a:lumOff val="-16343"/>
                          </a:schemeClr>
                        </a:solidFill>
                      </a:endParaRPr>
                    </a:p>
                    <a:p>
                      <a:pPr defTabSz="914400">
                        <a:defRPr sz="2400"/>
                      </a:pPr>
                    </a:p>
                    <a:p>
                      <a:pPr defTabSz="914400">
                        <a:defRPr sz="2400"/>
                      </a:pPr>
                      <a:r>
                        <a:t>100KHz: ~1us</a:t>
                      </a:r>
                    </a:p>
                  </a:txBody>
                  <a:tcPr marL="50800" marR="50800" marT="50800" marB="50800" anchor="ctr" anchorCtr="0" horzOverflow="overflow"/>
                </a:tc>
                <a:tc>
                  <a:txBody>
                    <a:bodyPr/>
                    <a:lstStyle/>
                    <a:p>
                      <a:pPr defTabSz="914400"/>
                      <a:r>
                        <a:rPr sz="2200"/>
                        <a:t>To be studied</a:t>
                      </a:r>
                    </a:p>
                  </a:txBody>
                  <a:tcPr marL="50800" marR="50800" marT="50800" marB="50800" anchor="ctr" anchorCtr="0" horzOverflow="overflow"/>
                </a:tc>
              </a:tr>
              <a:tr h="1648662">
                <a:tc>
                  <a:txBody>
                    <a:bodyPr/>
                    <a:lstStyle/>
                    <a:p>
                      <a:pPr defTabSz="914400">
                        <a:tabLst>
                          <a:tab pos="1663700" algn="l"/>
                        </a:tabLst>
                        <a:defRPr sz="2200"/>
                      </a:pPr>
                    </a:p>
                  </a:txBody>
                  <a:tcPr marL="50800" marR="50800" marT="50800" marB="50800" anchor="ctr" anchorCtr="0" horzOverflow="overflow"/>
                </a:tc>
                <a:tc>
                  <a:txBody>
                    <a:bodyPr/>
                    <a:lstStyle/>
                    <a:p>
                      <a:pPr defTabSz="914400">
                        <a:tabLst>
                          <a:tab pos="1663700" algn="l"/>
                        </a:tabLst>
                      </a:pPr>
                      <a:r>
                        <a:rPr b="1" sz="2200"/>
                        <a:t>Dense Autoencoder</a:t>
                      </a:r>
                    </a:p>
                  </a:txBody>
                  <a:tcPr marL="50800" marR="50800" marT="50800" marB="50800" anchor="ctr" anchorCtr="0" horzOverflow="overflow"/>
                </a:tc>
                <a:tc>
                  <a:txBody>
                    <a:bodyPr/>
                    <a:lstStyle/>
                    <a:p>
                      <a:pPr defTabSz="914400">
                        <a:tabLst>
                          <a:tab pos="1663700" algn="l"/>
                        </a:tabLst>
                      </a:pPr>
                      <a:r>
                        <a:rPr b="1" sz="2200"/>
                        <a:t>U-Net 
Autoencoder</a:t>
                      </a:r>
                    </a:p>
                  </a:txBody>
                  <a:tcPr marL="50800" marR="50800" marT="50800" marB="50800" anchor="ctr" anchorCtr="0" horzOverflow="overflow"/>
                </a:tc>
                <a:tc>
                  <a:txBody>
                    <a:bodyPr/>
                    <a:lstStyle/>
                    <a:p>
                      <a:pPr defTabSz="914400">
                        <a:tabLst>
                          <a:tab pos="1663700" algn="l"/>
                        </a:tabLst>
                      </a:pPr>
                      <a:r>
                        <a:rPr b="1" sz="2200"/>
                        <a:t>Transformer
Autoencoder</a:t>
                      </a:r>
                    </a:p>
                  </a:txBody>
                  <a:tcPr marL="50800" marR="50800" marT="50800" marB="50800" anchor="ctr" anchorCtr="0" horzOverflow="overflow"/>
                </a:tc>
              </a:tr>
              <a:tr h="1648662">
                <a:tc>
                  <a:txBody>
                    <a:bodyPr/>
                    <a:lstStyle/>
                    <a:p>
                      <a:pPr defTabSz="914400">
                        <a:tabLst>
                          <a:tab pos="1663700" algn="l"/>
                        </a:tabLst>
                        <a:defRPr b="0"/>
                      </a:pPr>
                      <a:r>
                        <a:rPr b="1" sz="2200"/>
                        <a:t>GPU Inference time of 20ms window inputs at 16-bit precision</a:t>
                      </a:r>
                    </a:p>
                  </a:txBody>
                  <a:tcPr marL="50800" marR="50800" marT="50800" marB="50800" anchor="ctr" anchorCtr="0" horzOverflow="overflow"/>
                </a:tc>
                <a:tc>
                  <a:txBody>
                    <a:bodyPr/>
                    <a:lstStyle/>
                    <a:p>
                      <a:pPr algn="l" defTabSz="914400"/>
                      <a:r>
                        <a:rPr sz="2200"/>
                        <a:t>Acoustic Trigger: ~54us 
QA Trigger:  ~79us</a:t>
                      </a:r>
                    </a:p>
                  </a:txBody>
                  <a:tcPr marL="50800" marR="50800" marT="50800" marB="50800" anchor="ctr" anchorCtr="0" horzOverflow="overflow"/>
                </a:tc>
                <a:tc>
                  <a:txBody>
                    <a:bodyPr/>
                    <a:lstStyle/>
                    <a:p>
                      <a:pPr algn="l" defTabSz="914400"/>
                      <a:r>
                        <a:rPr sz="2200"/>
                        <a:t>Acoustic Trigger: ~2ms
QA Trigger:  ~3ms</a:t>
                      </a:r>
                    </a:p>
                  </a:txBody>
                  <a:tcPr marL="50800" marR="50800" marT="50800" marB="50800" anchor="ctr" anchorCtr="0" horzOverflow="overflow"/>
                </a:tc>
                <a:tc>
                  <a:txBody>
                    <a:bodyPr/>
                    <a:lstStyle/>
                    <a:p>
                      <a:pPr algn="l" defTabSz="914400"/>
                      <a:r>
                        <a:rPr sz="2200"/>
                        <a:t>QA Trigger: ~12ms</a:t>
                      </a:r>
                    </a:p>
                  </a:txBody>
                  <a:tcPr marL="50800" marR="50800" marT="50800" marB="50800" anchor="ctr" anchorCtr="0" horzOverflow="overflow"/>
                </a:tc>
              </a:tr>
              <a:tr h="1648662">
                <a:tc>
                  <a:txBody>
                    <a:bodyPr/>
                    <a:lstStyle/>
                    <a:p>
                      <a:pPr defTabSz="914400">
                        <a:tabLst>
                          <a:tab pos="1663700" algn="l"/>
                        </a:tabLst>
                        <a:defRPr i="1" sz="2200">
                          <a:solidFill>
                            <a:schemeClr val="accent3">
                              <a:hueOff val="914338"/>
                              <a:satOff val="31515"/>
                              <a:lumOff val="-30790"/>
                            </a:schemeClr>
                          </a:solidFill>
                        </a:defRPr>
                      </a:pPr>
                    </a:p>
                    <a:p>
                      <a:pPr defTabSz="914400">
                        <a:tabLst>
                          <a:tab pos="1663700" algn="l"/>
                        </a:tabLst>
                        <a:defRPr i="1" sz="2200">
                          <a:solidFill>
                            <a:schemeClr val="accent3">
                              <a:hueOff val="914338"/>
                              <a:satOff val="31515"/>
                              <a:lumOff val="-30790"/>
                            </a:schemeClr>
                          </a:solidFill>
                        </a:defRPr>
                      </a:pPr>
                      <a:r>
                        <a:t>Best Total Time Trigger Efficiency within ~25s</a:t>
                      </a:r>
                    </a:p>
                  </a:txBody>
                  <a:tcPr marL="50800" marR="50800" marT="50800" marB="50800" anchor="ctr" anchorCtr="0" horzOverflow="overflow"/>
                </a:tc>
                <a:tc>
                  <a:txBody>
                    <a:bodyPr/>
                    <a:lstStyle/>
                    <a:p>
                      <a:pPr defTabSz="914400">
                        <a:tabLst>
                          <a:tab pos="1663700" algn="l"/>
                        </a:tabLst>
                        <a:defRPr sz="2500"/>
                      </a:pPr>
                      <a:r>
                        <a:t> </a:t>
                      </a:r>
                    </a:p>
                    <a:p>
                      <a:pPr defTabSz="914400">
                        <a:tabLst>
                          <a:tab pos="1663700" algn="l"/>
                        </a:tabLst>
                        <a:defRPr sz="2000"/>
                      </a:pPr>
                      <a:r>
                        <a:t>False Triggers: 1/29</a:t>
                      </a:r>
                    </a:p>
                    <a:p>
                      <a:pPr defTabSz="914400">
                        <a:tabLst>
                          <a:tab pos="1663700" algn="l"/>
                        </a:tabLst>
                        <a:defRPr sz="2000"/>
                      </a:pPr>
                      <a:r>
                        <a:t>Missed Triggers: 0/29 True Triggers: 28/29</a:t>
                      </a:r>
                    </a:p>
                    <a:p>
                      <a:pPr defTabSz="914400">
                        <a:tabLst>
                          <a:tab pos="1663700" algn="l"/>
                        </a:tabLst>
                        <a:defRPr sz="2000"/>
                      </a:pPr>
                    </a:p>
                    <a:p>
                      <a:pPr defTabSz="914400">
                        <a:tabLst>
                          <a:tab pos="1663700" algn="l"/>
                        </a:tabLst>
                        <a:defRPr sz="2000"/>
                      </a:pPr>
                    </a:p>
                    <a:p>
                      <a:pPr defTabSz="914400">
                        <a:tabLst>
                          <a:tab pos="1663700" algn="l"/>
                        </a:tabLst>
                        <a:defRPr sz="2000"/>
                      </a:pPr>
                    </a:p>
                    <a:p>
                      <a:pPr defTabSz="914400">
                        <a:tabLst>
                          <a:tab pos="1663700" algn="l"/>
                        </a:tabLst>
                        <a:defRPr sz="2000"/>
                      </a:pPr>
                    </a:p>
                  </a:txBody>
                  <a:tcPr marL="50800" marR="50800" marT="50800" marB="50800" anchor="ctr" anchorCtr="0" horzOverflow="overflow"/>
                </a:tc>
                <a:tc>
                  <a:txBody>
                    <a:bodyPr/>
                    <a:lstStyle/>
                    <a:p>
                      <a:pPr defTabSz="914400">
                        <a:tabLst>
                          <a:tab pos="1663700" algn="l"/>
                        </a:tabLst>
                      </a:pPr>
                      <a:r>
                        <a:rPr sz="2000"/>
                        <a:t>False Triggers: 2/29
Missed Triggers: 3/29
True Triggers: 24/29</a:t>
                      </a:r>
                    </a:p>
                  </a:txBody>
                  <a:tcPr marL="50800" marR="50800" marT="50800" marB="50800" anchor="ctr" anchorCtr="0" horzOverflow="overflow"/>
                </a:tc>
                <a:tc>
                  <a:txBody>
                    <a:bodyPr/>
                    <a:lstStyle/>
                    <a:p>
                      <a:pPr defTabSz="914400"/>
                      <a:r>
                        <a:rPr sz="2200"/>
                        <a:t>In progress</a:t>
                      </a:r>
                    </a:p>
                  </a:txBody>
                  <a:tcPr marL="50800" marR="50800" marT="50800" marB="50800" anchor="ctr" anchorCtr="0" horzOverflow="overflow"/>
                </a:tc>
              </a:tr>
            </a:tbl>
          </a:graphicData>
        </a:graphic>
      </p:graphicFrame>
      <p:graphicFrame>
        <p:nvGraphicFramePr>
          <p:cNvPr id="324" name="Table 1-1"/>
          <p:cNvGraphicFramePr/>
          <p:nvPr/>
        </p:nvGraphicFramePr>
        <p:xfrm>
          <a:off x="12754496" y="3633537"/>
          <a:ext cx="10985501" cy="8256012"/>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743200"/>
                <a:gridCol w="2743200"/>
                <a:gridCol w="2743200"/>
                <a:gridCol w="2743200"/>
              </a:tblGrid>
              <a:tr h="2060827">
                <a:tc>
                  <a:txBody>
                    <a:bodyPr/>
                    <a:lstStyle/>
                    <a:p>
                      <a:pPr defTabSz="914400">
                        <a:tabLst>
                          <a:tab pos="1663700" algn="l"/>
                        </a:tabLst>
                        <a:defRPr sz="3200"/>
                      </a:pPr>
                    </a:p>
                  </a:txBody>
                  <a:tcPr marL="50800" marR="50800" marT="50800" marB="50800" anchor="ctr" anchorCtr="0" horzOverflow="overflow"/>
                </a:tc>
                <a:tc>
                  <a:txBody>
                    <a:bodyPr/>
                    <a:lstStyle/>
                    <a:p>
                      <a:pPr defTabSz="914400">
                        <a:tabLst>
                          <a:tab pos="1663700" algn="l"/>
                        </a:tabLst>
                        <a:defRPr b="0"/>
                      </a:pPr>
                      <a:r>
                        <a:rPr b="1" sz="2200"/>
                        <a:t>Spectral Entropy Reconstruction </a:t>
                      </a:r>
                    </a:p>
                  </a:txBody>
                  <a:tcPr marL="50800" marR="50800" marT="50800" marB="50800" anchor="ctr" anchorCtr="0" horzOverflow="overflow"/>
                </a:tc>
                <a:tc>
                  <a:txBody>
                    <a:bodyPr/>
                    <a:lstStyle/>
                    <a:p>
                      <a:pPr defTabSz="914400">
                        <a:tabLst>
                          <a:tab pos="1663700" algn="l"/>
                        </a:tabLst>
                        <a:defRPr b="0"/>
                      </a:pPr>
                      <a:r>
                        <a:rPr b="1" sz="2200"/>
                        <a:t>Raw Statistics </a:t>
                      </a:r>
                    </a:p>
                  </a:txBody>
                  <a:tcPr marL="50800" marR="50800" marT="50800" marB="50800" anchor="ctr" anchorCtr="0" horzOverflow="overflow"/>
                </a:tc>
                <a:tc>
                  <a:txBody>
                    <a:bodyPr/>
                    <a:lstStyle/>
                    <a:p>
                      <a:pPr defTabSz="914400">
                        <a:tabLst>
                          <a:tab pos="1663700" algn="l"/>
                        </a:tabLst>
                        <a:defRPr b="0"/>
                      </a:pPr>
                      <a:r>
                        <a:rPr b="1" sz="2200"/>
                        <a:t>Denoising Weight Matrix  </a:t>
                      </a:r>
                    </a:p>
                  </a:txBody>
                  <a:tcPr marL="50800" marR="50800" marT="50800" marB="50800" anchor="ctr" anchorCtr="0" horzOverflow="overflow"/>
                </a:tc>
              </a:tr>
              <a:tr h="2060827">
                <a:tc>
                  <a:txBody>
                    <a:bodyPr/>
                    <a:lstStyle/>
                    <a:p>
                      <a:pPr defTabSz="914400">
                        <a:tabLst>
                          <a:tab pos="1663700" algn="l"/>
                        </a:tabLst>
                        <a:defRPr b="0"/>
                      </a:pPr>
                      <a:r>
                        <a:rPr b="1" sz="2200"/>
                        <a:t>Memory Footprint per 20ms window
(Bytes) </a:t>
                      </a:r>
                    </a:p>
                  </a:txBody>
                  <a:tcPr marL="50800" marR="50800" marT="50800" marB="50800" anchor="ctr" anchorCtr="0" horzOverflow="overflow"/>
                </a:tc>
                <a:tc>
                  <a:txBody>
                    <a:bodyPr/>
                    <a:lstStyle/>
                    <a:p>
                      <a:pPr defTabSz="914400"/>
                      <a:r>
                        <a:rPr sz="2200"/>
                        <a:t>1 MHz: 16000b 
100kHz: 1600 b
</a:t>
                      </a:r>
                    </a:p>
                  </a:txBody>
                  <a:tcPr marL="50800" marR="50800" marT="50800" marB="50800" anchor="ctr" anchorCtr="0" horzOverflow="overflow"/>
                </a:tc>
                <a:tc>
                  <a:txBody>
                    <a:bodyPr/>
                    <a:lstStyle/>
                    <a:p>
                      <a:pPr defTabSz="914400"/>
                      <a:r>
                        <a:rPr sz="2200"/>
                        <a:t>1 MHz: 32000B
100kHz: 32000B
</a:t>
                      </a:r>
                    </a:p>
                  </a:txBody>
                  <a:tcPr marL="50800" marR="50800" marT="50800" marB="50800" anchor="ctr" anchorCtr="0" horzOverflow="overflow"/>
                </a:tc>
                <a:tc>
                  <a:txBody>
                    <a:bodyPr/>
                    <a:lstStyle/>
                    <a:p>
                      <a:pPr defTabSz="914400"/>
                      <a:r>
                        <a:rPr sz="2200"/>
                        <a:t>To be studied </a:t>
                      </a:r>
                    </a:p>
                  </a:txBody>
                  <a:tcPr marL="50800" marR="50800" marT="50800" marB="50800" anchor="ctr" anchorCtr="0" horzOverflow="overflow"/>
                </a:tc>
              </a:tr>
              <a:tr h="2060827">
                <a:tc>
                  <a:txBody>
                    <a:bodyPr/>
                    <a:lstStyle/>
                    <a:p>
                      <a:pPr defTabSz="914400">
                        <a:tabLst>
                          <a:tab pos="1663700" algn="l"/>
                        </a:tabLst>
                        <a:defRPr sz="2200"/>
                      </a:pPr>
                    </a:p>
                  </a:txBody>
                  <a:tcPr marL="50800" marR="50800" marT="50800" marB="50800" anchor="ctr" anchorCtr="0" horzOverflow="overflow"/>
                </a:tc>
                <a:tc>
                  <a:txBody>
                    <a:bodyPr/>
                    <a:lstStyle/>
                    <a:p>
                      <a:pPr defTabSz="914400">
                        <a:tabLst>
                          <a:tab pos="1663700" algn="l"/>
                        </a:tabLst>
                      </a:pPr>
                      <a:r>
                        <a:rPr b="1" sz="2200"/>
                        <a:t>Dense Autoencoder</a:t>
                      </a:r>
                    </a:p>
                  </a:txBody>
                  <a:tcPr marL="50800" marR="50800" marT="50800" marB="50800" anchor="ctr" anchorCtr="0" horzOverflow="overflow"/>
                </a:tc>
                <a:tc>
                  <a:txBody>
                    <a:bodyPr/>
                    <a:lstStyle/>
                    <a:p>
                      <a:pPr defTabSz="914400">
                        <a:tabLst>
                          <a:tab pos="1663700" algn="l"/>
                        </a:tabLst>
                      </a:pPr>
                      <a:r>
                        <a:rPr b="1" sz="2200"/>
                        <a:t>U-Net 
Autoencoder</a:t>
                      </a:r>
                    </a:p>
                  </a:txBody>
                  <a:tcPr marL="50800" marR="50800" marT="50800" marB="50800" anchor="ctr" anchorCtr="0" horzOverflow="overflow"/>
                </a:tc>
                <a:tc>
                  <a:txBody>
                    <a:bodyPr/>
                    <a:lstStyle/>
                    <a:p>
                      <a:pPr defTabSz="914400">
                        <a:tabLst>
                          <a:tab pos="1663700" algn="l"/>
                        </a:tabLst>
                      </a:pPr>
                      <a:r>
                        <a:rPr b="1" sz="2200"/>
                        <a:t>Transformer
Autoencoder</a:t>
                      </a:r>
                    </a:p>
                  </a:txBody>
                  <a:tcPr marL="50800" marR="50800" marT="50800" marB="50800" anchor="ctr" anchorCtr="0" horzOverflow="overflow"/>
                </a:tc>
              </a:tr>
              <a:tr h="2060827">
                <a:tc>
                  <a:txBody>
                    <a:bodyPr/>
                    <a:lstStyle/>
                    <a:p>
                      <a:pPr defTabSz="914400">
                        <a:tabLst>
                          <a:tab pos="1663700" algn="l"/>
                        </a:tabLst>
                        <a:defRPr b="0"/>
                      </a:pPr>
                      <a:r>
                        <a:rPr b="1" sz="2000"/>
                        <a:t>Model Parameter Count (SE)
Parameter Count (stats)
</a:t>
                      </a:r>
                    </a:p>
                  </a:txBody>
                  <a:tcPr marL="50800" marR="50800" marT="50800" marB="50800" anchor="ctr" anchorCtr="0" horzOverflow="overflow"/>
                </a:tc>
                <a:tc>
                  <a:txBody>
                    <a:bodyPr/>
                    <a:lstStyle/>
                    <a:p>
                      <a:pPr defTabSz="2438338">
                        <a:defRPr sz="2400">
                          <a:solidFill>
                            <a:srgbClr val="5E5E5E"/>
                          </a:solidFill>
                        </a:defRPr>
                      </a:pPr>
                    </a:p>
                    <a:p>
                      <a:pPr algn="l" defTabSz="914400">
                        <a:defRPr sz="2200"/>
                      </a:pPr>
                      <a:r>
                        <a:t>Acoustics: 67,184</a:t>
                      </a:r>
                    </a:p>
                    <a:p>
                      <a:pPr algn="l" defTabSz="914400">
                        <a:defRPr sz="2200"/>
                      </a:pPr>
                    </a:p>
                    <a:p>
                      <a:pPr algn="l" defTabSz="914400">
                        <a:defRPr sz="2200"/>
                      </a:pPr>
                      <a:r>
                        <a:t>QA: 96,956</a:t>
                      </a:r>
                    </a:p>
                  </a:txBody>
                  <a:tcPr marL="50800" marR="50800" marT="50800" marB="50800" anchor="ctr" anchorCtr="0" horzOverflow="overflow"/>
                </a:tc>
                <a:tc>
                  <a:txBody>
                    <a:bodyPr/>
                    <a:lstStyle/>
                    <a:p>
                      <a:pPr defTabSz="2438338">
                        <a:defRPr sz="2400">
                          <a:solidFill>
                            <a:srgbClr val="5E5E5E"/>
                          </a:solidFill>
                        </a:defRPr>
                      </a:pPr>
                    </a:p>
                    <a:p>
                      <a:pPr algn="l" defTabSz="914400">
                        <a:defRPr sz="2200"/>
                      </a:pPr>
                      <a:r>
                        <a:t>Acoustics: 463,52</a:t>
                      </a:r>
                    </a:p>
                    <a:p>
                      <a:pPr algn="l" defTabSz="914400">
                        <a:defRPr sz="2200"/>
                      </a:pPr>
                    </a:p>
                    <a:p>
                      <a:pPr algn="l" defTabSz="914400">
                        <a:defRPr sz="2200"/>
                      </a:pPr>
                      <a:r>
                        <a:t>QA: 658,692</a:t>
                      </a:r>
                    </a:p>
                  </a:txBody>
                  <a:tcPr marL="50800" marR="50800" marT="50800" marB="50800" anchor="ctr" anchorCtr="0" horzOverflow="overflow"/>
                </a:tc>
                <a:tc>
                  <a:txBody>
                    <a:bodyPr/>
                    <a:lstStyle/>
                    <a:p>
                      <a:pPr defTabSz="2438338">
                        <a:defRPr sz="2400">
                          <a:solidFill>
                            <a:srgbClr val="5E5E5E"/>
                          </a:solidFill>
                        </a:defRPr>
                      </a:pPr>
                    </a:p>
                    <a:p>
                      <a:pPr algn="l" defTabSz="914400">
                        <a:defRPr sz="2200"/>
                      </a:pPr>
                      <a:r>
                        <a:t>Acoustics: 49,280</a:t>
                      </a:r>
                    </a:p>
                    <a:p>
                      <a:pPr algn="l" defTabSz="914400">
                        <a:defRPr sz="2200"/>
                      </a:pPr>
                    </a:p>
                    <a:p>
                      <a:pPr algn="l" defTabSz="914400">
                        <a:defRPr sz="2200"/>
                      </a:pPr>
                      <a:r>
                        <a:t>QA: 196,864</a:t>
                      </a:r>
                    </a:p>
                  </a:txBody>
                  <a:tcPr marL="50800" marR="50800" marT="50800" marB="50800" anchor="ctr" anchorCtr="0" horzOverflow="overflow"/>
                </a:tc>
              </a:tr>
            </a:tbl>
          </a:graphicData>
        </a:graphic>
      </p:graphicFrame>
      <p:sp>
        <p:nvSpPr>
          <p:cNvPr id="325" name="*All timing benchmarks are preliminary, seem stochastic"/>
          <p:cNvSpPr txBox="1"/>
          <p:nvPr/>
        </p:nvSpPr>
        <p:spPr>
          <a:xfrm>
            <a:off x="1458302" y="12591324"/>
            <a:ext cx="10224721" cy="5728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*All timing benchmarks are preliminary, seem stochastic</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Conclusions and Outlook"/>
          <p:cNvSpPr txBox="1"/>
          <p:nvPr>
            <p:ph type="title"/>
          </p:nvPr>
        </p:nvSpPr>
        <p:spPr>
          <a:xfrm>
            <a:off x="825500" y="1077359"/>
            <a:ext cx="21971000" cy="1433164"/>
          </a:xfrm>
          <a:prstGeom prst="rect">
            <a:avLst/>
          </a:prstGeom>
        </p:spPr>
        <p:txBody>
          <a:bodyPr/>
          <a:lstStyle/>
          <a:p>
            <a:pPr/>
            <a:r>
              <a:t>Conclusions and Outlook </a:t>
            </a:r>
          </a:p>
        </p:txBody>
      </p:sp>
      <p:sp>
        <p:nvSpPr>
          <p:cNvPr id="32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9" name="We have developed a series of tools and metrics for real time denoising and quench characterization…"/>
          <p:cNvSpPr txBox="1"/>
          <p:nvPr>
            <p:ph type="body" idx="1"/>
          </p:nvPr>
        </p:nvSpPr>
        <p:spPr>
          <a:xfrm>
            <a:off x="-88900" y="3244510"/>
            <a:ext cx="21683992" cy="9102502"/>
          </a:xfrm>
          <a:prstGeom prst="rect">
            <a:avLst/>
          </a:prstGeom>
        </p:spPr>
        <p:txBody>
          <a:bodyPr/>
          <a:lstStyle/>
          <a:p>
            <a:pPr lvl="2" marL="1554480" indent="-518160" defTabSz="2072588">
              <a:spcBef>
                <a:spcPts val="3800"/>
              </a:spcBef>
              <a:defRPr sz="3400"/>
            </a:pPr>
            <a:r>
              <a:t>We have developed a series of tools and metrics for real time denoising and quench characterization </a:t>
            </a:r>
          </a:p>
          <a:p>
            <a:pPr lvl="2" marL="1554480" indent="-518160" defTabSz="2072588">
              <a:spcBef>
                <a:spcPts val="3800"/>
              </a:spcBef>
              <a:defRPr sz="3400"/>
            </a:pPr>
            <a:r>
              <a:t>Our models seem to recover events that occur across the training ramp  and establish correlations between acoustic and quench antenna sensor data</a:t>
            </a:r>
          </a:p>
          <a:p>
            <a:pPr lvl="2" marL="1554480" indent="-518160" defTabSz="2072588">
              <a:spcBef>
                <a:spcPts val="3800"/>
              </a:spcBef>
              <a:defRPr sz="3400"/>
            </a:pPr>
            <a:r>
              <a:t>We are still investigating various adaptive weighting algorithms to deal with the multiple types of data and varying window size </a:t>
            </a:r>
          </a:p>
          <a:p>
            <a:pPr lvl="2" marL="1554480" indent="-518160" defTabSz="2072588">
              <a:spcBef>
                <a:spcPts val="3800"/>
              </a:spcBef>
              <a:defRPr sz="3400"/>
            </a:pPr>
            <a:r>
              <a:t>The lack of consistent data in training makes consistent training challenging. Data regularity study to come</a:t>
            </a:r>
          </a:p>
          <a:p>
            <a:pPr lvl="2" marL="1554480" indent="-518160" defTabSz="2072588">
              <a:spcBef>
                <a:spcPts val="3800"/>
              </a:spcBef>
              <a:defRPr sz="3400"/>
            </a:pPr>
            <a:r>
              <a:t>We should eventually evaluate our algorithms on steady state data for actual real time control </a:t>
            </a:r>
          </a:p>
          <a:p>
            <a:pPr lvl="2" marL="1554480" indent="-518160" defTabSz="2072588">
              <a:spcBef>
                <a:spcPts val="3800"/>
              </a:spcBef>
              <a:defRPr sz="3400"/>
            </a:pPr>
            <a:r>
              <a:t>For now, the model serves as an interesting tool for flagging potential precursors and understanding them</a:t>
            </a:r>
          </a:p>
          <a:p>
            <a:pPr lvl="2" marL="1554480" indent="-518160" defTabSz="2072588">
              <a:spcBef>
                <a:spcPts val="3800"/>
              </a:spcBef>
              <a:defRPr sz="3400"/>
            </a:pPr>
            <a:r>
              <a:t>Lots of room for ML in other parts of this problem: objective function optimization, RF type analysis</a:t>
            </a:r>
          </a:p>
          <a:p>
            <a:pPr lvl="2" marL="1554480" indent="-518160" defTabSz="2072588">
              <a:spcBef>
                <a:spcPts val="3800"/>
              </a:spcBef>
              <a:defRPr sz="3400"/>
            </a:pPr>
            <a:r>
              <a:t>Temperature sensors would contextualize many of these readings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Real Time Characterization of Ramp Events"/>
          <p:cNvSpPr txBox="1"/>
          <p:nvPr>
            <p:ph type="title"/>
          </p:nvPr>
        </p:nvSpPr>
        <p:spPr>
          <a:xfrm>
            <a:off x="-46567" y="607186"/>
            <a:ext cx="21971001" cy="1433164"/>
          </a:xfrm>
          <a:prstGeom prst="rect">
            <a:avLst/>
          </a:prstGeom>
        </p:spPr>
        <p:txBody>
          <a:bodyPr/>
          <a:lstStyle/>
          <a:p>
            <a:pPr/>
            <a:r>
              <a:t>Real Time Characterization of Ramp Events</a:t>
            </a:r>
          </a:p>
        </p:txBody>
      </p:sp>
      <p:sp>
        <p:nvSpPr>
          <p:cNvPr id="177"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8" name="SC magnet submerged in 1.8K superfluid He"/>
          <p:cNvSpPr txBox="1"/>
          <p:nvPr/>
        </p:nvSpPr>
        <p:spPr>
          <a:xfrm>
            <a:off x="1051913" y="11374586"/>
            <a:ext cx="3823151" cy="7936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SC magnet submerged in 1.8K superfluid He </a:t>
            </a:r>
          </a:p>
        </p:txBody>
      </p:sp>
      <p:pic>
        <p:nvPicPr>
          <p:cNvPr id="179" name="pasted-movie.png" descr="pasted-movie.png"/>
          <p:cNvPicPr>
            <a:picLocks noChangeAspect="1"/>
          </p:cNvPicPr>
          <p:nvPr/>
        </p:nvPicPr>
        <p:blipFill>
          <a:blip r:embed="rId2">
            <a:extLst/>
          </a:blip>
          <a:stretch>
            <a:fillRect/>
          </a:stretch>
        </p:blipFill>
        <p:spPr>
          <a:xfrm>
            <a:off x="1451212" y="2623925"/>
            <a:ext cx="3563751" cy="8468150"/>
          </a:xfrm>
          <a:prstGeom prst="rect">
            <a:avLst/>
          </a:prstGeom>
          <a:ln w="12700">
            <a:miter lim="400000"/>
          </a:ln>
        </p:spPr>
      </p:pic>
      <p:sp>
        <p:nvSpPr>
          <p:cNvPr id="180" name="Line"/>
          <p:cNvSpPr/>
          <p:nvPr/>
        </p:nvSpPr>
        <p:spPr>
          <a:xfrm flipV="1">
            <a:off x="4211783" y="5586275"/>
            <a:ext cx="1814548" cy="1261425"/>
          </a:xfrm>
          <a:prstGeom prst="line">
            <a:avLst/>
          </a:prstGeom>
          <a:ln w="25400">
            <a:solidFill>
              <a:srgbClr val="000000"/>
            </a:solidFill>
            <a:miter lim="400000"/>
          </a:ln>
        </p:spPr>
        <p:txBody>
          <a:bodyPr lIns="50800" tIns="50800" rIns="50800" bIns="50800" anchor="ctr"/>
          <a:lstStyle/>
          <a:p>
            <a:pPr/>
          </a:p>
        </p:txBody>
      </p:sp>
      <p:sp>
        <p:nvSpPr>
          <p:cNvPr id="181" name="Line"/>
          <p:cNvSpPr/>
          <p:nvPr/>
        </p:nvSpPr>
        <p:spPr>
          <a:xfrm>
            <a:off x="4211783" y="7444849"/>
            <a:ext cx="1814548" cy="1"/>
          </a:xfrm>
          <a:prstGeom prst="line">
            <a:avLst/>
          </a:prstGeom>
          <a:ln w="25400">
            <a:solidFill>
              <a:srgbClr val="000000"/>
            </a:solidFill>
            <a:miter lim="400000"/>
          </a:ln>
        </p:spPr>
        <p:txBody>
          <a:bodyPr lIns="50800" tIns="50800" rIns="50800" bIns="50800" anchor="ctr"/>
          <a:lstStyle/>
          <a:p>
            <a:pPr/>
          </a:p>
        </p:txBody>
      </p:sp>
      <p:sp>
        <p:nvSpPr>
          <p:cNvPr id="182" name="Line"/>
          <p:cNvSpPr/>
          <p:nvPr/>
        </p:nvSpPr>
        <p:spPr>
          <a:xfrm>
            <a:off x="4211783" y="8625876"/>
            <a:ext cx="1814548" cy="1"/>
          </a:xfrm>
          <a:prstGeom prst="line">
            <a:avLst/>
          </a:prstGeom>
          <a:ln w="25400">
            <a:solidFill>
              <a:srgbClr val="000000"/>
            </a:solidFill>
            <a:miter lim="400000"/>
          </a:ln>
        </p:spPr>
        <p:txBody>
          <a:bodyPr lIns="50800" tIns="50800" rIns="50800" bIns="50800" anchor="ctr"/>
          <a:lstStyle/>
          <a:p>
            <a:pPr/>
          </a:p>
        </p:txBody>
      </p:sp>
      <p:sp>
        <p:nvSpPr>
          <p:cNvPr id="183" name="Voltage Taps          256 sensors  10-10000 kHz         +- 1 kV"/>
          <p:cNvSpPr txBox="1"/>
          <p:nvPr/>
        </p:nvSpPr>
        <p:spPr>
          <a:xfrm>
            <a:off x="6067854" y="4706951"/>
            <a:ext cx="2841469" cy="1390254"/>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lvl1pPr>
          </a:lstStyle>
          <a:p>
            <a:pPr/>
            <a:r>
              <a:t>Voltage Taps          256 sensors  10-10000 kHz         +- 1 kV      </a:t>
            </a:r>
          </a:p>
        </p:txBody>
      </p:sp>
      <p:sp>
        <p:nvSpPr>
          <p:cNvPr id="184" name="Quench Antenna…"/>
          <p:cNvSpPr txBox="1"/>
          <p:nvPr/>
        </p:nvSpPr>
        <p:spPr>
          <a:xfrm>
            <a:off x="6062391" y="6394210"/>
            <a:ext cx="2852396" cy="1490778"/>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00000"/>
              </a:lnSpc>
              <a:defRPr sz="2200"/>
            </a:pPr>
            <a:r>
              <a:t>Quench Antenna        </a:t>
            </a:r>
          </a:p>
          <a:p>
            <a:pPr>
              <a:lnSpc>
                <a:spcPct val="100000"/>
              </a:lnSpc>
              <a:spcBef>
                <a:spcPts val="0"/>
              </a:spcBef>
              <a:defRPr sz="2200"/>
            </a:pPr>
            <a:r>
              <a:t>~16-1286 sensors</a:t>
            </a:r>
          </a:p>
          <a:p>
            <a:pPr>
              <a:lnSpc>
                <a:spcPct val="100000"/>
              </a:lnSpc>
              <a:spcBef>
                <a:spcPts val="0"/>
              </a:spcBef>
              <a:defRPr sz="2200"/>
            </a:pPr>
            <a:r>
              <a:t>100 kHz</a:t>
            </a:r>
          </a:p>
          <a:p>
            <a:pPr>
              <a:lnSpc>
                <a:spcPct val="100000"/>
              </a:lnSpc>
              <a:spcBef>
                <a:spcPts val="0"/>
              </a:spcBef>
              <a:defRPr sz="2200"/>
            </a:pPr>
            <a:r>
              <a:t>+- 5V</a:t>
            </a:r>
          </a:p>
        </p:txBody>
      </p:sp>
      <p:sp>
        <p:nvSpPr>
          <p:cNvPr id="185" name="Strain Gauges…"/>
          <p:cNvSpPr txBox="1"/>
          <p:nvPr/>
        </p:nvSpPr>
        <p:spPr>
          <a:xfrm>
            <a:off x="6062391" y="8044271"/>
            <a:ext cx="2852396" cy="1490778"/>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00000"/>
              </a:lnSpc>
              <a:defRPr sz="2200"/>
            </a:pPr>
            <a:r>
              <a:t>Strain Gauges     </a:t>
            </a:r>
          </a:p>
          <a:p>
            <a:pPr>
              <a:lnSpc>
                <a:spcPct val="100000"/>
              </a:lnSpc>
              <a:spcBef>
                <a:spcPts val="0"/>
              </a:spcBef>
              <a:defRPr sz="2200"/>
            </a:pPr>
            <a:r>
              <a:t>~256 sensors</a:t>
            </a:r>
          </a:p>
          <a:p>
            <a:pPr>
              <a:lnSpc>
                <a:spcPct val="100000"/>
              </a:lnSpc>
              <a:spcBef>
                <a:spcPts val="0"/>
              </a:spcBef>
              <a:defRPr sz="2200"/>
            </a:pPr>
            <a:r>
              <a:t>100 kHz</a:t>
            </a:r>
          </a:p>
          <a:p>
            <a:pPr>
              <a:lnSpc>
                <a:spcPct val="100000"/>
              </a:lnSpc>
              <a:spcBef>
                <a:spcPts val="0"/>
              </a:spcBef>
              <a:defRPr sz="2200"/>
            </a:pPr>
            <a:r>
              <a:t>+- 5V</a:t>
            </a:r>
          </a:p>
        </p:txBody>
      </p:sp>
      <p:sp>
        <p:nvSpPr>
          <p:cNvPr id="186" name="Line"/>
          <p:cNvSpPr/>
          <p:nvPr/>
        </p:nvSpPr>
        <p:spPr>
          <a:xfrm>
            <a:off x="4211783" y="10179359"/>
            <a:ext cx="1814548" cy="1"/>
          </a:xfrm>
          <a:prstGeom prst="line">
            <a:avLst/>
          </a:prstGeom>
          <a:ln w="25400">
            <a:solidFill>
              <a:srgbClr val="000000"/>
            </a:solidFill>
            <a:miter lim="400000"/>
          </a:ln>
        </p:spPr>
        <p:txBody>
          <a:bodyPr lIns="50800" tIns="50800" rIns="50800" bIns="50800" anchor="ctr"/>
          <a:lstStyle/>
          <a:p>
            <a:pPr/>
          </a:p>
        </p:txBody>
      </p:sp>
      <p:sp>
        <p:nvSpPr>
          <p:cNvPr id="187" name="AE Sensors…"/>
          <p:cNvSpPr txBox="1"/>
          <p:nvPr/>
        </p:nvSpPr>
        <p:spPr>
          <a:xfrm>
            <a:off x="6062391" y="9694332"/>
            <a:ext cx="2852396" cy="1490778"/>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00000"/>
              </a:lnSpc>
              <a:defRPr sz="2200"/>
            </a:pPr>
            <a:r>
              <a:t>AE Sensors     </a:t>
            </a:r>
          </a:p>
          <a:p>
            <a:pPr>
              <a:lnSpc>
                <a:spcPct val="100000"/>
              </a:lnSpc>
              <a:spcBef>
                <a:spcPts val="0"/>
              </a:spcBef>
              <a:defRPr sz="2200"/>
            </a:pPr>
            <a:r>
              <a:t>~32 sensors</a:t>
            </a:r>
          </a:p>
          <a:p>
            <a:pPr>
              <a:lnSpc>
                <a:spcPct val="100000"/>
              </a:lnSpc>
              <a:spcBef>
                <a:spcPts val="0"/>
              </a:spcBef>
              <a:defRPr sz="2200"/>
            </a:pPr>
            <a:r>
              <a:t>0.1-10MHz </a:t>
            </a:r>
          </a:p>
          <a:p>
            <a:pPr>
              <a:lnSpc>
                <a:spcPct val="100000"/>
              </a:lnSpc>
              <a:spcBef>
                <a:spcPts val="0"/>
              </a:spcBef>
              <a:defRPr sz="2200"/>
            </a:pPr>
            <a:r>
              <a:t>+- 5V</a:t>
            </a:r>
          </a:p>
        </p:txBody>
      </p:sp>
      <p:sp>
        <p:nvSpPr>
          <p:cNvPr id="188" name="Fiber-Optic Sensors…"/>
          <p:cNvSpPr txBox="1"/>
          <p:nvPr/>
        </p:nvSpPr>
        <p:spPr>
          <a:xfrm>
            <a:off x="6062391" y="11566325"/>
            <a:ext cx="2852396" cy="804978"/>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00000"/>
              </a:lnSpc>
              <a:defRPr sz="2200"/>
            </a:pPr>
            <a:r>
              <a:t>Fiber-Optic Sensors    </a:t>
            </a:r>
          </a:p>
          <a:p>
            <a:pPr>
              <a:lnSpc>
                <a:spcPct val="100000"/>
              </a:lnSpc>
              <a:spcBef>
                <a:spcPts val="0"/>
              </a:spcBef>
              <a:defRPr sz="2200"/>
            </a:pPr>
            <a:r>
              <a:t>LUNA system</a:t>
            </a:r>
          </a:p>
        </p:txBody>
      </p:sp>
      <p:sp>
        <p:nvSpPr>
          <p:cNvPr id="189" name="Line"/>
          <p:cNvSpPr/>
          <p:nvPr/>
        </p:nvSpPr>
        <p:spPr>
          <a:xfrm>
            <a:off x="4211783" y="10403423"/>
            <a:ext cx="1814548" cy="1496461"/>
          </a:xfrm>
          <a:prstGeom prst="line">
            <a:avLst/>
          </a:prstGeom>
          <a:ln w="25400">
            <a:solidFill>
              <a:srgbClr val="000000"/>
            </a:solidFill>
            <a:miter lim="400000"/>
          </a:ln>
        </p:spPr>
        <p:txBody>
          <a:bodyPr lIns="50800" tIns="50800" rIns="50800" bIns="50800" anchor="ctr"/>
          <a:lstStyle/>
          <a:p>
            <a:pPr/>
          </a:p>
        </p:txBody>
      </p:sp>
      <p:sp>
        <p:nvSpPr>
          <p:cNvPr id="190" name="Line"/>
          <p:cNvSpPr/>
          <p:nvPr/>
        </p:nvSpPr>
        <p:spPr>
          <a:xfrm>
            <a:off x="4949947" y="3150238"/>
            <a:ext cx="3365083" cy="1"/>
          </a:xfrm>
          <a:prstGeom prst="line">
            <a:avLst/>
          </a:prstGeom>
          <a:ln w="25400">
            <a:solidFill>
              <a:srgbClr val="000000"/>
            </a:solidFill>
            <a:miter lim="400000"/>
            <a:tailEnd type="triangle"/>
          </a:ln>
        </p:spPr>
        <p:txBody>
          <a:bodyPr lIns="50800" tIns="50800" rIns="50800" bIns="50800" anchor="ctr"/>
          <a:lstStyle/>
          <a:p>
            <a:pPr/>
          </a:p>
        </p:txBody>
      </p:sp>
      <p:sp>
        <p:nvSpPr>
          <p:cNvPr id="191" name="Iso/Amp"/>
          <p:cNvSpPr/>
          <p:nvPr/>
        </p:nvSpPr>
        <p:spPr>
          <a:xfrm>
            <a:off x="8051800" y="2515238"/>
            <a:ext cx="2877795" cy="1270001"/>
          </a:xfrm>
          <a:prstGeom prst="rect">
            <a:avLst/>
          </a:prstGeom>
          <a:solidFill>
            <a:srgbClr val="00A1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2200"/>
            </a:lvl1pPr>
          </a:lstStyle>
          <a:p>
            <a:pPr/>
            <a:r>
              <a:t>Iso/Amp</a:t>
            </a:r>
          </a:p>
        </p:txBody>
      </p:sp>
      <p:sp>
        <p:nvSpPr>
          <p:cNvPr id="192" name="Line"/>
          <p:cNvSpPr/>
          <p:nvPr/>
        </p:nvSpPr>
        <p:spPr>
          <a:xfrm>
            <a:off x="4221417" y="10896201"/>
            <a:ext cx="1795280" cy="2145227"/>
          </a:xfrm>
          <a:prstGeom prst="line">
            <a:avLst/>
          </a:prstGeom>
          <a:ln w="25400">
            <a:solidFill>
              <a:srgbClr val="000000"/>
            </a:solidFill>
            <a:miter lim="400000"/>
          </a:ln>
        </p:spPr>
        <p:txBody>
          <a:bodyPr lIns="50800" tIns="50800" rIns="50800" bIns="50800" anchor="ctr"/>
          <a:lstStyle/>
          <a:p>
            <a:pPr/>
          </a:p>
        </p:txBody>
      </p:sp>
      <p:sp>
        <p:nvSpPr>
          <p:cNvPr id="193" name="RF, Hall probe, other sensor possibilities"/>
          <p:cNvSpPr txBox="1"/>
          <p:nvPr/>
        </p:nvSpPr>
        <p:spPr>
          <a:xfrm>
            <a:off x="6062391" y="12742419"/>
            <a:ext cx="2852396" cy="804978"/>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00000"/>
              </a:lnSpc>
              <a:defRPr sz="2200"/>
            </a:lvl1pPr>
          </a:lstStyle>
          <a:p>
            <a:pPr/>
            <a:r>
              <a:t>RF, Hall probe, other sensor possibilities</a:t>
            </a:r>
          </a:p>
        </p:txBody>
      </p:sp>
      <p:sp>
        <p:nvSpPr>
          <p:cNvPr id="194" name="Line"/>
          <p:cNvSpPr/>
          <p:nvPr/>
        </p:nvSpPr>
        <p:spPr>
          <a:xfrm>
            <a:off x="10898180" y="2822575"/>
            <a:ext cx="3365082" cy="0"/>
          </a:xfrm>
          <a:prstGeom prst="line">
            <a:avLst/>
          </a:prstGeom>
          <a:ln w="25400">
            <a:solidFill>
              <a:srgbClr val="000000"/>
            </a:solidFill>
            <a:miter lim="400000"/>
            <a:tailEnd type="triangle"/>
          </a:ln>
        </p:spPr>
        <p:txBody>
          <a:bodyPr lIns="50800" tIns="50800" rIns="50800" bIns="50800" anchor="ctr"/>
          <a:lstStyle/>
          <a:p>
            <a:pPr/>
          </a:p>
        </p:txBody>
      </p:sp>
      <p:sp>
        <p:nvSpPr>
          <p:cNvPr id="195" name="Line"/>
          <p:cNvSpPr/>
          <p:nvPr/>
        </p:nvSpPr>
        <p:spPr>
          <a:xfrm>
            <a:off x="10898180" y="3529331"/>
            <a:ext cx="3365082" cy="1"/>
          </a:xfrm>
          <a:prstGeom prst="line">
            <a:avLst/>
          </a:prstGeom>
          <a:ln w="25400">
            <a:solidFill>
              <a:srgbClr val="000000"/>
            </a:solidFill>
            <a:miter lim="400000"/>
            <a:tailEnd type="triangle"/>
          </a:ln>
        </p:spPr>
        <p:txBody>
          <a:bodyPr lIns="50800" tIns="50800" rIns="50800" bIns="50800" anchor="ctr"/>
          <a:lstStyle/>
          <a:p>
            <a:pPr/>
          </a:p>
        </p:txBody>
      </p:sp>
      <p:sp>
        <p:nvSpPr>
          <p:cNvPr id="196" name="Analog Quench Protection"/>
          <p:cNvSpPr/>
          <p:nvPr/>
        </p:nvSpPr>
        <p:spPr>
          <a:xfrm>
            <a:off x="14240933" y="2256397"/>
            <a:ext cx="2147261" cy="793690"/>
          </a:xfrm>
          <a:prstGeom prst="rect">
            <a:avLst/>
          </a:prstGeom>
          <a:solidFill>
            <a:srgbClr val="00A1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2200"/>
            </a:lvl1pPr>
          </a:lstStyle>
          <a:p>
            <a:pPr/>
            <a:r>
              <a:t>Analog Quench Protection</a:t>
            </a:r>
          </a:p>
        </p:txBody>
      </p:sp>
      <p:sp>
        <p:nvSpPr>
          <p:cNvPr id="197" name="Digital Quench Protection"/>
          <p:cNvSpPr/>
          <p:nvPr/>
        </p:nvSpPr>
        <p:spPr>
          <a:xfrm>
            <a:off x="14253943" y="3132487"/>
            <a:ext cx="2147261" cy="793690"/>
          </a:xfrm>
          <a:prstGeom prst="rect">
            <a:avLst/>
          </a:prstGeom>
          <a:solidFill>
            <a:srgbClr val="00A1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2200"/>
            </a:lvl1pPr>
          </a:lstStyle>
          <a:p>
            <a:pPr/>
            <a:r>
              <a:t>Digital Quench Protection</a:t>
            </a:r>
          </a:p>
        </p:txBody>
      </p:sp>
      <p:sp>
        <p:nvSpPr>
          <p:cNvPr id="198" name="Line"/>
          <p:cNvSpPr/>
          <p:nvPr/>
        </p:nvSpPr>
        <p:spPr>
          <a:xfrm flipV="1">
            <a:off x="6510226" y="3785220"/>
            <a:ext cx="1565747" cy="916986"/>
          </a:xfrm>
          <a:prstGeom prst="line">
            <a:avLst/>
          </a:prstGeom>
          <a:ln w="25400">
            <a:solidFill>
              <a:srgbClr val="000000"/>
            </a:solidFill>
            <a:miter lim="400000"/>
            <a:tailEnd type="triangle"/>
          </a:ln>
        </p:spPr>
        <p:txBody>
          <a:bodyPr lIns="50800" tIns="50800" rIns="50800" bIns="50800" anchor="ctr"/>
          <a:lstStyle/>
          <a:p>
            <a:pPr/>
          </a:p>
        </p:txBody>
      </p:sp>
      <p:sp>
        <p:nvSpPr>
          <p:cNvPr id="199" name="Line"/>
          <p:cNvSpPr/>
          <p:nvPr/>
        </p:nvSpPr>
        <p:spPr>
          <a:xfrm>
            <a:off x="10553530" y="3775059"/>
            <a:ext cx="1" cy="1516178"/>
          </a:xfrm>
          <a:prstGeom prst="line">
            <a:avLst/>
          </a:prstGeom>
          <a:ln w="25400">
            <a:solidFill>
              <a:srgbClr val="000000"/>
            </a:solidFill>
            <a:miter lim="400000"/>
            <a:tailEnd type="triangle"/>
          </a:ln>
        </p:spPr>
        <p:txBody>
          <a:bodyPr lIns="50800" tIns="50800" rIns="50800" bIns="50800" anchor="ctr"/>
          <a:lstStyle/>
          <a:p>
            <a:pPr/>
          </a:p>
        </p:txBody>
      </p:sp>
      <p:sp>
        <p:nvSpPr>
          <p:cNvPr id="200" name="Line"/>
          <p:cNvSpPr/>
          <p:nvPr/>
        </p:nvSpPr>
        <p:spPr>
          <a:xfrm>
            <a:off x="8866180" y="7070738"/>
            <a:ext cx="1249035" cy="1"/>
          </a:xfrm>
          <a:prstGeom prst="line">
            <a:avLst/>
          </a:prstGeom>
          <a:ln w="25400">
            <a:solidFill>
              <a:srgbClr val="000000"/>
            </a:solidFill>
            <a:miter lim="400000"/>
            <a:tailEnd type="triangle"/>
          </a:ln>
        </p:spPr>
        <p:txBody>
          <a:bodyPr lIns="50800" tIns="50800" rIns="50800" bIns="50800" anchor="ctr"/>
          <a:lstStyle/>
          <a:p>
            <a:pPr/>
          </a:p>
        </p:txBody>
      </p:sp>
      <p:sp>
        <p:nvSpPr>
          <p:cNvPr id="201" name="Line"/>
          <p:cNvSpPr/>
          <p:nvPr/>
        </p:nvSpPr>
        <p:spPr>
          <a:xfrm>
            <a:off x="8950847" y="8789660"/>
            <a:ext cx="1079701" cy="1"/>
          </a:xfrm>
          <a:prstGeom prst="line">
            <a:avLst/>
          </a:prstGeom>
          <a:ln w="25400">
            <a:solidFill>
              <a:srgbClr val="000000"/>
            </a:solidFill>
            <a:miter lim="400000"/>
            <a:tailEnd type="triangle"/>
          </a:ln>
        </p:spPr>
        <p:txBody>
          <a:bodyPr lIns="50800" tIns="50800" rIns="50800" bIns="50800" anchor="ctr"/>
          <a:lstStyle/>
          <a:p>
            <a:pPr/>
          </a:p>
        </p:txBody>
      </p:sp>
      <p:sp>
        <p:nvSpPr>
          <p:cNvPr id="202" name="Line"/>
          <p:cNvSpPr/>
          <p:nvPr/>
        </p:nvSpPr>
        <p:spPr>
          <a:xfrm>
            <a:off x="8950741" y="10417197"/>
            <a:ext cx="1079913" cy="1"/>
          </a:xfrm>
          <a:prstGeom prst="line">
            <a:avLst/>
          </a:prstGeom>
          <a:ln w="25400">
            <a:solidFill>
              <a:srgbClr val="000000"/>
            </a:solidFill>
            <a:miter lim="400000"/>
            <a:tailEnd type="triangle"/>
          </a:ln>
        </p:spPr>
        <p:txBody>
          <a:bodyPr lIns="50800" tIns="50800" rIns="50800" bIns="50800" anchor="ctr"/>
          <a:lstStyle/>
          <a:p>
            <a:pPr/>
          </a:p>
        </p:txBody>
      </p:sp>
      <p:sp>
        <p:nvSpPr>
          <p:cNvPr id="203" name="Line"/>
          <p:cNvSpPr/>
          <p:nvPr/>
        </p:nvSpPr>
        <p:spPr>
          <a:xfrm>
            <a:off x="8950741" y="11968814"/>
            <a:ext cx="1079913" cy="1"/>
          </a:xfrm>
          <a:prstGeom prst="line">
            <a:avLst/>
          </a:prstGeom>
          <a:ln w="25400">
            <a:solidFill>
              <a:srgbClr val="000000"/>
            </a:solidFill>
            <a:miter lim="400000"/>
            <a:tailEnd type="triangle"/>
          </a:ln>
        </p:spPr>
        <p:txBody>
          <a:bodyPr lIns="50800" tIns="50800" rIns="50800" bIns="50800" anchor="ctr"/>
          <a:lstStyle/>
          <a:p>
            <a:pPr/>
          </a:p>
        </p:txBody>
      </p:sp>
      <p:sp>
        <p:nvSpPr>
          <p:cNvPr id="204" name="Line"/>
          <p:cNvSpPr/>
          <p:nvPr/>
        </p:nvSpPr>
        <p:spPr>
          <a:xfrm>
            <a:off x="8950741" y="13268298"/>
            <a:ext cx="1079913" cy="1"/>
          </a:xfrm>
          <a:prstGeom prst="line">
            <a:avLst/>
          </a:prstGeom>
          <a:ln w="25400">
            <a:solidFill>
              <a:srgbClr val="000000"/>
            </a:solidFill>
            <a:miter lim="400000"/>
            <a:tailEnd type="triangle"/>
          </a:ln>
        </p:spPr>
        <p:txBody>
          <a:bodyPr lIns="50800" tIns="50800" rIns="50800" bIns="50800" anchor="ctr"/>
          <a:lstStyle/>
          <a:p>
            <a:pPr/>
          </a:p>
        </p:txBody>
      </p:sp>
      <p:sp>
        <p:nvSpPr>
          <p:cNvPr id="205" name="Rectangle"/>
          <p:cNvSpPr/>
          <p:nvPr/>
        </p:nvSpPr>
        <p:spPr>
          <a:xfrm>
            <a:off x="10114814" y="5281057"/>
            <a:ext cx="6208987" cy="8301424"/>
          </a:xfrm>
          <a:prstGeom prst="rect">
            <a:avLst/>
          </a:prstGeom>
          <a:solidFill>
            <a:srgbClr val="60D937"/>
          </a:solidFill>
          <a:ln w="25400">
            <a:solidFill>
              <a:srgbClr val="000000"/>
            </a:solidFill>
            <a:miter lim="400000"/>
          </a:ln>
        </p:spPr>
        <p:txBody>
          <a:bodyPr lIns="50800" tIns="50800" rIns="50800" bIns="50800" anchor="ctr"/>
          <a:lstStyle/>
          <a:p>
            <a:pPr algn="ctr" defTabSz="825500">
              <a:lnSpc>
                <a:spcPct val="100000"/>
              </a:lnSpc>
              <a:spcBef>
                <a:spcPts val="0"/>
              </a:spcBef>
              <a:defRPr sz="3200">
                <a:latin typeface="Helvetica Neue Medium"/>
                <a:ea typeface="Helvetica Neue Medium"/>
                <a:cs typeface="Helvetica Neue Medium"/>
                <a:sym typeface="Helvetica Neue Medium"/>
              </a:defRPr>
            </a:pPr>
          </a:p>
        </p:txBody>
      </p:sp>
      <p:sp>
        <p:nvSpPr>
          <p:cNvPr id="206" name="Processing Unit: FPGA(s) + Ethernet Controls"/>
          <p:cNvSpPr txBox="1"/>
          <p:nvPr/>
        </p:nvSpPr>
        <p:spPr>
          <a:xfrm>
            <a:off x="10231152" y="5848863"/>
            <a:ext cx="5879900" cy="7936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defRPr sz="2400"/>
            </a:lvl1pPr>
          </a:lstStyle>
          <a:p>
            <a:pPr/>
            <a:r>
              <a:t>Processing Unit: FPGA(s) + Ethernet Controls</a:t>
            </a:r>
          </a:p>
        </p:txBody>
      </p:sp>
      <p:sp>
        <p:nvSpPr>
          <p:cNvPr id="207" name="Storage Array"/>
          <p:cNvSpPr/>
          <p:nvPr/>
        </p:nvSpPr>
        <p:spPr>
          <a:xfrm>
            <a:off x="18295250" y="9879101"/>
            <a:ext cx="2866869" cy="3784659"/>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9" y="0"/>
                </a:moveTo>
                <a:cubicBezTo>
                  <a:pt x="7321" y="0"/>
                  <a:pt x="4803" y="241"/>
                  <a:pt x="2882" y="724"/>
                </a:cubicBezTo>
                <a:cubicBezTo>
                  <a:pt x="-961" y="1689"/>
                  <a:pt x="-961" y="3255"/>
                  <a:pt x="2882" y="4221"/>
                </a:cubicBezTo>
                <a:cubicBezTo>
                  <a:pt x="6724" y="5186"/>
                  <a:pt x="12954" y="5186"/>
                  <a:pt x="16796" y="4221"/>
                </a:cubicBezTo>
                <a:cubicBezTo>
                  <a:pt x="20639" y="3255"/>
                  <a:pt x="20639" y="1689"/>
                  <a:pt x="16796" y="724"/>
                </a:cubicBezTo>
                <a:cubicBezTo>
                  <a:pt x="14875" y="241"/>
                  <a:pt x="12357" y="0"/>
                  <a:pt x="9839" y="0"/>
                </a:cubicBezTo>
                <a:close/>
                <a:moveTo>
                  <a:pt x="0" y="3593"/>
                </a:moveTo>
                <a:lnTo>
                  <a:pt x="0" y="18993"/>
                </a:lnTo>
                <a:cubicBezTo>
                  <a:pt x="0" y="20356"/>
                  <a:pt x="4405" y="21600"/>
                  <a:pt x="9839" y="21600"/>
                </a:cubicBezTo>
                <a:cubicBezTo>
                  <a:pt x="15273" y="21600"/>
                  <a:pt x="19678" y="20356"/>
                  <a:pt x="19678" y="18993"/>
                </a:cubicBezTo>
                <a:lnTo>
                  <a:pt x="19678" y="3593"/>
                </a:lnTo>
                <a:cubicBezTo>
                  <a:pt x="18279" y="4621"/>
                  <a:pt x="14401" y="5357"/>
                  <a:pt x="9839" y="5357"/>
                </a:cubicBezTo>
                <a:cubicBezTo>
                  <a:pt x="5277" y="5357"/>
                  <a:pt x="1399" y="4621"/>
                  <a:pt x="0" y="3593"/>
                </a:cubicBezTo>
                <a:close/>
              </a:path>
            </a:pathLst>
          </a:cu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2200">
                <a:solidFill>
                  <a:srgbClr val="FFFFFF"/>
                </a:solidFill>
                <a:latin typeface="Helvetica"/>
                <a:ea typeface="Helvetica"/>
                <a:cs typeface="Helvetica"/>
                <a:sym typeface="Helvetica"/>
              </a:defRPr>
            </a:lvl1pPr>
          </a:lstStyle>
          <a:p>
            <a:pPr/>
            <a:r>
              <a:t>Storage Array</a:t>
            </a:r>
          </a:p>
        </p:txBody>
      </p:sp>
      <p:sp>
        <p:nvSpPr>
          <p:cNvPr id="208" name="Line"/>
          <p:cNvSpPr/>
          <p:nvPr/>
        </p:nvSpPr>
        <p:spPr>
          <a:xfrm>
            <a:off x="8866180" y="5636807"/>
            <a:ext cx="1249035" cy="1"/>
          </a:xfrm>
          <a:prstGeom prst="line">
            <a:avLst/>
          </a:prstGeom>
          <a:ln w="25400">
            <a:solidFill>
              <a:srgbClr val="000000"/>
            </a:solidFill>
            <a:miter lim="400000"/>
            <a:tailEnd type="triangle"/>
          </a:ln>
        </p:spPr>
        <p:txBody>
          <a:bodyPr lIns="50800" tIns="50800" rIns="50800" bIns="50800" anchor="ctr"/>
          <a:lstStyle/>
          <a:p>
            <a:pPr/>
          </a:p>
        </p:txBody>
      </p:sp>
      <p:sp>
        <p:nvSpPr>
          <p:cNvPr id="209" name="Method 1 (current): Use comparator or threshold on voltage taps based on J_op to trigger quench protection system, send all data to offline for later analysis…"/>
          <p:cNvSpPr txBox="1"/>
          <p:nvPr/>
        </p:nvSpPr>
        <p:spPr>
          <a:xfrm>
            <a:off x="10231152" y="6773730"/>
            <a:ext cx="5879900" cy="4927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a:defRPr sz="2400"/>
            </a:pPr>
            <a:r>
              <a:t>Method 1 (current): Use comparator or threshold on voltage taps based on J_op to trigger quench protection system, send all data to offline for later analysis </a:t>
            </a:r>
          </a:p>
          <a:p>
            <a:pPr algn="ctr">
              <a:defRPr sz="2400"/>
            </a:pPr>
            <a:r>
              <a:t>Method 2 (proposed): Use multiple data modalities online to filter, clock, de-noise,  monitor live time metrics, flag quench precursors dynamically  </a:t>
            </a:r>
            <a:r>
              <a:rPr i="1"/>
              <a:t>before</a:t>
            </a:r>
            <a:r>
              <a:t> porting to offline</a:t>
            </a:r>
          </a:p>
          <a:p>
            <a:pPr algn="ctr">
              <a:defRPr sz="2400"/>
            </a:pPr>
            <a:r>
              <a:t>Other possibilities: In-situ data reduction, simulations etc. </a:t>
            </a:r>
          </a:p>
        </p:txBody>
      </p:sp>
      <p:sp>
        <p:nvSpPr>
          <p:cNvPr id="210" name="Line"/>
          <p:cNvSpPr/>
          <p:nvPr/>
        </p:nvSpPr>
        <p:spPr>
          <a:xfrm>
            <a:off x="16426913" y="2653241"/>
            <a:ext cx="3365082" cy="1"/>
          </a:xfrm>
          <a:prstGeom prst="line">
            <a:avLst/>
          </a:prstGeom>
          <a:ln w="25400">
            <a:solidFill>
              <a:srgbClr val="000000"/>
            </a:solidFill>
            <a:miter lim="400000"/>
            <a:tailEnd type="triangle"/>
          </a:ln>
        </p:spPr>
        <p:txBody>
          <a:bodyPr lIns="50800" tIns="50800" rIns="50800" bIns="50800" anchor="ctr"/>
          <a:lstStyle/>
          <a:p>
            <a:pPr/>
          </a:p>
        </p:txBody>
      </p:sp>
      <p:sp>
        <p:nvSpPr>
          <p:cNvPr id="211" name="Line"/>
          <p:cNvSpPr/>
          <p:nvPr/>
        </p:nvSpPr>
        <p:spPr>
          <a:xfrm>
            <a:off x="16426913" y="3529331"/>
            <a:ext cx="3365082" cy="1"/>
          </a:xfrm>
          <a:prstGeom prst="line">
            <a:avLst/>
          </a:prstGeom>
          <a:ln w="25400">
            <a:solidFill>
              <a:srgbClr val="000000"/>
            </a:solidFill>
            <a:miter lim="400000"/>
            <a:tailEnd type="triangle"/>
          </a:ln>
        </p:spPr>
        <p:txBody>
          <a:bodyPr lIns="50800" tIns="50800" rIns="50800" bIns="50800" anchor="ctr"/>
          <a:lstStyle/>
          <a:p>
            <a:pPr/>
          </a:p>
        </p:txBody>
      </p:sp>
      <p:sp>
        <p:nvSpPr>
          <p:cNvPr id="212" name="Trip Current…"/>
          <p:cNvSpPr/>
          <p:nvPr/>
        </p:nvSpPr>
        <p:spPr>
          <a:xfrm>
            <a:off x="19725552" y="2048215"/>
            <a:ext cx="3476014" cy="1934128"/>
          </a:xfrm>
          <a:prstGeom prst="rect">
            <a:avLst/>
          </a:prstGeom>
          <a:solidFill>
            <a:srgbClr val="00A1FF"/>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p>
            <a:pPr algn="ctr" defTabSz="825500">
              <a:lnSpc>
                <a:spcPct val="100000"/>
              </a:lnSpc>
              <a:spcBef>
                <a:spcPts val="0"/>
              </a:spcBef>
              <a:defRPr sz="2400">
                <a:latin typeface="Helvetica"/>
                <a:ea typeface="Helvetica"/>
                <a:cs typeface="Helvetica"/>
                <a:sym typeface="Helvetica"/>
              </a:defRPr>
            </a:pPr>
            <a:r>
              <a:t>Trip Current</a:t>
            </a:r>
          </a:p>
          <a:p>
            <a:pPr algn="ctr" defTabSz="825500">
              <a:lnSpc>
                <a:spcPct val="100000"/>
              </a:lnSpc>
              <a:spcBef>
                <a:spcPts val="0"/>
              </a:spcBef>
              <a:defRPr sz="2400">
                <a:latin typeface="Helvetica"/>
                <a:ea typeface="Helvetica"/>
                <a:cs typeface="Helvetica"/>
                <a:sym typeface="Helvetica"/>
              </a:defRPr>
            </a:pPr>
            <a:r>
              <a:t>Internal/External Dump</a:t>
            </a:r>
          </a:p>
        </p:txBody>
      </p:sp>
      <p:sp>
        <p:nvSpPr>
          <p:cNvPr id="213" name="Line"/>
          <p:cNvSpPr/>
          <p:nvPr/>
        </p:nvSpPr>
        <p:spPr>
          <a:xfrm>
            <a:off x="16311550" y="11151652"/>
            <a:ext cx="2001829" cy="1"/>
          </a:xfrm>
          <a:prstGeom prst="line">
            <a:avLst/>
          </a:prstGeom>
          <a:ln w="25400">
            <a:solidFill>
              <a:srgbClr val="000000"/>
            </a:solidFill>
            <a:miter lim="400000"/>
            <a:tailEnd type="triangle"/>
          </a:ln>
        </p:spPr>
        <p:txBody>
          <a:bodyPr lIns="50800" tIns="50800" rIns="50800" bIns="50800" anchor="ctr"/>
          <a:lstStyle/>
          <a:p>
            <a:pPr/>
          </a:p>
        </p:txBody>
      </p:sp>
      <p:sp>
        <p:nvSpPr>
          <p:cNvPr id="214" name="Line"/>
          <p:cNvSpPr/>
          <p:nvPr/>
        </p:nvSpPr>
        <p:spPr>
          <a:xfrm>
            <a:off x="16413903" y="7197398"/>
            <a:ext cx="2379679" cy="1"/>
          </a:xfrm>
          <a:prstGeom prst="line">
            <a:avLst/>
          </a:prstGeom>
          <a:ln w="25400">
            <a:solidFill>
              <a:srgbClr val="000000"/>
            </a:solidFill>
            <a:miter lim="400000"/>
            <a:tailEnd type="triangle"/>
          </a:ln>
        </p:spPr>
        <p:txBody>
          <a:bodyPr lIns="50800" tIns="50800" rIns="50800" bIns="50800" anchor="ctr"/>
          <a:lstStyle/>
          <a:p>
            <a:pPr/>
          </a:p>
        </p:txBody>
      </p:sp>
      <p:sp>
        <p:nvSpPr>
          <p:cNvPr id="215" name="live display"/>
          <p:cNvSpPr/>
          <p:nvPr/>
        </p:nvSpPr>
        <p:spPr>
          <a:xfrm>
            <a:off x="18782083" y="6597823"/>
            <a:ext cx="3137457" cy="1694054"/>
          </a:xfrm>
          <a:prstGeom prst="rect">
            <a:avLst/>
          </a:prstGeom>
          <a:solidFill>
            <a:schemeClr val="accent4">
              <a:hueOff val="-476017"/>
              <a:lumOff val="-10042"/>
            </a:schemeClr>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2400">
                <a:latin typeface="Helvetica"/>
                <a:ea typeface="Helvetica"/>
                <a:cs typeface="Helvetica"/>
                <a:sym typeface="Helvetica"/>
              </a:defRPr>
            </a:lvl1pPr>
          </a:lstStyle>
          <a:p>
            <a:pPr/>
            <a:r>
              <a:t>live display</a:t>
            </a:r>
          </a:p>
        </p:txBody>
      </p:sp>
      <p:sp>
        <p:nvSpPr>
          <p:cNvPr id="216" name="Line"/>
          <p:cNvSpPr/>
          <p:nvPr/>
        </p:nvSpPr>
        <p:spPr>
          <a:xfrm flipV="1">
            <a:off x="19934114" y="8272823"/>
            <a:ext cx="1" cy="1658480"/>
          </a:xfrm>
          <a:prstGeom prst="line">
            <a:avLst/>
          </a:prstGeom>
          <a:ln w="38100" cap="rnd">
            <a:solidFill>
              <a:srgbClr val="000000"/>
            </a:solidFill>
            <a:custDash>
              <a:ds d="100000" sp="200000"/>
            </a:custDash>
            <a:miter lim="400000"/>
          </a:ln>
        </p:spPr>
        <p:txBody>
          <a:bodyPr lIns="50800" tIns="50800" rIns="50800" bIns="50800" anchor="ctr"/>
          <a:lstStyle/>
          <a:p>
            <a:pPr/>
          </a:p>
        </p:txBody>
      </p:sp>
      <p:sp>
        <p:nvSpPr>
          <p:cNvPr id="217" name="Line"/>
          <p:cNvSpPr/>
          <p:nvPr/>
        </p:nvSpPr>
        <p:spPr>
          <a:xfrm>
            <a:off x="21135785" y="11289626"/>
            <a:ext cx="1249035" cy="1"/>
          </a:xfrm>
          <a:prstGeom prst="line">
            <a:avLst/>
          </a:prstGeom>
          <a:ln w="25400">
            <a:solidFill>
              <a:srgbClr val="000000"/>
            </a:solidFill>
            <a:miter lim="400000"/>
            <a:tailEnd type="triangle"/>
          </a:ln>
        </p:spPr>
        <p:txBody>
          <a:bodyPr lIns="50800" tIns="50800" rIns="50800" bIns="50800" anchor="ctr"/>
          <a:lstStyle/>
          <a:p>
            <a:pPr/>
          </a:p>
        </p:txBody>
      </p:sp>
      <p:sp>
        <p:nvSpPr>
          <p:cNvPr id="218" name="lsplay"/>
          <p:cNvSpPr/>
          <p:nvPr/>
        </p:nvSpPr>
        <p:spPr>
          <a:xfrm>
            <a:off x="21973161" y="9748154"/>
            <a:ext cx="1523718" cy="3471901"/>
          </a:xfrm>
          <a:prstGeom prst="rect">
            <a:avLst/>
          </a:prstGeom>
          <a:solidFill>
            <a:schemeClr val="accent6"/>
          </a:solidFill>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lstStyle>
            <a:lvl1pPr algn="ctr" defTabSz="825500">
              <a:lnSpc>
                <a:spcPct val="100000"/>
              </a:lnSpc>
              <a:spcBef>
                <a:spcPts val="0"/>
              </a:spcBef>
              <a:defRPr sz="100">
                <a:solidFill>
                  <a:srgbClr val="FFFFFF"/>
                </a:solidFill>
                <a:latin typeface="Helvetica"/>
                <a:ea typeface="Helvetica"/>
                <a:cs typeface="Helvetica"/>
                <a:sym typeface="Helvetica"/>
              </a:defRPr>
            </a:lvl1pPr>
          </a:lstStyle>
          <a:p>
            <a:pPr/>
            <a:r>
              <a:t>lsplay </a:t>
            </a:r>
          </a:p>
        </p:txBody>
      </p:sp>
      <p:sp>
        <p:nvSpPr>
          <p:cNvPr id="219" name="Offline…"/>
          <p:cNvSpPr txBox="1"/>
          <p:nvPr/>
        </p:nvSpPr>
        <p:spPr>
          <a:xfrm>
            <a:off x="22007729" y="10916591"/>
            <a:ext cx="1454582" cy="74607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spcBef>
                <a:spcPts val="0"/>
              </a:spcBef>
              <a:defRPr sz="2200"/>
            </a:pPr>
            <a:r>
              <a:t>Offline </a:t>
            </a:r>
          </a:p>
          <a:p>
            <a:pPr>
              <a:spcBef>
                <a:spcPts val="0"/>
              </a:spcBef>
              <a:defRPr sz="2200"/>
            </a:pPr>
            <a:r>
              <a:t>Algorithms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Data Driven Quench Characterization"/>
          <p:cNvSpPr txBox="1"/>
          <p:nvPr>
            <p:ph type="title"/>
          </p:nvPr>
        </p:nvSpPr>
        <p:spPr>
          <a:xfrm>
            <a:off x="409774" y="799678"/>
            <a:ext cx="21971001" cy="1433164"/>
          </a:xfrm>
          <a:prstGeom prst="rect">
            <a:avLst/>
          </a:prstGeom>
        </p:spPr>
        <p:txBody>
          <a:bodyPr/>
          <a:lstStyle/>
          <a:p>
            <a:pPr/>
            <a:r>
              <a:t>Data Driven Quench Characterization</a:t>
            </a:r>
          </a:p>
        </p:txBody>
      </p:sp>
      <p:sp>
        <p:nvSpPr>
          <p:cNvPr id="222" name="System Objectives:…"/>
          <p:cNvSpPr txBox="1"/>
          <p:nvPr>
            <p:ph type="body" sz="half" idx="1"/>
          </p:nvPr>
        </p:nvSpPr>
        <p:spPr>
          <a:xfrm>
            <a:off x="69232" y="2540405"/>
            <a:ext cx="13082292" cy="9985837"/>
          </a:xfrm>
          <a:prstGeom prst="rect">
            <a:avLst/>
          </a:prstGeom>
        </p:spPr>
        <p:txBody>
          <a:bodyPr/>
          <a:lstStyle/>
          <a:p>
            <a:pPr marL="408431" indent="-408431" defTabSz="1633687">
              <a:spcBef>
                <a:spcPts val="3000"/>
              </a:spcBef>
              <a:defRPr b="1" sz="3216"/>
            </a:pPr>
            <a:r>
              <a:t>System Objectives:</a:t>
            </a:r>
          </a:p>
          <a:p>
            <a:pPr lvl="1" marL="816863" indent="-408431" defTabSz="1633687">
              <a:spcBef>
                <a:spcPts val="3000"/>
              </a:spcBef>
              <a:defRPr sz="3216"/>
            </a:pPr>
            <a:r>
              <a:rPr i="1"/>
              <a:t>Goal:</a:t>
            </a:r>
            <a:r>
              <a:t> Quench detection before some </a:t>
            </a:r>
            <a:r>
              <a:rPr i="1"/>
              <a:t>ms</a:t>
            </a:r>
            <a:r>
              <a:t> of quench event</a:t>
            </a:r>
          </a:p>
          <a:p>
            <a:pPr lvl="1" marL="816863" indent="-408431" defTabSz="1633687">
              <a:spcBef>
                <a:spcPts val="3000"/>
              </a:spcBef>
              <a:defRPr sz="3216"/>
            </a:pPr>
            <a:r>
              <a:t>Modular and scalable with different sensor types, sample rates, number of channels</a:t>
            </a:r>
          </a:p>
          <a:p>
            <a:pPr lvl="1" marL="816863" indent="-408431" defTabSz="1633687">
              <a:spcBef>
                <a:spcPts val="3000"/>
              </a:spcBef>
              <a:defRPr sz="3216"/>
            </a:pPr>
            <a:r>
              <a:t>Robust to changes in power supply noise</a:t>
            </a:r>
          </a:p>
          <a:p>
            <a:pPr lvl="1" marL="816863" indent="-408431" defTabSz="1633687">
              <a:spcBef>
                <a:spcPts val="3000"/>
              </a:spcBef>
              <a:defRPr sz="3216"/>
            </a:pPr>
            <a:r>
              <a:t>Prevents false triggers during training ramp (high amplitude of signal that does not correlate with quench)</a:t>
            </a:r>
          </a:p>
          <a:p>
            <a:pPr lvl="1" marL="816863" indent="-408431" defTabSz="1633687">
              <a:spcBef>
                <a:spcPts val="3000"/>
              </a:spcBef>
              <a:defRPr sz="3216"/>
            </a:pPr>
            <a:r>
              <a:t>Records metrics for interpretability of quench propagation in offline analysis </a:t>
            </a:r>
          </a:p>
          <a:p>
            <a:pPr lvl="1" marL="816863" indent="-408431" defTabSz="1633687">
              <a:spcBef>
                <a:spcPts val="3000"/>
              </a:spcBef>
              <a:defRPr sz="3216"/>
            </a:pPr>
            <a:r>
              <a:t>Interfaces well with a database storage system  </a:t>
            </a:r>
          </a:p>
          <a:p>
            <a:pPr lvl="1" marL="816863" indent="-408431" defTabSz="1633687">
              <a:spcBef>
                <a:spcPts val="3000"/>
              </a:spcBef>
              <a:defRPr sz="3216"/>
            </a:pPr>
            <a:r>
              <a:rPr b="1"/>
              <a:t>Software task</a:t>
            </a:r>
            <a:r>
              <a:t>: Develop an algorithm that processes signals, and flags quench precursors within time and memory constraints</a:t>
            </a:r>
          </a:p>
          <a:p>
            <a:pPr lvl="1" marL="816863" indent="-408431" defTabSz="1633687">
              <a:spcBef>
                <a:spcPts val="3000"/>
              </a:spcBef>
              <a:defRPr sz="3216"/>
            </a:pPr>
            <a:r>
              <a:rPr b="1"/>
              <a:t>Physics goal</a:t>
            </a:r>
            <a:r>
              <a:t>: Detect quench in a way that captures energy loaded to the magnet, flux jumps, and current re-distribution during the training ramp to determine when a quench will occur</a:t>
            </a:r>
          </a:p>
        </p:txBody>
      </p:sp>
      <p:sp>
        <p:nvSpPr>
          <p:cNvPr id="223"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4" name="Existing method: Rescale according to current density and choose particular voltage. Source: Magnet Quench 101"/>
          <p:cNvSpPr txBox="1"/>
          <p:nvPr/>
        </p:nvSpPr>
        <p:spPr>
          <a:xfrm>
            <a:off x="13749380" y="7136478"/>
            <a:ext cx="8328910" cy="7936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400"/>
            </a:pPr>
            <a:r>
              <a:t>Existing method: Rescale according to current density and choose particular voltage. </a:t>
            </a:r>
            <a:r>
              <a:rPr u="sng">
                <a:hlinkClick r:id="rId3" invalidUrl="" action="" tgtFrame="" tooltip="" history="1" highlightClick="0" endSnd="0"/>
              </a:rPr>
              <a:t>Source: Magnet Quench 101</a:t>
            </a:r>
          </a:p>
        </p:txBody>
      </p:sp>
      <p:pic>
        <p:nvPicPr>
          <p:cNvPr id="225" name="pasted-movie.png" descr="pasted-movie.png"/>
          <p:cNvPicPr>
            <a:picLocks noChangeAspect="1"/>
          </p:cNvPicPr>
          <p:nvPr/>
        </p:nvPicPr>
        <p:blipFill>
          <a:blip r:embed="rId4">
            <a:extLst/>
          </a:blip>
          <a:stretch>
            <a:fillRect/>
          </a:stretch>
        </p:blipFill>
        <p:spPr>
          <a:xfrm>
            <a:off x="15050695" y="2321058"/>
            <a:ext cx="6064950" cy="4432383"/>
          </a:xfrm>
          <a:prstGeom prst="rect">
            <a:avLst/>
          </a:prstGeom>
          <a:ln w="12700">
            <a:miter lim="400000"/>
          </a:ln>
        </p:spPr>
      </p:pic>
      <p:sp>
        <p:nvSpPr>
          <p:cNvPr id="226" name="Our sample ML Trigger that uses acoustics + QA data"/>
          <p:cNvSpPr txBox="1"/>
          <p:nvPr/>
        </p:nvSpPr>
        <p:spPr>
          <a:xfrm>
            <a:off x="14572015" y="12429025"/>
            <a:ext cx="8328910" cy="4613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lvl1pPr>
          </a:lstStyle>
          <a:p>
            <a:pPr/>
            <a:r>
              <a:t>Our sample ML Trigger that uses acoustics + QA data</a:t>
            </a:r>
          </a:p>
        </p:txBody>
      </p:sp>
      <p:pic>
        <p:nvPicPr>
          <p:cNvPr id="227" name="8bU53nIxu2opRtvCfu-fay8byI8rBoDtBdiuA5wE8KImEJJGEUo0MFXHpHxcn3k7G2-1Fe2gyuqswpcdgGJJuX64h3n4OyAj0jZrt5sf2BNxAk36QHSNVALQqBMJKOeUKovHsvGFdaT06sTCdbaSGrEjFg=s2048.png" descr="8bU53nIxu2opRtvCfu-fay8byI8rBoDtBdiuA5wE8KImEJJGEUo0MFXHpHxcn3k7G2-1Fe2gyuqswpcdgGJJuX64h3n4OyAj0jZrt5sf2BNxAk36QHSNVALQqBMJKOeUKovHsvGFdaT06sTCdbaSGrEjFg=s2048.png"/>
          <p:cNvPicPr>
            <a:picLocks noChangeAspect="1"/>
          </p:cNvPicPr>
          <p:nvPr/>
        </p:nvPicPr>
        <p:blipFill>
          <a:blip r:embed="rId5">
            <a:extLst/>
          </a:blip>
          <a:srcRect l="0" t="0" r="0" b="0"/>
          <a:stretch>
            <a:fillRect/>
          </a:stretch>
        </p:blipFill>
        <p:spPr>
          <a:xfrm>
            <a:off x="15933297" y="8565307"/>
            <a:ext cx="4299684" cy="322843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Previous Work"/>
          <p:cNvSpPr txBox="1"/>
          <p:nvPr>
            <p:ph type="title"/>
          </p:nvPr>
        </p:nvSpPr>
        <p:spPr>
          <a:xfrm>
            <a:off x="1206500" y="503766"/>
            <a:ext cx="21971000" cy="1433164"/>
          </a:xfrm>
          <a:prstGeom prst="rect">
            <a:avLst/>
          </a:prstGeom>
        </p:spPr>
        <p:txBody>
          <a:bodyPr/>
          <a:lstStyle/>
          <a:p>
            <a:pPr/>
            <a:r>
              <a:t>Previous Work</a:t>
            </a:r>
          </a:p>
        </p:txBody>
      </p:sp>
      <p:sp>
        <p:nvSpPr>
          <p:cNvPr id="230" name="FNAL group has studied real time machine learning on acoustics data only where the model was given raw data with statistics with a focus on real time anomaly direction…"/>
          <p:cNvSpPr txBox="1"/>
          <p:nvPr>
            <p:ph type="body" idx="1"/>
          </p:nvPr>
        </p:nvSpPr>
        <p:spPr>
          <a:xfrm>
            <a:off x="969433" y="1900261"/>
            <a:ext cx="21971001" cy="8256012"/>
          </a:xfrm>
          <a:prstGeom prst="rect">
            <a:avLst/>
          </a:prstGeom>
        </p:spPr>
        <p:txBody>
          <a:bodyPr/>
          <a:lstStyle/>
          <a:p>
            <a:pPr>
              <a:defRPr sz="3600"/>
            </a:pPr>
            <a:r>
              <a:rPr u="sng">
                <a:hlinkClick r:id="rId2" invalidUrl="" action="" tgtFrame="" tooltip="" history="1" highlightClick="0" endSnd="0"/>
              </a:rPr>
              <a:t>FNAL</a:t>
            </a:r>
            <a:r>
              <a:t> group has studied real time machine learning on acoustics data only where the model was given raw data with statistics with a focus on real time anomaly direction  </a:t>
            </a:r>
          </a:p>
          <a:p>
            <a:pPr>
              <a:defRPr sz="3600"/>
            </a:pPr>
            <a:r>
              <a:t>Events were developed on two magnets with acoustic sensors</a:t>
            </a:r>
          </a:p>
          <a:p>
            <a:pPr>
              <a:defRPr sz="3600"/>
            </a:pPr>
            <a:r>
              <a:t>Focus was on exploring what was possible with viewing data with ML</a:t>
            </a:r>
          </a:p>
          <a:p>
            <a:pPr>
              <a:defRPr sz="3600"/>
            </a:pPr>
            <a:r>
              <a:t>Our current work focuses on developing</a:t>
            </a:r>
            <a:r>
              <a:rPr i="1"/>
              <a:t> denoising </a:t>
            </a:r>
            <a:r>
              <a:t>algorithms, running on</a:t>
            </a:r>
            <a:r>
              <a:rPr i="1"/>
              <a:t> multiple </a:t>
            </a:r>
            <a:r>
              <a:t>data types, and considering how these models may be interpreted with respect to raw data with MBHSM03 and MQXFA series magnets</a:t>
            </a:r>
          </a:p>
        </p:txBody>
      </p:sp>
      <p:sp>
        <p:nvSpPr>
          <p:cNvPr id="231"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2" name="pasted-movie.png" descr="pasted-movie.png"/>
          <p:cNvPicPr>
            <a:picLocks noChangeAspect="1"/>
          </p:cNvPicPr>
          <p:nvPr/>
        </p:nvPicPr>
        <p:blipFill>
          <a:blip r:embed="rId3">
            <a:extLst/>
          </a:blip>
          <a:stretch>
            <a:fillRect/>
          </a:stretch>
        </p:blipFill>
        <p:spPr>
          <a:xfrm>
            <a:off x="2228432" y="7940576"/>
            <a:ext cx="7015313" cy="5409265"/>
          </a:xfrm>
          <a:prstGeom prst="rect">
            <a:avLst/>
          </a:prstGeom>
          <a:ln w="12700">
            <a:miter lim="400000"/>
          </a:ln>
        </p:spPr>
      </p:pic>
      <p:pic>
        <p:nvPicPr>
          <p:cNvPr id="233" name="pasted-movie.png" descr="pasted-movie.png"/>
          <p:cNvPicPr>
            <a:picLocks noChangeAspect="1"/>
          </p:cNvPicPr>
          <p:nvPr/>
        </p:nvPicPr>
        <p:blipFill>
          <a:blip r:embed="rId4">
            <a:extLst/>
          </a:blip>
          <a:srcRect l="958" t="12314" r="0" b="0"/>
          <a:stretch>
            <a:fillRect/>
          </a:stretch>
        </p:blipFill>
        <p:spPr>
          <a:xfrm>
            <a:off x="9483791" y="8634743"/>
            <a:ext cx="12251267" cy="3496734"/>
          </a:xfrm>
          <a:prstGeom prst="rect">
            <a:avLst/>
          </a:prstGeom>
          <a:ln w="12700">
            <a:miter lim="400000"/>
          </a:ln>
        </p:spPr>
      </p:pic>
      <p:sp>
        <p:nvSpPr>
          <p:cNvPr id="234" name="source"/>
          <p:cNvSpPr txBox="1"/>
          <p:nvPr/>
        </p:nvSpPr>
        <p:spPr>
          <a:xfrm>
            <a:off x="14768084" y="12079850"/>
            <a:ext cx="1034492"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u="sng">
                <a:hlinkClick r:id="rId5" invalidUrl="" action="" tgtFrame="" tooltip="" history="1" highlightClick="0" endSnd="0"/>
              </a:defRPr>
            </a:lvl1pPr>
          </a:lstStyle>
          <a:p>
            <a:pPr>
              <a:defRPr u="none"/>
            </a:pPr>
            <a:r>
              <a:rPr u="sng">
                <a:hlinkClick r:id="rId5" invalidUrl="" action="" tgtFrame="" tooltip="" history="1" highlightClick="0" endSnd="0"/>
              </a:rPr>
              <a:t>source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tandard Algorithms vs. ML Approaches"/>
          <p:cNvSpPr txBox="1"/>
          <p:nvPr>
            <p:ph type="title"/>
          </p:nvPr>
        </p:nvSpPr>
        <p:spPr>
          <a:xfrm>
            <a:off x="1745607" y="75987"/>
            <a:ext cx="21971001" cy="1433164"/>
          </a:xfrm>
          <a:prstGeom prst="rect">
            <a:avLst/>
          </a:prstGeom>
        </p:spPr>
        <p:txBody>
          <a:bodyPr/>
          <a:lstStyle/>
          <a:p>
            <a:pPr/>
            <a:r>
              <a:t>Standard Algorithms vs. ML Approaches</a:t>
            </a:r>
          </a:p>
        </p:txBody>
      </p:sp>
      <p:graphicFrame>
        <p:nvGraphicFramePr>
          <p:cNvPr id="237" name="Table 1"/>
          <p:cNvGraphicFramePr/>
          <p:nvPr/>
        </p:nvGraphicFramePr>
        <p:xfrm>
          <a:off x="1054205" y="1817811"/>
          <a:ext cx="21815385" cy="10967228"/>
        </p:xfrm>
        <a:graphic xmlns:a="http://schemas.openxmlformats.org/drawingml/2006/main">
          <a:graphicData uri="http://schemas.openxmlformats.org/drawingml/2006/table">
            <a:tbl>
              <a:tblPr firstCol="0" firstRow="1" lastCol="0" lastRow="0" bandCol="0" bandRow="0" rtl="0">
                <a:tableStyleId>{2708684C-4D16-4618-839F-0558EEFCDFE6}</a:tableStyleId>
              </a:tblPr>
              <a:tblGrid>
                <a:gridCol w="5450671"/>
                <a:gridCol w="5450671"/>
                <a:gridCol w="5450671"/>
                <a:gridCol w="5450671"/>
              </a:tblGrid>
              <a:tr h="1564932">
                <a:tc>
                  <a:txBody>
                    <a:bodyPr/>
                    <a:lstStyle/>
                    <a:p>
                      <a:pPr defTabSz="914400">
                        <a:tabLst>
                          <a:tab pos="1663700" algn="l"/>
                        </a:tabLst>
                        <a:defRPr sz="3200"/>
                      </a:pPr>
                    </a:p>
                  </a:txBody>
                  <a:tcPr marL="50800" marR="50800" marT="50800" marB="50800" anchor="ctr" anchorCtr="0" horzOverflow="overflow">
                    <a:lnL w="12700">
                      <a:solidFill>
                        <a:srgbClr val="6C6C6C"/>
                      </a:solidFill>
                      <a:miter lim="400000"/>
                    </a:lnL>
                  </a:tcPr>
                </a:tc>
                <a:tc>
                  <a:txBody>
                    <a:bodyPr/>
                    <a:lstStyle/>
                    <a:p>
                      <a:pPr defTabSz="914400">
                        <a:tabLst>
                          <a:tab pos="1663700" algn="l"/>
                        </a:tabLst>
                        <a:defRPr b="0"/>
                      </a:pPr>
                      <a:r>
                        <a:rPr b="1" sz="3200"/>
                        <a:t>Standard Algorithm </a:t>
                      </a:r>
                    </a:p>
                  </a:txBody>
                  <a:tcPr marL="50800" marR="50800" marT="50800" marB="50800" anchor="ctr" anchorCtr="0" horzOverflow="overflow"/>
                </a:tc>
                <a:tc>
                  <a:txBody>
                    <a:bodyPr/>
                    <a:lstStyle/>
                    <a:p>
                      <a:pPr defTabSz="914400">
                        <a:tabLst>
                          <a:tab pos="1663700" algn="l"/>
                        </a:tabLst>
                        <a:defRPr b="0"/>
                      </a:pPr>
                      <a:r>
                        <a:rPr b="1" sz="3200"/>
                        <a:t>ML Inference Techniques</a:t>
                      </a:r>
                    </a:p>
                  </a:txBody>
                  <a:tcPr marL="50800" marR="50800" marT="50800" marB="50800" anchor="ctr" anchorCtr="0" horzOverflow="overflow"/>
                </a:tc>
                <a:tc>
                  <a:txBody>
                    <a:bodyPr/>
                    <a:lstStyle/>
                    <a:p>
                      <a:pPr defTabSz="914400">
                        <a:tabLst>
                          <a:tab pos="1663700" algn="l"/>
                        </a:tabLst>
                        <a:defRPr b="0"/>
                      </a:pPr>
                      <a:r>
                        <a:rPr b="1" sz="3200"/>
                        <a:t>Evaluation Metric</a:t>
                      </a:r>
                    </a:p>
                  </a:txBody>
                  <a:tcPr marL="50800" marR="50800" marT="50800" marB="50800" anchor="ctr" anchorCtr="0" horzOverflow="overflow">
                    <a:lnR w="12700">
                      <a:solidFill>
                        <a:srgbClr val="6C6C6C"/>
                      </a:solidFill>
                      <a:miter lim="400000"/>
                    </a:lnR>
                  </a:tcPr>
                </a:tc>
              </a:tr>
              <a:tr h="1564932">
                <a:tc>
                  <a:txBody>
                    <a:bodyPr/>
                    <a:lstStyle/>
                    <a:p>
                      <a:pPr defTabSz="914400"/>
                      <a:r>
                        <a:rPr b="1" sz="3200"/>
                        <a:t>Signal Denosing</a:t>
                      </a:r>
                    </a:p>
                  </a:txBody>
                  <a:tcPr marL="50800" marR="50800" marT="50800" marB="50800" anchor="ctr" anchorCtr="0" horzOverflow="overflow">
                    <a:lnL w="12700">
                      <a:solidFill>
                        <a:srgbClr val="6C6C6C"/>
                      </a:solidFill>
                      <a:miter lim="400000"/>
                    </a:lnL>
                  </a:tcPr>
                </a:tc>
                <a:tc>
                  <a:txBody>
                    <a:bodyPr/>
                    <a:lstStyle/>
                    <a:p>
                      <a:pPr defTabSz="914400"/>
                      <a:r>
                        <a:rPr sz="3200"/>
                        <a:t>frequency domain technique (bandpass, FFT, etc.)</a:t>
                      </a:r>
                    </a:p>
                  </a:txBody>
                  <a:tcPr marL="50800" marR="50800" marT="50800" marB="50800" anchor="ctr" anchorCtr="0" horzOverflow="overflow"/>
                </a:tc>
                <a:tc>
                  <a:txBody>
                    <a:bodyPr/>
                    <a:lstStyle/>
                    <a:p>
                      <a:pPr defTabSz="914400"/>
                      <a:r>
                        <a:rPr sz="3200"/>
                        <a:t>denoising auto-encoder, blocked weight matrix </a:t>
                      </a:r>
                    </a:p>
                  </a:txBody>
                  <a:tcPr marL="50800" marR="50800" marT="50800" marB="50800" anchor="ctr" anchorCtr="0" horzOverflow="overflow"/>
                </a:tc>
                <a:tc>
                  <a:txBody>
                    <a:bodyPr/>
                    <a:lstStyle/>
                    <a:p>
                      <a:pPr defTabSz="914400"/>
                      <a:r>
                        <a:rPr sz="3200"/>
                        <a:t>SNR of 1D Signals
Number of signals above noise floor at quench </a:t>
                      </a:r>
                    </a:p>
                  </a:txBody>
                  <a:tcPr marL="50800" marR="50800" marT="50800" marB="50800" anchor="ctr" anchorCtr="0" horzOverflow="overflow">
                    <a:lnR w="12700">
                      <a:solidFill>
                        <a:srgbClr val="6C6C6C"/>
                      </a:solidFill>
                      <a:miter lim="400000"/>
                    </a:lnR>
                  </a:tcPr>
                </a:tc>
              </a:tr>
              <a:tr h="1564932">
                <a:tc>
                  <a:txBody>
                    <a:bodyPr/>
                    <a:lstStyle/>
                    <a:p>
                      <a:pPr defTabSz="914400"/>
                      <a:r>
                        <a:rPr b="1" sz="3200"/>
                        <a:t>Quench Boundary Detection</a:t>
                      </a:r>
                    </a:p>
                  </a:txBody>
                  <a:tcPr marL="50800" marR="50800" marT="50800" marB="50800" anchor="ctr" anchorCtr="0" horzOverflow="overflow">
                    <a:lnL w="12700">
                      <a:solidFill>
                        <a:srgbClr val="6C6C6C"/>
                      </a:solidFill>
                      <a:miter lim="400000"/>
                    </a:lnL>
                  </a:tcPr>
                </a:tc>
                <a:tc>
                  <a:txBody>
                    <a:bodyPr/>
                    <a:lstStyle/>
                    <a:p>
                      <a:pPr defTabSz="914400"/>
                      <a:r>
                        <a:rPr sz="3200"/>
                        <a:t>Weighted threshold by J_op</a:t>
                      </a:r>
                    </a:p>
                  </a:txBody>
                  <a:tcPr marL="50800" marR="50800" marT="50800" marB="50800" anchor="ctr" anchorCtr="0" horzOverflow="overflow"/>
                </a:tc>
                <a:tc>
                  <a:txBody>
                    <a:bodyPr/>
                    <a:lstStyle/>
                    <a:p>
                      <a:pPr defTabSz="914400"/>
                      <a:r>
                        <a:rPr sz="3200"/>
                        <a:t>reconstruction loss on dynamic threshold </a:t>
                      </a:r>
                    </a:p>
                  </a:txBody>
                  <a:tcPr marL="50800" marR="50800" marT="50800" marB="50800" anchor="ctr" anchorCtr="0" horzOverflow="overflow"/>
                </a:tc>
                <a:tc>
                  <a:txBody>
                    <a:bodyPr/>
                    <a:lstStyle/>
                    <a:p>
                      <a:pPr defTabSz="914400"/>
                      <a:r>
                        <a:rPr sz="3200"/>
                        <a:t>rate of false and true triggers
~s of quench, exceeding previous current</a:t>
                      </a:r>
                    </a:p>
                  </a:txBody>
                  <a:tcPr marL="50800" marR="50800" marT="50800" marB="50800" anchor="ctr" anchorCtr="0" horzOverflow="overflow">
                    <a:lnR w="12700">
                      <a:solidFill>
                        <a:srgbClr val="6C6C6C"/>
                      </a:solidFill>
                      <a:miter lim="400000"/>
                    </a:lnR>
                  </a:tcPr>
                </a:tc>
              </a:tr>
              <a:tr h="1564932">
                <a:tc>
                  <a:txBody>
                    <a:bodyPr/>
                    <a:lstStyle/>
                    <a:p>
                      <a:pPr defTabSz="914400"/>
                      <a:r>
                        <a:rPr b="1" sz="3200"/>
                        <a:t>Quench Precursor Identification and Recall</a:t>
                      </a:r>
                    </a:p>
                  </a:txBody>
                  <a:tcPr marL="50800" marR="50800" marT="50800" marB="50800" anchor="ctr" anchorCtr="0" horzOverflow="overflow">
                    <a:lnL w="12700">
                      <a:solidFill>
                        <a:srgbClr val="6C6C6C"/>
                      </a:solidFill>
                      <a:miter lim="400000"/>
                    </a:lnL>
                  </a:tcPr>
                </a:tc>
                <a:tc>
                  <a:txBody>
                    <a:bodyPr/>
                    <a:lstStyle/>
                    <a:p>
                      <a:pPr defTabSz="914400"/>
                      <a:r>
                        <a:rPr sz="3200"/>
                        <a:t>limited, possible state machine history  </a:t>
                      </a:r>
                    </a:p>
                  </a:txBody>
                  <a:tcPr marL="50800" marR="50800" marT="50800" marB="50800" anchor="ctr" anchorCtr="0" horzOverflow="overflow"/>
                </a:tc>
                <a:tc>
                  <a:txBody>
                    <a:bodyPr/>
                    <a:lstStyle/>
                    <a:p>
                      <a:pPr defTabSz="914400"/>
                      <a:r>
                        <a:rPr sz="3200"/>
                        <a:t>reconstruction loss history
n-k ramping history </a:t>
                      </a:r>
                    </a:p>
                  </a:txBody>
                  <a:tcPr marL="50800" marR="50800" marT="50800" marB="50800" anchor="ctr" anchorCtr="0" horzOverflow="overflow"/>
                </a:tc>
                <a:tc>
                  <a:txBody>
                    <a:bodyPr/>
                    <a:lstStyle/>
                    <a:p>
                      <a:pPr defTabSz="914400">
                        <a:defRPr sz="3200"/>
                      </a:pPr>
                      <a:r>
                        <a:rPr i="1"/>
                        <a:t>dB/dt,</a:t>
                      </a:r>
                      <a:r>
                        <a:t> </a:t>
                      </a:r>
                      <a:r>
                        <a:rPr i="1"/>
                        <a:t>dE/dt </a:t>
                      </a:r>
                      <a:endParaRPr i="1"/>
                    </a:p>
                    <a:p>
                      <a:pPr defTabSz="914400">
                        <a:defRPr sz="3200"/>
                      </a:pPr>
                      <a:r>
                        <a:t>Triggers above previous quench current </a:t>
                      </a:r>
                    </a:p>
                  </a:txBody>
                  <a:tcPr marL="50800" marR="50800" marT="50800" marB="50800" anchor="ctr" anchorCtr="0" horzOverflow="overflow">
                    <a:lnR w="12700">
                      <a:solidFill>
                        <a:srgbClr val="6C6C6C"/>
                      </a:solidFill>
                      <a:miter lim="400000"/>
                    </a:lnR>
                  </a:tcPr>
                </a:tc>
              </a:tr>
              <a:tr h="1564932">
                <a:tc>
                  <a:txBody>
                    <a:bodyPr/>
                    <a:lstStyle/>
                    <a:p>
                      <a:pPr defTabSz="914400"/>
                      <a:r>
                        <a:rPr b="1" sz="3200"/>
                        <a:t>Cross Sensor Correlation
(Sensor and Data Type)</a:t>
                      </a:r>
                    </a:p>
                  </a:txBody>
                  <a:tcPr marL="50800" marR="50800" marT="50800" marB="50800" anchor="ctr" anchorCtr="0" horzOverflow="overflow">
                    <a:lnL w="12700">
                      <a:solidFill>
                        <a:srgbClr val="6C6C6C"/>
                      </a:solidFill>
                      <a:miter lim="400000"/>
                    </a:lnL>
                  </a:tcPr>
                </a:tc>
                <a:tc>
                  <a:txBody>
                    <a:bodyPr/>
                    <a:lstStyle/>
                    <a:p>
                      <a:pPr defTabSz="914400">
                        <a:defRPr sz="3200"/>
                      </a:pPr>
                      <a:r>
                        <a:t>correlation coefficient</a:t>
                      </a:r>
                      <a:r>
                        <a:rPr i="1"/>
                        <a:t>s </a:t>
                      </a:r>
                      <a:r>
                        <a:t>between single RMS at a given </a:t>
                      </a:r>
                      <a:r>
                        <a:rPr i="1"/>
                        <a:t>t</a:t>
                      </a:r>
                      <a:r>
                        <a:t> </a:t>
                      </a:r>
                    </a:p>
                  </a:txBody>
                  <a:tcPr marL="50800" marR="50800" marT="50800" marB="50800" anchor="ctr" anchorCtr="0" horzOverflow="overflow"/>
                </a:tc>
                <a:tc>
                  <a:txBody>
                    <a:bodyPr/>
                    <a:lstStyle/>
                    <a:p>
                      <a:pPr defTabSz="914400"/>
                      <a:r>
                        <a:rPr sz="3200"/>
                        <a:t>latent space projections of channels </a:t>
                      </a:r>
                    </a:p>
                  </a:txBody>
                  <a:tcPr marL="50800" marR="50800" marT="50800" marB="50800" anchor="ctr" anchorCtr="0" horzOverflow="overflow"/>
                </a:tc>
                <a:tc>
                  <a:txBody>
                    <a:bodyPr/>
                    <a:lstStyle/>
                    <a:p>
                      <a:pPr defTabSz="914400"/>
                      <a:r>
                        <a:rPr sz="3200"/>
                        <a:t>correlation density of channels and sensors </a:t>
                      </a:r>
                    </a:p>
                  </a:txBody>
                  <a:tcPr marL="50800" marR="50800" marT="50800" marB="50800" anchor="ctr" anchorCtr="0" horzOverflow="overflow">
                    <a:lnR w="12700">
                      <a:solidFill>
                        <a:srgbClr val="6C6C6C"/>
                      </a:solidFill>
                      <a:miter lim="400000"/>
                    </a:lnR>
                  </a:tcPr>
                </a:tc>
              </a:tr>
              <a:tr h="1564932">
                <a:tc>
                  <a:txBody>
                    <a:bodyPr/>
                    <a:lstStyle/>
                    <a:p>
                      <a:pPr defTabSz="914400"/>
                      <a:r>
                        <a:rPr b="1" sz="3200"/>
                        <a:t>Spatial Localization </a:t>
                      </a:r>
                    </a:p>
                  </a:txBody>
                  <a:tcPr marL="50800" marR="50800" marT="50800" marB="50800" anchor="ctr" anchorCtr="0" horzOverflow="overflow">
                    <a:lnL w="12700">
                      <a:solidFill>
                        <a:srgbClr val="6C6C6C"/>
                      </a:solidFill>
                      <a:miter lim="400000"/>
                    </a:lnL>
                  </a:tcPr>
                </a:tc>
                <a:tc>
                  <a:txBody>
                    <a:bodyPr/>
                    <a:lstStyle/>
                    <a:p>
                      <a:pPr defTabSz="914400">
                        <a:defRPr sz="3200"/>
                      </a:pPr>
                      <a:r>
                        <a:t>signal amplitude normalized to noise RMS at</a:t>
                      </a:r>
                      <a:r>
                        <a:rPr>
                          <a:solidFill>
                            <a:schemeClr val="accent5">
                              <a:hueOff val="-82419"/>
                              <a:satOff val="-9513"/>
                              <a:lumOff val="-16343"/>
                            </a:schemeClr>
                          </a:solidFill>
                        </a:rPr>
                        <a:t> </a:t>
                      </a:r>
                      <a:r>
                        <a:t>(</a:t>
                      </a:r>
                      <a:r>
                        <a:rPr i="1"/>
                        <a:t>x_i, y,_i, t_j)</a:t>
                      </a:r>
                    </a:p>
                  </a:txBody>
                  <a:tcPr marL="50800" marR="50800" marT="50800" marB="50800" anchor="ctr" anchorCtr="0" horzOverflow="overflow"/>
                </a:tc>
                <a:tc>
                  <a:txBody>
                    <a:bodyPr/>
                    <a:lstStyle/>
                    <a:p>
                      <a:pPr defTabSz="914400">
                        <a:defRPr sz="3200"/>
                      </a:pPr>
                      <a:r>
                        <a:t>reconstruction loss at  (</a:t>
                      </a:r>
                      <a:r>
                        <a:rPr i="1"/>
                        <a:t>x_i, y,_i, t_j)</a:t>
                      </a:r>
                    </a:p>
                  </a:txBody>
                  <a:tcPr marL="50800" marR="50800" marT="50800" marB="50800" anchor="ctr" anchorCtr="0" horzOverflow="overflow"/>
                </a:tc>
                <a:tc>
                  <a:txBody>
                    <a:bodyPr/>
                    <a:lstStyle/>
                    <a:p>
                      <a:pPr defTabSz="914400"/>
                      <a:r>
                        <a:rPr sz="3200"/>
                        <a:t>||s||_{x,y}
______________
||L||_{x,y}</a:t>
                      </a:r>
                    </a:p>
                  </a:txBody>
                  <a:tcPr marL="50800" marR="50800" marT="50800" marB="50800" anchor="ctr" anchorCtr="0" horzOverflow="overflow">
                    <a:lnR w="12700">
                      <a:solidFill>
                        <a:srgbClr val="6C6C6C"/>
                      </a:solidFill>
                      <a:miter lim="400000"/>
                    </a:lnR>
                  </a:tcPr>
                </a:tc>
              </a:tr>
              <a:tr h="1564932">
                <a:tc>
                  <a:txBody>
                    <a:bodyPr/>
                    <a:lstStyle/>
                    <a:p>
                      <a:pPr defTabSz="914400"/>
                      <a:r>
                        <a:rPr b="1" sz="3200"/>
                        <a:t>Event Characterization</a:t>
                      </a:r>
                    </a:p>
                  </a:txBody>
                  <a:tcPr marL="50800" marR="50800" marT="50800" marB="50800" anchor="ctr" anchorCtr="0" horzOverflow="overflow">
                    <a:lnL w="12700">
                      <a:solidFill>
                        <a:srgbClr val="6C6C6C"/>
                      </a:solidFill>
                      <a:miter lim="400000"/>
                    </a:lnL>
                    <a:lnB w="12700">
                      <a:solidFill>
                        <a:srgbClr val="6C6C6C"/>
                      </a:solidFill>
                      <a:miter lim="400000"/>
                    </a:lnB>
                  </a:tcPr>
                </a:tc>
                <a:tc>
                  <a:txBody>
                    <a:bodyPr/>
                    <a:lstStyle/>
                    <a:p>
                      <a:pPr defTabSz="914400"/>
                      <a:r>
                        <a:rPr sz="3200"/>
                        <a:t>k-cluster of signal features</a:t>
                      </a:r>
                    </a:p>
                  </a:txBody>
                  <a:tcPr marL="50800" marR="50800" marT="50800" marB="50800" anchor="ctr" anchorCtr="0" horzOverflow="overflow">
                    <a:lnB w="12700">
                      <a:solidFill>
                        <a:srgbClr val="6C6C6C"/>
                      </a:solidFill>
                      <a:miter lim="400000"/>
                    </a:lnB>
                  </a:tcPr>
                </a:tc>
                <a:tc>
                  <a:txBody>
                    <a:bodyPr/>
                    <a:lstStyle/>
                    <a:p>
                      <a:pPr defTabSz="914400"/>
                      <a:r>
                        <a:rPr sz="3200"/>
                        <a:t>latent space separation</a:t>
                      </a:r>
                    </a:p>
                  </a:txBody>
                  <a:tcPr marL="50800" marR="50800" marT="50800" marB="50800" anchor="ctr" anchorCtr="0" horzOverflow="overflow">
                    <a:lnB w="12700">
                      <a:solidFill>
                        <a:srgbClr val="6C6C6C"/>
                      </a:solidFill>
                      <a:miter lim="400000"/>
                    </a:lnB>
                  </a:tcPr>
                </a:tc>
                <a:tc>
                  <a:txBody>
                    <a:bodyPr/>
                    <a:lstStyle/>
                    <a:p>
                      <a:pPr defTabSz="914400">
                        <a:defRPr sz="3200"/>
                      </a:pPr>
                      <a:r>
                        <a:t>Transient events, flux jumps, current redistribution, Kaiser effect  (in development)</a:t>
                      </a:r>
                    </a:p>
                    <a:p>
                      <a:pPr defTabSz="914400">
                        <a:defRPr sz="3200">
                          <a:solidFill>
                            <a:schemeClr val="accent5">
                              <a:hueOff val="-82419"/>
                              <a:satOff val="-9513"/>
                              <a:lumOff val="-16343"/>
                            </a:schemeClr>
                          </a:solidFill>
                        </a:defRPr>
                      </a:pPr>
                    </a:p>
                  </a:txBody>
                  <a:tcPr marL="50800" marR="50800" marT="50800" marB="50800" anchor="ctr" anchorCtr="0" horzOverflow="overflow">
                    <a:lnR w="12700">
                      <a:solidFill>
                        <a:srgbClr val="6C6C6C"/>
                      </a:solidFill>
                      <a:miter lim="400000"/>
                    </a:lnR>
                    <a:lnB w="12700">
                      <a:solidFill>
                        <a:srgbClr val="6C6C6C"/>
                      </a:solidFill>
                      <a:miter lim="400000"/>
                    </a:lnB>
                  </a:tcPr>
                </a:tc>
              </a:tr>
            </a:tbl>
          </a:graphicData>
        </a:graphic>
      </p:graphicFrame>
      <p:sp>
        <p:nvSpPr>
          <p:cNvPr id="238" name="*The latency and parameter footprint (memory resources) are also studied"/>
          <p:cNvSpPr txBox="1"/>
          <p:nvPr/>
        </p:nvSpPr>
        <p:spPr>
          <a:xfrm>
            <a:off x="1415979" y="12795183"/>
            <a:ext cx="16623863" cy="6718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800"/>
            </a:pPr>
            <a:r>
              <a:t>*The </a:t>
            </a:r>
            <a:r>
              <a:rPr b="1" i="1"/>
              <a:t>latency</a:t>
            </a:r>
            <a:r>
              <a:rPr b="1"/>
              <a:t> </a:t>
            </a:r>
            <a:r>
              <a:t>and </a:t>
            </a:r>
            <a:r>
              <a:rPr b="1" i="1"/>
              <a:t>parameter</a:t>
            </a:r>
            <a:r>
              <a:t> footprint (memory resources) are also studied            </a:t>
            </a:r>
          </a:p>
        </p:txBody>
      </p:sp>
      <p:sp>
        <p:nvSpPr>
          <p:cNvPr id="239"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Filtering and SNR at Quench Time"/>
          <p:cNvSpPr txBox="1"/>
          <p:nvPr>
            <p:ph type="title"/>
          </p:nvPr>
        </p:nvSpPr>
        <p:spPr>
          <a:xfrm>
            <a:off x="747423" y="443856"/>
            <a:ext cx="21971001" cy="1433163"/>
          </a:xfrm>
          <a:prstGeom prst="rect">
            <a:avLst/>
          </a:prstGeom>
        </p:spPr>
        <p:txBody>
          <a:bodyPr/>
          <a:lstStyle/>
          <a:p>
            <a:pPr/>
            <a:r>
              <a:t>Filtering and SNR at Quench Time </a:t>
            </a:r>
          </a:p>
        </p:txBody>
      </p:sp>
      <p:sp>
        <p:nvSpPr>
          <p:cNvPr id="242" name="Raw Inputs:…"/>
          <p:cNvSpPr txBox="1"/>
          <p:nvPr>
            <p:ph type="body" sz="half" idx="1"/>
          </p:nvPr>
        </p:nvSpPr>
        <p:spPr>
          <a:xfrm>
            <a:off x="1155700" y="1586686"/>
            <a:ext cx="9916018" cy="10542628"/>
          </a:xfrm>
          <a:prstGeom prst="rect">
            <a:avLst/>
          </a:prstGeom>
        </p:spPr>
        <p:txBody>
          <a:bodyPr/>
          <a:lstStyle/>
          <a:p>
            <a:pPr marL="384047" indent="-384047" defTabSz="1536153">
              <a:spcBef>
                <a:spcPts val="2800"/>
              </a:spcBef>
              <a:defRPr b="1" sz="3024"/>
            </a:pPr>
            <a:r>
              <a:t>Raw Inputs:</a:t>
            </a:r>
          </a:p>
          <a:p>
            <a:pPr lvl="1" marL="768095" indent="-384047" defTabSz="1536153">
              <a:spcBef>
                <a:spcPts val="2800"/>
              </a:spcBef>
              <a:defRPr sz="3024"/>
            </a:pPr>
            <a:r>
              <a:t>MBHS03 Magnet </a:t>
            </a:r>
          </a:p>
          <a:p>
            <a:pPr lvl="1" marL="768095" indent="-384047" defTabSz="1536153">
              <a:spcBef>
                <a:spcPts val="2800"/>
              </a:spcBef>
              <a:defRPr sz="3024"/>
            </a:pPr>
            <a:r>
              <a:t>QA voltages at 100kHz </a:t>
            </a:r>
          </a:p>
          <a:p>
            <a:pPr lvl="1" marL="768095" indent="-384047" defTabSz="1536153">
              <a:spcBef>
                <a:spcPts val="2800"/>
              </a:spcBef>
              <a:defRPr sz="3024"/>
            </a:pPr>
            <a:r>
              <a:t>Acoustic voltages 1MHz </a:t>
            </a:r>
          </a:p>
          <a:p>
            <a:pPr lvl="1" marL="768095" indent="-384047" defTabSz="1536153">
              <a:spcBef>
                <a:spcPts val="2800"/>
              </a:spcBef>
              <a:defRPr sz="3024"/>
            </a:pPr>
            <a:r>
              <a:t>Current at 1 MHz</a:t>
            </a:r>
          </a:p>
          <a:p>
            <a:pPr lvl="1" marL="768095" indent="-384047" defTabSz="1536153">
              <a:spcBef>
                <a:spcPts val="2800"/>
              </a:spcBef>
              <a:defRPr sz="3024"/>
            </a:pPr>
            <a:r>
              <a:t>Rolling window of 20ms, 20us step </a:t>
            </a:r>
          </a:p>
          <a:p>
            <a:pPr marL="384047" indent="-384047" defTabSz="1536153">
              <a:spcBef>
                <a:spcPts val="2800"/>
              </a:spcBef>
              <a:defRPr b="1" sz="3024"/>
            </a:pPr>
            <a:r>
              <a:t>Filtering and Preprocessing </a:t>
            </a:r>
          </a:p>
          <a:p>
            <a:pPr lvl="1" marL="768095" indent="-384047" defTabSz="1536153">
              <a:spcBef>
                <a:spcPts val="2800"/>
              </a:spcBef>
              <a:defRPr sz="3024"/>
            </a:pPr>
            <a:r>
              <a:t>Removed multiples of 60Hz for QA and Acoustic signals </a:t>
            </a:r>
          </a:p>
          <a:p>
            <a:pPr lvl="1" marL="768095" indent="-384047" defTabSz="1536153">
              <a:spcBef>
                <a:spcPts val="2800"/>
              </a:spcBef>
              <a:defRPr sz="3024"/>
            </a:pPr>
            <a:r>
              <a:t>Computed spectral entropy of raw windowed signals</a:t>
            </a:r>
          </a:p>
          <a:p>
            <a:pPr lvl="1" marL="768095" indent="-384047" defTabSz="1536153">
              <a:spcBef>
                <a:spcPts val="2800"/>
              </a:spcBef>
              <a:defRPr sz="3024"/>
            </a:pPr>
            <a:r>
              <a:t>Why? Spectral entropy is robust to variations in noise, potentially helping with issues with power supply</a:t>
            </a:r>
          </a:p>
          <a:p>
            <a:pPr lvl="1" marL="768095" indent="-384047" defTabSz="1536153">
              <a:spcBef>
                <a:spcPts val="2800"/>
              </a:spcBef>
              <a:defRPr sz="3024"/>
            </a:pPr>
            <a:r>
              <a:t>Work in progress: Build single inference matrix to replace SE/FFT filter </a:t>
            </a:r>
          </a:p>
        </p:txBody>
      </p:sp>
      <p:sp>
        <p:nvSpPr>
          <p:cNvPr id="243"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4" name="91tcd-9jykkTi0sFlkDorxVpNikDw4ZaEgWkOGHKBMIG0Ws91PkEnyxEvNOeKXd-RBF_Lo7vCsnOoRFQPDGZ_2VRaBZ6Cn0ZlEphcoj5zo9UQD-vm6EKjfJiHPeoB5kbe2IE8SFi5T4bX6hjmhFiXVmZrg=s2048.png" descr="91tcd-9jykkTi0sFlkDorxVpNikDw4ZaEgWkOGHKBMIG0Ws91PkEnyxEvNOeKXd-RBF_Lo7vCsnOoRFQPDGZ_2VRaBZ6Cn0ZlEphcoj5zo9UQD-vm6EKjfJiHPeoB5kbe2IE8SFi5T4bX6hjmhFiXVmZrg=s2048.png"/>
          <p:cNvPicPr>
            <a:picLocks noChangeAspect="1"/>
          </p:cNvPicPr>
          <p:nvPr/>
        </p:nvPicPr>
        <p:blipFill>
          <a:blip r:embed="rId2">
            <a:extLst/>
          </a:blip>
          <a:stretch>
            <a:fillRect/>
          </a:stretch>
        </p:blipFill>
        <p:spPr>
          <a:xfrm>
            <a:off x="11683643" y="5349856"/>
            <a:ext cx="4227720" cy="3259475"/>
          </a:xfrm>
          <a:prstGeom prst="rect">
            <a:avLst/>
          </a:prstGeom>
          <a:ln w="12700">
            <a:miter lim="400000"/>
          </a:ln>
        </p:spPr>
      </p:pic>
      <p:pic>
        <p:nvPicPr>
          <p:cNvPr id="245" name="-VH9KP8_488Bu1fYPdZXXM44_OcjLRwDcylYPTP1Ul-j2sNZugf2SV-cnQB6bRzuX8hwJo6omojwWoqrxlk9vYlm26j_2uvz4K0Dzh438bjDVdWv-7puxLDjzV81bcmqWGwWkvtLNvd5978Chsi9ImWGHA=s2048.png" descr="-VH9KP8_488Bu1fYPdZXXM44_OcjLRwDcylYPTP1Ul-j2sNZugf2SV-cnQB6bRzuX8hwJo6omojwWoqrxlk9vYlm26j_2uvz4K0Dzh438bjDVdWv-7puxLDjzV81bcmqWGwWkvtLNvd5978Chsi9ImWGHA=s2048.png"/>
          <p:cNvPicPr>
            <a:picLocks noChangeAspect="1"/>
          </p:cNvPicPr>
          <p:nvPr/>
        </p:nvPicPr>
        <p:blipFill>
          <a:blip r:embed="rId3">
            <a:extLst/>
          </a:blip>
          <a:stretch>
            <a:fillRect/>
          </a:stretch>
        </p:blipFill>
        <p:spPr>
          <a:xfrm>
            <a:off x="11347093" y="2181972"/>
            <a:ext cx="3856861" cy="2449798"/>
          </a:xfrm>
          <a:prstGeom prst="rect">
            <a:avLst/>
          </a:prstGeom>
          <a:ln w="12700">
            <a:miter lim="400000"/>
          </a:ln>
        </p:spPr>
      </p:pic>
      <p:pic>
        <p:nvPicPr>
          <p:cNvPr id="246" name="hcMRvGlqNX2Vrft3GRPp37ZtNGA9DHtTsJziSr-r5bU-fCAvZEZ3beyb9sw6BPOx-kidAR8q5P0ihdPIy8r8ty1aa6rhBJDJTSYG5V5tDOwOZc_4kB5DXBvjCljGz-TX7GDkCZZ3nZ9W6r7eb48mUJAYTQ=s2048.png" descr="hcMRvGlqNX2Vrft3GRPp37ZtNGA9DHtTsJziSr-r5bU-fCAvZEZ3beyb9sw6BPOx-kidAR8q5P0ihdPIy8r8ty1aa6rhBJDJTSYG5V5tDOwOZc_4kB5DXBvjCljGz-TX7GDkCZZ3nZ9W6r7eb48mUJAYTQ=s2048.png"/>
          <p:cNvPicPr>
            <a:picLocks noChangeAspect="1"/>
          </p:cNvPicPr>
          <p:nvPr/>
        </p:nvPicPr>
        <p:blipFill>
          <a:blip r:embed="rId4">
            <a:extLst/>
          </a:blip>
          <a:stretch>
            <a:fillRect/>
          </a:stretch>
        </p:blipFill>
        <p:spPr>
          <a:xfrm>
            <a:off x="19339531" y="1905052"/>
            <a:ext cx="3857025" cy="2287374"/>
          </a:xfrm>
          <a:prstGeom prst="rect">
            <a:avLst/>
          </a:prstGeom>
          <a:ln w="12700">
            <a:miter lim="400000"/>
          </a:ln>
        </p:spPr>
      </p:pic>
      <p:sp>
        <p:nvSpPr>
          <p:cNvPr id="247" name="Text"/>
          <p:cNvSpPr txBox="1"/>
          <p:nvPr/>
        </p:nvSpPr>
        <p:spPr>
          <a:xfrm>
            <a:off x="15019908" y="707504"/>
            <a:ext cx="626441" cy="436678"/>
          </a:xfrm>
          <a:prstGeom prst="rect">
            <a:avLst/>
          </a:prstGeom>
          <a:ln w="12700">
            <a:miter lim="400000"/>
          </a:ln>
        </p:spPr>
        <p:txBody>
          <a:bodyPr wrap="none" lIns="50800" tIns="50800" rIns="50800" bIns="50800" anchor="ctr">
            <a:spAutoFit/>
          </a:bodyPr>
          <a:lstStyle/>
          <a:p>
            <a:pPr>
              <a:defRPr sz="2200"/>
            </a:pPr>
          </a:p>
        </p:txBody>
      </p:sp>
      <p:pic>
        <p:nvPicPr>
          <p:cNvPr id="248" name="fgTHikULm8-shNndf4AfIeoWEHmUcoZwG3BY9s7HbDHhTPazgzjwLqHGjdZPFwpelHq7td8YoQy03jwqwTVvJUkz4R5JxB7lwxXEVXOSyPKHnBmXWFoX-4RKWk4oirS9eLijulMbAJCm3jU-Wshg4KpHfw=s2048.png" descr="fgTHikULm8-shNndf4AfIeoWEHmUcoZwG3BY9s7HbDHhTPazgzjwLqHGjdZPFwpelHq7td8YoQy03jwqwTVvJUkz4R5JxB7lwxXEVXOSyPKHnBmXWFoX-4RKWk4oirS9eLijulMbAJCm3jU-Wshg4KpHfw=s2048.png"/>
          <p:cNvPicPr>
            <a:picLocks noChangeAspect="1"/>
          </p:cNvPicPr>
          <p:nvPr/>
        </p:nvPicPr>
        <p:blipFill>
          <a:blip r:embed="rId5">
            <a:extLst/>
          </a:blip>
          <a:stretch>
            <a:fillRect/>
          </a:stretch>
        </p:blipFill>
        <p:spPr>
          <a:xfrm>
            <a:off x="15705393" y="2137448"/>
            <a:ext cx="3483146" cy="2290976"/>
          </a:xfrm>
          <a:prstGeom prst="rect">
            <a:avLst/>
          </a:prstGeom>
          <a:ln w="12700">
            <a:miter lim="400000"/>
          </a:ln>
        </p:spPr>
      </p:pic>
      <p:sp>
        <p:nvSpPr>
          <p:cNvPr id="249" name="Raw waveform"/>
          <p:cNvSpPr txBox="1"/>
          <p:nvPr/>
        </p:nvSpPr>
        <p:spPr>
          <a:xfrm>
            <a:off x="12176735" y="4818967"/>
            <a:ext cx="5332551" cy="4366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2200"/>
            </a:lvl1pPr>
          </a:lstStyle>
          <a:p>
            <a:pPr/>
            <a:r>
              <a:t>Raw waveform  </a:t>
            </a:r>
          </a:p>
        </p:txBody>
      </p:sp>
      <p:sp>
        <p:nvSpPr>
          <p:cNvPr id="250" name="STFFT to remove 60Hz Harmonics"/>
          <p:cNvSpPr txBox="1"/>
          <p:nvPr/>
        </p:nvSpPr>
        <p:spPr>
          <a:xfrm>
            <a:off x="15758135" y="4688853"/>
            <a:ext cx="3856833" cy="7460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2200"/>
            </a:lvl1pPr>
          </a:lstStyle>
          <a:p>
            <a:pPr/>
            <a:r>
              <a:t>STFFT to remove 60Hz Harmonics</a:t>
            </a:r>
          </a:p>
        </p:txBody>
      </p:sp>
      <p:sp>
        <p:nvSpPr>
          <p:cNvPr id="251" name="Spectral entropy over window"/>
          <p:cNvSpPr txBox="1"/>
          <p:nvPr/>
        </p:nvSpPr>
        <p:spPr>
          <a:xfrm>
            <a:off x="19795290" y="4818967"/>
            <a:ext cx="3856833" cy="4366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2200"/>
            </a:lvl1pPr>
          </a:lstStyle>
          <a:p>
            <a:pPr/>
            <a:r>
              <a:t>Spectral entropy over window</a:t>
            </a:r>
          </a:p>
        </p:txBody>
      </p:sp>
      <p:pic>
        <p:nvPicPr>
          <p:cNvPr id="252" name="pasted-movie.png" descr="pasted-movie.png"/>
          <p:cNvPicPr>
            <a:picLocks noChangeAspect="1"/>
          </p:cNvPicPr>
          <p:nvPr/>
        </p:nvPicPr>
        <p:blipFill>
          <a:blip r:embed="rId6">
            <a:extLst/>
          </a:blip>
          <a:stretch>
            <a:fillRect/>
          </a:stretch>
        </p:blipFill>
        <p:spPr>
          <a:xfrm>
            <a:off x="18066979" y="5538727"/>
            <a:ext cx="4473007" cy="2881733"/>
          </a:xfrm>
          <a:prstGeom prst="rect">
            <a:avLst/>
          </a:prstGeom>
          <a:ln w="12700">
            <a:miter lim="400000"/>
          </a:ln>
        </p:spPr>
      </p:pic>
      <p:pic>
        <p:nvPicPr>
          <p:cNvPr id="253" name="pasted-movie.png" descr="pasted-movie.png"/>
          <p:cNvPicPr>
            <a:picLocks noChangeAspect="1"/>
          </p:cNvPicPr>
          <p:nvPr/>
        </p:nvPicPr>
        <p:blipFill>
          <a:blip r:embed="rId7">
            <a:extLst/>
          </a:blip>
          <a:stretch>
            <a:fillRect/>
          </a:stretch>
        </p:blipFill>
        <p:spPr>
          <a:xfrm>
            <a:off x="10875064" y="9090496"/>
            <a:ext cx="12568072" cy="4127931"/>
          </a:xfrm>
          <a:prstGeom prst="rect">
            <a:avLst/>
          </a:prstGeom>
          <a:ln w="12700">
            <a:miter lim="400000"/>
          </a:ln>
        </p:spPr>
      </p:pic>
      <p:sp>
        <p:nvSpPr>
          <p:cNvPr id="254" name="Noise floor remains consistent in time"/>
          <p:cNvSpPr txBox="1"/>
          <p:nvPr/>
        </p:nvSpPr>
        <p:spPr>
          <a:xfrm>
            <a:off x="11626402" y="8509190"/>
            <a:ext cx="5332551" cy="43667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2200"/>
            </a:lvl1pPr>
          </a:lstStyle>
          <a:p>
            <a:pPr/>
            <a:r>
              <a:t>Noise floor remains consistent in time</a:t>
            </a:r>
          </a:p>
        </p:txBody>
      </p:sp>
      <p:sp>
        <p:nvSpPr>
          <p:cNvPr id="255" name="SNR varies across channels, some more sensitive than others"/>
          <p:cNvSpPr txBox="1"/>
          <p:nvPr/>
        </p:nvSpPr>
        <p:spPr>
          <a:xfrm>
            <a:off x="15020276" y="13026634"/>
            <a:ext cx="5332552" cy="7460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0"/>
              </a:spcBef>
              <a:defRPr sz="2200"/>
            </a:lvl1pPr>
          </a:lstStyle>
          <a:p>
            <a:pPr/>
            <a:r>
              <a:t>SNR varies across channels, some more sensitive than others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Algorithm Logic"/>
          <p:cNvSpPr txBox="1"/>
          <p:nvPr>
            <p:ph type="title"/>
          </p:nvPr>
        </p:nvSpPr>
        <p:spPr>
          <a:prstGeom prst="rect">
            <a:avLst/>
          </a:prstGeom>
        </p:spPr>
        <p:txBody>
          <a:bodyPr/>
          <a:lstStyle/>
          <a:p>
            <a:pPr/>
            <a:r>
              <a:t>Algorithm Logic </a:t>
            </a:r>
          </a:p>
        </p:txBody>
      </p:sp>
      <p:sp>
        <p:nvSpPr>
          <p:cNvPr id="258"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9" name="Input: QA channels…"/>
          <p:cNvSpPr txBox="1"/>
          <p:nvPr/>
        </p:nvSpPr>
        <p:spPr>
          <a:xfrm>
            <a:off x="1375065" y="2942498"/>
            <a:ext cx="2841469" cy="1652363"/>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200"/>
            </a:pPr>
            <a:r>
              <a:t>Input: QA channels</a:t>
            </a:r>
          </a:p>
          <a:p>
            <a:pPr>
              <a:defRPr sz="2200"/>
            </a:pPr>
            <a:r>
              <a:t>Raw waveform of 20ms with 20us step</a:t>
            </a:r>
          </a:p>
        </p:txBody>
      </p:sp>
      <p:sp>
        <p:nvSpPr>
          <p:cNvPr id="260" name="Line"/>
          <p:cNvSpPr/>
          <p:nvPr/>
        </p:nvSpPr>
        <p:spPr>
          <a:xfrm>
            <a:off x="4243380" y="3768679"/>
            <a:ext cx="1249035" cy="1"/>
          </a:xfrm>
          <a:prstGeom prst="line">
            <a:avLst/>
          </a:prstGeom>
          <a:ln w="25400">
            <a:solidFill>
              <a:srgbClr val="000000"/>
            </a:solidFill>
            <a:miter lim="400000"/>
            <a:tailEnd type="triangle"/>
          </a:ln>
        </p:spPr>
        <p:txBody>
          <a:bodyPr lIns="50800" tIns="50800" rIns="50800" bIns="50800" anchor="ctr"/>
          <a:lstStyle/>
          <a:p>
            <a:pPr/>
          </a:p>
        </p:txBody>
      </p:sp>
      <p:sp>
        <p:nvSpPr>
          <p:cNvPr id="261" name="Filter 60Hz…"/>
          <p:cNvSpPr txBox="1"/>
          <p:nvPr/>
        </p:nvSpPr>
        <p:spPr>
          <a:xfrm>
            <a:off x="5519261" y="2664856"/>
            <a:ext cx="2841469" cy="2207647"/>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2000"/>
              </a:spcBef>
              <a:defRPr sz="2200"/>
            </a:pPr>
            <a:r>
              <a:t>Filter 60Hz</a:t>
            </a:r>
          </a:p>
          <a:p>
            <a:pPr>
              <a:spcBef>
                <a:spcPts val="2000"/>
              </a:spcBef>
              <a:defRPr sz="2200"/>
            </a:pPr>
            <a:r>
              <a:t>Spectral entropy filter</a:t>
            </a:r>
          </a:p>
          <a:p>
            <a:pPr>
              <a:spcBef>
                <a:spcPts val="2000"/>
              </a:spcBef>
              <a:defRPr sz="2200"/>
            </a:pPr>
            <a:r>
              <a:t>Output: float value of spectral entropy in the window</a:t>
            </a:r>
          </a:p>
        </p:txBody>
      </p:sp>
      <p:sp>
        <p:nvSpPr>
          <p:cNvPr id="262" name="Line"/>
          <p:cNvSpPr/>
          <p:nvPr/>
        </p:nvSpPr>
        <p:spPr>
          <a:xfrm>
            <a:off x="8387576" y="3768679"/>
            <a:ext cx="1249035" cy="1"/>
          </a:xfrm>
          <a:prstGeom prst="line">
            <a:avLst/>
          </a:prstGeom>
          <a:ln w="25400">
            <a:solidFill>
              <a:srgbClr val="000000"/>
            </a:solidFill>
            <a:miter lim="400000"/>
            <a:tailEnd type="triangle"/>
          </a:ln>
        </p:spPr>
        <p:txBody>
          <a:bodyPr lIns="50800" tIns="50800" rIns="50800" bIns="50800" anchor="ctr"/>
          <a:lstStyle/>
          <a:p>
            <a:pPr/>
          </a:p>
        </p:txBody>
      </p:sp>
      <p:sp>
        <p:nvSpPr>
          <p:cNvPr id="263" name="Input:  AE channels…"/>
          <p:cNvSpPr txBox="1"/>
          <p:nvPr/>
        </p:nvSpPr>
        <p:spPr>
          <a:xfrm>
            <a:off x="1375065" y="6303765"/>
            <a:ext cx="2841469" cy="1652362"/>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200"/>
            </a:pPr>
            <a:r>
              <a:t>Input:  AE channels</a:t>
            </a:r>
          </a:p>
          <a:p>
            <a:pPr>
              <a:defRPr sz="2200"/>
            </a:pPr>
            <a:r>
              <a:t>Raw waveform of 20ms with 20us step</a:t>
            </a:r>
          </a:p>
        </p:txBody>
      </p:sp>
      <p:sp>
        <p:nvSpPr>
          <p:cNvPr id="264" name="Line"/>
          <p:cNvSpPr/>
          <p:nvPr/>
        </p:nvSpPr>
        <p:spPr>
          <a:xfrm>
            <a:off x="4243380" y="7316213"/>
            <a:ext cx="1249035" cy="1"/>
          </a:xfrm>
          <a:prstGeom prst="line">
            <a:avLst/>
          </a:prstGeom>
          <a:ln w="25400">
            <a:solidFill>
              <a:srgbClr val="000000"/>
            </a:solidFill>
            <a:miter lim="400000"/>
            <a:tailEnd type="triangle"/>
          </a:ln>
        </p:spPr>
        <p:txBody>
          <a:bodyPr lIns="50800" tIns="50800" rIns="50800" bIns="50800" anchor="ctr"/>
          <a:lstStyle/>
          <a:p>
            <a:pPr/>
          </a:p>
        </p:txBody>
      </p:sp>
      <p:sp>
        <p:nvSpPr>
          <p:cNvPr id="265" name="Filter 60Hz…"/>
          <p:cNvSpPr txBox="1"/>
          <p:nvPr/>
        </p:nvSpPr>
        <p:spPr>
          <a:xfrm>
            <a:off x="5519261" y="6212390"/>
            <a:ext cx="2841469" cy="2207647"/>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2000"/>
              </a:spcBef>
              <a:defRPr sz="2200"/>
            </a:pPr>
            <a:r>
              <a:t>Filter 60Hz</a:t>
            </a:r>
          </a:p>
          <a:p>
            <a:pPr>
              <a:spcBef>
                <a:spcPts val="2000"/>
              </a:spcBef>
              <a:defRPr sz="2200"/>
            </a:pPr>
            <a:r>
              <a:t>Spectral entropy filter</a:t>
            </a:r>
          </a:p>
          <a:p>
            <a:pPr>
              <a:spcBef>
                <a:spcPts val="2000"/>
              </a:spcBef>
              <a:defRPr sz="2200"/>
            </a:pPr>
            <a:r>
              <a:t>Output: float value of spectral entropy in the window</a:t>
            </a:r>
          </a:p>
        </p:txBody>
      </p:sp>
      <p:sp>
        <p:nvSpPr>
          <p:cNvPr id="266" name="Line"/>
          <p:cNvSpPr/>
          <p:nvPr/>
        </p:nvSpPr>
        <p:spPr>
          <a:xfrm>
            <a:off x="8387576" y="7485546"/>
            <a:ext cx="1249035" cy="1"/>
          </a:xfrm>
          <a:prstGeom prst="line">
            <a:avLst/>
          </a:prstGeom>
          <a:ln w="25400">
            <a:solidFill>
              <a:srgbClr val="000000"/>
            </a:solidFill>
            <a:miter lim="400000"/>
            <a:tailEnd type="triangle"/>
          </a:ln>
        </p:spPr>
        <p:txBody>
          <a:bodyPr lIns="50800" tIns="50800" rIns="50800" bIns="50800" anchor="ctr"/>
          <a:lstStyle/>
          <a:p>
            <a:pPr/>
          </a:p>
        </p:txBody>
      </p:sp>
      <p:sp>
        <p:nvSpPr>
          <p:cNvPr id="267" name="Neural network updates gradient values every 7s"/>
          <p:cNvSpPr txBox="1"/>
          <p:nvPr/>
        </p:nvSpPr>
        <p:spPr>
          <a:xfrm>
            <a:off x="15132924" y="9614078"/>
            <a:ext cx="2841469" cy="1080863"/>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2000"/>
              </a:spcBef>
              <a:defRPr sz="2200"/>
            </a:lvl1pPr>
          </a:lstStyle>
          <a:p>
            <a:pPr/>
            <a:r>
              <a:t>Neural network updates gradient values every 7s</a:t>
            </a:r>
          </a:p>
        </p:txBody>
      </p:sp>
      <p:sp>
        <p:nvSpPr>
          <p:cNvPr id="268" name="Line"/>
          <p:cNvSpPr/>
          <p:nvPr/>
        </p:nvSpPr>
        <p:spPr>
          <a:xfrm>
            <a:off x="15626934" y="4124279"/>
            <a:ext cx="1408207" cy="606929"/>
          </a:xfrm>
          <a:prstGeom prst="line">
            <a:avLst/>
          </a:prstGeom>
          <a:ln w="25400">
            <a:solidFill>
              <a:srgbClr val="000000"/>
            </a:solidFill>
            <a:miter lim="400000"/>
            <a:tailEnd type="triangle"/>
          </a:ln>
        </p:spPr>
        <p:txBody>
          <a:bodyPr lIns="50800" tIns="50800" rIns="50800" bIns="50800" anchor="ctr"/>
          <a:lstStyle/>
          <a:p>
            <a:pPr/>
          </a:p>
        </p:txBody>
      </p:sp>
      <p:sp>
        <p:nvSpPr>
          <p:cNvPr id="269" name="Line"/>
          <p:cNvSpPr/>
          <p:nvPr/>
        </p:nvSpPr>
        <p:spPr>
          <a:xfrm flipV="1">
            <a:off x="15704060" y="5413718"/>
            <a:ext cx="1256881" cy="1009645"/>
          </a:xfrm>
          <a:prstGeom prst="line">
            <a:avLst/>
          </a:prstGeom>
          <a:ln w="25400">
            <a:solidFill>
              <a:srgbClr val="000000"/>
            </a:solidFill>
            <a:miter lim="400000"/>
            <a:tailEnd type="triangle"/>
          </a:ln>
        </p:spPr>
        <p:txBody>
          <a:bodyPr lIns="50800" tIns="50800" rIns="50800" bIns="50800" anchor="ctr"/>
          <a:lstStyle/>
          <a:p>
            <a:pPr/>
          </a:p>
        </p:txBody>
      </p:sp>
      <p:sp>
        <p:nvSpPr>
          <p:cNvPr id="270" name="Is L1 difference between actual and reconstructed data  &gt; n sigma of RMS floor of previous…"/>
          <p:cNvSpPr txBox="1"/>
          <p:nvPr/>
        </p:nvSpPr>
        <p:spPr>
          <a:xfrm>
            <a:off x="17774524" y="3897116"/>
            <a:ext cx="5532827" cy="3334432"/>
          </a:xfrm>
          <a:prstGeom prst="rect">
            <a:avLst/>
          </a:prstGeom>
          <a:ln w="25400">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2000"/>
              </a:spcBef>
              <a:defRPr sz="2200"/>
            </a:pPr>
            <a:r>
              <a:t>Is L1 difference between actual and reconstructed data  &gt; n sigma of RMS floor of previous </a:t>
            </a:r>
          </a:p>
          <a:p>
            <a:pPr lvl="1">
              <a:spcBef>
                <a:spcPts val="2000"/>
              </a:spcBef>
              <a:defRPr sz="2200"/>
            </a:pPr>
            <a:r>
              <a:t>~10s of acoustic data?</a:t>
            </a:r>
          </a:p>
          <a:p>
            <a:pPr lvl="1">
              <a:spcBef>
                <a:spcPts val="2000"/>
              </a:spcBef>
              <a:defRPr sz="2200"/>
            </a:pPr>
            <a:r>
              <a:t>~3s on QA?</a:t>
            </a:r>
          </a:p>
          <a:p>
            <a:pPr lvl="1">
              <a:spcBef>
                <a:spcPts val="2000"/>
              </a:spcBef>
              <a:defRPr sz="2200"/>
            </a:pPr>
            <a:r>
              <a:t>If yes, trigger</a:t>
            </a:r>
          </a:p>
          <a:p>
            <a:pPr lvl="1">
              <a:spcBef>
                <a:spcPts val="2000"/>
              </a:spcBef>
              <a:defRPr sz="2200"/>
            </a:pPr>
            <a:r>
              <a:t>If not trigger, set n to n-1</a:t>
            </a:r>
          </a:p>
        </p:txBody>
      </p:sp>
      <p:pic>
        <p:nvPicPr>
          <p:cNvPr id="271" name="Image" descr="Image"/>
          <p:cNvPicPr>
            <a:picLocks noChangeAspect="1"/>
          </p:cNvPicPr>
          <p:nvPr/>
        </p:nvPicPr>
        <p:blipFill>
          <a:blip r:embed="rId2">
            <a:extLst/>
          </a:blip>
          <a:stretch>
            <a:fillRect/>
          </a:stretch>
        </p:blipFill>
        <p:spPr>
          <a:xfrm>
            <a:off x="9650757" y="2893861"/>
            <a:ext cx="6383511" cy="4788382"/>
          </a:xfrm>
          <a:prstGeom prst="rect">
            <a:avLst/>
          </a:prstGeom>
          <a:ln w="12700">
            <a:miter lim="400000"/>
          </a:ln>
        </p:spPr>
      </p:pic>
      <p:sp>
        <p:nvSpPr>
          <p:cNvPr id="274" name="Connection Line"/>
          <p:cNvSpPr/>
          <p:nvPr/>
        </p:nvSpPr>
        <p:spPr>
          <a:xfrm>
            <a:off x="13185606" y="5579868"/>
            <a:ext cx="6527089" cy="3154316"/>
          </a:xfrm>
          <a:custGeom>
            <a:avLst/>
            <a:gdLst/>
            <a:ahLst/>
            <a:cxnLst>
              <a:cxn ang="0">
                <a:pos x="wd2" y="hd2"/>
              </a:cxn>
              <a:cxn ang="5400000">
                <a:pos x="wd2" y="hd2"/>
              </a:cxn>
              <a:cxn ang="10800000">
                <a:pos x="wd2" y="hd2"/>
              </a:cxn>
              <a:cxn ang="16200000">
                <a:pos x="wd2" y="hd2"/>
              </a:cxn>
            </a:cxnLst>
            <a:rect l="0" t="0" r="r" b="b"/>
            <a:pathLst>
              <a:path w="21600" h="17790" fill="norm" stroke="1" extrusionOk="0">
                <a:moveTo>
                  <a:pt x="21600" y="0"/>
                </a:moveTo>
                <a:cubicBezTo>
                  <a:pt x="15960" y="16628"/>
                  <a:pt x="8760" y="21600"/>
                  <a:pt x="0" y="14915"/>
                </a:cubicBezTo>
              </a:path>
            </a:pathLst>
          </a:custGeom>
          <a:ln w="25400">
            <a:solidFill>
              <a:srgbClr val="000000"/>
            </a:solidFill>
            <a:miter lim="400000"/>
          </a:ln>
        </p:spPr>
        <p:txBody>
          <a:bodyPr/>
          <a:lstStyle/>
          <a:p>
            <a:pPr/>
          </a:p>
        </p:txBody>
      </p:sp>
      <p:sp>
        <p:nvSpPr>
          <p:cNvPr id="273" name="We are taking into account the following…"/>
          <p:cNvSpPr txBox="1"/>
          <p:nvPr/>
        </p:nvSpPr>
        <p:spPr>
          <a:xfrm>
            <a:off x="1162151" y="9471175"/>
            <a:ext cx="18757901" cy="35937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pPr>
            <a:r>
              <a:t>We are taking into account the following</a:t>
            </a:r>
          </a:p>
          <a:p>
            <a:pPr marL="444500" indent="-444500">
              <a:buSzPct val="100000"/>
              <a:buAutoNum type="arabicPeriod" startAt="1"/>
              <a:defRPr sz="3200"/>
            </a:pPr>
            <a:r>
              <a:t>Acoustic events tend to have much higher relative amplitude</a:t>
            </a:r>
          </a:p>
          <a:p>
            <a:pPr marL="444500" indent="-444500">
              <a:buSzPct val="100000"/>
              <a:buAutoNum type="arabicPeriod" startAt="1"/>
              <a:defRPr sz="3200"/>
            </a:pPr>
            <a:r>
              <a:t>QA events tend to occur more densely, and transients may occur in a short time span </a:t>
            </a:r>
          </a:p>
          <a:p>
            <a:pPr>
              <a:defRPr sz="3200"/>
            </a:pPr>
            <a:r>
              <a:t>3.  Investigations into adaptive weighting and normalization of two model trigger streams are underway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Quench “Anomaly” Trigger"/>
          <p:cNvSpPr txBox="1"/>
          <p:nvPr>
            <p:ph type="title"/>
          </p:nvPr>
        </p:nvSpPr>
        <p:spPr>
          <a:xfrm>
            <a:off x="681566" y="460495"/>
            <a:ext cx="21971001" cy="1433164"/>
          </a:xfrm>
          <a:prstGeom prst="rect">
            <a:avLst/>
          </a:prstGeom>
        </p:spPr>
        <p:txBody>
          <a:bodyPr/>
          <a:lstStyle/>
          <a:p>
            <a:pPr/>
            <a:r>
              <a:t>Quench “Anomaly” Trigger</a:t>
            </a:r>
          </a:p>
        </p:txBody>
      </p:sp>
      <p:sp>
        <p:nvSpPr>
          <p:cNvPr id="277" name="To detect the quench boundary, we weight a dynamic threshold based on the RMS of the reconstruction loss…"/>
          <p:cNvSpPr txBox="1"/>
          <p:nvPr>
            <p:ph type="body" idx="1"/>
          </p:nvPr>
        </p:nvSpPr>
        <p:spPr>
          <a:xfrm>
            <a:off x="981302" y="2444163"/>
            <a:ext cx="21971001" cy="8256012"/>
          </a:xfrm>
          <a:prstGeom prst="rect">
            <a:avLst/>
          </a:prstGeom>
        </p:spPr>
        <p:txBody>
          <a:bodyPr/>
          <a:lstStyle/>
          <a:p>
            <a:pPr>
              <a:defRPr sz="3200"/>
            </a:pPr>
            <a:r>
              <a:t>To detect the quench boundary, we weight a dynamic threshold based on the RMS of the reconstruction loss</a:t>
            </a:r>
          </a:p>
          <a:p>
            <a:pPr>
              <a:defRPr sz="3200"/>
            </a:pPr>
            <a:r>
              <a:t>We evaluated for 29 ramps, ramps n &gt;1. The QA trigger missed 1 ramp. The acoustic trigger missed  6 ramps</a:t>
            </a:r>
          </a:p>
        </p:txBody>
      </p:sp>
      <p:sp>
        <p:nvSpPr>
          <p:cNvPr id="278"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9" name="8bU53nIxu2opRtvCfu-fay8byI8rBoDtBdiuA5wE8KImEJJGEUo0MFXHpHxcn3k7G2-1Fe2gyuqswpcdgGJJuX64h3n4OyAj0jZrt5sf2BNxAk36QHSNVALQqBMJKOeUKovHsvGFdaT06sTCdbaSGrEjFg=s2048.png" descr="8bU53nIxu2opRtvCfu-fay8byI8rBoDtBdiuA5wE8KImEJJGEUo0MFXHpHxcn3k7G2-1Fe2gyuqswpcdgGJJuX64h3n4OyAj0jZrt5sf2BNxAk36QHSNVALQqBMJKOeUKovHsvGFdaT06sTCdbaSGrEjFg=s2048.png"/>
          <p:cNvPicPr>
            <a:picLocks noChangeAspect="1"/>
          </p:cNvPicPr>
          <p:nvPr/>
        </p:nvPicPr>
        <p:blipFill>
          <a:blip r:embed="rId2">
            <a:extLst/>
          </a:blip>
          <a:srcRect l="0" t="0" r="0" b="0"/>
          <a:stretch>
            <a:fillRect/>
          </a:stretch>
        </p:blipFill>
        <p:spPr>
          <a:xfrm>
            <a:off x="19589022" y="10428733"/>
            <a:ext cx="3934282" cy="2954069"/>
          </a:xfrm>
          <a:prstGeom prst="rect">
            <a:avLst/>
          </a:prstGeom>
          <a:ln w="12700">
            <a:miter lim="400000"/>
          </a:ln>
        </p:spPr>
      </p:pic>
      <p:pic>
        <p:nvPicPr>
          <p:cNvPr id="280" name="usVe6zfpY-NmyiNoxXINY0Ns5982jWD5TunD1RhbKyZh5Y000u-wzjD104YfuXcZMvQe0AXJTmh2V2zTSbac1Vqc0dw5o7rSMa8Ig3x5ARn7HApopxvFOruoS8BWFXjD04ZE4YYv1GPVmHfr_2lC46qcyw=s2048.png" descr="usVe6zfpY-NmyiNoxXINY0Ns5982jWD5TunD1RhbKyZh5Y000u-wzjD104YfuXcZMvQe0AXJTmh2V2zTSbac1Vqc0dw5o7rSMa8Ig3x5ARn7HApopxvFOruoS8BWFXjD04ZE4YYv1GPVmHfr_2lC46qcyw=s2048.png"/>
          <p:cNvPicPr>
            <a:picLocks noChangeAspect="1"/>
          </p:cNvPicPr>
          <p:nvPr/>
        </p:nvPicPr>
        <p:blipFill>
          <a:blip r:embed="rId3">
            <a:extLst/>
          </a:blip>
          <a:stretch>
            <a:fillRect/>
          </a:stretch>
        </p:blipFill>
        <p:spPr>
          <a:xfrm>
            <a:off x="19162386" y="7306586"/>
            <a:ext cx="4787495" cy="2978737"/>
          </a:xfrm>
          <a:prstGeom prst="rect">
            <a:avLst/>
          </a:prstGeom>
          <a:ln w="12700">
            <a:miter lim="400000"/>
          </a:ln>
        </p:spPr>
      </p:pic>
      <p:pic>
        <p:nvPicPr>
          <p:cNvPr id="281" name="EpsJNM9pl28czZaZx1_NnuKKZxt6aRYprEoN6WlxvuxOZo8K0147wbpGzBSg6ugKrSB3wlD3oVzAeorXWGHxSSmmEX8rGbI9Qq1J2IMrbaugoQHVn9W-_4tjJur67ihEJ09Bx_O7SB6jceHP_e6GSWuN_g=s2048.png" descr="EpsJNM9pl28czZaZx1_NnuKKZxt6aRYprEoN6WlxvuxOZo8K0147wbpGzBSg6ugKrSB3wlD3oVzAeorXWGHxSSmmEX8rGbI9Qq1J2IMrbaugoQHVn9W-_4tjJur67ihEJ09Bx_O7SB6jceHP_e6GSWuN_g=s2048.png"/>
          <p:cNvPicPr>
            <a:picLocks noChangeAspect="1"/>
          </p:cNvPicPr>
          <p:nvPr/>
        </p:nvPicPr>
        <p:blipFill>
          <a:blip r:embed="rId4">
            <a:extLst/>
          </a:blip>
          <a:stretch>
            <a:fillRect/>
          </a:stretch>
        </p:blipFill>
        <p:spPr>
          <a:xfrm>
            <a:off x="19420270" y="3994065"/>
            <a:ext cx="4271727" cy="3169111"/>
          </a:xfrm>
          <a:prstGeom prst="rect">
            <a:avLst/>
          </a:prstGeom>
          <a:ln w="12700">
            <a:miter lim="400000"/>
          </a:ln>
        </p:spPr>
      </p:pic>
      <p:sp>
        <p:nvSpPr>
          <p:cNvPr id="282" name="Sample loss triggers by different machine learning architectures"/>
          <p:cNvSpPr txBox="1"/>
          <p:nvPr/>
        </p:nvSpPr>
        <p:spPr>
          <a:xfrm>
            <a:off x="14879432" y="12228944"/>
            <a:ext cx="4439649" cy="6743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000"/>
            </a:lvl1pPr>
          </a:lstStyle>
          <a:p>
            <a:pPr/>
            <a:r>
              <a:t>Sample loss triggers by different machine learning architectures</a:t>
            </a:r>
          </a:p>
        </p:txBody>
      </p:sp>
      <p:pic>
        <p:nvPicPr>
          <p:cNvPr id="283" name="pasted-movie.png" descr="pasted-movie.png"/>
          <p:cNvPicPr>
            <a:picLocks noChangeAspect="1"/>
          </p:cNvPicPr>
          <p:nvPr/>
        </p:nvPicPr>
        <p:blipFill>
          <a:blip r:embed="rId5">
            <a:extLst/>
          </a:blip>
          <a:stretch>
            <a:fillRect/>
          </a:stretch>
        </p:blipFill>
        <p:spPr>
          <a:xfrm>
            <a:off x="290289" y="4592072"/>
            <a:ext cx="9644262" cy="5105787"/>
          </a:xfrm>
          <a:prstGeom prst="rect">
            <a:avLst/>
          </a:prstGeom>
          <a:ln w="12700">
            <a:miter lim="400000"/>
          </a:ln>
        </p:spPr>
      </p:pic>
      <p:pic>
        <p:nvPicPr>
          <p:cNvPr id="284" name="pasted-movie.png" descr="pasted-movie.png"/>
          <p:cNvPicPr>
            <a:picLocks noChangeAspect="1"/>
          </p:cNvPicPr>
          <p:nvPr/>
        </p:nvPicPr>
        <p:blipFill>
          <a:blip r:embed="rId6">
            <a:extLst/>
          </a:blip>
          <a:stretch>
            <a:fillRect/>
          </a:stretch>
        </p:blipFill>
        <p:spPr>
          <a:xfrm>
            <a:off x="9959471" y="4967669"/>
            <a:ext cx="9177995" cy="5039320"/>
          </a:xfrm>
          <a:prstGeom prst="rect">
            <a:avLst/>
          </a:prstGeom>
          <a:ln w="12700">
            <a:miter lim="400000"/>
          </a:ln>
        </p:spPr>
      </p:pic>
      <p:sp>
        <p:nvSpPr>
          <p:cNvPr id="285" name="The model seems to trigger a “precursor or anomalous event earlier with acoustics than quench antenna…"/>
          <p:cNvSpPr txBox="1"/>
          <p:nvPr/>
        </p:nvSpPr>
        <p:spPr>
          <a:xfrm>
            <a:off x="985632" y="10179701"/>
            <a:ext cx="15643412" cy="14369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600"/>
            </a:pPr>
            <a:r>
              <a:t>The model seems to trigger a “precursor or anomalous event earlier with acoustics than quench antenna</a:t>
            </a:r>
          </a:p>
          <a:p>
            <a:pPr>
              <a:defRPr sz="2600"/>
            </a:pPr>
            <a:r>
              <a:t>Possible causes: Power supply changes, event density by current boosting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Quench Precursor Identification"/>
          <p:cNvSpPr txBox="1"/>
          <p:nvPr>
            <p:ph type="title"/>
          </p:nvPr>
        </p:nvSpPr>
        <p:spPr>
          <a:prstGeom prst="rect">
            <a:avLst/>
          </a:prstGeom>
        </p:spPr>
        <p:txBody>
          <a:bodyPr/>
          <a:lstStyle/>
          <a:p>
            <a:pPr/>
            <a:r>
              <a:t>Quench Precursor Identification</a:t>
            </a:r>
          </a:p>
        </p:txBody>
      </p:sp>
      <p:sp>
        <p:nvSpPr>
          <p:cNvPr id="288" name="We can compare the changes in reconstruction loss of the auto-encoder with changes in energy and field of the magnet. At higher currents, the loss is higher, and detects hotspots close to the quench"/>
          <p:cNvSpPr txBox="1"/>
          <p:nvPr>
            <p:ph type="body" idx="1"/>
          </p:nvPr>
        </p:nvSpPr>
        <p:spPr>
          <a:xfrm>
            <a:off x="1003300" y="2742694"/>
            <a:ext cx="21971000" cy="8256012"/>
          </a:xfrm>
          <a:prstGeom prst="rect">
            <a:avLst/>
          </a:prstGeom>
        </p:spPr>
        <p:txBody>
          <a:bodyPr/>
          <a:lstStyle>
            <a:lvl1pPr>
              <a:defRPr sz="3200"/>
            </a:lvl1pPr>
          </a:lstStyle>
          <a:p>
            <a:pPr/>
            <a:r>
              <a:t>We can compare the changes in reconstruction loss of the auto-encoder with changes in energy and field of the magnet. At higher currents, the loss is higher, and detects hotspots close to the quench </a:t>
            </a:r>
          </a:p>
        </p:txBody>
      </p:sp>
      <p:sp>
        <p:nvSpPr>
          <p:cNvPr id="289" name="Slide Number"/>
          <p:cNvSpPr txBox="1"/>
          <p:nvPr>
            <p:ph type="sldNum" sz="quarter" idx="2"/>
          </p:nvPr>
        </p:nvSpPr>
        <p:spPr>
          <a:xfrm>
            <a:off x="12065050" y="13080999"/>
            <a:ext cx="241403" cy="3746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0" name="oynL6dAw-RqQ5pzCFs-RDo273ZHj3ag58WDHHAIuRrAqq-NhsWRE87bVExocy5L90JMdcPl2O2FdX6DhfZGsk64dqQJ4cQnNk7uEu3ZIx-aMIoNcVfdGwnoMvwb_hBz8K3QcM4jCTjd_jLovR4Z7Qop1Dg=s2048.png" descr="oynL6dAw-RqQ5pzCFs-RDo273ZHj3ag58WDHHAIuRrAqq-NhsWRE87bVExocy5L90JMdcPl2O2FdX6DhfZGsk64dqQJ4cQnNk7uEu3ZIx-aMIoNcVfdGwnoMvwb_hBz8K3QcM4jCTjd_jLovR4Z7Qop1Dg=s2048.png"/>
          <p:cNvPicPr>
            <a:picLocks noChangeAspect="1"/>
          </p:cNvPicPr>
          <p:nvPr/>
        </p:nvPicPr>
        <p:blipFill>
          <a:blip r:embed="rId2">
            <a:extLst/>
          </a:blip>
          <a:stretch>
            <a:fillRect/>
          </a:stretch>
        </p:blipFill>
        <p:spPr>
          <a:xfrm>
            <a:off x="18021255" y="4528630"/>
            <a:ext cx="5221518" cy="4004640"/>
          </a:xfrm>
          <a:prstGeom prst="rect">
            <a:avLst/>
          </a:prstGeom>
          <a:ln w="12700">
            <a:miter lim="400000"/>
          </a:ln>
        </p:spPr>
      </p:pic>
      <p:pic>
        <p:nvPicPr>
          <p:cNvPr id="291" name="2KoJvtr7RSWW9wjK9EJjrjvwJ-9ffVmBwMeLgnsHOhyH65lm9px25YNvLtTgLGg3XYO2KaDysDRKKuefyXojkPlNQSonpZQJggqgE_-gKLHCL84FsId5Uvb4ovi_uB7HfyBILb51EY_8wCnplNY46TLE-A=s2048.png" descr="2KoJvtr7RSWW9wjK9EJjrjvwJ-9ffVmBwMeLgnsHOhyH65lm9px25YNvLtTgLGg3XYO2KaDysDRKKuefyXojkPlNQSonpZQJggqgE_-gKLHCL84FsId5Uvb4ovi_uB7HfyBILb51EY_8wCnplNY46TLE-A=s2048.png"/>
          <p:cNvPicPr>
            <a:picLocks noChangeAspect="1"/>
          </p:cNvPicPr>
          <p:nvPr/>
        </p:nvPicPr>
        <p:blipFill>
          <a:blip r:embed="rId3">
            <a:extLst/>
          </a:blip>
          <a:stretch>
            <a:fillRect/>
          </a:stretch>
        </p:blipFill>
        <p:spPr>
          <a:xfrm>
            <a:off x="18324248" y="8624665"/>
            <a:ext cx="4615530" cy="3547904"/>
          </a:xfrm>
          <a:prstGeom prst="rect">
            <a:avLst/>
          </a:prstGeom>
          <a:ln w="12700">
            <a:miter lim="400000"/>
          </a:ln>
        </p:spPr>
      </p:pic>
      <p:pic>
        <p:nvPicPr>
          <p:cNvPr id="292" name="pasted-movie.png" descr="pasted-movie.png"/>
          <p:cNvPicPr>
            <a:picLocks noChangeAspect="1"/>
          </p:cNvPicPr>
          <p:nvPr/>
        </p:nvPicPr>
        <p:blipFill>
          <a:blip r:embed="rId4">
            <a:extLst/>
          </a:blip>
          <a:stretch>
            <a:fillRect/>
          </a:stretch>
        </p:blipFill>
        <p:spPr>
          <a:xfrm>
            <a:off x="796499" y="3834053"/>
            <a:ext cx="17194199" cy="4415571"/>
          </a:xfrm>
          <a:prstGeom prst="rect">
            <a:avLst/>
          </a:prstGeom>
          <a:ln w="12700">
            <a:miter lim="400000"/>
          </a:ln>
        </p:spPr>
      </p:pic>
      <p:pic>
        <p:nvPicPr>
          <p:cNvPr id="293" name="pasted-movie.png" descr="pasted-movie.png"/>
          <p:cNvPicPr>
            <a:picLocks noChangeAspect="1"/>
          </p:cNvPicPr>
          <p:nvPr/>
        </p:nvPicPr>
        <p:blipFill>
          <a:blip r:embed="rId5">
            <a:extLst/>
          </a:blip>
          <a:stretch>
            <a:fillRect/>
          </a:stretch>
        </p:blipFill>
        <p:spPr>
          <a:xfrm>
            <a:off x="846040" y="8481457"/>
            <a:ext cx="17095117" cy="436770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