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60" r:id="rId1"/>
    <p:sldMasterId id="2147483677" r:id="rId2"/>
  </p:sldMasterIdLst>
  <p:notesMasterIdLst>
    <p:notesMasterId r:id="rId25"/>
  </p:notesMasterIdLst>
  <p:handoutMasterIdLst>
    <p:handoutMasterId r:id="rId26"/>
  </p:handoutMasterIdLst>
  <p:sldIdLst>
    <p:sldId id="286" r:id="rId3"/>
    <p:sldId id="1369" r:id="rId4"/>
    <p:sldId id="1385" r:id="rId5"/>
    <p:sldId id="1403" r:id="rId6"/>
    <p:sldId id="272" r:id="rId7"/>
    <p:sldId id="1401" r:id="rId8"/>
    <p:sldId id="1397" r:id="rId9"/>
    <p:sldId id="1400" r:id="rId10"/>
    <p:sldId id="1374" r:id="rId11"/>
    <p:sldId id="1375" r:id="rId12"/>
    <p:sldId id="257" r:id="rId13"/>
    <p:sldId id="273" r:id="rId14"/>
    <p:sldId id="274" r:id="rId15"/>
    <p:sldId id="271" r:id="rId16"/>
    <p:sldId id="1406" r:id="rId17"/>
    <p:sldId id="262" r:id="rId18"/>
    <p:sldId id="261" r:id="rId19"/>
    <p:sldId id="1405" r:id="rId20"/>
    <p:sldId id="1392" r:id="rId21"/>
    <p:sldId id="266" r:id="rId22"/>
    <p:sldId id="1395" r:id="rId23"/>
    <p:sldId id="1384" r:id="rId24"/>
  </p:sldIdLst>
  <p:sldSz cx="12192000" cy="6858000"/>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60" userDrawn="1">
          <p15:clr>
            <a:srgbClr val="A4A3A4"/>
          </p15:clr>
        </p15:guide>
        <p15:guide id="2" orient="horz" pos="1010" userDrawn="1">
          <p15:clr>
            <a:srgbClr val="A4A3A4"/>
          </p15:clr>
        </p15:guide>
        <p15:guide id="3" orient="horz" pos="3630" userDrawn="1">
          <p15:clr>
            <a:srgbClr val="A4A3A4"/>
          </p15:clr>
        </p15:guide>
        <p15:guide id="4" orient="horz" pos="2309" userDrawn="1">
          <p15:clr>
            <a:srgbClr val="A4A3A4"/>
          </p15:clr>
        </p15:guide>
        <p15:guide id="5" pos="7295" userDrawn="1">
          <p15:clr>
            <a:srgbClr val="A4A3A4"/>
          </p15:clr>
        </p15:guide>
        <p15:guide id="6" pos="393" userDrawn="1">
          <p15:clr>
            <a:srgbClr val="A4A3A4"/>
          </p15:clr>
        </p15:guide>
        <p15:guide id="7" userDrawn="1">
          <p15:clr>
            <a:srgbClr val="A4A3A4"/>
          </p15:clr>
        </p15:guide>
        <p15:guide id="8" pos="2767" userDrawn="1">
          <p15:clr>
            <a:srgbClr val="A4A3A4"/>
          </p15:clr>
        </p15:guide>
        <p15:guide id="9" pos="5185" userDrawn="1">
          <p15:clr>
            <a:srgbClr val="A4A3A4"/>
          </p15:clr>
        </p15:guide>
        <p15:guide id="10" pos="4905" userDrawn="1">
          <p15:clr>
            <a:srgbClr val="A4A3A4"/>
          </p15:clr>
        </p15:guide>
        <p15:guide id="11" pos="3803" userDrawn="1">
          <p15:clr>
            <a:srgbClr val="A4A3A4"/>
          </p15:clr>
        </p15:guide>
        <p15:guide id="12" pos="2495"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yan E. Stoynev x 30907N" initials="SESx3" lastIdx="2" clrIdx="0">
    <p:extLst>
      <p:ext uri="{19B8F6BF-5375-455C-9EA6-DF929625EA0E}">
        <p15:presenceInfo xmlns:p15="http://schemas.microsoft.com/office/powerpoint/2012/main" userId="S-1-5-21-1644491937-1202660629-839522115-180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CECFF"/>
    <a:srgbClr val="203BE2"/>
    <a:srgbClr val="898989"/>
    <a:srgbClr val="FF33CC"/>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3068"/>
  </p:normalViewPr>
  <p:slideViewPr>
    <p:cSldViewPr snapToGrid="0" snapToObjects="1">
      <p:cViewPr>
        <p:scale>
          <a:sx n="80" d="100"/>
          <a:sy n="80" d="100"/>
        </p:scale>
        <p:origin x="210" y="-18"/>
      </p:cViewPr>
      <p:guideLst>
        <p:guide orient="horz" pos="2560"/>
        <p:guide orient="horz" pos="1010"/>
        <p:guide orient="horz" pos="3630"/>
        <p:guide orient="horz" pos="2309"/>
        <p:guide pos="7295"/>
        <p:guide pos="393"/>
        <p:guide/>
        <p:guide pos="2767"/>
        <p:guide pos="5185"/>
        <p:guide pos="4905"/>
        <p:guide pos="3803"/>
        <p:guide pos="2495"/>
      </p:guideLst>
    </p:cSldViewPr>
  </p:slideViewPr>
  <p:notesTextViewPr>
    <p:cViewPr>
      <p:scale>
        <a:sx n="100" d="100"/>
        <a:sy n="100" d="100"/>
      </p:scale>
      <p:origin x="0" y="0"/>
    </p:cViewPr>
  </p:notesTextViewPr>
  <p:sorterViewPr>
    <p:cViewPr>
      <p:scale>
        <a:sx n="47" d="100"/>
        <a:sy n="47" d="100"/>
      </p:scale>
      <p:origin x="0" y="-1469"/>
    </p:cViewPr>
  </p:sorterViewPr>
  <p:notesViewPr>
    <p:cSldViewPr snapToGrid="0" snapToObjects="1">
      <p:cViewPr varScale="1">
        <p:scale>
          <a:sx n="114" d="100"/>
          <a:sy n="114" d="100"/>
        </p:scale>
        <p:origin x="-4192" y="-112"/>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1B9D2C41-C2D0-FF45-8B99-3885B7F78EB1}" type="datetimeFigureOut">
              <a:rPr lang="en-US" smtClean="0"/>
              <a:t>4/30/2024</a:t>
            </a:fld>
            <a:endParaRPr lang="en-US" dirty="0"/>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269AC406-2681-664E-BB07-370330405AEA}" type="slidenum">
              <a:rPr lang="en-US" smtClean="0"/>
              <a:t>‹#›</a:t>
            </a:fld>
            <a:endParaRPr lang="en-US" dirty="0"/>
          </a:p>
        </p:txBody>
      </p:sp>
    </p:spTree>
    <p:extLst>
      <p:ext uri="{BB962C8B-B14F-4D97-AF65-F5344CB8AC3E}">
        <p14:creationId xmlns:p14="http://schemas.microsoft.com/office/powerpoint/2010/main" val="46136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CA948ED6-3360-EB40-9D40-476C2156E9E8}" type="datetimeFigureOut">
              <a:rPr lang="en-US" smtClean="0"/>
              <a:t>4/30/2024</a:t>
            </a:fld>
            <a:endParaRPr lang="en-US" dirty="0"/>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D8C10DA6-9909-7D4F-83A2-7593F71DDB5D}" type="slidenum">
              <a:rPr lang="en-US" smtClean="0"/>
              <a:t>‹#›</a:t>
            </a:fld>
            <a:endParaRPr lang="en-US" dirty="0"/>
          </a:p>
        </p:txBody>
      </p:sp>
    </p:spTree>
    <p:extLst>
      <p:ext uri="{BB962C8B-B14F-4D97-AF65-F5344CB8AC3E}">
        <p14:creationId xmlns:p14="http://schemas.microsoft.com/office/powerpoint/2010/main" val="32502528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1</a:t>
            </a:fld>
            <a:endParaRPr lang="en-US" dirty="0"/>
          </a:p>
        </p:txBody>
      </p:sp>
    </p:spTree>
    <p:extLst>
      <p:ext uri="{BB962C8B-B14F-4D97-AF65-F5344CB8AC3E}">
        <p14:creationId xmlns:p14="http://schemas.microsoft.com/office/powerpoint/2010/main" val="2087803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12192000"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611722" y="4891939"/>
            <a:ext cx="10968567"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32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1459" y="186644"/>
            <a:ext cx="3789783" cy="1020399"/>
          </a:xfrm>
          <a:prstGeom prst="rect">
            <a:avLst/>
          </a:prstGeom>
        </p:spPr>
      </p:pic>
    </p:spTree>
    <p:extLst>
      <p:ext uri="{BB962C8B-B14F-4D97-AF65-F5344CB8AC3E}">
        <p14:creationId xmlns:p14="http://schemas.microsoft.com/office/powerpoint/2010/main" val="132333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5" y="0"/>
            <a:ext cx="12191999" cy="1143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3610096" y="0"/>
            <a:ext cx="8581904"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857" y="123515"/>
            <a:ext cx="2752384" cy="889536"/>
          </a:xfrm>
          <a:prstGeom prst="rect">
            <a:avLst/>
          </a:prstGeom>
        </p:spPr>
      </p:pic>
    </p:spTree>
    <p:extLst>
      <p:ext uri="{BB962C8B-B14F-4D97-AF65-F5344CB8AC3E}">
        <p14:creationId xmlns:p14="http://schemas.microsoft.com/office/powerpoint/2010/main" val="220510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7044-5929-4764-A49D-F203C9447D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78E598-2C53-4510-B5DF-E038F4E8D690}"/>
              </a:ext>
            </a:extLst>
          </p:cNvPr>
          <p:cNvSpPr>
            <a:spLocks noGrp="1"/>
          </p:cNvSpPr>
          <p:nvPr>
            <p:ph type="dt" sz="half" idx="10"/>
          </p:nvPr>
        </p:nvSpPr>
        <p:spPr/>
        <p:txBody>
          <a:bodyPr/>
          <a:lstStyle/>
          <a:p>
            <a:fld id="{53689DCE-E686-4932-9B81-3D1FC34EB517}" type="datetimeFigureOut">
              <a:rPr lang="en-US" smtClean="0"/>
              <a:t>5/1/2024</a:t>
            </a:fld>
            <a:endParaRPr lang="en-US"/>
          </a:p>
        </p:txBody>
      </p:sp>
      <p:sp>
        <p:nvSpPr>
          <p:cNvPr id="4" name="Footer Placeholder 3">
            <a:extLst>
              <a:ext uri="{FF2B5EF4-FFF2-40B4-BE49-F238E27FC236}">
                <a16:creationId xmlns:a16="http://schemas.microsoft.com/office/drawing/2014/main" id="{F4306C6A-1142-4542-AF2A-1B3343EA21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576E25-0A5B-49CE-B64F-7CE3EDD857F2}"/>
              </a:ext>
            </a:extLst>
          </p:cNvPr>
          <p:cNvSpPr>
            <a:spLocks noGrp="1"/>
          </p:cNvSpPr>
          <p:nvPr>
            <p:ph type="sldNum" sz="quarter" idx="12"/>
          </p:nvPr>
        </p:nvSpPr>
        <p:spPr/>
        <p:txBody>
          <a:bodyPr/>
          <a:lstStyle/>
          <a:p>
            <a:fld id="{F6B7EF45-ED4B-4777-A654-FD9E9AAAFEFB}" type="slidenum">
              <a:rPr lang="en-US" smtClean="0"/>
              <a:t>‹#›</a:t>
            </a:fld>
            <a:endParaRPr lang="en-US"/>
          </a:p>
        </p:txBody>
      </p:sp>
    </p:spTree>
    <p:extLst>
      <p:ext uri="{BB962C8B-B14F-4D97-AF65-F5344CB8AC3E}">
        <p14:creationId xmlns:p14="http://schemas.microsoft.com/office/powerpoint/2010/main" val="233252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11728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12192000"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Subtitle 2"/>
          <p:cNvSpPr>
            <a:spLocks noGrp="1"/>
          </p:cNvSpPr>
          <p:nvPr>
            <p:ph type="subTitle" idx="1"/>
          </p:nvPr>
        </p:nvSpPr>
        <p:spPr>
          <a:xfrm>
            <a:off x="611722" y="4891939"/>
            <a:ext cx="10968567"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32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1459" y="186644"/>
            <a:ext cx="3789783" cy="1020399"/>
          </a:xfrm>
          <a:prstGeom prst="rect">
            <a:avLst/>
          </a:prstGeom>
        </p:spPr>
      </p:pic>
    </p:spTree>
    <p:extLst>
      <p:ext uri="{BB962C8B-B14F-4D97-AF65-F5344CB8AC3E}">
        <p14:creationId xmlns:p14="http://schemas.microsoft.com/office/powerpoint/2010/main" val="427418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9" y="2130853"/>
            <a:ext cx="10364391" cy="1470049"/>
          </a:xfrm>
        </p:spPr>
        <p:txBody>
          <a:bodyPr/>
          <a:lstStyle/>
          <a:p>
            <a:r>
              <a:rPr lang="en-US"/>
              <a:t>Click to edit Master title style</a:t>
            </a:r>
          </a:p>
        </p:txBody>
      </p:sp>
      <p:sp>
        <p:nvSpPr>
          <p:cNvPr id="3" name="Subtitle 2"/>
          <p:cNvSpPr>
            <a:spLocks noGrp="1"/>
          </p:cNvSpPr>
          <p:nvPr>
            <p:ph type="subTitle" idx="1"/>
          </p:nvPr>
        </p:nvSpPr>
        <p:spPr>
          <a:xfrm>
            <a:off x="1829100" y="3886652"/>
            <a:ext cx="8533805" cy="1752451"/>
          </a:xfrm>
        </p:spPr>
        <p:txBody>
          <a:bodyPr/>
          <a:lstStyle>
            <a:lvl1pPr marL="0" indent="0" algn="ctr">
              <a:buNone/>
              <a:defRPr/>
            </a:lvl1pPr>
            <a:lvl2pPr marL="241093" indent="0" algn="ctr">
              <a:buNone/>
              <a:defRPr/>
            </a:lvl2pPr>
            <a:lvl3pPr marL="482186" indent="0" algn="ctr">
              <a:buNone/>
              <a:defRPr/>
            </a:lvl3pPr>
            <a:lvl4pPr marL="723279" indent="0" algn="ctr">
              <a:buNone/>
              <a:defRPr/>
            </a:lvl4pPr>
            <a:lvl5pPr marL="964372" indent="0" algn="ctr">
              <a:buNone/>
              <a:defRPr/>
            </a:lvl5pPr>
            <a:lvl6pPr marL="1205465" indent="0" algn="ctr">
              <a:buNone/>
              <a:defRPr/>
            </a:lvl6pPr>
            <a:lvl7pPr marL="1446558" indent="0" algn="ctr">
              <a:buNone/>
              <a:defRPr/>
            </a:lvl7pPr>
            <a:lvl8pPr marL="1687651" indent="0" algn="ctr">
              <a:buNone/>
              <a:defRPr/>
            </a:lvl8pPr>
            <a:lvl9pPr marL="1928744" indent="0" algn="ctr">
              <a:buNone/>
              <a:defRPr/>
            </a:lvl9pPr>
          </a:lstStyle>
          <a:p>
            <a:r>
              <a:rPr lang="en-US"/>
              <a:t>Click to edit Master subtitle style</a:t>
            </a:r>
          </a:p>
        </p:txBody>
      </p:sp>
    </p:spTree>
    <p:extLst>
      <p:ext uri="{BB962C8B-B14F-4D97-AF65-F5344CB8AC3E}">
        <p14:creationId xmlns:p14="http://schemas.microsoft.com/office/powerpoint/2010/main" val="2412996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332330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3" y="6356355"/>
            <a:ext cx="688900" cy="365125"/>
          </a:xfrm>
          <a:prstGeom prst="rect">
            <a:avLst/>
          </a:prstGeom>
        </p:spPr>
        <p:txBody>
          <a:bodyPr vert="horz" lIns="91440" tIns="45720" rIns="91440" bIns="45720" rtlCol="0" anchor="ctr"/>
          <a:lstStyle>
            <a:lvl1pPr algn="r">
              <a:defRPr sz="750">
                <a:solidFill>
                  <a:srgbClr val="898989"/>
                </a:solidFill>
              </a:defRPr>
            </a:lvl1pPr>
          </a:lstStyle>
          <a:p>
            <a:fld id="{D260E43B-7F43-FA45-AAB7-E054FD6CC4E3}" type="slidenum">
              <a:rPr lang="en-US" smtClean="0"/>
              <a:pPr/>
              <a:t>‹#›</a:t>
            </a:fld>
            <a:endParaRPr lang="en-US" dirty="0"/>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615" y="6323779"/>
            <a:ext cx="122215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ctr" defTabSz="342812">
              <a:defRPr/>
            </a:pPr>
            <a:endParaRPr lang="en-US" sz="1350" dirty="0">
              <a:solidFill>
                <a:srgbClr val="FFFFFF"/>
              </a:solidFill>
              <a:latin typeface="Arial" charset="0"/>
              <a:ea typeface="ＭＳ Ｐゴシック" charset="0"/>
              <a:cs typeface="ＭＳ Ｐゴシック" charset="0"/>
            </a:endParaRPr>
          </a:p>
          <a:p>
            <a:pPr algn="ctr" defTabSz="342812">
              <a:defRPr/>
            </a:pPr>
            <a:endParaRPr lang="en-US" sz="1350" dirty="0">
              <a:solidFill>
                <a:srgbClr val="FFFFFF"/>
              </a:solidFill>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2192" y="6457861"/>
            <a:ext cx="2093957" cy="263614"/>
          </a:xfrm>
          <a:prstGeom prst="rect">
            <a:avLst/>
          </a:prstGeom>
        </p:spPr>
      </p:pic>
    </p:spTree>
    <p:extLst>
      <p:ext uri="{BB962C8B-B14F-4D97-AF65-F5344CB8AC3E}">
        <p14:creationId xmlns:p14="http://schemas.microsoft.com/office/powerpoint/2010/main" val="190536434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82" r:id="rId3"/>
    <p:sldLayoutId id="2147483683" r:id="rId4"/>
  </p:sldLayoutIdLst>
  <p:hf hdr="0" ftr="0" dt="0"/>
  <p:txStyles>
    <p:titleStyle>
      <a:lvl1pPr algn="ctr" defTabSz="342900" rtl="0" eaLnBrk="1" latinLnBrk="0" hangingPunct="1">
        <a:spcBef>
          <a:spcPct val="0"/>
        </a:spcBef>
        <a:buNone/>
        <a:defRPr sz="32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3" y="6356355"/>
            <a:ext cx="688900" cy="365125"/>
          </a:xfrm>
          <a:prstGeom prst="rect">
            <a:avLst/>
          </a:prstGeom>
        </p:spPr>
        <p:txBody>
          <a:bodyPr vert="horz" lIns="91440" tIns="45720" rIns="91440" bIns="45720" rtlCol="0" anchor="ctr"/>
          <a:lstStyle>
            <a:lvl1pPr algn="r">
              <a:defRPr sz="750">
                <a:solidFill>
                  <a:srgbClr val="898989"/>
                </a:solidFill>
              </a:defRPr>
            </a:lvl1pPr>
          </a:lstStyle>
          <a:p>
            <a:pPr>
              <a:defRPr/>
            </a:pPr>
            <a:fld id="{D260E43B-7F43-FA45-AAB7-E054FD6CC4E3}" type="slidenum">
              <a:rPr lang="en-US" smtClean="0"/>
              <a:pPr>
                <a:defRPr/>
              </a:pPr>
              <a:t>‹#›</a:t>
            </a:fld>
            <a:endParaRPr lang="en-US" dirty="0"/>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615" y="6323779"/>
            <a:ext cx="122215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2192" y="6457861"/>
            <a:ext cx="2093957" cy="263614"/>
          </a:xfrm>
          <a:prstGeom prst="rect">
            <a:avLst/>
          </a:prstGeom>
        </p:spPr>
      </p:pic>
    </p:spTree>
    <p:extLst>
      <p:ext uri="{BB962C8B-B14F-4D97-AF65-F5344CB8AC3E}">
        <p14:creationId xmlns:p14="http://schemas.microsoft.com/office/powerpoint/2010/main" val="1448979499"/>
      </p:ext>
    </p:extLst>
  </p:cSld>
  <p:clrMap bg1="lt1" tx1="dk1" bg2="lt2" tx2="dk2" accent1="accent1" accent2="accent2" accent3="accent3" accent4="accent4" accent5="accent5" accent6="accent6" hlink="hlink" folHlink="folHlink"/>
  <p:sldLayoutIdLst>
    <p:sldLayoutId id="2147483679" r:id="rId1"/>
    <p:sldLayoutId id="2147483681" r:id="rId2"/>
    <p:sldLayoutId id="2147483684" r:id="rId3"/>
  </p:sldLayoutIdLst>
  <p:hf hdr="0" ftr="0" dt="0"/>
  <p:txStyles>
    <p:titleStyle>
      <a:lvl1pPr algn="ctr" defTabSz="342900" rtl="0" eaLnBrk="1" latinLnBrk="0" hangingPunct="1">
        <a:spcBef>
          <a:spcPct val="0"/>
        </a:spcBef>
        <a:buNone/>
        <a:defRPr sz="32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011095" y="4138065"/>
            <a:ext cx="6169819" cy="776279"/>
          </a:xfrm>
        </p:spPr>
        <p:txBody>
          <a:bodyPr>
            <a:normAutofit/>
          </a:bodyPr>
          <a:lstStyle/>
          <a:p>
            <a:r>
              <a:rPr lang="en-US" sz="2400" b="1" dirty="0"/>
              <a:t>Piyush N Joshi</a:t>
            </a:r>
          </a:p>
        </p:txBody>
      </p:sp>
      <p:sp>
        <p:nvSpPr>
          <p:cNvPr id="3" name="Rectangle 2"/>
          <p:cNvSpPr/>
          <p:nvPr/>
        </p:nvSpPr>
        <p:spPr>
          <a:xfrm>
            <a:off x="1799304" y="2729788"/>
            <a:ext cx="7627022" cy="1508105"/>
          </a:xfrm>
          <a:prstGeom prst="rect">
            <a:avLst/>
          </a:prstGeom>
        </p:spPr>
        <p:txBody>
          <a:bodyPr wrap="square">
            <a:spAutoFit/>
          </a:bodyPr>
          <a:lstStyle/>
          <a:p>
            <a:pPr algn="ctr"/>
            <a:r>
              <a:rPr lang="en-US" sz="3600" dirty="0">
                <a:solidFill>
                  <a:schemeClr val="bg1"/>
                </a:solidFill>
                <a:effectLst/>
                <a:latin typeface="+mj-lt"/>
                <a:ea typeface="Times New Roman" panose="02020603050405020304" pitchFamily="18" charset="0"/>
              </a:rPr>
              <a:t>Cryo-Electronics Quench Detector Development at BNL</a:t>
            </a:r>
          </a:p>
          <a:p>
            <a:pPr algn="ctr"/>
            <a:r>
              <a:rPr lang="en-US" sz="2000" dirty="0">
                <a:solidFill>
                  <a:schemeClr val="bg1"/>
                </a:solidFill>
                <a:effectLst/>
                <a:latin typeface="+mj-lt"/>
                <a:ea typeface="Times New Roman" panose="02020603050405020304" pitchFamily="18" charset="0"/>
              </a:rPr>
              <a:t>MDP collaboration meeting, </a:t>
            </a:r>
            <a:r>
              <a:rPr lang="en-US" sz="2000" dirty="0">
                <a:solidFill>
                  <a:schemeClr val="bg1"/>
                </a:solidFill>
                <a:latin typeface="+mj-lt"/>
              </a:rPr>
              <a:t>May 02, 2024</a:t>
            </a:r>
          </a:p>
        </p:txBody>
      </p:sp>
      <p:pic>
        <p:nvPicPr>
          <p:cNvPr id="4" name="Picture 3">
            <a:extLst>
              <a:ext uri="{FF2B5EF4-FFF2-40B4-BE49-F238E27FC236}">
                <a16:creationId xmlns:a16="http://schemas.microsoft.com/office/drawing/2014/main" id="{2E389AFE-D366-F83D-6B9D-12B4A0689F99}"/>
              </a:ext>
            </a:extLst>
          </p:cNvPr>
          <p:cNvPicPr>
            <a:picLocks noChangeAspect="1"/>
          </p:cNvPicPr>
          <p:nvPr/>
        </p:nvPicPr>
        <p:blipFill>
          <a:blip r:embed="rId3"/>
          <a:stretch>
            <a:fillRect/>
          </a:stretch>
        </p:blipFill>
        <p:spPr>
          <a:xfrm>
            <a:off x="4733925" y="5061852"/>
            <a:ext cx="2914893" cy="836240"/>
          </a:xfrm>
          <a:prstGeom prst="rect">
            <a:avLst/>
          </a:prstGeom>
        </p:spPr>
      </p:pic>
    </p:spTree>
    <p:extLst>
      <p:ext uri="{BB962C8B-B14F-4D97-AF65-F5344CB8AC3E}">
        <p14:creationId xmlns:p14="http://schemas.microsoft.com/office/powerpoint/2010/main" val="173575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E2B5-AD33-658B-ED20-FCE7930D1D54}"/>
              </a:ext>
            </a:extLst>
          </p:cNvPr>
          <p:cNvSpPr>
            <a:spLocks noGrp="1"/>
          </p:cNvSpPr>
          <p:nvPr>
            <p:ph type="title"/>
          </p:nvPr>
        </p:nvSpPr>
        <p:spPr>
          <a:xfrm>
            <a:off x="3573378" y="12032"/>
            <a:ext cx="7006389" cy="1143000"/>
          </a:xfrm>
        </p:spPr>
        <p:txBody>
          <a:bodyPr/>
          <a:lstStyle/>
          <a:p>
            <a:r>
              <a:rPr lang="en-US" dirty="0"/>
              <a:t>Choice of Op-Amp</a:t>
            </a:r>
          </a:p>
        </p:txBody>
      </p:sp>
      <p:sp>
        <p:nvSpPr>
          <p:cNvPr id="4" name="Slide Number Placeholder 3">
            <a:extLst>
              <a:ext uri="{FF2B5EF4-FFF2-40B4-BE49-F238E27FC236}">
                <a16:creationId xmlns:a16="http://schemas.microsoft.com/office/drawing/2014/main" id="{9EF579C1-EDFE-FD56-2730-3ACA8BFA11B6}"/>
              </a:ext>
            </a:extLst>
          </p:cNvPr>
          <p:cNvSpPr>
            <a:spLocks noGrp="1"/>
          </p:cNvSpPr>
          <p:nvPr>
            <p:ph type="sldNum" sz="quarter" idx="12"/>
          </p:nvPr>
        </p:nvSpPr>
        <p:spPr/>
        <p:txBody>
          <a:bodyPr/>
          <a:lstStyle/>
          <a:p>
            <a:fld id="{D260E43B-7F43-FA45-AAB7-E054FD6CC4E3}" type="slidenum">
              <a:rPr lang="en-US" smtClean="0"/>
              <a:t>10</a:t>
            </a:fld>
            <a:endParaRPr lang="en-US" dirty="0"/>
          </a:p>
        </p:txBody>
      </p:sp>
      <p:sp>
        <p:nvSpPr>
          <p:cNvPr id="7" name="Content Placeholder 9">
            <a:extLst>
              <a:ext uri="{FF2B5EF4-FFF2-40B4-BE49-F238E27FC236}">
                <a16:creationId xmlns:a16="http://schemas.microsoft.com/office/drawing/2014/main" id="{82E6E6CB-8494-4D6D-CDE5-9F1E65967B18}"/>
              </a:ext>
            </a:extLst>
          </p:cNvPr>
          <p:cNvSpPr>
            <a:spLocks noGrp="1"/>
          </p:cNvSpPr>
          <p:nvPr>
            <p:ph idx="1"/>
          </p:nvPr>
        </p:nvSpPr>
        <p:spPr>
          <a:xfrm>
            <a:off x="609600" y="1600200"/>
            <a:ext cx="4009053" cy="4525963"/>
          </a:xfrm>
        </p:spPr>
        <p:txBody>
          <a:bodyPr>
            <a:normAutofit/>
          </a:bodyPr>
          <a:lstStyle/>
          <a:p>
            <a:pPr marL="457200" indent="-457200">
              <a:buFont typeface="Arial" panose="020B0604020202020204" pitchFamily="34" charset="0"/>
              <a:buChar char="•"/>
            </a:pPr>
            <a:r>
              <a:rPr lang="en-US" sz="2000" dirty="0"/>
              <a:t>Prefer CMOS designs since they are more likely to function normally at cryogenic temperatures</a:t>
            </a:r>
          </a:p>
          <a:p>
            <a:pPr marL="457200" indent="-457200">
              <a:buFont typeface="Arial" panose="020B0604020202020204" pitchFamily="34" charset="0"/>
              <a:buChar char="•"/>
            </a:pPr>
            <a:r>
              <a:rPr lang="en-US" sz="2000" dirty="0"/>
              <a:t>Amplifiers with rail-to-rail outputs are preferred</a:t>
            </a:r>
          </a:p>
          <a:p>
            <a:pPr marL="457200" indent="-457200">
              <a:buFont typeface="Arial" panose="020B0604020202020204" pitchFamily="34" charset="0"/>
              <a:buChar char="•"/>
            </a:pPr>
            <a:r>
              <a:rPr lang="en-US" sz="2000" dirty="0">
                <a:solidFill>
                  <a:srgbClr val="0070C0"/>
                </a:solidFill>
              </a:rPr>
              <a:t>Option 1: </a:t>
            </a:r>
            <a:r>
              <a:rPr lang="en-US" sz="2000" dirty="0"/>
              <a:t>OPA350 (Texas Instruments)</a:t>
            </a:r>
          </a:p>
          <a:p>
            <a:pPr marL="914400" lvl="1" indent="-457200"/>
            <a:r>
              <a:rPr lang="en-US" sz="1600" dirty="0"/>
              <a:t>CMOS, low input current</a:t>
            </a:r>
          </a:p>
          <a:p>
            <a:pPr marL="914400" lvl="1" indent="-457200"/>
            <a:r>
              <a:rPr lang="en-US" sz="1600" dirty="0"/>
              <a:t>Operates at 77K but can have startup issues</a:t>
            </a:r>
          </a:p>
          <a:p>
            <a:pPr marL="914400" lvl="1" indent="-457200"/>
            <a:endParaRPr lang="en-US" sz="1800" dirty="0"/>
          </a:p>
        </p:txBody>
      </p:sp>
      <p:pic>
        <p:nvPicPr>
          <p:cNvPr id="8" name="Picture 7">
            <a:extLst>
              <a:ext uri="{FF2B5EF4-FFF2-40B4-BE49-F238E27FC236}">
                <a16:creationId xmlns:a16="http://schemas.microsoft.com/office/drawing/2014/main" id="{81C40662-6A90-2FF8-1A50-8DB50F02C9E6}"/>
              </a:ext>
            </a:extLst>
          </p:cNvPr>
          <p:cNvPicPr>
            <a:picLocks noChangeAspect="1"/>
          </p:cNvPicPr>
          <p:nvPr/>
        </p:nvPicPr>
        <p:blipFill rotWithShape="1">
          <a:blip r:embed="rId2"/>
          <a:srcRect l="11520"/>
          <a:stretch/>
        </p:blipFill>
        <p:spPr>
          <a:xfrm>
            <a:off x="6012810" y="1366229"/>
            <a:ext cx="5225143" cy="4543425"/>
          </a:xfrm>
          <a:prstGeom prst="rect">
            <a:avLst/>
          </a:prstGeom>
        </p:spPr>
      </p:pic>
    </p:spTree>
    <p:extLst>
      <p:ext uri="{BB962C8B-B14F-4D97-AF65-F5344CB8AC3E}">
        <p14:creationId xmlns:p14="http://schemas.microsoft.com/office/powerpoint/2010/main" val="2156082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3315732" y="139976"/>
            <a:ext cx="7440500" cy="835025"/>
          </a:xfrm>
        </p:spPr>
        <p:txBody>
          <a:bodyPr>
            <a:normAutofit/>
          </a:bodyPr>
          <a:lstStyle/>
          <a:p>
            <a:r>
              <a:rPr lang="en-US" sz="4000" dirty="0"/>
              <a:t>Choice of op-amp (2)</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506186" y="1238545"/>
            <a:ext cx="11049000" cy="4207185"/>
          </a:xfrm>
        </p:spPr>
        <p:txBody>
          <a:bodyPr>
            <a:normAutofit/>
          </a:bodyPr>
          <a:lstStyle/>
          <a:p>
            <a:pPr marL="457200" indent="-457200">
              <a:buFont typeface="Arial" panose="020B0604020202020204" pitchFamily="34" charset="0"/>
              <a:buChar char="•"/>
            </a:pPr>
            <a:r>
              <a:rPr lang="en-US" sz="2000" dirty="0">
                <a:solidFill>
                  <a:srgbClr val="0070C0"/>
                </a:solidFill>
              </a:rPr>
              <a:t>Choice 2: </a:t>
            </a:r>
            <a:r>
              <a:rPr lang="en-US" sz="2000" dirty="0"/>
              <a:t>OPA211 (Texas Instruments)</a:t>
            </a:r>
          </a:p>
          <a:p>
            <a:pPr marL="914400" lvl="1" indent="-457200"/>
            <a:r>
              <a:rPr lang="en-US" sz="1600" dirty="0"/>
              <a:t>Bipolar, low input voltage noise</a:t>
            </a:r>
          </a:p>
          <a:p>
            <a:pPr marL="914400" lvl="1" indent="-457200"/>
            <a:r>
              <a:rPr lang="en-US" sz="1600" dirty="0"/>
              <a:t>Operates normally at 77K</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11</a:t>
            </a:fld>
            <a:endParaRPr lang="en-US" dirty="0"/>
          </a:p>
        </p:txBody>
      </p:sp>
      <p:pic>
        <p:nvPicPr>
          <p:cNvPr id="3" name="Picture 2">
            <a:extLst>
              <a:ext uri="{FF2B5EF4-FFF2-40B4-BE49-F238E27FC236}">
                <a16:creationId xmlns:a16="http://schemas.microsoft.com/office/drawing/2014/main" id="{C26E4402-D0F4-1423-6D4D-2837B40B8929}"/>
              </a:ext>
            </a:extLst>
          </p:cNvPr>
          <p:cNvPicPr>
            <a:picLocks noChangeAspect="1"/>
          </p:cNvPicPr>
          <p:nvPr/>
        </p:nvPicPr>
        <p:blipFill>
          <a:blip r:embed="rId2"/>
          <a:stretch>
            <a:fillRect/>
          </a:stretch>
        </p:blipFill>
        <p:spPr>
          <a:xfrm>
            <a:off x="690651" y="2190516"/>
            <a:ext cx="5506042" cy="3883326"/>
          </a:xfrm>
          <a:prstGeom prst="rect">
            <a:avLst/>
          </a:prstGeom>
        </p:spPr>
      </p:pic>
      <p:pic>
        <p:nvPicPr>
          <p:cNvPr id="5" name="Picture 4">
            <a:extLst>
              <a:ext uri="{FF2B5EF4-FFF2-40B4-BE49-F238E27FC236}">
                <a16:creationId xmlns:a16="http://schemas.microsoft.com/office/drawing/2014/main" id="{9EEC8C5A-492D-7105-61FE-06DB774E05C8}"/>
              </a:ext>
            </a:extLst>
          </p:cNvPr>
          <p:cNvPicPr>
            <a:picLocks noChangeAspect="1"/>
          </p:cNvPicPr>
          <p:nvPr/>
        </p:nvPicPr>
        <p:blipFill>
          <a:blip r:embed="rId3"/>
          <a:stretch>
            <a:fillRect/>
          </a:stretch>
        </p:blipFill>
        <p:spPr>
          <a:xfrm>
            <a:off x="6136067" y="1279081"/>
            <a:ext cx="5822433" cy="2308373"/>
          </a:xfrm>
          <a:prstGeom prst="rect">
            <a:avLst/>
          </a:prstGeom>
        </p:spPr>
      </p:pic>
      <p:pic>
        <p:nvPicPr>
          <p:cNvPr id="8" name="Picture 7">
            <a:extLst>
              <a:ext uri="{FF2B5EF4-FFF2-40B4-BE49-F238E27FC236}">
                <a16:creationId xmlns:a16="http://schemas.microsoft.com/office/drawing/2014/main" id="{56697E42-B768-2EB3-C88F-D888F1B9520E}"/>
              </a:ext>
            </a:extLst>
          </p:cNvPr>
          <p:cNvPicPr>
            <a:picLocks noChangeAspect="1"/>
          </p:cNvPicPr>
          <p:nvPr/>
        </p:nvPicPr>
        <p:blipFill>
          <a:blip r:embed="rId4"/>
          <a:stretch>
            <a:fillRect/>
          </a:stretch>
        </p:blipFill>
        <p:spPr>
          <a:xfrm>
            <a:off x="6034831" y="3724933"/>
            <a:ext cx="5822433" cy="2591662"/>
          </a:xfrm>
          <a:prstGeom prst="rect">
            <a:avLst/>
          </a:prstGeom>
        </p:spPr>
      </p:pic>
      <p:sp>
        <p:nvSpPr>
          <p:cNvPr id="9" name="Rectangle 8">
            <a:extLst>
              <a:ext uri="{FF2B5EF4-FFF2-40B4-BE49-F238E27FC236}">
                <a16:creationId xmlns:a16="http://schemas.microsoft.com/office/drawing/2014/main" id="{6851ED20-9015-C9DC-9838-77EE10ED2655}"/>
              </a:ext>
            </a:extLst>
          </p:cNvPr>
          <p:cNvSpPr/>
          <p:nvPr/>
        </p:nvSpPr>
        <p:spPr>
          <a:xfrm>
            <a:off x="6232071" y="4549140"/>
            <a:ext cx="5388429" cy="171450"/>
          </a:xfrm>
          <a:prstGeom prst="rect">
            <a:avLst/>
          </a:prstGeom>
          <a:solidFill>
            <a:srgbClr val="FFFF00">
              <a:alpha val="30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36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8BB-54FA-CD24-A7E6-6E6F83A86F86}"/>
              </a:ext>
            </a:extLst>
          </p:cNvPr>
          <p:cNvSpPr>
            <a:spLocks noGrp="1"/>
          </p:cNvSpPr>
          <p:nvPr>
            <p:ph type="title"/>
          </p:nvPr>
        </p:nvSpPr>
        <p:spPr>
          <a:xfrm>
            <a:off x="4343399" y="200186"/>
            <a:ext cx="4848727" cy="770404"/>
          </a:xfrm>
        </p:spPr>
        <p:txBody>
          <a:bodyPr>
            <a:normAutofit/>
          </a:bodyPr>
          <a:lstStyle/>
          <a:p>
            <a:r>
              <a:rPr lang="en-US" sz="4000" dirty="0"/>
              <a:t>Choice of ADC</a:t>
            </a:r>
          </a:p>
        </p:txBody>
      </p:sp>
      <p:sp>
        <p:nvSpPr>
          <p:cNvPr id="3" name="Content Placeholder 2">
            <a:extLst>
              <a:ext uri="{FF2B5EF4-FFF2-40B4-BE49-F238E27FC236}">
                <a16:creationId xmlns:a16="http://schemas.microsoft.com/office/drawing/2014/main" id="{0E792F7D-E087-2DB4-2D42-7EAD9EC52027}"/>
              </a:ext>
            </a:extLst>
          </p:cNvPr>
          <p:cNvSpPr>
            <a:spLocks noGrp="1"/>
          </p:cNvSpPr>
          <p:nvPr>
            <p:ph idx="1"/>
          </p:nvPr>
        </p:nvSpPr>
        <p:spPr>
          <a:xfrm>
            <a:off x="571500" y="1066613"/>
            <a:ext cx="11049000" cy="4207185"/>
          </a:xfrm>
        </p:spPr>
        <p:txBody>
          <a:bodyPr/>
          <a:lstStyle/>
          <a:p>
            <a:pPr marL="457200" indent="-457200">
              <a:buFont typeface="Arial" panose="020B0604020202020204" pitchFamily="34" charset="0"/>
              <a:buChar char="•"/>
            </a:pPr>
            <a:r>
              <a:rPr lang="en-US" sz="2000" dirty="0"/>
              <a:t>Instrumentation group has experimentally studied the performance of several ADCs at 77K for the short-baseline neutrino detector (SBND) project.</a:t>
            </a:r>
          </a:p>
          <a:p>
            <a:pPr marL="914400" lvl="1" indent="-457200"/>
            <a:r>
              <a:rPr lang="en-US" sz="1800" dirty="0"/>
              <a:t>The AD7274 (Analog Devices) ADC was selected and tested at 77K and is currently in wide use within </a:t>
            </a:r>
            <a:r>
              <a:rPr lang="en-US" sz="1800" dirty="0" err="1"/>
              <a:t>LAr</a:t>
            </a:r>
            <a:r>
              <a:rPr lang="en-US" sz="1800" dirty="0"/>
              <a:t> at 85K.	</a:t>
            </a:r>
          </a:p>
          <a:p>
            <a:pPr marL="914400" lvl="1" indent="-457200"/>
            <a:r>
              <a:rPr lang="en-US" sz="1800" dirty="0"/>
              <a:t>Easy to use, up to 3 </a:t>
            </a:r>
            <a:r>
              <a:rPr lang="en-US" sz="1800" dirty="0" err="1"/>
              <a:t>Ms</a:t>
            </a:r>
            <a:r>
              <a:rPr lang="en-US" sz="1800" dirty="0"/>
              <a:t>/s, 3-wire serial output (SPI), V</a:t>
            </a:r>
            <a:r>
              <a:rPr lang="en-US" sz="1800" baseline="-25000" dirty="0"/>
              <a:t>DD</a:t>
            </a:r>
            <a:r>
              <a:rPr lang="en-US" sz="1800" dirty="0"/>
              <a:t> = 3.3V (nominal).</a:t>
            </a:r>
          </a:p>
          <a:p>
            <a:pPr marL="914400" lvl="1" indent="-457200"/>
            <a:r>
              <a:rPr lang="en-US" sz="1800" dirty="0"/>
              <a:t>Good choice for this project.</a:t>
            </a:r>
          </a:p>
          <a:p>
            <a:pPr marL="914400" lvl="1" indent="-457200"/>
            <a:endParaRPr lang="en-US" dirty="0"/>
          </a:p>
        </p:txBody>
      </p:sp>
      <p:sp>
        <p:nvSpPr>
          <p:cNvPr id="4" name="Slide Number Placeholder 3">
            <a:extLst>
              <a:ext uri="{FF2B5EF4-FFF2-40B4-BE49-F238E27FC236}">
                <a16:creationId xmlns:a16="http://schemas.microsoft.com/office/drawing/2014/main" id="{42E77012-434E-1401-AAEB-6F593FBE0242}"/>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12</a:t>
            </a:fld>
            <a:endParaRPr lang="en-US" sz="1000" dirty="0"/>
          </a:p>
        </p:txBody>
      </p:sp>
      <p:grpSp>
        <p:nvGrpSpPr>
          <p:cNvPr id="7" name="Group 6">
            <a:extLst>
              <a:ext uri="{FF2B5EF4-FFF2-40B4-BE49-F238E27FC236}">
                <a16:creationId xmlns:a16="http://schemas.microsoft.com/office/drawing/2014/main" id="{E28D6055-5931-1464-6EC2-796A4A8EBB84}"/>
              </a:ext>
            </a:extLst>
          </p:cNvPr>
          <p:cNvGrpSpPr/>
          <p:nvPr/>
        </p:nvGrpSpPr>
        <p:grpSpPr>
          <a:xfrm>
            <a:off x="428065" y="2992924"/>
            <a:ext cx="5776486" cy="1135117"/>
            <a:chOff x="428065" y="2992924"/>
            <a:chExt cx="5776486" cy="1135117"/>
          </a:xfrm>
        </p:grpSpPr>
        <p:pic>
          <p:nvPicPr>
            <p:cNvPr id="5" name="Picture 4">
              <a:extLst>
                <a:ext uri="{FF2B5EF4-FFF2-40B4-BE49-F238E27FC236}">
                  <a16:creationId xmlns:a16="http://schemas.microsoft.com/office/drawing/2014/main" id="{28B26D16-54AA-EAC6-9CCB-3CE5A1D36FAA}"/>
                </a:ext>
              </a:extLst>
            </p:cNvPr>
            <p:cNvPicPr>
              <a:picLocks noChangeAspect="1"/>
            </p:cNvPicPr>
            <p:nvPr/>
          </p:nvPicPr>
          <p:blipFill>
            <a:blip r:embed="rId2"/>
            <a:stretch>
              <a:fillRect/>
            </a:stretch>
          </p:blipFill>
          <p:spPr>
            <a:xfrm>
              <a:off x="428065" y="2992924"/>
              <a:ext cx="5776486" cy="1135117"/>
            </a:xfrm>
            <a:prstGeom prst="rect">
              <a:avLst/>
            </a:prstGeom>
          </p:spPr>
        </p:pic>
        <p:sp>
          <p:nvSpPr>
            <p:cNvPr id="6" name="Rectangle 5">
              <a:extLst>
                <a:ext uri="{FF2B5EF4-FFF2-40B4-BE49-F238E27FC236}">
                  <a16:creationId xmlns:a16="http://schemas.microsoft.com/office/drawing/2014/main" id="{1D2E170D-77A9-66D4-7E16-1ECBE3C37ABE}"/>
                </a:ext>
              </a:extLst>
            </p:cNvPr>
            <p:cNvSpPr/>
            <p:nvPr/>
          </p:nvSpPr>
          <p:spPr>
            <a:xfrm>
              <a:off x="1535953" y="3914588"/>
              <a:ext cx="466165" cy="213453"/>
            </a:xfrm>
            <a:prstGeom prst="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7A830AF6-0DC7-0A97-3B29-3B4CB6C7AD43}"/>
              </a:ext>
            </a:extLst>
          </p:cNvPr>
          <p:cNvPicPr>
            <a:picLocks noChangeAspect="1"/>
          </p:cNvPicPr>
          <p:nvPr/>
        </p:nvPicPr>
        <p:blipFill>
          <a:blip r:embed="rId3"/>
          <a:stretch>
            <a:fillRect/>
          </a:stretch>
        </p:blipFill>
        <p:spPr>
          <a:xfrm>
            <a:off x="2103578" y="4226982"/>
            <a:ext cx="2425460" cy="2371042"/>
          </a:xfrm>
          <a:prstGeom prst="rect">
            <a:avLst/>
          </a:prstGeom>
        </p:spPr>
      </p:pic>
      <p:pic>
        <p:nvPicPr>
          <p:cNvPr id="9" name="Picture 8">
            <a:extLst>
              <a:ext uri="{FF2B5EF4-FFF2-40B4-BE49-F238E27FC236}">
                <a16:creationId xmlns:a16="http://schemas.microsoft.com/office/drawing/2014/main" id="{712D3D2C-1D26-F9EA-583D-EDEDC313533E}"/>
              </a:ext>
            </a:extLst>
          </p:cNvPr>
          <p:cNvPicPr>
            <a:picLocks noChangeAspect="1"/>
          </p:cNvPicPr>
          <p:nvPr/>
        </p:nvPicPr>
        <p:blipFill>
          <a:blip r:embed="rId4"/>
          <a:stretch>
            <a:fillRect/>
          </a:stretch>
        </p:blipFill>
        <p:spPr>
          <a:xfrm>
            <a:off x="4560222" y="4226982"/>
            <a:ext cx="2784686" cy="2480112"/>
          </a:xfrm>
          <a:prstGeom prst="rect">
            <a:avLst/>
          </a:prstGeom>
        </p:spPr>
      </p:pic>
      <p:pic>
        <p:nvPicPr>
          <p:cNvPr id="10" name="Picture 9">
            <a:extLst>
              <a:ext uri="{FF2B5EF4-FFF2-40B4-BE49-F238E27FC236}">
                <a16:creationId xmlns:a16="http://schemas.microsoft.com/office/drawing/2014/main" id="{3FD42C28-5B91-259D-A295-00B86305A5D5}"/>
              </a:ext>
            </a:extLst>
          </p:cNvPr>
          <p:cNvPicPr>
            <a:picLocks noChangeAspect="1"/>
          </p:cNvPicPr>
          <p:nvPr/>
        </p:nvPicPr>
        <p:blipFill>
          <a:blip r:embed="rId5"/>
          <a:stretch>
            <a:fillRect/>
          </a:stretch>
        </p:blipFill>
        <p:spPr>
          <a:xfrm>
            <a:off x="7433370" y="2758547"/>
            <a:ext cx="4609828" cy="3626023"/>
          </a:xfrm>
          <a:prstGeom prst="rect">
            <a:avLst/>
          </a:prstGeom>
        </p:spPr>
      </p:pic>
    </p:spTree>
    <p:extLst>
      <p:ext uri="{BB962C8B-B14F-4D97-AF65-F5344CB8AC3E}">
        <p14:creationId xmlns:p14="http://schemas.microsoft.com/office/powerpoint/2010/main" val="283672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6044-FAC5-768A-F102-95BC73B30FBD}"/>
              </a:ext>
            </a:extLst>
          </p:cNvPr>
          <p:cNvSpPr>
            <a:spLocks noGrp="1"/>
          </p:cNvSpPr>
          <p:nvPr>
            <p:ph type="title"/>
          </p:nvPr>
        </p:nvSpPr>
        <p:spPr>
          <a:xfrm>
            <a:off x="3585411" y="140422"/>
            <a:ext cx="6172200" cy="710640"/>
          </a:xfrm>
        </p:spPr>
        <p:txBody>
          <a:bodyPr>
            <a:normAutofit fontScale="90000"/>
          </a:bodyPr>
          <a:lstStyle/>
          <a:p>
            <a:r>
              <a:rPr lang="en-US" dirty="0"/>
              <a:t>Choice of capacitive digital isolator </a:t>
            </a:r>
          </a:p>
        </p:txBody>
      </p:sp>
      <p:sp>
        <p:nvSpPr>
          <p:cNvPr id="3" name="Content Placeholder 2">
            <a:extLst>
              <a:ext uri="{FF2B5EF4-FFF2-40B4-BE49-F238E27FC236}">
                <a16:creationId xmlns:a16="http://schemas.microsoft.com/office/drawing/2014/main" id="{EF1DA3FB-D767-F398-3F61-C2E63E187AFE}"/>
              </a:ext>
            </a:extLst>
          </p:cNvPr>
          <p:cNvSpPr>
            <a:spLocks noGrp="1"/>
          </p:cNvSpPr>
          <p:nvPr>
            <p:ph idx="1"/>
          </p:nvPr>
        </p:nvSpPr>
        <p:spPr>
          <a:xfrm>
            <a:off x="493806" y="1048684"/>
            <a:ext cx="11049000" cy="4207185"/>
          </a:xfrm>
        </p:spPr>
        <p:txBody>
          <a:bodyPr>
            <a:normAutofit/>
          </a:bodyPr>
          <a:lstStyle/>
          <a:p>
            <a:pPr marL="457200" indent="-457200">
              <a:buFont typeface="Arial" panose="020B0604020202020204" pitchFamily="34" charset="0"/>
              <a:buChar char="•"/>
            </a:pPr>
            <a:r>
              <a:rPr lang="en-US" sz="2000" dirty="0"/>
              <a:t>Many variants are commercially available.</a:t>
            </a:r>
          </a:p>
          <a:p>
            <a:pPr marL="457200" indent="-457200">
              <a:buFont typeface="Arial" panose="020B0604020202020204" pitchFamily="34" charset="0"/>
              <a:buChar char="•"/>
            </a:pPr>
            <a:r>
              <a:rPr lang="en-US" sz="2000" dirty="0"/>
              <a:t>Examples: </a:t>
            </a:r>
          </a:p>
          <a:p>
            <a:pPr marL="914400" lvl="1" indent="-457200"/>
            <a:r>
              <a:rPr lang="en-US" sz="1600" dirty="0" err="1"/>
              <a:t>OnSemi</a:t>
            </a:r>
            <a:r>
              <a:rPr lang="en-US" sz="1600" dirty="0"/>
              <a:t> NCID9400 (quad-channel, up to 10 Mb/s, 5 kV isolation). </a:t>
            </a:r>
          </a:p>
          <a:p>
            <a:pPr marL="914400" lvl="1" indent="-457200"/>
            <a:r>
              <a:rPr lang="en-US" sz="1600" dirty="0"/>
              <a:t>Texas Instruments ISO772x-Q1 (dual-channel, up to 100 Mb/s, 5 kV isolation).</a:t>
            </a:r>
          </a:p>
          <a:p>
            <a:pPr marL="457200" indent="-457200">
              <a:buFont typeface="Arial" panose="020B0604020202020204" pitchFamily="34" charset="0"/>
              <a:buChar char="•"/>
            </a:pPr>
            <a:r>
              <a:rPr lang="en-US" sz="2000" dirty="0"/>
              <a:t>Performance at 77K is not tested yet.</a:t>
            </a:r>
          </a:p>
        </p:txBody>
      </p:sp>
      <p:sp>
        <p:nvSpPr>
          <p:cNvPr id="4" name="Slide Number Placeholder 3">
            <a:extLst>
              <a:ext uri="{FF2B5EF4-FFF2-40B4-BE49-F238E27FC236}">
                <a16:creationId xmlns:a16="http://schemas.microsoft.com/office/drawing/2014/main" id="{DEA2EBD4-1B1F-50DF-07A8-EAB40507296B}"/>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13</a:t>
            </a:fld>
            <a:endParaRPr lang="en-US" sz="1000" dirty="0"/>
          </a:p>
        </p:txBody>
      </p:sp>
      <p:pic>
        <p:nvPicPr>
          <p:cNvPr id="6" name="Picture 5">
            <a:extLst>
              <a:ext uri="{FF2B5EF4-FFF2-40B4-BE49-F238E27FC236}">
                <a16:creationId xmlns:a16="http://schemas.microsoft.com/office/drawing/2014/main" id="{18DDA10A-083A-3813-A9C3-D4D251FACD14}"/>
              </a:ext>
            </a:extLst>
          </p:cNvPr>
          <p:cNvPicPr>
            <a:picLocks noChangeAspect="1"/>
          </p:cNvPicPr>
          <p:nvPr/>
        </p:nvPicPr>
        <p:blipFill>
          <a:blip r:embed="rId2"/>
          <a:stretch>
            <a:fillRect/>
          </a:stretch>
        </p:blipFill>
        <p:spPr>
          <a:xfrm>
            <a:off x="1955132" y="2804048"/>
            <a:ext cx="7098650" cy="3005268"/>
          </a:xfrm>
          <a:prstGeom prst="rect">
            <a:avLst/>
          </a:prstGeom>
        </p:spPr>
      </p:pic>
    </p:spTree>
    <p:extLst>
      <p:ext uri="{BB962C8B-B14F-4D97-AF65-F5344CB8AC3E}">
        <p14:creationId xmlns:p14="http://schemas.microsoft.com/office/powerpoint/2010/main" val="3603287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98DB-6F01-591C-036C-E085C4B9BFD4}"/>
              </a:ext>
            </a:extLst>
          </p:cNvPr>
          <p:cNvSpPr>
            <a:spLocks noGrp="1"/>
          </p:cNvSpPr>
          <p:nvPr>
            <p:ph type="title"/>
          </p:nvPr>
        </p:nvSpPr>
        <p:spPr>
          <a:xfrm>
            <a:off x="2478505" y="226470"/>
            <a:ext cx="9096586" cy="884011"/>
          </a:xfrm>
        </p:spPr>
        <p:txBody>
          <a:bodyPr>
            <a:normAutofit/>
          </a:bodyPr>
          <a:lstStyle/>
          <a:p>
            <a:r>
              <a:rPr lang="en-US" sz="4000" dirty="0"/>
              <a:t>Choice of passive elements</a:t>
            </a:r>
          </a:p>
        </p:txBody>
      </p:sp>
      <p:sp>
        <p:nvSpPr>
          <p:cNvPr id="3" name="Content Placeholder 2">
            <a:extLst>
              <a:ext uri="{FF2B5EF4-FFF2-40B4-BE49-F238E27FC236}">
                <a16:creationId xmlns:a16="http://schemas.microsoft.com/office/drawing/2014/main" id="{D0A9AC83-2C26-AEB7-5A58-1E1480696B89}"/>
              </a:ext>
            </a:extLst>
          </p:cNvPr>
          <p:cNvSpPr>
            <a:spLocks noGrp="1"/>
          </p:cNvSpPr>
          <p:nvPr>
            <p:ph sz="half" idx="1"/>
          </p:nvPr>
        </p:nvSpPr>
        <p:spPr>
          <a:xfrm>
            <a:off x="581415" y="1382747"/>
            <a:ext cx="5181600" cy="4351338"/>
          </a:xfrm>
        </p:spPr>
        <p:txBody>
          <a:bodyPr>
            <a:normAutofit/>
          </a:bodyPr>
          <a:lstStyle/>
          <a:p>
            <a:pPr marL="457200" indent="-457200">
              <a:buFont typeface="Arial" panose="020B0604020202020204" pitchFamily="34" charset="0"/>
              <a:buChar char="•"/>
            </a:pPr>
            <a:r>
              <a:rPr lang="en-US" sz="2000" dirty="0"/>
              <a:t>NPO capacitors found to show very little change in capacitance and effective series resistance (ESR) down to 4 K. </a:t>
            </a:r>
          </a:p>
        </p:txBody>
      </p:sp>
      <p:sp>
        <p:nvSpPr>
          <p:cNvPr id="13" name="Content Placeholder 12">
            <a:extLst>
              <a:ext uri="{FF2B5EF4-FFF2-40B4-BE49-F238E27FC236}">
                <a16:creationId xmlns:a16="http://schemas.microsoft.com/office/drawing/2014/main" id="{F18E9D1F-8401-967F-7095-359F699A7196}"/>
              </a:ext>
            </a:extLst>
          </p:cNvPr>
          <p:cNvSpPr>
            <a:spLocks noGrp="1"/>
          </p:cNvSpPr>
          <p:nvPr>
            <p:ph sz="half" idx="2"/>
          </p:nvPr>
        </p:nvSpPr>
        <p:spPr>
          <a:xfrm>
            <a:off x="6086084" y="1382747"/>
            <a:ext cx="5489007" cy="4351338"/>
          </a:xfrm>
        </p:spPr>
        <p:txBody>
          <a:bodyPr>
            <a:normAutofit/>
          </a:bodyPr>
          <a:lstStyle/>
          <a:p>
            <a:r>
              <a:rPr lang="en-US" sz="2000" dirty="0"/>
              <a:t>Metal film resistors found to show excellent stability in resistance down to -190</a:t>
            </a:r>
            <a:r>
              <a:rPr lang="en-US" sz="2000" baseline="30000" dirty="0"/>
              <a:t>o</a:t>
            </a:r>
            <a:r>
              <a:rPr lang="en-US" sz="2000" dirty="0"/>
              <a:t>C (83K).</a:t>
            </a:r>
          </a:p>
        </p:txBody>
      </p:sp>
      <p:sp>
        <p:nvSpPr>
          <p:cNvPr id="4" name="Slide Number Placeholder 3">
            <a:extLst>
              <a:ext uri="{FF2B5EF4-FFF2-40B4-BE49-F238E27FC236}">
                <a16:creationId xmlns:a16="http://schemas.microsoft.com/office/drawing/2014/main" id="{CA8422E9-B5A2-A863-DD11-957C5CFEA877}"/>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
        <p:nvSpPr>
          <p:cNvPr id="5" name="TextBox 4">
            <a:extLst>
              <a:ext uri="{FF2B5EF4-FFF2-40B4-BE49-F238E27FC236}">
                <a16:creationId xmlns:a16="http://schemas.microsoft.com/office/drawing/2014/main" id="{C6989F74-C414-C368-76B6-E559E3821851}"/>
              </a:ext>
            </a:extLst>
          </p:cNvPr>
          <p:cNvSpPr txBox="1"/>
          <p:nvPr/>
        </p:nvSpPr>
        <p:spPr>
          <a:xfrm>
            <a:off x="914400" y="5410919"/>
            <a:ext cx="4683597" cy="646331"/>
          </a:xfrm>
          <a:prstGeom prst="rect">
            <a:avLst/>
          </a:prstGeom>
          <a:noFill/>
        </p:spPr>
        <p:txBody>
          <a:bodyPr wrap="square">
            <a:spAutoFit/>
          </a:bodyPr>
          <a:lstStyle/>
          <a:p>
            <a:r>
              <a:rPr lang="en-US" sz="1200" b="0" i="0" dirty="0">
                <a:solidFill>
                  <a:srgbClr val="222222"/>
                </a:solidFill>
                <a:effectLst/>
                <a:highlight>
                  <a:srgbClr val="FFFFFF"/>
                </a:highlight>
                <a:latin typeface="Arial" panose="020B0604020202020204" pitchFamily="34" charset="0"/>
              </a:rPr>
              <a:t>F. </a:t>
            </a:r>
            <a:r>
              <a:rPr lang="en-US" sz="1200" b="0" i="0" dirty="0" err="1">
                <a:solidFill>
                  <a:srgbClr val="222222"/>
                </a:solidFill>
                <a:effectLst/>
                <a:highlight>
                  <a:srgbClr val="FFFFFF"/>
                </a:highlight>
                <a:latin typeface="Arial" panose="020B0604020202020204" pitchFamily="34" charset="0"/>
              </a:rPr>
              <a:t>Teyssandier</a:t>
            </a:r>
            <a:r>
              <a:rPr lang="en-US" sz="1200" b="0" i="0" dirty="0">
                <a:solidFill>
                  <a:srgbClr val="222222"/>
                </a:solidFill>
                <a:effectLst/>
                <a:highlight>
                  <a:srgbClr val="FFFFFF"/>
                </a:highlight>
                <a:latin typeface="Arial" panose="020B0604020202020204" pitchFamily="34" charset="0"/>
              </a:rPr>
              <a:t>, D. </a:t>
            </a:r>
            <a:r>
              <a:rPr lang="en-US" sz="1200" b="0" i="0" dirty="0" err="1">
                <a:solidFill>
                  <a:srgbClr val="222222"/>
                </a:solidFill>
                <a:effectLst/>
                <a:highlight>
                  <a:srgbClr val="FFFFFF"/>
                </a:highlight>
                <a:latin typeface="Arial" panose="020B0604020202020204" pitchFamily="34" charset="0"/>
              </a:rPr>
              <a:t>Prêle</a:t>
            </a:r>
            <a:r>
              <a:rPr lang="en-US" sz="1200" b="0" i="0" dirty="0">
                <a:solidFill>
                  <a:srgbClr val="222222"/>
                </a:solidFill>
                <a:effectLst/>
                <a:highlight>
                  <a:srgbClr val="FFFFFF"/>
                </a:highlight>
                <a:latin typeface="Arial" panose="020B0604020202020204" pitchFamily="34" charset="0"/>
              </a:rPr>
              <a:t>. “Commercially Available Capacitors at Cryogenic Temperatures.” </a:t>
            </a:r>
            <a:r>
              <a:rPr lang="en-US" sz="1200" b="0" i="1" dirty="0">
                <a:solidFill>
                  <a:srgbClr val="222222"/>
                </a:solidFill>
                <a:effectLst/>
                <a:highlight>
                  <a:srgbClr val="FFFFFF"/>
                </a:highlight>
                <a:latin typeface="Arial" panose="020B0604020202020204" pitchFamily="34" charset="0"/>
              </a:rPr>
              <a:t>Ninth International Workshop on Low Temperature Electronics- WOLTE9</a:t>
            </a:r>
            <a:r>
              <a:rPr lang="en-US" sz="1200" b="0" i="0" dirty="0">
                <a:solidFill>
                  <a:srgbClr val="222222"/>
                </a:solidFill>
                <a:effectLst/>
                <a:highlight>
                  <a:srgbClr val="FFFFFF"/>
                </a:highlight>
                <a:latin typeface="Arial" panose="020B0604020202020204" pitchFamily="34" charset="0"/>
              </a:rPr>
              <a:t>, Jun 2010, </a:t>
            </a:r>
            <a:r>
              <a:rPr lang="en-US" sz="1200" b="0" i="0" dirty="0" err="1">
                <a:solidFill>
                  <a:srgbClr val="222222"/>
                </a:solidFill>
                <a:effectLst/>
                <a:highlight>
                  <a:srgbClr val="FFFFFF"/>
                </a:highlight>
                <a:latin typeface="Arial" panose="020B0604020202020204" pitchFamily="34" charset="0"/>
              </a:rPr>
              <a:t>Guaruja</a:t>
            </a:r>
            <a:r>
              <a:rPr lang="en-US" sz="1200" b="0" i="0" dirty="0">
                <a:solidFill>
                  <a:srgbClr val="222222"/>
                </a:solidFill>
                <a:effectLst/>
                <a:highlight>
                  <a:srgbClr val="FFFFFF"/>
                </a:highlight>
                <a:latin typeface="Arial" panose="020B0604020202020204" pitchFamily="34" charset="0"/>
              </a:rPr>
              <a:t>, Brazil.</a:t>
            </a:r>
            <a:endParaRPr lang="en-US" sz="1200" dirty="0"/>
          </a:p>
        </p:txBody>
      </p:sp>
      <p:pic>
        <p:nvPicPr>
          <p:cNvPr id="10" name="Picture 9">
            <a:extLst>
              <a:ext uri="{FF2B5EF4-FFF2-40B4-BE49-F238E27FC236}">
                <a16:creationId xmlns:a16="http://schemas.microsoft.com/office/drawing/2014/main" id="{19D167CE-DFD8-407E-7EBF-774560337A9D}"/>
              </a:ext>
            </a:extLst>
          </p:cNvPr>
          <p:cNvPicPr>
            <a:picLocks noChangeAspect="1"/>
          </p:cNvPicPr>
          <p:nvPr/>
        </p:nvPicPr>
        <p:blipFill rotWithShape="1">
          <a:blip r:embed="rId2"/>
          <a:srcRect l="18303" t="17918" r="21353" b="24770"/>
          <a:stretch/>
        </p:blipFill>
        <p:spPr>
          <a:xfrm>
            <a:off x="830416" y="2457934"/>
            <a:ext cx="4922684" cy="2629820"/>
          </a:xfrm>
          <a:prstGeom prst="rect">
            <a:avLst/>
          </a:prstGeom>
        </p:spPr>
      </p:pic>
      <p:sp>
        <p:nvSpPr>
          <p:cNvPr id="14" name="Rectangle 13">
            <a:extLst>
              <a:ext uri="{FF2B5EF4-FFF2-40B4-BE49-F238E27FC236}">
                <a16:creationId xmlns:a16="http://schemas.microsoft.com/office/drawing/2014/main" id="{08D7E31B-9CB0-70C1-7749-3F6F8012F2CF}"/>
              </a:ext>
            </a:extLst>
          </p:cNvPr>
          <p:cNvSpPr/>
          <p:nvPr/>
        </p:nvSpPr>
        <p:spPr>
          <a:xfrm>
            <a:off x="830416" y="3831821"/>
            <a:ext cx="4922684" cy="402671"/>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pic>
        <p:nvPicPr>
          <p:cNvPr id="16" name="Picture 15">
            <a:extLst>
              <a:ext uri="{FF2B5EF4-FFF2-40B4-BE49-F238E27FC236}">
                <a16:creationId xmlns:a16="http://schemas.microsoft.com/office/drawing/2014/main" id="{980A7100-5FB0-6282-471F-82F60D99B933}"/>
              </a:ext>
            </a:extLst>
          </p:cNvPr>
          <p:cNvPicPr>
            <a:picLocks noChangeAspect="1"/>
          </p:cNvPicPr>
          <p:nvPr/>
        </p:nvPicPr>
        <p:blipFill rotWithShape="1">
          <a:blip r:embed="rId3"/>
          <a:srcRect l="29449" t="32049" r="28853" b="23030"/>
          <a:stretch/>
        </p:blipFill>
        <p:spPr>
          <a:xfrm>
            <a:off x="6012016" y="2272709"/>
            <a:ext cx="5083729" cy="3080727"/>
          </a:xfrm>
          <a:prstGeom prst="rect">
            <a:avLst/>
          </a:prstGeom>
        </p:spPr>
      </p:pic>
      <p:sp>
        <p:nvSpPr>
          <p:cNvPr id="17" name="Rectangle 16">
            <a:extLst>
              <a:ext uri="{FF2B5EF4-FFF2-40B4-BE49-F238E27FC236}">
                <a16:creationId xmlns:a16="http://schemas.microsoft.com/office/drawing/2014/main" id="{3506CF7F-9C80-1413-7686-8C3F51B7DB7E}"/>
              </a:ext>
            </a:extLst>
          </p:cNvPr>
          <p:cNvSpPr/>
          <p:nvPr/>
        </p:nvSpPr>
        <p:spPr>
          <a:xfrm>
            <a:off x="6050592" y="2909160"/>
            <a:ext cx="5003207" cy="302002"/>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18" name="TextBox 17">
            <a:extLst>
              <a:ext uri="{FF2B5EF4-FFF2-40B4-BE49-F238E27FC236}">
                <a16:creationId xmlns:a16="http://schemas.microsoft.com/office/drawing/2014/main" id="{F663320C-5CD7-2B80-BBAD-F64332E6A347}"/>
              </a:ext>
            </a:extLst>
          </p:cNvPr>
          <p:cNvSpPr txBox="1"/>
          <p:nvPr/>
        </p:nvSpPr>
        <p:spPr>
          <a:xfrm>
            <a:off x="6050592" y="5410919"/>
            <a:ext cx="4683597" cy="646331"/>
          </a:xfrm>
          <a:prstGeom prst="rect">
            <a:avLst/>
          </a:prstGeom>
          <a:noFill/>
        </p:spPr>
        <p:txBody>
          <a:bodyPr wrap="square">
            <a:spAutoFit/>
          </a:bodyPr>
          <a:lstStyle/>
          <a:p>
            <a:r>
              <a:rPr lang="en-US" sz="1200" dirty="0">
                <a:solidFill>
                  <a:srgbClr val="222222"/>
                </a:solidFill>
                <a:highlight>
                  <a:srgbClr val="FFFFFF"/>
                </a:highlight>
                <a:latin typeface="Arial" panose="020B0604020202020204" pitchFamily="34" charset="0"/>
              </a:rPr>
              <a:t>R. Patterson, A. Hammoud, and S. Gerber</a:t>
            </a:r>
            <a:r>
              <a:rPr lang="en-US" sz="1200" b="0" i="0" dirty="0">
                <a:solidFill>
                  <a:srgbClr val="222222"/>
                </a:solidFill>
                <a:effectLst/>
                <a:highlight>
                  <a:srgbClr val="FFFFFF"/>
                </a:highlight>
                <a:latin typeface="Arial" panose="020B0604020202020204" pitchFamily="34" charset="0"/>
              </a:rPr>
              <a:t>. “Performance of Various Types of Resistors at Low Temperatures.” Test Report, August 2001, NASA Glenn Research Center, Cleveland, Ohio.</a:t>
            </a:r>
            <a:endParaRPr lang="en-US" sz="1200" dirty="0"/>
          </a:p>
        </p:txBody>
      </p:sp>
    </p:spTree>
    <p:extLst>
      <p:ext uri="{BB962C8B-B14F-4D97-AF65-F5344CB8AC3E}">
        <p14:creationId xmlns:p14="http://schemas.microsoft.com/office/powerpoint/2010/main" val="571252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F1651-6AF1-8E42-8425-EB206625E4C7}"/>
              </a:ext>
            </a:extLst>
          </p:cNvPr>
          <p:cNvSpPr>
            <a:spLocks noGrp="1"/>
          </p:cNvSpPr>
          <p:nvPr>
            <p:ph type="title"/>
          </p:nvPr>
        </p:nvSpPr>
        <p:spPr>
          <a:xfrm>
            <a:off x="3353258" y="0"/>
            <a:ext cx="7884695" cy="1143000"/>
          </a:xfrm>
        </p:spPr>
        <p:txBody>
          <a:bodyPr/>
          <a:lstStyle/>
          <a:p>
            <a:r>
              <a:rPr lang="en-US" dirty="0"/>
              <a:t>Development of cold harmonic coils</a:t>
            </a:r>
          </a:p>
        </p:txBody>
      </p:sp>
      <p:sp>
        <p:nvSpPr>
          <p:cNvPr id="4" name="Slide Number Placeholder 3">
            <a:extLst>
              <a:ext uri="{FF2B5EF4-FFF2-40B4-BE49-F238E27FC236}">
                <a16:creationId xmlns:a16="http://schemas.microsoft.com/office/drawing/2014/main" id="{07A7D73E-9E06-DF78-F789-30B77EEBCF85}"/>
              </a:ext>
            </a:extLst>
          </p:cNvPr>
          <p:cNvSpPr>
            <a:spLocks noGrp="1"/>
          </p:cNvSpPr>
          <p:nvPr>
            <p:ph type="sldNum" sz="quarter" idx="12"/>
          </p:nvPr>
        </p:nvSpPr>
        <p:spPr/>
        <p:txBody>
          <a:bodyPr/>
          <a:lstStyle/>
          <a:p>
            <a:fld id="{D260E43B-7F43-FA45-AAB7-E054FD6CC4E3}" type="slidenum">
              <a:rPr lang="en-US" smtClean="0"/>
              <a:t>15</a:t>
            </a:fld>
            <a:endParaRPr lang="en-US" dirty="0"/>
          </a:p>
        </p:txBody>
      </p:sp>
      <p:sp>
        <p:nvSpPr>
          <p:cNvPr id="9" name="TextBox 8">
            <a:extLst>
              <a:ext uri="{FF2B5EF4-FFF2-40B4-BE49-F238E27FC236}">
                <a16:creationId xmlns:a16="http://schemas.microsoft.com/office/drawing/2014/main" id="{4BE48A25-9282-8258-5401-55BA4308C0C6}"/>
              </a:ext>
            </a:extLst>
          </p:cNvPr>
          <p:cNvSpPr txBox="1"/>
          <p:nvPr/>
        </p:nvSpPr>
        <p:spPr>
          <a:xfrm>
            <a:off x="1756611" y="1143000"/>
            <a:ext cx="9136892" cy="4524315"/>
          </a:xfrm>
          <a:prstGeom prst="rect">
            <a:avLst/>
          </a:prstGeom>
          <a:noFill/>
        </p:spPr>
        <p:txBody>
          <a:bodyPr wrap="square">
            <a:spAutoFit/>
          </a:bodyPr>
          <a:lstStyle/>
          <a:p>
            <a:pPr marL="285750" indent="-285750">
              <a:buFont typeface="Arial" panose="020B0604020202020204" pitchFamily="34" charset="0"/>
              <a:buChar char="•"/>
            </a:pPr>
            <a:r>
              <a:rPr lang="en-US" sz="2400" dirty="0"/>
              <a:t>PCB based Harmonic coil </a:t>
            </a:r>
          </a:p>
          <a:p>
            <a:pPr lvl="1"/>
            <a:r>
              <a:rPr lang="en-US" sz="2400" dirty="0"/>
              <a:t>(similar to concept from Joe DiMarco)</a:t>
            </a:r>
          </a:p>
          <a:p>
            <a:pPr marL="285750" indent="-285750">
              <a:buFont typeface="Arial" panose="020B0604020202020204" pitchFamily="34" charset="0"/>
              <a:buChar char="•"/>
            </a:pPr>
            <a:r>
              <a:rPr lang="en-US" sz="2400" dirty="0"/>
              <a:t>Compatible at &lt;4 K</a:t>
            </a:r>
          </a:p>
          <a:p>
            <a:pPr marL="285750" indent="-285750">
              <a:buFont typeface="Arial" panose="020B0604020202020204" pitchFamily="34" charset="0"/>
              <a:buChar char="•"/>
            </a:pPr>
            <a:r>
              <a:rPr lang="en-US" sz="2400" dirty="0"/>
              <a:t>Harmonic coil rotating in liquid Helium</a:t>
            </a:r>
          </a:p>
          <a:p>
            <a:pPr marL="285750" indent="-285750">
              <a:buFont typeface="Arial" panose="020B0604020202020204" pitchFamily="34" charset="0"/>
              <a:buChar char="•"/>
            </a:pPr>
            <a:r>
              <a:rPr lang="en-US" sz="2400" dirty="0"/>
              <a:t>Improved measurement precision with reduced thermal noise</a:t>
            </a:r>
          </a:p>
          <a:p>
            <a:pPr marL="285750" indent="-285750">
              <a:buFont typeface="Arial" panose="020B0604020202020204" pitchFamily="34" charset="0"/>
              <a:buChar char="•"/>
            </a:pPr>
            <a:r>
              <a:rPr lang="en-US" sz="2400" dirty="0"/>
              <a:t>Exploring adding of cold amplifier on PCB for enhanced measurement precision</a:t>
            </a:r>
          </a:p>
          <a:p>
            <a:pPr marL="285750" indent="-285750">
              <a:buFont typeface="Arial" panose="020B0604020202020204" pitchFamily="34" charset="0"/>
              <a:buChar char="•"/>
            </a:pPr>
            <a:r>
              <a:rPr lang="en-US" sz="2400" dirty="0"/>
              <a:t>Cryogenic feedthrough for overlapping measurement</a:t>
            </a:r>
          </a:p>
          <a:p>
            <a:pPr marL="285750" indent="-285750">
              <a:buFont typeface="Arial" panose="020B0604020202020204" pitchFamily="34" charset="0"/>
              <a:buChar char="•"/>
            </a:pPr>
            <a:r>
              <a:rPr lang="en-US" sz="2400" dirty="0"/>
              <a:t>Using existing facilities to study deviation of warm to cold measurement</a:t>
            </a:r>
          </a:p>
          <a:p>
            <a:pPr marL="285750" indent="-285750">
              <a:buFont typeface="Arial" panose="020B0604020202020204" pitchFamily="34" charset="0"/>
              <a:buChar char="•"/>
            </a:pPr>
            <a:r>
              <a:rPr lang="en-US" sz="2400" dirty="0"/>
              <a:t>Initially use of motor in warm, transplanting motion through cold feedthrough and cold sliprings.</a:t>
            </a:r>
          </a:p>
        </p:txBody>
      </p:sp>
    </p:spTree>
    <p:extLst>
      <p:ext uri="{BB962C8B-B14F-4D97-AF65-F5344CB8AC3E}">
        <p14:creationId xmlns:p14="http://schemas.microsoft.com/office/powerpoint/2010/main" val="1510154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2A0B318C-3B08-4FBF-907B-3939909CCFC1}"/>
              </a:ext>
            </a:extLst>
          </p:cNvPr>
          <p:cNvSpPr txBox="1"/>
          <p:nvPr/>
        </p:nvSpPr>
        <p:spPr>
          <a:xfrm>
            <a:off x="5030685" y="1917306"/>
            <a:ext cx="1436547" cy="369332"/>
          </a:xfrm>
          <a:prstGeom prst="rect">
            <a:avLst/>
          </a:prstGeom>
          <a:noFill/>
        </p:spPr>
        <p:txBody>
          <a:bodyPr wrap="none" rtlCol="0">
            <a:spAutoFit/>
          </a:bodyPr>
          <a:lstStyle/>
          <a:p>
            <a:r>
              <a:rPr lang="en-US" dirty="0"/>
              <a:t>Magnet Coils</a:t>
            </a:r>
          </a:p>
        </p:txBody>
      </p:sp>
      <p:cxnSp>
        <p:nvCxnSpPr>
          <p:cNvPr id="27" name="Straight Arrow Connector 26">
            <a:extLst>
              <a:ext uri="{FF2B5EF4-FFF2-40B4-BE49-F238E27FC236}">
                <a16:creationId xmlns:a16="http://schemas.microsoft.com/office/drawing/2014/main" id="{5D21B26E-5D86-4CBE-A37C-917FF85A0A2B}"/>
              </a:ext>
            </a:extLst>
          </p:cNvPr>
          <p:cNvCxnSpPr/>
          <p:nvPr/>
        </p:nvCxnSpPr>
        <p:spPr>
          <a:xfrm flipH="1">
            <a:off x="4798646" y="2286639"/>
            <a:ext cx="687754" cy="5659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955915C0-D8F7-469E-874B-16276F0C1E2A}"/>
              </a:ext>
            </a:extLst>
          </p:cNvPr>
          <p:cNvCxnSpPr/>
          <p:nvPr/>
        </p:nvCxnSpPr>
        <p:spPr>
          <a:xfrm>
            <a:off x="5913822" y="2164862"/>
            <a:ext cx="873840" cy="6252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F3930E00-51B3-4B49-9910-04A732CE286A}"/>
              </a:ext>
            </a:extLst>
          </p:cNvPr>
          <p:cNvSpPr txBox="1"/>
          <p:nvPr/>
        </p:nvSpPr>
        <p:spPr>
          <a:xfrm>
            <a:off x="8331200" y="961292"/>
            <a:ext cx="780342" cy="369332"/>
          </a:xfrm>
          <a:prstGeom prst="rect">
            <a:avLst/>
          </a:prstGeom>
          <a:noFill/>
        </p:spPr>
        <p:txBody>
          <a:bodyPr wrap="none" rtlCol="0">
            <a:spAutoFit/>
          </a:bodyPr>
          <a:lstStyle/>
          <a:p>
            <a:r>
              <a:rPr lang="en-US" dirty="0"/>
              <a:t>Motor</a:t>
            </a:r>
          </a:p>
        </p:txBody>
      </p:sp>
      <p:cxnSp>
        <p:nvCxnSpPr>
          <p:cNvPr id="32" name="Straight Arrow Connector 31">
            <a:extLst>
              <a:ext uri="{FF2B5EF4-FFF2-40B4-BE49-F238E27FC236}">
                <a16:creationId xmlns:a16="http://schemas.microsoft.com/office/drawing/2014/main" id="{10C129F1-1746-4CA4-A8CB-2F55424146D8}"/>
              </a:ext>
            </a:extLst>
          </p:cNvPr>
          <p:cNvCxnSpPr>
            <a:endCxn id="23" idx="3"/>
          </p:cNvCxnSpPr>
          <p:nvPr/>
        </p:nvCxnSpPr>
        <p:spPr>
          <a:xfrm flipH="1">
            <a:off x="7881814" y="1330625"/>
            <a:ext cx="613508" cy="3749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E2857911-3E92-45CF-9939-9556FE542845}"/>
              </a:ext>
            </a:extLst>
          </p:cNvPr>
          <p:cNvSpPr txBox="1"/>
          <p:nvPr/>
        </p:nvSpPr>
        <p:spPr>
          <a:xfrm>
            <a:off x="4413849" y="1350819"/>
            <a:ext cx="2743893" cy="369332"/>
          </a:xfrm>
          <a:prstGeom prst="rect">
            <a:avLst/>
          </a:prstGeom>
          <a:noFill/>
        </p:spPr>
        <p:txBody>
          <a:bodyPr wrap="none" rtlCol="0">
            <a:spAutoFit/>
          </a:bodyPr>
          <a:lstStyle/>
          <a:p>
            <a:r>
              <a:rPr lang="en-US" dirty="0"/>
              <a:t>Slip-ring and Feed through</a:t>
            </a:r>
          </a:p>
        </p:txBody>
      </p:sp>
      <p:sp>
        <p:nvSpPr>
          <p:cNvPr id="36" name="TextBox 35">
            <a:extLst>
              <a:ext uri="{FF2B5EF4-FFF2-40B4-BE49-F238E27FC236}">
                <a16:creationId xmlns:a16="http://schemas.microsoft.com/office/drawing/2014/main" id="{3C41BA21-BDE2-46D0-87A6-FEBF46601365}"/>
              </a:ext>
            </a:extLst>
          </p:cNvPr>
          <p:cNvSpPr txBox="1"/>
          <p:nvPr/>
        </p:nvSpPr>
        <p:spPr>
          <a:xfrm>
            <a:off x="4166917" y="5171939"/>
            <a:ext cx="2435731" cy="369332"/>
          </a:xfrm>
          <a:prstGeom prst="rect">
            <a:avLst/>
          </a:prstGeom>
          <a:noFill/>
        </p:spPr>
        <p:txBody>
          <a:bodyPr wrap="none" rtlCol="0">
            <a:spAutoFit/>
          </a:bodyPr>
          <a:lstStyle/>
          <a:p>
            <a:r>
              <a:rPr lang="en-US" dirty="0"/>
              <a:t>PCB based rotating coil</a:t>
            </a:r>
          </a:p>
        </p:txBody>
      </p:sp>
      <p:cxnSp>
        <p:nvCxnSpPr>
          <p:cNvPr id="38" name="Straight Arrow Connector 37">
            <a:extLst>
              <a:ext uri="{FF2B5EF4-FFF2-40B4-BE49-F238E27FC236}">
                <a16:creationId xmlns:a16="http://schemas.microsoft.com/office/drawing/2014/main" id="{AE70D832-CA18-4651-84E1-23649C6951F8}"/>
              </a:ext>
            </a:extLst>
          </p:cNvPr>
          <p:cNvCxnSpPr>
            <a:cxnSpLocks/>
          </p:cNvCxnSpPr>
          <p:nvPr/>
        </p:nvCxnSpPr>
        <p:spPr>
          <a:xfrm flipH="1" flipV="1">
            <a:off x="3831522" y="5049859"/>
            <a:ext cx="319764" cy="3920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DC9FE694-736C-4555-99A2-2DD1EB431DAF}"/>
              </a:ext>
            </a:extLst>
          </p:cNvPr>
          <p:cNvSpPr txBox="1"/>
          <p:nvPr/>
        </p:nvSpPr>
        <p:spPr>
          <a:xfrm>
            <a:off x="2451937" y="5672781"/>
            <a:ext cx="2834622" cy="461665"/>
          </a:xfrm>
          <a:prstGeom prst="rect">
            <a:avLst/>
          </a:prstGeom>
          <a:noFill/>
        </p:spPr>
        <p:txBody>
          <a:bodyPr wrap="none" rtlCol="0">
            <a:spAutoFit/>
          </a:bodyPr>
          <a:lstStyle/>
          <a:p>
            <a:r>
              <a:rPr lang="en-US" sz="2400" b="1" dirty="0"/>
              <a:t>Warm Measurement</a:t>
            </a:r>
          </a:p>
        </p:txBody>
      </p:sp>
      <p:sp>
        <p:nvSpPr>
          <p:cNvPr id="41" name="TextBox 40">
            <a:extLst>
              <a:ext uri="{FF2B5EF4-FFF2-40B4-BE49-F238E27FC236}">
                <a16:creationId xmlns:a16="http://schemas.microsoft.com/office/drawing/2014/main" id="{98CAA402-5F26-44DA-95D7-1263DD7C96FD}"/>
              </a:ext>
            </a:extLst>
          </p:cNvPr>
          <p:cNvSpPr txBox="1"/>
          <p:nvPr/>
        </p:nvSpPr>
        <p:spPr>
          <a:xfrm>
            <a:off x="6569288" y="5672781"/>
            <a:ext cx="2653290" cy="461665"/>
          </a:xfrm>
          <a:prstGeom prst="rect">
            <a:avLst/>
          </a:prstGeom>
          <a:noFill/>
        </p:spPr>
        <p:txBody>
          <a:bodyPr wrap="none" rtlCol="0">
            <a:spAutoFit/>
          </a:bodyPr>
          <a:lstStyle/>
          <a:p>
            <a:r>
              <a:rPr lang="en-US" sz="2400" b="1" dirty="0"/>
              <a:t>Cold Measurement</a:t>
            </a:r>
          </a:p>
        </p:txBody>
      </p:sp>
      <p:grpSp>
        <p:nvGrpSpPr>
          <p:cNvPr id="61" name="Group 60">
            <a:extLst>
              <a:ext uri="{FF2B5EF4-FFF2-40B4-BE49-F238E27FC236}">
                <a16:creationId xmlns:a16="http://schemas.microsoft.com/office/drawing/2014/main" id="{7B7641F3-18C2-416A-8D94-F6E76BD44AE5}"/>
              </a:ext>
            </a:extLst>
          </p:cNvPr>
          <p:cNvGrpSpPr/>
          <p:nvPr/>
        </p:nvGrpSpPr>
        <p:grpSpPr>
          <a:xfrm>
            <a:off x="2493109" y="1551549"/>
            <a:ext cx="2407138" cy="3477846"/>
            <a:chOff x="961926" y="1496938"/>
            <a:chExt cx="2407138" cy="3477846"/>
          </a:xfrm>
        </p:grpSpPr>
        <p:sp>
          <p:nvSpPr>
            <p:cNvPr id="4" name="Rectangle 3">
              <a:extLst>
                <a:ext uri="{FF2B5EF4-FFF2-40B4-BE49-F238E27FC236}">
                  <a16:creationId xmlns:a16="http://schemas.microsoft.com/office/drawing/2014/main" id="{CFD82DD7-AB3E-4537-842F-3C0C29A646F5}"/>
                </a:ext>
              </a:extLst>
            </p:cNvPr>
            <p:cNvSpPr/>
            <p:nvPr/>
          </p:nvSpPr>
          <p:spPr>
            <a:xfrm>
              <a:off x="961926" y="1895522"/>
              <a:ext cx="2407138" cy="3079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66F354-BB77-45CD-BEEC-26394CF31CF6}"/>
                </a:ext>
              </a:extLst>
            </p:cNvPr>
            <p:cNvSpPr/>
            <p:nvPr/>
          </p:nvSpPr>
          <p:spPr>
            <a:xfrm>
              <a:off x="1884141" y="1895522"/>
              <a:ext cx="601785" cy="30792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CB2396-BC50-4C82-9D59-8F3D66CEFF3D}"/>
                </a:ext>
              </a:extLst>
            </p:cNvPr>
            <p:cNvSpPr/>
            <p:nvPr/>
          </p:nvSpPr>
          <p:spPr>
            <a:xfrm>
              <a:off x="2102972" y="1895522"/>
              <a:ext cx="93785" cy="766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E19BB9-48D5-422C-8006-B673F6D92571}"/>
                </a:ext>
              </a:extLst>
            </p:cNvPr>
            <p:cNvSpPr/>
            <p:nvPr/>
          </p:nvSpPr>
          <p:spPr>
            <a:xfrm>
              <a:off x="1985741" y="1895522"/>
              <a:ext cx="359507" cy="155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22757C-B074-465E-86CC-1B930656AA18}"/>
                </a:ext>
              </a:extLst>
            </p:cNvPr>
            <p:cNvSpPr/>
            <p:nvPr/>
          </p:nvSpPr>
          <p:spPr>
            <a:xfrm>
              <a:off x="1985741" y="1496938"/>
              <a:ext cx="359507" cy="316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9F3859-7F77-42BE-AC28-1CEF0944CFA6}"/>
                </a:ext>
              </a:extLst>
            </p:cNvPr>
            <p:cNvSpPr/>
            <p:nvPr/>
          </p:nvSpPr>
          <p:spPr>
            <a:xfrm>
              <a:off x="2102972" y="1813096"/>
              <a:ext cx="93785" cy="82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C94C306E-E633-4B66-A81C-3A7A4E401FF5}"/>
                </a:ext>
              </a:extLst>
            </p:cNvPr>
            <p:cNvCxnSpPr>
              <a:cxnSpLocks/>
            </p:cNvCxnSpPr>
            <p:nvPr/>
          </p:nvCxnSpPr>
          <p:spPr>
            <a:xfrm flipH="1">
              <a:off x="2188469" y="1672693"/>
              <a:ext cx="1078523" cy="3818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DF5D84CB-CF99-4C1B-BD2D-0094142CF5CB}"/>
                </a:ext>
              </a:extLst>
            </p:cNvPr>
            <p:cNvSpPr/>
            <p:nvPr/>
          </p:nvSpPr>
          <p:spPr>
            <a:xfrm>
              <a:off x="961926" y="2859196"/>
              <a:ext cx="820615" cy="149266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3C7D29D-1933-44C3-8567-628319B59E02}"/>
                </a:ext>
              </a:extLst>
            </p:cNvPr>
            <p:cNvSpPr/>
            <p:nvPr/>
          </p:nvSpPr>
          <p:spPr>
            <a:xfrm>
              <a:off x="2537001" y="2859197"/>
              <a:ext cx="820615" cy="149266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688AC41-80BA-4685-BAAF-275ADA5E90EF}"/>
                </a:ext>
              </a:extLst>
            </p:cNvPr>
            <p:cNvSpPr/>
            <p:nvPr/>
          </p:nvSpPr>
          <p:spPr>
            <a:xfrm>
              <a:off x="1986292" y="2648719"/>
              <a:ext cx="359507" cy="61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ED3A0D1-DFED-4F54-AA96-784D40003CF4}"/>
                </a:ext>
              </a:extLst>
            </p:cNvPr>
            <p:cNvSpPr/>
            <p:nvPr/>
          </p:nvSpPr>
          <p:spPr>
            <a:xfrm>
              <a:off x="1986018" y="3354502"/>
              <a:ext cx="359507" cy="61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6D19F87-C8F4-41EA-A2FF-CDC71F746F47}"/>
                </a:ext>
              </a:extLst>
            </p:cNvPr>
            <p:cNvSpPr/>
            <p:nvPr/>
          </p:nvSpPr>
          <p:spPr>
            <a:xfrm>
              <a:off x="1986017" y="4055324"/>
              <a:ext cx="359507" cy="61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BD4B53A-2BA1-4497-8794-D0CE7DDD22F0}"/>
                </a:ext>
              </a:extLst>
            </p:cNvPr>
            <p:cNvSpPr/>
            <p:nvPr/>
          </p:nvSpPr>
          <p:spPr>
            <a:xfrm>
              <a:off x="2103523" y="3965079"/>
              <a:ext cx="93785" cy="87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44F9C12-A2B5-47F6-9572-1B24B98EBFD7}"/>
                </a:ext>
              </a:extLst>
            </p:cNvPr>
            <p:cNvSpPr/>
            <p:nvPr/>
          </p:nvSpPr>
          <p:spPr>
            <a:xfrm>
              <a:off x="2111744" y="3267181"/>
              <a:ext cx="93785" cy="87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06A5210D-AA03-4F0B-8BEF-7F5D91C0B36A}"/>
              </a:ext>
            </a:extLst>
          </p:cNvPr>
          <p:cNvGrpSpPr/>
          <p:nvPr/>
        </p:nvGrpSpPr>
        <p:grpSpPr>
          <a:xfrm>
            <a:off x="6497942" y="1547446"/>
            <a:ext cx="2524919" cy="3477846"/>
            <a:chOff x="4973941" y="1547446"/>
            <a:chExt cx="2524919" cy="3477846"/>
          </a:xfrm>
        </p:grpSpPr>
        <p:sp>
          <p:nvSpPr>
            <p:cNvPr id="16" name="Rectangle 15">
              <a:extLst>
                <a:ext uri="{FF2B5EF4-FFF2-40B4-BE49-F238E27FC236}">
                  <a16:creationId xmlns:a16="http://schemas.microsoft.com/office/drawing/2014/main" id="{4EF9494E-6E23-4273-A2BA-04A6CB905908}"/>
                </a:ext>
              </a:extLst>
            </p:cNvPr>
            <p:cNvSpPr/>
            <p:nvPr/>
          </p:nvSpPr>
          <p:spPr>
            <a:xfrm>
              <a:off x="4974492" y="1946030"/>
              <a:ext cx="2407138" cy="3079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2CB5E00-0F9C-49F2-9A4E-D7E33734EE59}"/>
                </a:ext>
              </a:extLst>
            </p:cNvPr>
            <p:cNvSpPr/>
            <p:nvPr/>
          </p:nvSpPr>
          <p:spPr>
            <a:xfrm>
              <a:off x="4973941" y="2923026"/>
              <a:ext cx="820615" cy="149266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FD755A-C0D7-4BE2-A8F1-02FAD8707E08}"/>
                </a:ext>
              </a:extLst>
            </p:cNvPr>
            <p:cNvSpPr/>
            <p:nvPr/>
          </p:nvSpPr>
          <p:spPr>
            <a:xfrm>
              <a:off x="6549016" y="2923027"/>
              <a:ext cx="820615" cy="149266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58E306-33AC-4E8A-89D8-DE1C218F8286}"/>
                </a:ext>
              </a:extLst>
            </p:cNvPr>
            <p:cNvSpPr/>
            <p:nvPr/>
          </p:nvSpPr>
          <p:spPr>
            <a:xfrm>
              <a:off x="5998307" y="2712549"/>
              <a:ext cx="359507" cy="61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17499E6-AD72-496F-B525-33850F2CF545}"/>
                </a:ext>
              </a:extLst>
            </p:cNvPr>
            <p:cNvSpPr/>
            <p:nvPr/>
          </p:nvSpPr>
          <p:spPr>
            <a:xfrm>
              <a:off x="6115538" y="1946030"/>
              <a:ext cx="93785" cy="766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30764E-1753-4465-BCF9-30097CE9B638}"/>
                </a:ext>
              </a:extLst>
            </p:cNvPr>
            <p:cNvSpPr/>
            <p:nvPr/>
          </p:nvSpPr>
          <p:spPr>
            <a:xfrm>
              <a:off x="5998307" y="1946030"/>
              <a:ext cx="359507" cy="155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41BF0A6-06E4-42EF-9FED-FE15F0E6FA14}"/>
                </a:ext>
              </a:extLst>
            </p:cNvPr>
            <p:cNvSpPr/>
            <p:nvPr/>
          </p:nvSpPr>
          <p:spPr>
            <a:xfrm>
              <a:off x="5998307" y="1547446"/>
              <a:ext cx="359507" cy="316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FE34A7F-47F9-44CA-9BC5-D955CD5A1FB3}"/>
                </a:ext>
              </a:extLst>
            </p:cNvPr>
            <p:cNvSpPr/>
            <p:nvPr/>
          </p:nvSpPr>
          <p:spPr>
            <a:xfrm>
              <a:off x="6115538" y="1863604"/>
              <a:ext cx="93785" cy="82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A53B915-A7B5-42F7-B91E-5E5F4AEDBA15}"/>
                </a:ext>
              </a:extLst>
            </p:cNvPr>
            <p:cNvSpPr/>
            <p:nvPr/>
          </p:nvSpPr>
          <p:spPr>
            <a:xfrm>
              <a:off x="5998033" y="3418332"/>
              <a:ext cx="359507" cy="61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7E9D23-EAEE-4A6E-9885-4BCBD4C8E1C7}"/>
                </a:ext>
              </a:extLst>
            </p:cNvPr>
            <p:cNvSpPr/>
            <p:nvPr/>
          </p:nvSpPr>
          <p:spPr>
            <a:xfrm>
              <a:off x="5998032" y="4119154"/>
              <a:ext cx="359507" cy="61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E03D931-1C71-4961-AAF9-434D0A1A9E7E}"/>
                </a:ext>
              </a:extLst>
            </p:cNvPr>
            <p:cNvSpPr/>
            <p:nvPr/>
          </p:nvSpPr>
          <p:spPr>
            <a:xfrm>
              <a:off x="6115538" y="4028909"/>
              <a:ext cx="93785" cy="87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38DEF31-632B-4D26-8D1A-56B442B91310}"/>
                </a:ext>
              </a:extLst>
            </p:cNvPr>
            <p:cNvSpPr/>
            <p:nvPr/>
          </p:nvSpPr>
          <p:spPr>
            <a:xfrm>
              <a:off x="6123759" y="3331011"/>
              <a:ext cx="93785" cy="87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C249663-07CE-4A56-A253-5AACE47BD641}"/>
                </a:ext>
              </a:extLst>
            </p:cNvPr>
            <p:cNvSpPr/>
            <p:nvPr/>
          </p:nvSpPr>
          <p:spPr>
            <a:xfrm>
              <a:off x="5738899" y="2329289"/>
              <a:ext cx="873840" cy="269600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Arrow Connector 56">
              <a:extLst>
                <a:ext uri="{FF2B5EF4-FFF2-40B4-BE49-F238E27FC236}">
                  <a16:creationId xmlns:a16="http://schemas.microsoft.com/office/drawing/2014/main" id="{C862EAD5-C388-448F-AD06-591505F4E458}"/>
                </a:ext>
              </a:extLst>
            </p:cNvPr>
            <p:cNvCxnSpPr>
              <a:cxnSpLocks/>
              <a:endCxn id="55" idx="7"/>
            </p:cNvCxnSpPr>
            <p:nvPr/>
          </p:nvCxnSpPr>
          <p:spPr>
            <a:xfrm flipH="1">
              <a:off x="6484768" y="2088784"/>
              <a:ext cx="1014092" cy="6353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8" name="TextBox 57">
            <a:extLst>
              <a:ext uri="{FF2B5EF4-FFF2-40B4-BE49-F238E27FC236}">
                <a16:creationId xmlns:a16="http://schemas.microsoft.com/office/drawing/2014/main" id="{AA8F6E4F-CF14-4308-B8C5-1FC9816A5A32}"/>
              </a:ext>
            </a:extLst>
          </p:cNvPr>
          <p:cNvSpPr txBox="1"/>
          <p:nvPr/>
        </p:nvSpPr>
        <p:spPr>
          <a:xfrm>
            <a:off x="8988615" y="1455641"/>
            <a:ext cx="1685400" cy="923330"/>
          </a:xfrm>
          <a:prstGeom prst="rect">
            <a:avLst/>
          </a:prstGeom>
          <a:noFill/>
        </p:spPr>
        <p:txBody>
          <a:bodyPr wrap="square" rtlCol="0">
            <a:spAutoFit/>
          </a:bodyPr>
          <a:lstStyle/>
          <a:p>
            <a:r>
              <a:rPr lang="en-US" dirty="0"/>
              <a:t>Cascading of coils to cover large magnets</a:t>
            </a:r>
          </a:p>
        </p:txBody>
      </p:sp>
      <p:sp>
        <p:nvSpPr>
          <p:cNvPr id="60" name="Title 1">
            <a:extLst>
              <a:ext uri="{FF2B5EF4-FFF2-40B4-BE49-F238E27FC236}">
                <a16:creationId xmlns:a16="http://schemas.microsoft.com/office/drawing/2014/main" id="{22651191-4411-4DC0-BA53-70C5D8944291}"/>
              </a:ext>
            </a:extLst>
          </p:cNvPr>
          <p:cNvSpPr>
            <a:spLocks noGrp="1"/>
          </p:cNvSpPr>
          <p:nvPr>
            <p:ph type="title"/>
          </p:nvPr>
        </p:nvSpPr>
        <p:spPr>
          <a:xfrm>
            <a:off x="4017109" y="108374"/>
            <a:ext cx="5675198" cy="760350"/>
          </a:xfrm>
        </p:spPr>
        <p:txBody>
          <a:bodyPr>
            <a:normAutofit/>
          </a:bodyPr>
          <a:lstStyle/>
          <a:p>
            <a:r>
              <a:rPr lang="en-US" sz="3600" b="1" dirty="0">
                <a:solidFill>
                  <a:srgbClr val="FFC000"/>
                </a:solidFill>
              </a:rPr>
              <a:t>Concept</a:t>
            </a:r>
          </a:p>
        </p:txBody>
      </p:sp>
    </p:spTree>
    <p:extLst>
      <p:ext uri="{BB962C8B-B14F-4D97-AF65-F5344CB8AC3E}">
        <p14:creationId xmlns:p14="http://schemas.microsoft.com/office/powerpoint/2010/main" val="3646178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FBE6-D9EC-4B1E-85B5-95D5FC8BB722}"/>
              </a:ext>
            </a:extLst>
          </p:cNvPr>
          <p:cNvSpPr>
            <a:spLocks noGrp="1"/>
          </p:cNvSpPr>
          <p:nvPr>
            <p:ph type="title"/>
          </p:nvPr>
        </p:nvSpPr>
        <p:spPr>
          <a:xfrm>
            <a:off x="4920916" y="262914"/>
            <a:ext cx="2658980" cy="525828"/>
          </a:xfrm>
        </p:spPr>
        <p:txBody>
          <a:bodyPr>
            <a:normAutofit fontScale="90000"/>
          </a:bodyPr>
          <a:lstStyle/>
          <a:p>
            <a:r>
              <a:rPr lang="en-US" b="1" dirty="0">
                <a:solidFill>
                  <a:srgbClr val="FFC000"/>
                </a:solidFill>
              </a:rPr>
              <a:t>Project Stages</a:t>
            </a:r>
          </a:p>
        </p:txBody>
      </p:sp>
      <p:sp>
        <p:nvSpPr>
          <p:cNvPr id="3" name="Content Placeholder 2">
            <a:extLst>
              <a:ext uri="{FF2B5EF4-FFF2-40B4-BE49-F238E27FC236}">
                <a16:creationId xmlns:a16="http://schemas.microsoft.com/office/drawing/2014/main" id="{88EA69A6-2C47-4868-BC0D-7579E8732FC0}"/>
              </a:ext>
            </a:extLst>
          </p:cNvPr>
          <p:cNvSpPr>
            <a:spLocks noGrp="1"/>
          </p:cNvSpPr>
          <p:nvPr>
            <p:ph idx="1"/>
          </p:nvPr>
        </p:nvSpPr>
        <p:spPr>
          <a:xfrm>
            <a:off x="794084" y="1139414"/>
            <a:ext cx="10900611" cy="5849081"/>
          </a:xfrm>
        </p:spPr>
        <p:txBody>
          <a:bodyPr>
            <a:noAutofit/>
          </a:bodyPr>
          <a:lstStyle/>
          <a:p>
            <a:pPr>
              <a:buFont typeface="Wingdings" panose="05000000000000000000" pitchFamily="2" charset="2"/>
              <a:buChar char="q"/>
            </a:pPr>
            <a:r>
              <a:rPr lang="en-US" sz="2400" dirty="0"/>
              <a:t>Calibration of developed PCB coil in BNL harmonic coil Calibration facility</a:t>
            </a:r>
          </a:p>
          <a:p>
            <a:pPr marL="0" indent="0">
              <a:buNone/>
            </a:pPr>
            <a:endParaRPr lang="en-US" sz="2400" dirty="0"/>
          </a:p>
          <a:p>
            <a:pPr>
              <a:buFont typeface="Wingdings" panose="05000000000000000000" pitchFamily="2" charset="2"/>
              <a:buChar char="q"/>
            </a:pPr>
            <a:r>
              <a:rPr lang="en-US" sz="2400" dirty="0"/>
              <a:t>Cross calibration of developed PCB coil using pre-calibrated coil (AUP harmonic coil) in 1 meter Quadrupole magnet</a:t>
            </a:r>
          </a:p>
          <a:p>
            <a:pPr marL="0" indent="0">
              <a:buNone/>
            </a:pPr>
            <a:endParaRPr lang="en-US" sz="2400" dirty="0"/>
          </a:p>
          <a:p>
            <a:pPr>
              <a:buFont typeface="Wingdings" panose="05000000000000000000" pitchFamily="2" charset="2"/>
              <a:buChar char="q"/>
            </a:pPr>
            <a:r>
              <a:rPr lang="en-US" sz="2400" dirty="0"/>
              <a:t>Warm to cold measurement deviation in 1 meter Quadrupole magnet</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Noise floor measurement</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Development of cold amplifier</a:t>
            </a:r>
          </a:p>
          <a:p>
            <a:pPr marL="0" indent="0">
              <a:buNone/>
            </a:pPr>
            <a:endParaRPr lang="en-US" sz="2400" dirty="0"/>
          </a:p>
          <a:p>
            <a:pPr>
              <a:buFont typeface="Wingdings" panose="05000000000000000000" pitchFamily="2" charset="2"/>
              <a:buChar char="q"/>
            </a:pPr>
            <a:r>
              <a:rPr lang="en-US" sz="2400" dirty="0"/>
              <a:t>Cascading PCB coils to cover long magnets</a:t>
            </a:r>
          </a:p>
        </p:txBody>
      </p:sp>
    </p:spTree>
    <p:extLst>
      <p:ext uri="{BB962C8B-B14F-4D97-AF65-F5344CB8AC3E}">
        <p14:creationId xmlns:p14="http://schemas.microsoft.com/office/powerpoint/2010/main" val="501493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FAF11-2557-31D8-2E8E-F34D4FCDF483}"/>
              </a:ext>
            </a:extLst>
          </p:cNvPr>
          <p:cNvSpPr>
            <a:spLocks noGrp="1"/>
          </p:cNvSpPr>
          <p:nvPr>
            <p:ph type="title"/>
          </p:nvPr>
        </p:nvSpPr>
        <p:spPr>
          <a:xfrm>
            <a:off x="4054643" y="0"/>
            <a:ext cx="3805990" cy="1143000"/>
          </a:xfrm>
        </p:spPr>
        <p:txBody>
          <a:bodyPr/>
          <a:lstStyle/>
          <a:p>
            <a:r>
              <a:rPr lang="en-US" dirty="0"/>
              <a:t>Summary</a:t>
            </a:r>
          </a:p>
        </p:txBody>
      </p:sp>
      <p:sp>
        <p:nvSpPr>
          <p:cNvPr id="4" name="Slide Number Placeholder 3">
            <a:extLst>
              <a:ext uri="{FF2B5EF4-FFF2-40B4-BE49-F238E27FC236}">
                <a16:creationId xmlns:a16="http://schemas.microsoft.com/office/drawing/2014/main" id="{F965B0F9-726D-1BFC-372F-B7B0B3F84D5E}"/>
              </a:ext>
            </a:extLst>
          </p:cNvPr>
          <p:cNvSpPr>
            <a:spLocks noGrp="1"/>
          </p:cNvSpPr>
          <p:nvPr>
            <p:ph type="sldNum" sz="quarter" idx="12"/>
          </p:nvPr>
        </p:nvSpPr>
        <p:spPr/>
        <p:txBody>
          <a:bodyPr/>
          <a:lstStyle/>
          <a:p>
            <a:fld id="{D260E43B-7F43-FA45-AAB7-E054FD6CC4E3}" type="slidenum">
              <a:rPr lang="en-US" smtClean="0"/>
              <a:t>18</a:t>
            </a:fld>
            <a:endParaRPr lang="en-US" dirty="0"/>
          </a:p>
        </p:txBody>
      </p:sp>
      <p:sp>
        <p:nvSpPr>
          <p:cNvPr id="6" name="TextBox 5">
            <a:extLst>
              <a:ext uri="{FF2B5EF4-FFF2-40B4-BE49-F238E27FC236}">
                <a16:creationId xmlns:a16="http://schemas.microsoft.com/office/drawing/2014/main" id="{A9CDDEFF-695E-2D58-2612-E91CE2E788D9}"/>
              </a:ext>
            </a:extLst>
          </p:cNvPr>
          <p:cNvSpPr txBox="1"/>
          <p:nvPr/>
        </p:nvSpPr>
        <p:spPr>
          <a:xfrm>
            <a:off x="1251284" y="1395663"/>
            <a:ext cx="10166684"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Quench detection at very low half coil voltage difference threshold (sub millivolt) requires QD to be located very close to magnet inside the cryostat</a:t>
            </a:r>
          </a:p>
          <a:p>
            <a:pPr marL="285750" indent="-285750">
              <a:buFont typeface="Arial" panose="020B0604020202020204" pitchFamily="34" charset="0"/>
              <a:buChar char="•"/>
            </a:pPr>
            <a:r>
              <a:rPr lang="en-US" sz="2400" dirty="0"/>
              <a:t>Initial attempt will be to assemble 77k quench detector using off-the–self components and components validated by BNL’s Instrumentation department for </a:t>
            </a:r>
            <a:r>
              <a:rPr lang="en-US" sz="2400" dirty="0" err="1"/>
              <a:t>LAr</a:t>
            </a:r>
            <a:r>
              <a:rPr lang="en-US" sz="2400" dirty="0"/>
              <a:t> detector.</a:t>
            </a:r>
          </a:p>
          <a:p>
            <a:pPr marL="285750" indent="-285750">
              <a:buFont typeface="Arial" panose="020B0604020202020204" pitchFamily="34" charset="0"/>
              <a:buChar char="•"/>
            </a:pPr>
            <a:r>
              <a:rPr lang="en-US" sz="2400" dirty="0"/>
              <a:t>Test the Cryogenic QD for very low threshold on HTS coil (heater induced quench)</a:t>
            </a:r>
          </a:p>
          <a:p>
            <a:pPr marL="285750" indent="-285750">
              <a:buFont typeface="Arial" panose="020B0604020202020204" pitchFamily="34" charset="0"/>
              <a:buChar char="•"/>
            </a:pPr>
            <a:r>
              <a:rPr lang="en-US" sz="2400" dirty="0"/>
              <a:t>Assemble 4.5K QD using FPGA embedded in the 4.5K cryostat. Some validation of FPGA operation at 4.5K is done by BNL’s IO Dept.</a:t>
            </a:r>
          </a:p>
          <a:p>
            <a:pPr marL="285750" indent="-285750">
              <a:buFont typeface="Arial" panose="020B0604020202020204" pitchFamily="34" charset="0"/>
              <a:buChar char="•"/>
            </a:pPr>
            <a:r>
              <a:rPr lang="en-US" sz="2400" dirty="0"/>
              <a:t>Assemble rotating coil (PCB) system to operate in liquid helium (No warm bore tube)</a:t>
            </a:r>
          </a:p>
        </p:txBody>
      </p:sp>
    </p:spTree>
    <p:extLst>
      <p:ext uri="{BB962C8B-B14F-4D97-AF65-F5344CB8AC3E}">
        <p14:creationId xmlns:p14="http://schemas.microsoft.com/office/powerpoint/2010/main" val="161747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F2D3D4-81AE-BAE3-B48A-A3FD17E663B5}"/>
              </a:ext>
            </a:extLst>
          </p:cNvPr>
          <p:cNvSpPr>
            <a:spLocks noGrp="1"/>
          </p:cNvSpPr>
          <p:nvPr>
            <p:ph type="ctrTitle"/>
          </p:nvPr>
        </p:nvSpPr>
        <p:spPr/>
        <p:txBody>
          <a:bodyPr/>
          <a:lstStyle/>
          <a:p>
            <a:r>
              <a:rPr lang="en-US"/>
              <a:t>Extra slides</a:t>
            </a:r>
          </a:p>
        </p:txBody>
      </p:sp>
      <p:sp>
        <p:nvSpPr>
          <p:cNvPr id="8" name="Subtitle 7">
            <a:extLst>
              <a:ext uri="{FF2B5EF4-FFF2-40B4-BE49-F238E27FC236}">
                <a16:creationId xmlns:a16="http://schemas.microsoft.com/office/drawing/2014/main" id="{39910D0A-94B7-3D44-799A-4BB57754187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64D63C1-4BA3-9DB5-3A9C-CD6FF2FC2B5A}"/>
              </a:ext>
            </a:extLst>
          </p:cNvPr>
          <p:cNvSpPr>
            <a:spLocks noGrp="1"/>
          </p:cNvSpPr>
          <p:nvPr>
            <p:ph type="sldNum" sz="quarter" idx="4294967295"/>
          </p:nvPr>
        </p:nvSpPr>
        <p:spPr>
          <a:xfrm>
            <a:off x="11503025" y="6356350"/>
            <a:ext cx="688975" cy="365125"/>
          </a:xfrm>
        </p:spPr>
        <p:txBody>
          <a:bodyPr/>
          <a:lstStyle/>
          <a:p>
            <a:fld id="{D260E43B-7F43-FA45-AAB7-E054FD6CC4E3}" type="slidenum">
              <a:rPr lang="en-US" smtClean="0"/>
              <a:t>19</a:t>
            </a:fld>
            <a:endParaRPr lang="en-US" dirty="0"/>
          </a:p>
        </p:txBody>
      </p:sp>
    </p:spTree>
    <p:extLst>
      <p:ext uri="{BB962C8B-B14F-4D97-AF65-F5344CB8AC3E}">
        <p14:creationId xmlns:p14="http://schemas.microsoft.com/office/powerpoint/2010/main" val="1617799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779C-7CE7-3E92-70FB-ACBC8B9E5437}"/>
              </a:ext>
            </a:extLst>
          </p:cNvPr>
          <p:cNvSpPr>
            <a:spLocks noGrp="1"/>
          </p:cNvSpPr>
          <p:nvPr>
            <p:ph type="title"/>
          </p:nvPr>
        </p:nvSpPr>
        <p:spPr>
          <a:xfrm>
            <a:off x="5029200" y="-9331"/>
            <a:ext cx="3480318" cy="1143000"/>
          </a:xfrm>
        </p:spPr>
        <p:txBody>
          <a:bodyPr>
            <a:normAutofit/>
          </a:bodyPr>
          <a:lstStyle/>
          <a:p>
            <a:pPr algn="l"/>
            <a:r>
              <a:rPr lang="en-US" sz="3200" dirty="0"/>
              <a:t>Outline</a:t>
            </a:r>
          </a:p>
        </p:txBody>
      </p:sp>
      <p:sp>
        <p:nvSpPr>
          <p:cNvPr id="3" name="Content Placeholder 2">
            <a:extLst>
              <a:ext uri="{FF2B5EF4-FFF2-40B4-BE49-F238E27FC236}">
                <a16:creationId xmlns:a16="http://schemas.microsoft.com/office/drawing/2014/main" id="{315844B3-6209-B100-DF6D-93027F14C36C}"/>
              </a:ext>
            </a:extLst>
          </p:cNvPr>
          <p:cNvSpPr>
            <a:spLocks noGrp="1"/>
          </p:cNvSpPr>
          <p:nvPr>
            <p:ph idx="1"/>
          </p:nvPr>
        </p:nvSpPr>
        <p:spPr>
          <a:xfrm>
            <a:off x="609600" y="1239521"/>
            <a:ext cx="8839200" cy="5019040"/>
          </a:xfrm>
        </p:spPr>
        <p:txBody>
          <a:bodyPr>
            <a:normAutofit/>
          </a:bodyPr>
          <a:lstStyle/>
          <a:p>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E4016E9B-64D4-1EB1-E2B9-9918A55D6D08}"/>
              </a:ext>
            </a:extLst>
          </p:cNvPr>
          <p:cNvSpPr>
            <a:spLocks noGrp="1"/>
          </p:cNvSpPr>
          <p:nvPr>
            <p:ph type="sldNum" sz="quarter" idx="12"/>
          </p:nvPr>
        </p:nvSpPr>
        <p:spPr/>
        <p:txBody>
          <a:bodyPr/>
          <a:lstStyle/>
          <a:p>
            <a:fld id="{D260E43B-7F43-FA45-AAB7-E054FD6CC4E3}" type="slidenum">
              <a:rPr lang="en-US" smtClean="0"/>
              <a:t>2</a:t>
            </a:fld>
            <a:endParaRPr lang="en-US" dirty="0"/>
          </a:p>
        </p:txBody>
      </p:sp>
      <p:sp>
        <p:nvSpPr>
          <p:cNvPr id="5" name="TextBox 4">
            <a:extLst>
              <a:ext uri="{FF2B5EF4-FFF2-40B4-BE49-F238E27FC236}">
                <a16:creationId xmlns:a16="http://schemas.microsoft.com/office/drawing/2014/main" id="{08D30C12-485E-2CC6-25BD-C3FD859D8E2F}"/>
              </a:ext>
            </a:extLst>
          </p:cNvPr>
          <p:cNvSpPr txBox="1"/>
          <p:nvPr/>
        </p:nvSpPr>
        <p:spPr>
          <a:xfrm>
            <a:off x="2099388" y="1679510"/>
            <a:ext cx="8840305" cy="2308324"/>
          </a:xfrm>
          <a:prstGeom prst="rect">
            <a:avLst/>
          </a:prstGeom>
          <a:noFill/>
        </p:spPr>
        <p:txBody>
          <a:bodyPr wrap="none" rtlCol="0">
            <a:spAutoFit/>
          </a:bodyPr>
          <a:lstStyle/>
          <a:p>
            <a:pPr marL="285750" indent="-285750">
              <a:buFont typeface="Arial" panose="020B0604020202020204" pitchFamily="34" charset="0"/>
              <a:buChar char="•"/>
            </a:pPr>
            <a:r>
              <a:rPr lang="en-US" sz="2400" dirty="0"/>
              <a:t>Motivation. Why we need cryogenic Quench detector</a:t>
            </a:r>
          </a:p>
          <a:p>
            <a:pPr marL="285750" indent="-285750">
              <a:buFont typeface="Arial" panose="020B0604020202020204" pitchFamily="34" charset="0"/>
              <a:buChar char="•"/>
            </a:pPr>
            <a:r>
              <a:rPr lang="en-US" sz="2400" dirty="0"/>
              <a:t>Cryogenic QD versus normal quench detector</a:t>
            </a:r>
          </a:p>
          <a:p>
            <a:pPr marL="285750" indent="-285750">
              <a:buFont typeface="Arial" panose="020B0604020202020204" pitchFamily="34" charset="0"/>
              <a:buChar char="•"/>
            </a:pPr>
            <a:r>
              <a:rPr lang="en-US" sz="2400" dirty="0"/>
              <a:t>Implementing 77K  cryogenic quench detector system</a:t>
            </a:r>
          </a:p>
          <a:p>
            <a:pPr marL="285750" indent="-285750">
              <a:buFont typeface="Arial" panose="020B0604020202020204" pitchFamily="34" charset="0"/>
              <a:buChar char="•"/>
            </a:pPr>
            <a:r>
              <a:rPr lang="en-US" sz="2400" dirty="0"/>
              <a:t>Proposed components for 77K operation</a:t>
            </a:r>
          </a:p>
          <a:p>
            <a:pPr marL="285750" indent="-285750">
              <a:buFont typeface="Arial" panose="020B0604020202020204" pitchFamily="34" charset="0"/>
              <a:buChar char="•"/>
            </a:pPr>
            <a:r>
              <a:rPr lang="en-US" sz="2400" dirty="0"/>
              <a:t>Proposed architecture for cold rotating coil measurement system</a:t>
            </a:r>
          </a:p>
          <a:p>
            <a:pPr marL="285750" indent="-285750">
              <a:buFont typeface="Arial" panose="020B0604020202020204" pitchFamily="34" charset="0"/>
              <a:buChar char="•"/>
            </a:pPr>
            <a:r>
              <a:rPr lang="en-US" sz="2400" dirty="0"/>
              <a:t>Summary</a:t>
            </a:r>
          </a:p>
        </p:txBody>
      </p:sp>
    </p:spTree>
    <p:extLst>
      <p:ext uri="{BB962C8B-B14F-4D97-AF65-F5344CB8AC3E}">
        <p14:creationId xmlns:p14="http://schemas.microsoft.com/office/powerpoint/2010/main" val="2704051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B6B51-A08B-25ED-D9D0-CF27E15A4647}"/>
              </a:ext>
            </a:extLst>
          </p:cNvPr>
          <p:cNvSpPr>
            <a:spLocks noGrp="1"/>
          </p:cNvSpPr>
          <p:nvPr>
            <p:ph type="title"/>
          </p:nvPr>
        </p:nvSpPr>
        <p:spPr>
          <a:xfrm>
            <a:off x="506186" y="176280"/>
            <a:ext cx="11049000" cy="826861"/>
          </a:xfrm>
        </p:spPr>
        <p:txBody>
          <a:bodyPr>
            <a:normAutofit/>
          </a:bodyPr>
          <a:lstStyle/>
          <a:p>
            <a:r>
              <a:rPr lang="en-US" sz="4000" dirty="0"/>
              <a:t>Choice of optical isolator (2)</a:t>
            </a:r>
          </a:p>
        </p:txBody>
      </p:sp>
      <p:sp>
        <p:nvSpPr>
          <p:cNvPr id="3" name="Content Placeholder 2">
            <a:extLst>
              <a:ext uri="{FF2B5EF4-FFF2-40B4-BE49-F238E27FC236}">
                <a16:creationId xmlns:a16="http://schemas.microsoft.com/office/drawing/2014/main" id="{90C8F86C-83E8-33C3-8B3A-0C2F6ED84A75}"/>
              </a:ext>
            </a:extLst>
          </p:cNvPr>
          <p:cNvSpPr>
            <a:spLocks noGrp="1"/>
          </p:cNvSpPr>
          <p:nvPr>
            <p:ph idx="1"/>
          </p:nvPr>
        </p:nvSpPr>
        <p:spPr>
          <a:xfrm>
            <a:off x="628650" y="1213304"/>
            <a:ext cx="5225143" cy="4207185"/>
          </a:xfrm>
        </p:spPr>
        <p:txBody>
          <a:bodyPr>
            <a:normAutofit/>
          </a:bodyPr>
          <a:lstStyle/>
          <a:p>
            <a:pPr marL="457200" indent="-457200">
              <a:buFont typeface="Arial" panose="020B0604020202020204" pitchFamily="34" charset="0"/>
              <a:buChar char="•"/>
            </a:pPr>
            <a:r>
              <a:rPr lang="en-US" sz="2000" dirty="0"/>
              <a:t>Small-signal input-output gain (known as the current transfer ratio or CTR) is a function of both bias current and temperature and needs to be calibrated.</a:t>
            </a:r>
          </a:p>
          <a:p>
            <a:pPr marL="457200" indent="-457200">
              <a:buFont typeface="Arial" panose="020B0604020202020204" pitchFamily="34" charset="0"/>
              <a:buChar char="•"/>
            </a:pPr>
            <a:r>
              <a:rPr lang="en-US" sz="2000" dirty="0">
                <a:solidFill>
                  <a:srgbClr val="0070C0"/>
                </a:solidFill>
              </a:rPr>
              <a:t>Option 1: </a:t>
            </a:r>
            <a:r>
              <a:rPr lang="en-US" sz="2000" dirty="0"/>
              <a:t>6N135 (Vishay)</a:t>
            </a:r>
          </a:p>
          <a:p>
            <a:pPr marL="914400" lvl="1" indent="-457200"/>
            <a:r>
              <a:rPr lang="en-US" sz="1600" dirty="0"/>
              <a:t>Small-signal bandwidth = 2 MHz</a:t>
            </a:r>
          </a:p>
          <a:p>
            <a:pPr marL="914400" lvl="1" indent="-457200"/>
            <a:r>
              <a:rPr lang="en-US" sz="1600" dirty="0"/>
              <a:t>Maximum data rate = 1 </a:t>
            </a:r>
            <a:r>
              <a:rPr lang="en-US" sz="1600" dirty="0" err="1"/>
              <a:t>MBd</a:t>
            </a:r>
            <a:endParaRPr lang="en-US" sz="1600" dirty="0"/>
          </a:p>
          <a:p>
            <a:pPr marL="914400" lvl="1" indent="-457200"/>
            <a:r>
              <a:rPr lang="en-US" sz="1600" dirty="0"/>
              <a:t>Isolation voltage = 5.3 kV</a:t>
            </a:r>
          </a:p>
        </p:txBody>
      </p:sp>
      <p:sp>
        <p:nvSpPr>
          <p:cNvPr id="4" name="Slide Number Placeholder 3">
            <a:extLst>
              <a:ext uri="{FF2B5EF4-FFF2-40B4-BE49-F238E27FC236}">
                <a16:creationId xmlns:a16="http://schemas.microsoft.com/office/drawing/2014/main" id="{64DB3DF8-7F70-C3E1-8B1A-0E91008AE4D8}"/>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pic>
        <p:nvPicPr>
          <p:cNvPr id="5" name="Picture 4">
            <a:extLst>
              <a:ext uri="{FF2B5EF4-FFF2-40B4-BE49-F238E27FC236}">
                <a16:creationId xmlns:a16="http://schemas.microsoft.com/office/drawing/2014/main" id="{60F06BB0-E882-112A-C13A-CB9BF8B0A4F2}"/>
              </a:ext>
            </a:extLst>
          </p:cNvPr>
          <p:cNvPicPr>
            <a:picLocks noChangeAspect="1"/>
          </p:cNvPicPr>
          <p:nvPr/>
        </p:nvPicPr>
        <p:blipFill>
          <a:blip r:embed="rId2"/>
          <a:stretch>
            <a:fillRect/>
          </a:stretch>
        </p:blipFill>
        <p:spPr>
          <a:xfrm>
            <a:off x="506186" y="3698421"/>
            <a:ext cx="2943225" cy="1866846"/>
          </a:xfrm>
          <a:prstGeom prst="rect">
            <a:avLst/>
          </a:prstGeom>
        </p:spPr>
      </p:pic>
      <p:pic>
        <p:nvPicPr>
          <p:cNvPr id="6" name="Picture 5">
            <a:extLst>
              <a:ext uri="{FF2B5EF4-FFF2-40B4-BE49-F238E27FC236}">
                <a16:creationId xmlns:a16="http://schemas.microsoft.com/office/drawing/2014/main" id="{46C28795-29EC-58B8-24EA-AAE76C23B902}"/>
              </a:ext>
            </a:extLst>
          </p:cNvPr>
          <p:cNvPicPr>
            <a:picLocks noChangeAspect="1"/>
          </p:cNvPicPr>
          <p:nvPr/>
        </p:nvPicPr>
        <p:blipFill rotWithShape="1">
          <a:blip r:embed="rId3"/>
          <a:srcRect l="11149"/>
          <a:stretch/>
        </p:blipFill>
        <p:spPr>
          <a:xfrm>
            <a:off x="3641272" y="3698421"/>
            <a:ext cx="3057969" cy="2958646"/>
          </a:xfrm>
          <a:prstGeom prst="rect">
            <a:avLst/>
          </a:prstGeom>
        </p:spPr>
      </p:pic>
      <p:pic>
        <p:nvPicPr>
          <p:cNvPr id="7" name="Picture 6">
            <a:extLst>
              <a:ext uri="{FF2B5EF4-FFF2-40B4-BE49-F238E27FC236}">
                <a16:creationId xmlns:a16="http://schemas.microsoft.com/office/drawing/2014/main" id="{03661A03-69BE-2A57-AD7D-F676F998618C}"/>
              </a:ext>
            </a:extLst>
          </p:cNvPr>
          <p:cNvPicPr>
            <a:picLocks noChangeAspect="1"/>
          </p:cNvPicPr>
          <p:nvPr/>
        </p:nvPicPr>
        <p:blipFill>
          <a:blip r:embed="rId4"/>
          <a:stretch>
            <a:fillRect/>
          </a:stretch>
        </p:blipFill>
        <p:spPr>
          <a:xfrm>
            <a:off x="8417379" y="1213304"/>
            <a:ext cx="3512219" cy="3690938"/>
          </a:xfrm>
          <a:prstGeom prst="rect">
            <a:avLst/>
          </a:prstGeom>
        </p:spPr>
      </p:pic>
    </p:spTree>
    <p:extLst>
      <p:ext uri="{BB962C8B-B14F-4D97-AF65-F5344CB8AC3E}">
        <p14:creationId xmlns:p14="http://schemas.microsoft.com/office/powerpoint/2010/main" val="1155314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F1651-6AF1-8E42-8425-EB206625E4C7}"/>
              </a:ext>
            </a:extLst>
          </p:cNvPr>
          <p:cNvSpPr>
            <a:spLocks noGrp="1"/>
          </p:cNvSpPr>
          <p:nvPr>
            <p:ph type="title"/>
          </p:nvPr>
        </p:nvSpPr>
        <p:spPr/>
        <p:txBody>
          <a:bodyPr/>
          <a:lstStyle/>
          <a:p>
            <a:r>
              <a:rPr lang="en-US" dirty="0"/>
              <a:t>Capacitor coupled PS</a:t>
            </a:r>
          </a:p>
        </p:txBody>
      </p:sp>
      <p:pic>
        <p:nvPicPr>
          <p:cNvPr id="6" name="Content Placeholder 5">
            <a:extLst>
              <a:ext uri="{FF2B5EF4-FFF2-40B4-BE49-F238E27FC236}">
                <a16:creationId xmlns:a16="http://schemas.microsoft.com/office/drawing/2014/main" id="{F8E0F158-1550-9BDF-0C70-6C539D54A6A0}"/>
              </a:ext>
            </a:extLst>
          </p:cNvPr>
          <p:cNvPicPr>
            <a:picLocks noGrp="1" noChangeAspect="1"/>
          </p:cNvPicPr>
          <p:nvPr>
            <p:ph idx="1"/>
          </p:nvPr>
        </p:nvPicPr>
        <p:blipFill>
          <a:blip r:embed="rId2"/>
          <a:stretch>
            <a:fillRect/>
          </a:stretch>
        </p:blipFill>
        <p:spPr>
          <a:xfrm>
            <a:off x="3068053" y="2169243"/>
            <a:ext cx="7483642" cy="3954239"/>
          </a:xfrm>
        </p:spPr>
      </p:pic>
      <p:sp>
        <p:nvSpPr>
          <p:cNvPr id="4" name="Slide Number Placeholder 3">
            <a:extLst>
              <a:ext uri="{FF2B5EF4-FFF2-40B4-BE49-F238E27FC236}">
                <a16:creationId xmlns:a16="http://schemas.microsoft.com/office/drawing/2014/main" id="{07A7D73E-9E06-DF78-F789-30B77EEBCF85}"/>
              </a:ext>
            </a:extLst>
          </p:cNvPr>
          <p:cNvSpPr>
            <a:spLocks noGrp="1"/>
          </p:cNvSpPr>
          <p:nvPr>
            <p:ph type="sldNum" sz="quarter" idx="12"/>
          </p:nvPr>
        </p:nvSpPr>
        <p:spPr/>
        <p:txBody>
          <a:bodyPr/>
          <a:lstStyle/>
          <a:p>
            <a:fld id="{D260E43B-7F43-FA45-AAB7-E054FD6CC4E3}" type="slidenum">
              <a:rPr lang="en-US" smtClean="0"/>
              <a:t>21</a:t>
            </a:fld>
            <a:endParaRPr lang="en-US" dirty="0"/>
          </a:p>
        </p:txBody>
      </p:sp>
      <p:sp>
        <p:nvSpPr>
          <p:cNvPr id="7" name="TextBox 6">
            <a:extLst>
              <a:ext uri="{FF2B5EF4-FFF2-40B4-BE49-F238E27FC236}">
                <a16:creationId xmlns:a16="http://schemas.microsoft.com/office/drawing/2014/main" id="{41728E4A-2B44-9147-82D6-2FC70D587EC0}"/>
              </a:ext>
            </a:extLst>
          </p:cNvPr>
          <p:cNvSpPr txBox="1"/>
          <p:nvPr/>
        </p:nvSpPr>
        <p:spPr>
          <a:xfrm>
            <a:off x="5282846" y="1869841"/>
            <a:ext cx="1200650" cy="369332"/>
          </a:xfrm>
          <a:prstGeom prst="rect">
            <a:avLst/>
          </a:prstGeom>
          <a:noFill/>
        </p:spPr>
        <p:txBody>
          <a:bodyPr wrap="none" rtlCol="0">
            <a:spAutoFit/>
          </a:bodyPr>
          <a:lstStyle/>
          <a:p>
            <a:r>
              <a:rPr lang="en-US" dirty="0" err="1"/>
              <a:t>Vout</a:t>
            </a:r>
            <a:r>
              <a:rPr lang="en-US" dirty="0"/>
              <a:t>=3.7V</a:t>
            </a:r>
          </a:p>
        </p:txBody>
      </p:sp>
    </p:spTree>
    <p:extLst>
      <p:ext uri="{BB962C8B-B14F-4D97-AF65-F5344CB8AC3E}">
        <p14:creationId xmlns:p14="http://schemas.microsoft.com/office/powerpoint/2010/main" val="1430702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DD7B-30B3-A746-4DF1-BADA8D93A570}"/>
              </a:ext>
            </a:extLst>
          </p:cNvPr>
          <p:cNvSpPr>
            <a:spLocks noGrp="1"/>
          </p:cNvSpPr>
          <p:nvPr>
            <p:ph type="title"/>
          </p:nvPr>
        </p:nvSpPr>
        <p:spPr/>
        <p:txBody>
          <a:bodyPr/>
          <a:lstStyle/>
          <a:p>
            <a:r>
              <a:rPr lang="en-US"/>
              <a:t>Guidelines</a:t>
            </a:r>
          </a:p>
        </p:txBody>
      </p:sp>
      <p:sp>
        <p:nvSpPr>
          <p:cNvPr id="3" name="Content Placeholder 2">
            <a:extLst>
              <a:ext uri="{FF2B5EF4-FFF2-40B4-BE49-F238E27FC236}">
                <a16:creationId xmlns:a16="http://schemas.microsoft.com/office/drawing/2014/main" id="{BF80C228-B7CC-9129-155A-AAF6E6067363}"/>
              </a:ext>
            </a:extLst>
          </p:cNvPr>
          <p:cNvSpPr>
            <a:spLocks noGrp="1"/>
          </p:cNvSpPr>
          <p:nvPr>
            <p:ph idx="1"/>
          </p:nvPr>
        </p:nvSpPr>
        <p:spPr/>
        <p:txBody>
          <a:bodyPr>
            <a:normAutofit fontScale="92500" lnSpcReduction="10000"/>
          </a:bodyPr>
          <a:lstStyle/>
          <a:p>
            <a:pPr marL="0" marR="0"/>
            <a:r>
              <a:rPr lang="en-US" sz="1800" b="1">
                <a:solidFill>
                  <a:schemeClr val="tx1"/>
                </a:solidFill>
                <a:effectLst/>
                <a:latin typeface="Aptos" panose="020B0004020202020204" pitchFamily="34" charset="0"/>
                <a:ea typeface="Aptos" panose="020B0004020202020204" pitchFamily="34" charset="0"/>
                <a:cs typeface="Aptos" panose="020B0004020202020204" pitchFamily="34" charset="0"/>
              </a:rPr>
              <a:t>When summarizing the status of the R&amp;D topics, please consider:</a:t>
            </a:r>
          </a:p>
          <a:p>
            <a:pPr marL="642938" lvl="1" indent="-342900">
              <a:spcBef>
                <a:spcPts val="0"/>
              </a:spcBef>
              <a:buSzPts val="1000"/>
              <a:buFont typeface="Symbol" panose="05050102010706020507" pitchFamily="18" charset="2"/>
              <a:buChar char=""/>
              <a:tabLst>
                <a:tab pos="457200" algn="l"/>
              </a:tabLst>
            </a:pPr>
            <a:r>
              <a:rPr lang="en-US" b="1">
                <a:solidFill>
                  <a:schemeClr val="tx1"/>
                </a:solidFill>
                <a:effectLst/>
                <a:latin typeface="Aptos" panose="020B0004020202020204" pitchFamily="34" charset="0"/>
                <a:ea typeface="Times New Roman" panose="02020603050405020304" pitchFamily="18" charset="0"/>
                <a:cs typeface="Aptos" panose="020B0004020202020204" pitchFamily="34" charset="0"/>
              </a:rPr>
              <a:t>issues encountered over the last year and proposed solutions (lessons learned).</a:t>
            </a:r>
          </a:p>
          <a:p>
            <a:pPr marL="942975" lvl="2" indent="-342900">
              <a:spcBef>
                <a:spcPts val="0"/>
              </a:spcBef>
              <a:buSzPts val="1000"/>
              <a:buFont typeface="Symbol" panose="05050102010706020507" pitchFamily="18" charset="2"/>
              <a:buChar char=""/>
              <a:tabLst>
                <a:tab pos="457200" algn="l"/>
              </a:tabLst>
            </a:pPr>
            <a:r>
              <a:rPr lang="en-US">
                <a:solidFill>
                  <a:srgbClr val="00B050"/>
                </a:solidFill>
                <a:effectLst/>
                <a:latin typeface="Aptos" panose="020B0004020202020204" pitchFamily="34" charset="0"/>
                <a:ea typeface="Aptos" panose="020B0004020202020204" pitchFamily="34" charset="0"/>
                <a:cs typeface="Aptos" panose="020B0004020202020204" pitchFamily="34" charset="0"/>
              </a:rPr>
              <a:t>Performed LTS/HTS hybrid common coil test. Achieved 8.7 T combined in one configuration and xx T in other configuration.</a:t>
            </a:r>
          </a:p>
          <a:p>
            <a:pPr marL="942975" lvl="2" indent="-342900">
              <a:spcBef>
                <a:spcPts val="0"/>
              </a:spcBef>
              <a:buSzPts val="1000"/>
              <a:buFont typeface="Symbol" panose="05050102010706020507" pitchFamily="18" charset="2"/>
              <a:buChar char=""/>
              <a:tabLst>
                <a:tab pos="457200" algn="l"/>
              </a:tabLst>
            </a:pPr>
            <a:r>
              <a:rPr lang="en-US">
                <a:solidFill>
                  <a:srgbClr val="00B050"/>
                </a:solidFill>
                <a:effectLst/>
                <a:latin typeface="Aptos" panose="020B0004020202020204" pitchFamily="34" charset="0"/>
                <a:ea typeface="Aptos" panose="020B0004020202020204" pitchFamily="34" charset="0"/>
                <a:cs typeface="Aptos" panose="020B0004020202020204" pitchFamily="34" charset="0"/>
              </a:rPr>
              <a:t>Encouraging test results =&gt; increase number of turns in insert</a:t>
            </a:r>
          </a:p>
          <a:p>
            <a:pPr marL="942975" lvl="2" indent="-342900">
              <a:spcBef>
                <a:spcPts val="0"/>
              </a:spcBef>
              <a:buSzPts val="1000"/>
              <a:buFont typeface="Symbol" panose="05050102010706020507" pitchFamily="18" charset="2"/>
              <a:buChar char=""/>
              <a:tabLst>
                <a:tab pos="457200" algn="l"/>
              </a:tabLst>
            </a:pPr>
            <a:r>
              <a:rPr lang="en-US">
                <a:solidFill>
                  <a:srgbClr val="00B050"/>
                </a:solidFill>
                <a:latin typeface="Aptos" panose="020B0004020202020204" pitchFamily="34" charset="0"/>
                <a:ea typeface="Aptos" panose="020B0004020202020204" pitchFamily="34" charset="0"/>
                <a:cs typeface="Aptos" panose="020B0004020202020204" pitchFamily="34" charset="0"/>
              </a:rPr>
              <a:t>Useful results from magnetization studies =&gt; ramp rate dependence not studied + increase the scale ?</a:t>
            </a:r>
            <a:endParaRPr lang="en-US">
              <a:solidFill>
                <a:srgbClr val="00B050"/>
              </a:solidFill>
              <a:effectLst/>
              <a:latin typeface="Aptos" panose="020B0004020202020204" pitchFamily="34" charset="0"/>
              <a:ea typeface="Aptos" panose="020B0004020202020204" pitchFamily="34" charset="0"/>
              <a:cs typeface="Aptos" panose="020B0004020202020204" pitchFamily="34" charset="0"/>
            </a:endParaRPr>
          </a:p>
          <a:p>
            <a:pPr marL="942975" lvl="2" indent="-342900">
              <a:spcBef>
                <a:spcPts val="0"/>
              </a:spcBef>
              <a:buSzPts val="1000"/>
              <a:buFont typeface="Symbol" panose="05050102010706020507" pitchFamily="18" charset="2"/>
              <a:buChar char=""/>
              <a:tabLst>
                <a:tab pos="457200" algn="l"/>
              </a:tabLst>
            </a:pPr>
            <a:r>
              <a:rPr lang="en-US">
                <a:solidFill>
                  <a:srgbClr val="00B050"/>
                </a:solidFill>
                <a:latin typeface="Aptos" panose="020B0004020202020204" pitchFamily="34" charset="0"/>
                <a:ea typeface="Aptos" panose="020B0004020202020204" pitchFamily="34" charset="0"/>
                <a:cs typeface="Aptos" panose="020B0004020202020204" pitchFamily="34" charset="0"/>
              </a:rPr>
              <a:t>Challenges encountered in HTS manufacturing with wet winding technique =&gt; improve manufacturing ?</a:t>
            </a:r>
            <a:r>
              <a:rPr lang="en-US">
                <a:solidFill>
                  <a:srgbClr val="00B050"/>
                </a:solidFill>
                <a:effectLst/>
                <a:latin typeface="Aptos" panose="020B0004020202020204" pitchFamily="34" charset="0"/>
                <a:ea typeface="Aptos" panose="020B0004020202020204" pitchFamily="34" charset="0"/>
                <a:cs typeface="Aptos" panose="020B0004020202020204" pitchFamily="34" charset="0"/>
              </a:rPr>
              <a:t> </a:t>
            </a:r>
          </a:p>
          <a:p>
            <a:pPr marL="642938" lvl="1" indent="-342900">
              <a:spcBef>
                <a:spcPts val="0"/>
              </a:spcBef>
              <a:buSzPts val="1000"/>
              <a:buFont typeface="Symbol" panose="05050102010706020507" pitchFamily="18" charset="2"/>
              <a:buChar char=""/>
              <a:tabLst>
                <a:tab pos="457200" algn="l"/>
              </a:tabLst>
            </a:pPr>
            <a:r>
              <a:rPr lang="en-US" b="1">
                <a:solidFill>
                  <a:schemeClr val="tx1"/>
                </a:solidFill>
                <a:effectLst/>
                <a:latin typeface="Aptos" panose="020B0004020202020204" pitchFamily="34" charset="0"/>
                <a:ea typeface="Times New Roman" panose="02020603050405020304" pitchFamily="18" charset="0"/>
                <a:cs typeface="Aptos" panose="020B0004020202020204" pitchFamily="34" charset="0"/>
              </a:rPr>
              <a:t>current or upcoming milestones (next 6-8 months) – can they be met? If not, what are the obstacles to progress?</a:t>
            </a:r>
          </a:p>
          <a:p>
            <a:pPr marL="942975" lvl="2" indent="-342900">
              <a:spcBef>
                <a:spcPts val="0"/>
              </a:spcBef>
              <a:buSzPts val="1000"/>
              <a:buFont typeface="Symbol" panose="05050102010706020507" pitchFamily="18" charset="2"/>
              <a:buChar char=""/>
              <a:tabLst>
                <a:tab pos="457200" algn="l"/>
              </a:tabLst>
            </a:pPr>
            <a:r>
              <a:rPr lang="en-US">
                <a:solidFill>
                  <a:srgbClr val="00B050"/>
                </a:solidFill>
                <a:latin typeface="Aptos" panose="020B0004020202020204" pitchFamily="34" charset="0"/>
                <a:ea typeface="Aptos" panose="020B0004020202020204" pitchFamily="34" charset="0"/>
                <a:cs typeface="Aptos" panose="020B0004020202020204" pitchFamily="34" charset="0"/>
              </a:rPr>
              <a:t>Upcoming STTR coil test =&gt; increase combined hybrid common coil magnetic field to 13-14 T =&gt; doable =&gt; quench protection remains concern.</a:t>
            </a:r>
            <a:endParaRPr lang="en-US">
              <a:solidFill>
                <a:srgbClr val="00B050"/>
              </a:solidFill>
              <a:effectLst/>
              <a:latin typeface="Aptos" panose="020B0004020202020204" pitchFamily="34" charset="0"/>
              <a:ea typeface="Aptos" panose="020B0004020202020204" pitchFamily="34" charset="0"/>
              <a:cs typeface="Aptos" panose="020B0004020202020204" pitchFamily="34" charset="0"/>
            </a:endParaRPr>
          </a:p>
          <a:p>
            <a:pPr marL="642938" lvl="1" indent="-342900">
              <a:spcBef>
                <a:spcPts val="0"/>
              </a:spcBef>
              <a:buSzPts val="1000"/>
              <a:buFont typeface="Symbol" panose="05050102010706020507" pitchFamily="18" charset="2"/>
              <a:buChar char=""/>
              <a:tabLst>
                <a:tab pos="457200" algn="l"/>
              </a:tabLst>
            </a:pPr>
            <a:r>
              <a:rPr lang="en-US" b="1">
                <a:solidFill>
                  <a:schemeClr val="tx1"/>
                </a:solidFill>
                <a:effectLst/>
                <a:latin typeface="Aptos" panose="020B0004020202020204" pitchFamily="34" charset="0"/>
                <a:ea typeface="Times New Roman" panose="02020603050405020304" pitchFamily="18" charset="0"/>
                <a:cs typeface="Aptos" panose="020B0004020202020204" pitchFamily="34" charset="0"/>
              </a:rPr>
              <a:t>Identifying near and mid-term conductor needs to provide guidance to the CPRD group.</a:t>
            </a:r>
          </a:p>
          <a:p>
            <a:pPr marL="942975" lvl="2" indent="-342900">
              <a:spcBef>
                <a:spcPts val="0"/>
              </a:spcBef>
              <a:buSzPts val="1000"/>
              <a:buFont typeface="Symbol" panose="05050102010706020507" pitchFamily="18" charset="2"/>
              <a:buChar char=""/>
              <a:tabLst>
                <a:tab pos="457200" algn="l"/>
              </a:tabLst>
            </a:pPr>
            <a:r>
              <a:rPr lang="en-US">
                <a:solidFill>
                  <a:srgbClr val="00B050"/>
                </a:solidFill>
                <a:effectLst/>
                <a:latin typeface="Aptos" panose="020B0004020202020204" pitchFamily="34" charset="0"/>
                <a:ea typeface="Aptos" panose="020B0004020202020204" pitchFamily="34" charset="0"/>
                <a:cs typeface="Aptos" panose="020B0004020202020204" pitchFamily="34" charset="0"/>
              </a:rPr>
              <a:t>3m to 4m of CORC for quench studies </a:t>
            </a:r>
          </a:p>
          <a:p>
            <a:pPr marL="0" marR="0" indent="0">
              <a:buNone/>
            </a:pPr>
            <a:r>
              <a:rPr lang="en-US" sz="1800" b="1">
                <a:solidFill>
                  <a:schemeClr val="tx1"/>
                </a:solidFill>
                <a:effectLst/>
                <a:latin typeface="Aptos" panose="020B0004020202020204" pitchFamily="34" charset="0"/>
                <a:ea typeface="Aptos" panose="020B0004020202020204" pitchFamily="34" charset="0"/>
                <a:cs typeface="Aptos" panose="020B0004020202020204" pitchFamily="34" charset="0"/>
              </a:rPr>
              <a:t> </a:t>
            </a:r>
          </a:p>
          <a:p>
            <a:pPr marL="0" marR="0"/>
            <a:r>
              <a:rPr lang="en-US" sz="1800" b="1">
                <a:solidFill>
                  <a:schemeClr val="tx1"/>
                </a:solidFill>
                <a:effectLst/>
                <a:latin typeface="Aptos" panose="020B0004020202020204" pitchFamily="34" charset="0"/>
                <a:ea typeface="Aptos" panose="020B0004020202020204" pitchFamily="34" charset="0"/>
                <a:cs typeface="Aptos" panose="020B0004020202020204" pitchFamily="34" charset="0"/>
              </a:rPr>
              <a:t>For the discussion: </a:t>
            </a:r>
          </a:p>
          <a:p>
            <a:pPr marL="642938" lvl="1" indent="-342900">
              <a:spcBef>
                <a:spcPts val="0"/>
              </a:spcBef>
              <a:buSzPts val="1000"/>
              <a:buFont typeface="Symbol" panose="05050102010706020507" pitchFamily="18" charset="2"/>
              <a:buChar char=""/>
              <a:tabLst>
                <a:tab pos="457200" algn="l"/>
              </a:tabLst>
            </a:pPr>
            <a:r>
              <a:rPr lang="en-US" b="1">
                <a:solidFill>
                  <a:schemeClr val="tx1"/>
                </a:solidFill>
                <a:effectLst/>
                <a:latin typeface="Aptos" panose="020B0004020202020204" pitchFamily="34" charset="0"/>
                <a:ea typeface="Times New Roman" panose="02020603050405020304" pitchFamily="18" charset="0"/>
                <a:cs typeface="Aptos" panose="020B0004020202020204" pitchFamily="34" charset="0"/>
              </a:rPr>
              <a:t>Identifying R&amp;D issues. </a:t>
            </a:r>
          </a:p>
          <a:p>
            <a:pPr marL="942975" lvl="2" indent="-342900">
              <a:spcBef>
                <a:spcPts val="0"/>
              </a:spcBef>
              <a:buSzPts val="1000"/>
              <a:buFont typeface="Symbol" panose="05050102010706020507" pitchFamily="18" charset="2"/>
              <a:buChar char=""/>
              <a:tabLst>
                <a:tab pos="457200" algn="l"/>
              </a:tabLst>
            </a:pPr>
            <a:r>
              <a:rPr lang="en-US">
                <a:solidFill>
                  <a:srgbClr val="00B050"/>
                </a:solidFill>
                <a:latin typeface="Aptos" panose="020B0004020202020204" pitchFamily="34" charset="0"/>
                <a:ea typeface="Aptos" panose="020B0004020202020204" pitchFamily="34" charset="0"/>
                <a:cs typeface="Aptos" panose="020B0004020202020204" pitchFamily="34" charset="0"/>
              </a:rPr>
              <a:t>Quench detection techniques, Cold electronics, magnetization studies, conductor performance, mechanical degradation studies</a:t>
            </a:r>
            <a:endParaRPr lang="en-US">
              <a:solidFill>
                <a:srgbClr val="00B050"/>
              </a:solidFill>
              <a:effectLst/>
              <a:latin typeface="Aptos" panose="020B0004020202020204" pitchFamily="34" charset="0"/>
              <a:ea typeface="Aptos" panose="020B0004020202020204" pitchFamily="34" charset="0"/>
              <a:cs typeface="Aptos" panose="020B0004020202020204" pitchFamily="34" charset="0"/>
            </a:endParaRPr>
          </a:p>
          <a:p>
            <a:pPr marL="642938" lvl="1" indent="-342900">
              <a:spcBef>
                <a:spcPts val="0"/>
              </a:spcBef>
              <a:buSzPts val="1000"/>
              <a:buFont typeface="Symbol" panose="05050102010706020507" pitchFamily="18" charset="2"/>
              <a:buChar char=""/>
              <a:tabLst>
                <a:tab pos="457200" algn="l"/>
              </a:tabLst>
            </a:pPr>
            <a:r>
              <a:rPr lang="en-US" b="1">
                <a:solidFill>
                  <a:schemeClr val="tx1"/>
                </a:solidFill>
                <a:effectLst/>
                <a:latin typeface="Aptos" panose="020B0004020202020204" pitchFamily="34" charset="0"/>
                <a:ea typeface="Times New Roman" panose="02020603050405020304" pitchFamily="18" charset="0"/>
                <a:cs typeface="Aptos" panose="020B0004020202020204" pitchFamily="34" charset="0"/>
              </a:rPr>
              <a:t>Discussing challenges, if any, in meeting the milestones. </a:t>
            </a:r>
          </a:p>
          <a:p>
            <a:pPr marL="942975" lvl="2" indent="-342900">
              <a:spcBef>
                <a:spcPts val="0"/>
              </a:spcBef>
              <a:buSzPts val="1000"/>
              <a:buFont typeface="Symbol" panose="05050102010706020507" pitchFamily="18" charset="2"/>
              <a:buChar char=""/>
              <a:tabLst>
                <a:tab pos="457200" algn="l"/>
              </a:tabLst>
            </a:pPr>
            <a:r>
              <a:rPr lang="en-US">
                <a:solidFill>
                  <a:srgbClr val="00B050"/>
                </a:solidFill>
                <a:latin typeface="Aptos" panose="020B0004020202020204" pitchFamily="34" charset="0"/>
                <a:ea typeface="Aptos" panose="020B0004020202020204" pitchFamily="34" charset="0"/>
                <a:cs typeface="Aptos" panose="020B0004020202020204" pitchFamily="34" charset="0"/>
              </a:rPr>
              <a:t>New technology</a:t>
            </a:r>
            <a:r>
              <a:rPr lang="en-US">
                <a:solidFill>
                  <a:srgbClr val="00B050"/>
                </a:solidFill>
                <a:effectLst/>
                <a:latin typeface="Aptos" panose="020B0004020202020204" pitchFamily="34" charset="0"/>
                <a:ea typeface="Aptos" panose="020B0004020202020204" pitchFamily="34" charset="0"/>
                <a:cs typeface="Aptos" panose="020B0004020202020204" pitchFamily="34" charset="0"/>
              </a:rPr>
              <a:t> </a:t>
            </a:r>
          </a:p>
          <a:p>
            <a:pPr marL="642938" lvl="1" indent="-342900">
              <a:spcBef>
                <a:spcPts val="0"/>
              </a:spcBef>
              <a:buSzPts val="1000"/>
              <a:buFont typeface="Symbol" panose="05050102010706020507" pitchFamily="18" charset="2"/>
              <a:buChar char=""/>
              <a:tabLst>
                <a:tab pos="457200" algn="l"/>
              </a:tabLst>
            </a:pPr>
            <a:r>
              <a:rPr lang="en-US" b="1">
                <a:solidFill>
                  <a:schemeClr val="tx1"/>
                </a:solidFill>
                <a:effectLst/>
                <a:latin typeface="Aptos" panose="020B0004020202020204" pitchFamily="34" charset="0"/>
                <a:ea typeface="Times New Roman" panose="02020603050405020304" pitchFamily="18" charset="0"/>
                <a:cs typeface="Aptos" panose="020B0004020202020204" pitchFamily="34" charset="0"/>
              </a:rPr>
              <a:t>Again, addressing conductor needs for the next two years.</a:t>
            </a:r>
          </a:p>
          <a:p>
            <a:pPr marL="942975" lvl="2" indent="-342900">
              <a:spcBef>
                <a:spcPts val="0"/>
              </a:spcBef>
              <a:buSzPts val="1000"/>
              <a:buFont typeface="Symbol" panose="05050102010706020507" pitchFamily="18" charset="2"/>
              <a:buChar char=""/>
              <a:tabLst>
                <a:tab pos="457200" algn="l"/>
              </a:tabLst>
            </a:pPr>
            <a:r>
              <a:rPr lang="en-US">
                <a:solidFill>
                  <a:srgbClr val="00B050"/>
                </a:solidFill>
                <a:latin typeface="Aptos" panose="020B0004020202020204" pitchFamily="34" charset="0"/>
                <a:ea typeface="Aptos" panose="020B0004020202020204" pitchFamily="34" charset="0"/>
                <a:cs typeface="Aptos" panose="020B0004020202020204" pitchFamily="34" charset="0"/>
              </a:rPr>
              <a:t>HTS tapes for bent racetrack samples (corc, single tape) for quench detection, magnetization studies, conductor performance, mechanical degradation studies</a:t>
            </a:r>
            <a:endParaRPr lang="en-US"/>
          </a:p>
        </p:txBody>
      </p:sp>
      <p:sp>
        <p:nvSpPr>
          <p:cNvPr id="4" name="Slide Number Placeholder 3">
            <a:extLst>
              <a:ext uri="{FF2B5EF4-FFF2-40B4-BE49-F238E27FC236}">
                <a16:creationId xmlns:a16="http://schemas.microsoft.com/office/drawing/2014/main" id="{761AA54E-F17E-1F59-E71F-2579FDC45192}"/>
              </a:ext>
            </a:extLst>
          </p:cNvPr>
          <p:cNvSpPr>
            <a:spLocks noGrp="1"/>
          </p:cNvSpPr>
          <p:nvPr>
            <p:ph type="sldNum" sz="quarter" idx="12"/>
          </p:nvPr>
        </p:nvSpPr>
        <p:spPr/>
        <p:txBody>
          <a:bodyPr/>
          <a:lstStyle/>
          <a:p>
            <a:fld id="{D260E43B-7F43-FA45-AAB7-E054FD6CC4E3}" type="slidenum">
              <a:rPr lang="en-US" smtClean="0"/>
              <a:t>22</a:t>
            </a:fld>
            <a:endParaRPr lang="en-US" dirty="0"/>
          </a:p>
        </p:txBody>
      </p:sp>
    </p:spTree>
    <p:extLst>
      <p:ext uri="{BB962C8B-B14F-4D97-AF65-F5344CB8AC3E}">
        <p14:creationId xmlns:p14="http://schemas.microsoft.com/office/powerpoint/2010/main" val="598774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8497-E89B-A7AB-958B-4AFAFB7E1D21}"/>
              </a:ext>
            </a:extLst>
          </p:cNvPr>
          <p:cNvSpPr>
            <a:spLocks noGrp="1"/>
          </p:cNvSpPr>
          <p:nvPr>
            <p:ph type="title"/>
          </p:nvPr>
        </p:nvSpPr>
        <p:spPr>
          <a:xfrm>
            <a:off x="3984171" y="27992"/>
            <a:ext cx="4609323" cy="1143000"/>
          </a:xfrm>
        </p:spPr>
        <p:txBody>
          <a:bodyPr/>
          <a:lstStyle/>
          <a:p>
            <a:r>
              <a:rPr lang="en-US"/>
              <a:t>Acknowledgement</a:t>
            </a:r>
          </a:p>
        </p:txBody>
      </p:sp>
      <p:sp>
        <p:nvSpPr>
          <p:cNvPr id="3" name="Content Placeholder 2">
            <a:extLst>
              <a:ext uri="{FF2B5EF4-FFF2-40B4-BE49-F238E27FC236}">
                <a16:creationId xmlns:a16="http://schemas.microsoft.com/office/drawing/2014/main" id="{17637100-0775-68A6-280A-EB56D4854E15}"/>
              </a:ext>
            </a:extLst>
          </p:cNvPr>
          <p:cNvSpPr>
            <a:spLocks noGrp="1"/>
          </p:cNvSpPr>
          <p:nvPr>
            <p:ph idx="1"/>
          </p:nvPr>
        </p:nvSpPr>
        <p:spPr>
          <a:xfrm>
            <a:off x="409987" y="1382584"/>
            <a:ext cx="10483516" cy="3924389"/>
          </a:xfrm>
        </p:spPr>
        <p:txBody>
          <a:bodyPr>
            <a:normAutofit/>
          </a:bodyPr>
          <a:lstStyle/>
          <a:p>
            <a:r>
              <a:rPr lang="en-US" sz="2800" dirty="0"/>
              <a:t>Soumyajit Mandal and Jack Fried of BNL Instrumentation department for suggestions on cold electronic components already used in liquid Argon detector.</a:t>
            </a:r>
          </a:p>
        </p:txBody>
      </p:sp>
      <p:sp>
        <p:nvSpPr>
          <p:cNvPr id="4" name="Slide Number Placeholder 3">
            <a:extLst>
              <a:ext uri="{FF2B5EF4-FFF2-40B4-BE49-F238E27FC236}">
                <a16:creationId xmlns:a16="http://schemas.microsoft.com/office/drawing/2014/main" id="{688AABC7-5B9D-42A3-9899-E820DBAFA389}"/>
              </a:ext>
            </a:extLst>
          </p:cNvPr>
          <p:cNvSpPr>
            <a:spLocks noGrp="1"/>
          </p:cNvSpPr>
          <p:nvPr>
            <p:ph type="sldNum" sz="quarter" idx="12"/>
          </p:nvPr>
        </p:nvSpPr>
        <p:spPr/>
        <p:txBody>
          <a:bodyPr/>
          <a:lstStyle/>
          <a:p>
            <a:fld id="{D260E43B-7F43-FA45-AAB7-E054FD6CC4E3}" type="slidenum">
              <a:rPr lang="en-US" smtClean="0"/>
              <a:t>3</a:t>
            </a:fld>
            <a:endParaRPr lang="en-US" dirty="0"/>
          </a:p>
        </p:txBody>
      </p:sp>
    </p:spTree>
    <p:extLst>
      <p:ext uri="{BB962C8B-B14F-4D97-AF65-F5344CB8AC3E}">
        <p14:creationId xmlns:p14="http://schemas.microsoft.com/office/powerpoint/2010/main" val="2521766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9C58-48AB-80C8-EC5F-5435F4C2BF1A}"/>
              </a:ext>
            </a:extLst>
          </p:cNvPr>
          <p:cNvSpPr>
            <a:spLocks noGrp="1"/>
          </p:cNvSpPr>
          <p:nvPr>
            <p:ph type="title"/>
          </p:nvPr>
        </p:nvSpPr>
        <p:spPr>
          <a:xfrm>
            <a:off x="3392905" y="60079"/>
            <a:ext cx="8799095" cy="1051758"/>
          </a:xfrm>
        </p:spPr>
        <p:txBody>
          <a:bodyPr/>
          <a:lstStyle/>
          <a:p>
            <a:r>
              <a:rPr lang="en-US" dirty="0"/>
              <a:t>Motivation and Conventional QD issues</a:t>
            </a:r>
          </a:p>
        </p:txBody>
      </p:sp>
      <p:sp>
        <p:nvSpPr>
          <p:cNvPr id="3" name="Content Placeholder 2">
            <a:extLst>
              <a:ext uri="{FF2B5EF4-FFF2-40B4-BE49-F238E27FC236}">
                <a16:creationId xmlns:a16="http://schemas.microsoft.com/office/drawing/2014/main" id="{B6418865-FC7A-4626-CD52-1DD3251FA774}"/>
              </a:ext>
            </a:extLst>
          </p:cNvPr>
          <p:cNvSpPr>
            <a:spLocks noGrp="1"/>
          </p:cNvSpPr>
          <p:nvPr>
            <p:ph idx="1"/>
          </p:nvPr>
        </p:nvSpPr>
        <p:spPr>
          <a:xfrm>
            <a:off x="381000" y="1201069"/>
            <a:ext cx="10972800" cy="4525963"/>
          </a:xfrm>
        </p:spPr>
        <p:txBody>
          <a:bodyPr/>
          <a:lstStyle/>
          <a:p>
            <a:r>
              <a:rPr lang="en-US" sz="1800" dirty="0"/>
              <a:t>Conventional quench detection techniques are reaching limits of their application. Major issues are : </a:t>
            </a:r>
          </a:p>
          <a:p>
            <a:pPr marL="457200" indent="-457200">
              <a:buFont typeface="+mj-lt"/>
              <a:buAutoNum type="arabicPeriod"/>
            </a:pPr>
            <a:r>
              <a:rPr lang="en-US" sz="1800" dirty="0"/>
              <a:t>Requirement of lower quench detection threshold for HTS magnets.</a:t>
            </a:r>
          </a:p>
          <a:p>
            <a:pPr marL="457200" indent="-457200">
              <a:buFont typeface="+mj-lt"/>
              <a:buAutoNum type="arabicPeriod"/>
            </a:pPr>
            <a:r>
              <a:rPr lang="en-US" sz="1800" dirty="0"/>
              <a:t>Generation of very high voltages during quenching of high inductance magnets.</a:t>
            </a:r>
          </a:p>
          <a:p>
            <a:pPr marL="457200" indent="-457200">
              <a:buFont typeface="+mj-lt"/>
              <a:buAutoNum type="arabicPeriod"/>
            </a:pPr>
            <a:r>
              <a:rPr lang="en-US" sz="1800" dirty="0"/>
              <a:t>High heat load on cryogenic system due to increased number of instrumentation wires</a:t>
            </a:r>
          </a:p>
          <a:p>
            <a:pPr marL="457200" indent="-457200">
              <a:buFont typeface="+mj-lt"/>
              <a:buAutoNum type="arabicPeriod"/>
            </a:pPr>
            <a:r>
              <a:rPr lang="en-US" sz="1800" dirty="0"/>
              <a:t>Costly interfaces and High voltage feedthroughs. </a:t>
            </a:r>
          </a:p>
          <a:p>
            <a:pPr marL="457200" indent="-457200">
              <a:buFont typeface="+mj-lt"/>
              <a:buAutoNum type="arabicPeriod"/>
            </a:pPr>
            <a:r>
              <a:rPr lang="en-US" sz="1800" dirty="0"/>
              <a:t>Requirement of better than conventional signal to noise ratio for detection of microvolt level quench signals.</a:t>
            </a:r>
          </a:p>
          <a:p>
            <a:endParaRPr lang="en-US" dirty="0"/>
          </a:p>
        </p:txBody>
      </p:sp>
      <p:sp>
        <p:nvSpPr>
          <p:cNvPr id="4" name="Slide Number Placeholder 3">
            <a:extLst>
              <a:ext uri="{FF2B5EF4-FFF2-40B4-BE49-F238E27FC236}">
                <a16:creationId xmlns:a16="http://schemas.microsoft.com/office/drawing/2014/main" id="{DB860D68-024B-EA5D-9E3D-D650498D81A4}"/>
              </a:ext>
            </a:extLst>
          </p:cNvPr>
          <p:cNvSpPr>
            <a:spLocks noGrp="1"/>
          </p:cNvSpPr>
          <p:nvPr>
            <p:ph type="sldNum" sz="quarter" idx="12"/>
          </p:nvPr>
        </p:nvSpPr>
        <p:spPr/>
        <p:txBody>
          <a:bodyPr/>
          <a:lstStyle/>
          <a:p>
            <a:fld id="{D260E43B-7F43-FA45-AAB7-E054FD6CC4E3}" type="slidenum">
              <a:rPr lang="en-US" smtClean="0"/>
              <a:t>4</a:t>
            </a:fld>
            <a:endParaRPr lang="en-US" dirty="0"/>
          </a:p>
        </p:txBody>
      </p:sp>
      <p:pic>
        <p:nvPicPr>
          <p:cNvPr id="5" name="object 6">
            <a:extLst>
              <a:ext uri="{FF2B5EF4-FFF2-40B4-BE49-F238E27FC236}">
                <a16:creationId xmlns:a16="http://schemas.microsoft.com/office/drawing/2014/main" id="{6D4AA7AA-1D7F-7276-4C8A-6686BA04B0C1}"/>
              </a:ext>
            </a:extLst>
          </p:cNvPr>
          <p:cNvPicPr>
            <a:picLocks/>
          </p:cNvPicPr>
          <p:nvPr/>
        </p:nvPicPr>
        <p:blipFill>
          <a:blip r:embed="rId2" cstate="print"/>
          <a:stretch>
            <a:fillRect/>
          </a:stretch>
        </p:blipFill>
        <p:spPr>
          <a:xfrm>
            <a:off x="741948" y="3667833"/>
            <a:ext cx="10972800" cy="2496017"/>
          </a:xfrm>
          <a:prstGeom prst="rect">
            <a:avLst/>
          </a:prstGeom>
        </p:spPr>
      </p:pic>
    </p:spTree>
    <p:extLst>
      <p:ext uri="{BB962C8B-B14F-4D97-AF65-F5344CB8AC3E}">
        <p14:creationId xmlns:p14="http://schemas.microsoft.com/office/powerpoint/2010/main" val="4234782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A45B2-AE69-4050-B174-E6287326FA54}"/>
              </a:ext>
            </a:extLst>
          </p:cNvPr>
          <p:cNvSpPr>
            <a:spLocks noGrp="1"/>
          </p:cNvSpPr>
          <p:nvPr>
            <p:ph type="title"/>
          </p:nvPr>
        </p:nvSpPr>
        <p:spPr>
          <a:xfrm>
            <a:off x="717885" y="208900"/>
            <a:ext cx="10515600" cy="433772"/>
          </a:xfrm>
        </p:spPr>
        <p:txBody>
          <a:bodyPr>
            <a:noAutofit/>
          </a:bodyPr>
          <a:lstStyle/>
          <a:p>
            <a:pPr algn="ctr"/>
            <a:r>
              <a:rPr lang="en-US" sz="2800" dirty="0">
                <a:solidFill>
                  <a:srgbClr val="FF0000"/>
                </a:solidFill>
              </a:rPr>
              <a:t>Present Setup</a:t>
            </a:r>
          </a:p>
        </p:txBody>
      </p:sp>
      <p:pic>
        <p:nvPicPr>
          <p:cNvPr id="3" name="Picture 2">
            <a:extLst>
              <a:ext uri="{FF2B5EF4-FFF2-40B4-BE49-F238E27FC236}">
                <a16:creationId xmlns:a16="http://schemas.microsoft.com/office/drawing/2014/main" id="{7B6A1146-2E70-468A-9170-FD54910C4231}"/>
              </a:ext>
            </a:extLst>
          </p:cNvPr>
          <p:cNvPicPr>
            <a:picLocks noChangeAspect="1"/>
          </p:cNvPicPr>
          <p:nvPr/>
        </p:nvPicPr>
        <p:blipFill>
          <a:blip r:embed="rId2"/>
          <a:stretch>
            <a:fillRect/>
          </a:stretch>
        </p:blipFill>
        <p:spPr>
          <a:xfrm>
            <a:off x="8032334" y="3598632"/>
            <a:ext cx="3690482" cy="1746389"/>
          </a:xfrm>
          <a:prstGeom prst="rect">
            <a:avLst/>
          </a:prstGeom>
        </p:spPr>
      </p:pic>
      <p:pic>
        <p:nvPicPr>
          <p:cNvPr id="4" name="Picture 3">
            <a:extLst>
              <a:ext uri="{FF2B5EF4-FFF2-40B4-BE49-F238E27FC236}">
                <a16:creationId xmlns:a16="http://schemas.microsoft.com/office/drawing/2014/main" id="{23DEAB05-E200-4B1D-BBC9-31286BCDA154}"/>
              </a:ext>
            </a:extLst>
          </p:cNvPr>
          <p:cNvPicPr>
            <a:picLocks noChangeAspect="1"/>
          </p:cNvPicPr>
          <p:nvPr/>
        </p:nvPicPr>
        <p:blipFill>
          <a:blip r:embed="rId3"/>
          <a:stretch>
            <a:fillRect/>
          </a:stretch>
        </p:blipFill>
        <p:spPr>
          <a:xfrm>
            <a:off x="8032333" y="1127480"/>
            <a:ext cx="3690483" cy="1746390"/>
          </a:xfrm>
          <a:prstGeom prst="rect">
            <a:avLst/>
          </a:prstGeom>
        </p:spPr>
      </p:pic>
      <p:pic>
        <p:nvPicPr>
          <p:cNvPr id="5" name="Picture 4">
            <a:extLst>
              <a:ext uri="{FF2B5EF4-FFF2-40B4-BE49-F238E27FC236}">
                <a16:creationId xmlns:a16="http://schemas.microsoft.com/office/drawing/2014/main" id="{DB5A2823-2C05-4A65-A84B-EDD96F7BE594}"/>
              </a:ext>
            </a:extLst>
          </p:cNvPr>
          <p:cNvPicPr>
            <a:picLocks noChangeAspect="1"/>
          </p:cNvPicPr>
          <p:nvPr/>
        </p:nvPicPr>
        <p:blipFill>
          <a:blip r:embed="rId4"/>
          <a:stretch>
            <a:fillRect/>
          </a:stretch>
        </p:blipFill>
        <p:spPr>
          <a:xfrm>
            <a:off x="599990" y="814117"/>
            <a:ext cx="2292376" cy="4844265"/>
          </a:xfrm>
          <a:prstGeom prst="rect">
            <a:avLst/>
          </a:prstGeom>
        </p:spPr>
      </p:pic>
      <p:pic>
        <p:nvPicPr>
          <p:cNvPr id="7" name="Picture 6">
            <a:extLst>
              <a:ext uri="{FF2B5EF4-FFF2-40B4-BE49-F238E27FC236}">
                <a16:creationId xmlns:a16="http://schemas.microsoft.com/office/drawing/2014/main" id="{46754B08-2883-473E-98D9-2EE75BE69082}"/>
              </a:ext>
            </a:extLst>
          </p:cNvPr>
          <p:cNvPicPr>
            <a:picLocks noChangeAspect="1"/>
          </p:cNvPicPr>
          <p:nvPr/>
        </p:nvPicPr>
        <p:blipFill>
          <a:blip r:embed="rId5"/>
          <a:stretch>
            <a:fillRect/>
          </a:stretch>
        </p:blipFill>
        <p:spPr>
          <a:xfrm>
            <a:off x="3366734" y="1127480"/>
            <a:ext cx="1995801" cy="4217541"/>
          </a:xfrm>
          <a:prstGeom prst="rect">
            <a:avLst/>
          </a:prstGeom>
        </p:spPr>
      </p:pic>
      <p:sp>
        <p:nvSpPr>
          <p:cNvPr id="8" name="TextBox 7">
            <a:extLst>
              <a:ext uri="{FF2B5EF4-FFF2-40B4-BE49-F238E27FC236}">
                <a16:creationId xmlns:a16="http://schemas.microsoft.com/office/drawing/2014/main" id="{3A9FE03E-932D-48E4-9A85-24B98C541274}"/>
              </a:ext>
            </a:extLst>
          </p:cNvPr>
          <p:cNvSpPr txBox="1"/>
          <p:nvPr/>
        </p:nvSpPr>
        <p:spPr>
          <a:xfrm>
            <a:off x="838200" y="5845996"/>
            <a:ext cx="1886927" cy="369332"/>
          </a:xfrm>
          <a:prstGeom prst="rect">
            <a:avLst/>
          </a:prstGeom>
          <a:noFill/>
        </p:spPr>
        <p:txBody>
          <a:bodyPr wrap="none" rtlCol="0">
            <a:spAutoFit/>
          </a:bodyPr>
          <a:lstStyle/>
          <a:p>
            <a:r>
              <a:rPr lang="en-US" dirty="0"/>
              <a:t>SC magnet at 4.5K</a:t>
            </a:r>
          </a:p>
        </p:txBody>
      </p:sp>
      <p:sp>
        <p:nvSpPr>
          <p:cNvPr id="9" name="TextBox 8">
            <a:extLst>
              <a:ext uri="{FF2B5EF4-FFF2-40B4-BE49-F238E27FC236}">
                <a16:creationId xmlns:a16="http://schemas.microsoft.com/office/drawing/2014/main" id="{7FFA939B-D141-4C67-988E-21616FAE0E4A}"/>
              </a:ext>
            </a:extLst>
          </p:cNvPr>
          <p:cNvSpPr txBox="1"/>
          <p:nvPr/>
        </p:nvSpPr>
        <p:spPr>
          <a:xfrm>
            <a:off x="3299883" y="5372420"/>
            <a:ext cx="2486771" cy="646331"/>
          </a:xfrm>
          <a:prstGeom prst="rect">
            <a:avLst/>
          </a:prstGeom>
          <a:noFill/>
        </p:spPr>
        <p:txBody>
          <a:bodyPr wrap="none" rtlCol="0">
            <a:spAutoFit/>
          </a:bodyPr>
          <a:lstStyle/>
          <a:p>
            <a:r>
              <a:rPr lang="en-US" dirty="0"/>
              <a:t>High Voltage Connectors</a:t>
            </a:r>
          </a:p>
          <a:p>
            <a:r>
              <a:rPr lang="en-US" dirty="0"/>
              <a:t>At 300K</a:t>
            </a:r>
          </a:p>
        </p:txBody>
      </p:sp>
      <p:sp>
        <p:nvSpPr>
          <p:cNvPr id="10" name="TextBox 9">
            <a:extLst>
              <a:ext uri="{FF2B5EF4-FFF2-40B4-BE49-F238E27FC236}">
                <a16:creationId xmlns:a16="http://schemas.microsoft.com/office/drawing/2014/main" id="{1FB6503E-5CC5-4299-81D7-6A514AD8D27F}"/>
              </a:ext>
            </a:extLst>
          </p:cNvPr>
          <p:cNvSpPr txBox="1"/>
          <p:nvPr/>
        </p:nvSpPr>
        <p:spPr>
          <a:xfrm>
            <a:off x="8745457" y="2890036"/>
            <a:ext cx="2608343" cy="369332"/>
          </a:xfrm>
          <a:prstGeom prst="rect">
            <a:avLst/>
          </a:prstGeom>
          <a:noFill/>
        </p:spPr>
        <p:txBody>
          <a:bodyPr wrap="none" rtlCol="0">
            <a:spAutoFit/>
          </a:bodyPr>
          <a:lstStyle/>
          <a:p>
            <a:r>
              <a:rPr lang="en-US" dirty="0"/>
              <a:t>Quench Detector at 300K </a:t>
            </a:r>
          </a:p>
        </p:txBody>
      </p:sp>
      <p:sp>
        <p:nvSpPr>
          <p:cNvPr id="11" name="TextBox 10">
            <a:extLst>
              <a:ext uri="{FF2B5EF4-FFF2-40B4-BE49-F238E27FC236}">
                <a16:creationId xmlns:a16="http://schemas.microsoft.com/office/drawing/2014/main" id="{7D3D0C02-3830-4B66-8063-934905FFAB09}"/>
              </a:ext>
            </a:extLst>
          </p:cNvPr>
          <p:cNvSpPr txBox="1"/>
          <p:nvPr/>
        </p:nvSpPr>
        <p:spPr>
          <a:xfrm>
            <a:off x="8749176" y="5423452"/>
            <a:ext cx="2604624" cy="646331"/>
          </a:xfrm>
          <a:prstGeom prst="rect">
            <a:avLst/>
          </a:prstGeom>
          <a:noFill/>
        </p:spPr>
        <p:txBody>
          <a:bodyPr wrap="none" rtlCol="0">
            <a:spAutoFit/>
          </a:bodyPr>
          <a:lstStyle/>
          <a:p>
            <a:r>
              <a:rPr lang="en-US" dirty="0"/>
              <a:t>Fast logger &gt; 200channels</a:t>
            </a:r>
          </a:p>
          <a:p>
            <a:r>
              <a:rPr lang="en-US" dirty="0"/>
              <a:t>At 300K</a:t>
            </a:r>
          </a:p>
        </p:txBody>
      </p:sp>
      <p:sp>
        <p:nvSpPr>
          <p:cNvPr id="12" name="Arrow: Right 11">
            <a:extLst>
              <a:ext uri="{FF2B5EF4-FFF2-40B4-BE49-F238E27FC236}">
                <a16:creationId xmlns:a16="http://schemas.microsoft.com/office/drawing/2014/main" id="{A73BFCDE-6343-4EE7-8E32-4177B526393F}"/>
              </a:ext>
            </a:extLst>
          </p:cNvPr>
          <p:cNvSpPr/>
          <p:nvPr/>
        </p:nvSpPr>
        <p:spPr>
          <a:xfrm>
            <a:off x="2914795" y="3080731"/>
            <a:ext cx="463674" cy="178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13E99A0-4E26-4234-8E7A-1D7767869E1C}"/>
              </a:ext>
            </a:extLst>
          </p:cNvPr>
          <p:cNvSpPr/>
          <p:nvPr/>
        </p:nvSpPr>
        <p:spPr>
          <a:xfrm>
            <a:off x="6395935" y="2146434"/>
            <a:ext cx="1593031" cy="96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86C90F9-B1F1-4064-951A-88A07C00C1EB}"/>
              </a:ext>
            </a:extLst>
          </p:cNvPr>
          <p:cNvSpPr/>
          <p:nvPr/>
        </p:nvSpPr>
        <p:spPr>
          <a:xfrm>
            <a:off x="6414864" y="4375574"/>
            <a:ext cx="1593031" cy="96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0A2EAB8-D334-4738-9B2D-70EDC7BB0A70}"/>
              </a:ext>
            </a:extLst>
          </p:cNvPr>
          <p:cNvPicPr>
            <a:picLocks noChangeAspect="1"/>
          </p:cNvPicPr>
          <p:nvPr/>
        </p:nvPicPr>
        <p:blipFill>
          <a:blip r:embed="rId6"/>
          <a:stretch>
            <a:fillRect/>
          </a:stretch>
        </p:blipFill>
        <p:spPr>
          <a:xfrm>
            <a:off x="5795224" y="1282480"/>
            <a:ext cx="1787458" cy="3777269"/>
          </a:xfrm>
          <a:prstGeom prst="rect">
            <a:avLst/>
          </a:prstGeom>
        </p:spPr>
      </p:pic>
      <p:sp>
        <p:nvSpPr>
          <p:cNvPr id="16" name="Arrow: Right 15">
            <a:extLst>
              <a:ext uri="{FF2B5EF4-FFF2-40B4-BE49-F238E27FC236}">
                <a16:creationId xmlns:a16="http://schemas.microsoft.com/office/drawing/2014/main" id="{F478AC9C-DC8E-48ED-9418-D557D0C08A87}"/>
              </a:ext>
            </a:extLst>
          </p:cNvPr>
          <p:cNvSpPr/>
          <p:nvPr/>
        </p:nvSpPr>
        <p:spPr>
          <a:xfrm>
            <a:off x="5322980" y="3080731"/>
            <a:ext cx="463674" cy="178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55DE5C4-A84A-4F71-9E21-E43E23C6BE04}"/>
              </a:ext>
            </a:extLst>
          </p:cNvPr>
          <p:cNvSpPr txBox="1"/>
          <p:nvPr/>
        </p:nvSpPr>
        <p:spPr>
          <a:xfrm>
            <a:off x="5811093" y="5059749"/>
            <a:ext cx="1544782" cy="646331"/>
          </a:xfrm>
          <a:prstGeom prst="rect">
            <a:avLst/>
          </a:prstGeom>
          <a:noFill/>
        </p:spPr>
        <p:txBody>
          <a:bodyPr wrap="none" rtlCol="0">
            <a:spAutoFit/>
          </a:bodyPr>
          <a:lstStyle/>
          <a:p>
            <a:r>
              <a:rPr lang="en-US" dirty="0"/>
              <a:t>HV Isolators at</a:t>
            </a:r>
          </a:p>
          <a:p>
            <a:r>
              <a:rPr lang="en-US" dirty="0"/>
              <a:t>300K</a:t>
            </a:r>
          </a:p>
        </p:txBody>
      </p:sp>
    </p:spTree>
    <p:extLst>
      <p:ext uri="{BB962C8B-B14F-4D97-AF65-F5344CB8AC3E}">
        <p14:creationId xmlns:p14="http://schemas.microsoft.com/office/powerpoint/2010/main" val="3284323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41F5-91FD-0A10-C798-0D1C0CB71259}"/>
              </a:ext>
            </a:extLst>
          </p:cNvPr>
          <p:cNvSpPr>
            <a:spLocks noGrp="1"/>
          </p:cNvSpPr>
          <p:nvPr>
            <p:ph type="title"/>
          </p:nvPr>
        </p:nvSpPr>
        <p:spPr>
          <a:xfrm>
            <a:off x="3610096" y="0"/>
            <a:ext cx="6977693" cy="1143000"/>
          </a:xfrm>
        </p:spPr>
        <p:txBody>
          <a:bodyPr/>
          <a:lstStyle/>
          <a:p>
            <a:r>
              <a:rPr lang="en-US" dirty="0"/>
              <a:t>Solution</a:t>
            </a:r>
          </a:p>
        </p:txBody>
      </p:sp>
      <p:sp>
        <p:nvSpPr>
          <p:cNvPr id="3" name="Content Placeholder 2">
            <a:extLst>
              <a:ext uri="{FF2B5EF4-FFF2-40B4-BE49-F238E27FC236}">
                <a16:creationId xmlns:a16="http://schemas.microsoft.com/office/drawing/2014/main" id="{B4161A43-6EEB-C9EE-401A-7A5BC89AE0C7}"/>
              </a:ext>
            </a:extLst>
          </p:cNvPr>
          <p:cNvSpPr>
            <a:spLocks noGrp="1"/>
          </p:cNvSpPr>
          <p:nvPr>
            <p:ph idx="1"/>
          </p:nvPr>
        </p:nvSpPr>
        <p:spPr>
          <a:xfrm>
            <a:off x="609603" y="1251290"/>
            <a:ext cx="10972800" cy="4525963"/>
          </a:xfrm>
        </p:spPr>
        <p:txBody>
          <a:bodyPr/>
          <a:lstStyle/>
          <a:p>
            <a:r>
              <a:rPr lang="en-US" sz="2400" dirty="0"/>
              <a:t>Introducing quench detection electronics inside the test dewar in proximity of SC magnet at cryogenic temperature takes care of most of the above issues. </a:t>
            </a:r>
          </a:p>
          <a:p>
            <a:r>
              <a:rPr lang="en-US" sz="2400" dirty="0"/>
              <a:t>Introducing Optical Fiber based interface will take care of high voltage isolation and improves signal to noise ratio</a:t>
            </a:r>
          </a:p>
          <a:p>
            <a:pPr marL="0" indent="0">
              <a:buNone/>
            </a:pPr>
            <a:r>
              <a:rPr lang="en-US" sz="2400" dirty="0"/>
              <a:t>Benefits: Lower heat load and fewer feedthroughs</a:t>
            </a:r>
          </a:p>
          <a:p>
            <a:pPr marL="0" indent="0">
              <a:buNone/>
            </a:pPr>
            <a:r>
              <a:rPr lang="en-US" sz="2400" dirty="0"/>
              <a:t>Schedule:</a:t>
            </a:r>
          </a:p>
          <a:p>
            <a:pPr marL="283464" indent="-285750">
              <a:lnSpc>
                <a:spcPct val="100000"/>
              </a:lnSpc>
              <a:buFont typeface="Arial" panose="020B0604020202020204" pitchFamily="34" charset="0"/>
              <a:buChar char="•"/>
            </a:pPr>
            <a:r>
              <a:rPr lang="en-US" sz="2400" dirty="0">
                <a:solidFill>
                  <a:srgbClr val="0070C0"/>
                </a:solidFill>
                <a:latin typeface="Arial"/>
                <a:cs typeface="Arial"/>
              </a:rPr>
              <a:t>Phase</a:t>
            </a:r>
            <a:r>
              <a:rPr lang="en-US" sz="2400" spc="-40" dirty="0">
                <a:solidFill>
                  <a:srgbClr val="0070C0"/>
                </a:solidFill>
                <a:latin typeface="Arial"/>
                <a:cs typeface="Arial"/>
              </a:rPr>
              <a:t> </a:t>
            </a:r>
            <a:r>
              <a:rPr lang="en-US" sz="2400" dirty="0">
                <a:solidFill>
                  <a:srgbClr val="0070C0"/>
                </a:solidFill>
                <a:latin typeface="Arial"/>
                <a:cs typeface="Arial"/>
              </a:rPr>
              <a:t>1</a:t>
            </a:r>
            <a:r>
              <a:rPr lang="en-US" sz="2400" spc="-35" dirty="0">
                <a:solidFill>
                  <a:srgbClr val="0070C0"/>
                </a:solidFill>
                <a:latin typeface="Arial"/>
                <a:cs typeface="Arial"/>
              </a:rPr>
              <a:t>:</a:t>
            </a:r>
            <a:r>
              <a:rPr lang="en-US" sz="2400" spc="-45" dirty="0">
                <a:solidFill>
                  <a:srgbClr val="0070C0"/>
                </a:solidFill>
                <a:latin typeface="Arial"/>
                <a:cs typeface="Arial"/>
              </a:rPr>
              <a:t> </a:t>
            </a:r>
            <a:r>
              <a:rPr lang="en-US" sz="2400" spc="-20" dirty="0">
                <a:latin typeface="Arial"/>
                <a:cs typeface="Arial"/>
              </a:rPr>
              <a:t>Test </a:t>
            </a:r>
            <a:r>
              <a:rPr lang="en-US" sz="2400" dirty="0">
                <a:latin typeface="Arial"/>
                <a:cs typeface="Arial"/>
              </a:rPr>
              <a:t>components</a:t>
            </a:r>
            <a:r>
              <a:rPr lang="en-US" sz="2400" spc="-60" dirty="0">
                <a:latin typeface="Arial"/>
                <a:cs typeface="Arial"/>
              </a:rPr>
              <a:t> </a:t>
            </a:r>
            <a:r>
              <a:rPr lang="en-US" sz="2400" dirty="0">
                <a:latin typeface="Arial"/>
                <a:cs typeface="Arial"/>
              </a:rPr>
              <a:t>in</a:t>
            </a:r>
            <a:r>
              <a:rPr lang="en-US" sz="2400" spc="-80" dirty="0">
                <a:latin typeface="Arial"/>
                <a:cs typeface="Arial"/>
              </a:rPr>
              <a:t> liquid nitrogen (77K)with HTS coils.</a:t>
            </a:r>
            <a:r>
              <a:rPr lang="en-US" sz="2400" dirty="0">
                <a:latin typeface="Arial"/>
                <a:cs typeface="Arial"/>
              </a:rPr>
              <a:t> Using Off-the Self components and </a:t>
            </a:r>
            <a:r>
              <a:rPr lang="en-US" sz="2400" spc="-10" dirty="0">
                <a:latin typeface="Arial"/>
                <a:cs typeface="Arial"/>
              </a:rPr>
              <a:t>utilizing</a:t>
            </a:r>
            <a:r>
              <a:rPr lang="en-US" sz="2400" spc="-150" dirty="0">
                <a:latin typeface="Arial"/>
                <a:cs typeface="Arial"/>
              </a:rPr>
              <a:t> </a:t>
            </a:r>
            <a:r>
              <a:rPr lang="en-US" sz="2400" dirty="0">
                <a:latin typeface="Arial"/>
                <a:cs typeface="Arial"/>
              </a:rPr>
              <a:t>ADCs</a:t>
            </a:r>
            <a:r>
              <a:rPr lang="en-US" sz="2400" spc="-55" dirty="0">
                <a:latin typeface="Arial"/>
                <a:cs typeface="Arial"/>
              </a:rPr>
              <a:t> </a:t>
            </a:r>
            <a:r>
              <a:rPr lang="en-US" sz="2400" spc="-25" dirty="0">
                <a:latin typeface="Arial"/>
                <a:cs typeface="Arial"/>
              </a:rPr>
              <a:t>and </a:t>
            </a:r>
            <a:r>
              <a:rPr lang="en-US" sz="2400" dirty="0">
                <a:latin typeface="Arial"/>
                <a:cs typeface="Arial"/>
              </a:rPr>
              <a:t>FPGAs</a:t>
            </a:r>
            <a:r>
              <a:rPr lang="en-US" sz="2400" spc="-95" dirty="0">
                <a:latin typeface="Arial"/>
                <a:cs typeface="Arial"/>
              </a:rPr>
              <a:t> </a:t>
            </a:r>
            <a:r>
              <a:rPr lang="en-US" sz="2400" dirty="0">
                <a:latin typeface="Arial"/>
                <a:cs typeface="Arial"/>
              </a:rPr>
              <a:t>developed</a:t>
            </a:r>
            <a:r>
              <a:rPr lang="en-US" sz="2400" spc="-60" dirty="0">
                <a:latin typeface="Arial"/>
                <a:cs typeface="Arial"/>
              </a:rPr>
              <a:t> </a:t>
            </a:r>
            <a:r>
              <a:rPr lang="en-US" sz="2400" spc="-25" dirty="0">
                <a:latin typeface="Arial"/>
                <a:cs typeface="Arial"/>
              </a:rPr>
              <a:t>by BNL Instrumentation department for DUNE project. (Feb. 2025)</a:t>
            </a:r>
          </a:p>
          <a:p>
            <a:pPr marL="283464" indent="-285750">
              <a:lnSpc>
                <a:spcPct val="100000"/>
              </a:lnSpc>
              <a:buFont typeface="Arial" panose="020B0604020202020204" pitchFamily="34" charset="0"/>
              <a:buChar char="•"/>
            </a:pPr>
            <a:r>
              <a:rPr lang="en-US" sz="2400" spc="-25" dirty="0">
                <a:solidFill>
                  <a:srgbClr val="0070C0"/>
                </a:solidFill>
                <a:latin typeface="Arial"/>
                <a:cs typeface="Arial"/>
              </a:rPr>
              <a:t>Phase 2: </a:t>
            </a:r>
            <a:r>
              <a:rPr lang="en-US" sz="2400" dirty="0">
                <a:latin typeface="Arial"/>
                <a:cs typeface="Arial"/>
              </a:rPr>
              <a:t>Based</a:t>
            </a:r>
            <a:r>
              <a:rPr lang="en-US" sz="2400" spc="-65" dirty="0">
                <a:latin typeface="Arial"/>
                <a:cs typeface="Arial"/>
              </a:rPr>
              <a:t> </a:t>
            </a:r>
            <a:r>
              <a:rPr lang="en-US" sz="2400" dirty="0">
                <a:latin typeface="Arial"/>
                <a:cs typeface="Arial"/>
              </a:rPr>
              <a:t>upon</a:t>
            </a:r>
            <a:r>
              <a:rPr lang="en-US" sz="2400" spc="-65" dirty="0">
                <a:latin typeface="Arial"/>
                <a:cs typeface="Arial"/>
              </a:rPr>
              <a:t> </a:t>
            </a:r>
            <a:r>
              <a:rPr lang="en-US" sz="2400" spc="-25" dirty="0">
                <a:latin typeface="Arial"/>
                <a:cs typeface="Arial"/>
              </a:rPr>
              <a:t>the </a:t>
            </a:r>
            <a:r>
              <a:rPr lang="en-US" sz="2400" dirty="0">
                <a:latin typeface="Arial"/>
                <a:cs typeface="Arial"/>
              </a:rPr>
              <a:t>results</a:t>
            </a:r>
            <a:r>
              <a:rPr lang="en-US" sz="2400" spc="-50" dirty="0">
                <a:latin typeface="Arial"/>
                <a:cs typeface="Arial"/>
              </a:rPr>
              <a:t> </a:t>
            </a:r>
            <a:r>
              <a:rPr lang="en-US" sz="2400" dirty="0">
                <a:latin typeface="Arial"/>
                <a:cs typeface="Arial"/>
              </a:rPr>
              <a:t>of</a:t>
            </a:r>
            <a:r>
              <a:rPr lang="en-US" sz="2400" spc="-55" dirty="0">
                <a:latin typeface="Arial"/>
                <a:cs typeface="Arial"/>
              </a:rPr>
              <a:t> </a:t>
            </a:r>
            <a:r>
              <a:rPr lang="en-US" sz="2400" dirty="0">
                <a:latin typeface="Arial"/>
                <a:cs typeface="Arial"/>
              </a:rPr>
              <a:t>Phase</a:t>
            </a:r>
            <a:r>
              <a:rPr lang="en-US" sz="2400" spc="-45" dirty="0">
                <a:latin typeface="Arial"/>
                <a:cs typeface="Arial"/>
              </a:rPr>
              <a:t> </a:t>
            </a:r>
            <a:r>
              <a:rPr lang="en-US" sz="2400" spc="-25" dirty="0">
                <a:latin typeface="Arial"/>
                <a:cs typeface="Arial"/>
              </a:rPr>
              <a:t>1, </a:t>
            </a:r>
            <a:r>
              <a:rPr lang="en-US" sz="2400" dirty="0">
                <a:latin typeface="Arial"/>
                <a:cs typeface="Arial"/>
              </a:rPr>
              <a:t>explore</a:t>
            </a:r>
            <a:r>
              <a:rPr lang="en-US" sz="2400" spc="-95" dirty="0">
                <a:latin typeface="Arial"/>
                <a:cs typeface="Arial"/>
              </a:rPr>
              <a:t> </a:t>
            </a:r>
            <a:r>
              <a:rPr lang="en-US" sz="2400" spc="-20" dirty="0">
                <a:latin typeface="Arial"/>
                <a:cs typeface="Arial"/>
              </a:rPr>
              <a:t>CMOS quench detection </a:t>
            </a:r>
            <a:r>
              <a:rPr lang="en-US" sz="2400" dirty="0">
                <a:latin typeface="Arial"/>
                <a:cs typeface="Arial"/>
              </a:rPr>
              <a:t>electronics</a:t>
            </a:r>
            <a:r>
              <a:rPr lang="en-US" sz="2400" spc="-55" dirty="0">
                <a:latin typeface="Arial"/>
                <a:cs typeface="Arial"/>
              </a:rPr>
              <a:t> </a:t>
            </a:r>
            <a:r>
              <a:rPr lang="en-US" sz="2400" dirty="0">
                <a:latin typeface="Arial"/>
                <a:cs typeface="Arial"/>
              </a:rPr>
              <a:t>capable</a:t>
            </a:r>
            <a:r>
              <a:rPr lang="en-US" sz="2400" spc="-25" dirty="0">
                <a:latin typeface="Arial"/>
                <a:cs typeface="Arial"/>
              </a:rPr>
              <a:t> of </a:t>
            </a:r>
            <a:r>
              <a:rPr lang="en-US" sz="2400" dirty="0">
                <a:latin typeface="Arial"/>
                <a:cs typeface="Arial"/>
              </a:rPr>
              <a:t>operating</a:t>
            </a:r>
            <a:r>
              <a:rPr lang="en-US" sz="2400" spc="-60" dirty="0">
                <a:latin typeface="Arial"/>
                <a:cs typeface="Arial"/>
              </a:rPr>
              <a:t> </a:t>
            </a:r>
            <a:r>
              <a:rPr lang="en-US" sz="2400" dirty="0">
                <a:latin typeface="Arial"/>
                <a:cs typeface="Arial"/>
              </a:rPr>
              <a:t>at</a:t>
            </a:r>
            <a:r>
              <a:rPr lang="en-US" sz="2400" spc="-85" dirty="0">
                <a:latin typeface="Arial"/>
                <a:cs typeface="Arial"/>
              </a:rPr>
              <a:t> </a:t>
            </a:r>
            <a:r>
              <a:rPr lang="en-US" sz="2400" spc="-20" dirty="0">
                <a:latin typeface="Arial"/>
                <a:cs typeface="Arial"/>
              </a:rPr>
              <a:t>4.2K (Feb. 2026)</a:t>
            </a: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DBB23442-A28F-EDFF-211E-6AAC6D0E1864}"/>
              </a:ext>
            </a:extLst>
          </p:cNvPr>
          <p:cNvSpPr>
            <a:spLocks noGrp="1"/>
          </p:cNvSpPr>
          <p:nvPr>
            <p:ph type="sldNum" sz="quarter" idx="12"/>
          </p:nvPr>
        </p:nvSpPr>
        <p:spPr/>
        <p:txBody>
          <a:bodyPr/>
          <a:lstStyle/>
          <a:p>
            <a:fld id="{D260E43B-7F43-FA45-AAB7-E054FD6CC4E3}" type="slidenum">
              <a:rPr lang="en-US" smtClean="0"/>
              <a:t>6</a:t>
            </a:fld>
            <a:endParaRPr lang="en-US" dirty="0"/>
          </a:p>
        </p:txBody>
      </p:sp>
    </p:spTree>
    <p:extLst>
      <p:ext uri="{BB962C8B-B14F-4D97-AF65-F5344CB8AC3E}">
        <p14:creationId xmlns:p14="http://schemas.microsoft.com/office/powerpoint/2010/main" val="27077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93B2-F5AE-EFAB-3299-B12C80C92A6C}"/>
              </a:ext>
            </a:extLst>
          </p:cNvPr>
          <p:cNvSpPr>
            <a:spLocks noGrp="1"/>
          </p:cNvSpPr>
          <p:nvPr>
            <p:ph type="title"/>
          </p:nvPr>
        </p:nvSpPr>
        <p:spPr/>
        <p:txBody>
          <a:bodyPr/>
          <a:lstStyle/>
          <a:p>
            <a:r>
              <a:rPr lang="en-US" dirty="0"/>
              <a:t>Implementing 77K QD system</a:t>
            </a:r>
          </a:p>
        </p:txBody>
      </p:sp>
      <p:sp>
        <p:nvSpPr>
          <p:cNvPr id="3" name="Content Placeholder 2">
            <a:extLst>
              <a:ext uri="{FF2B5EF4-FFF2-40B4-BE49-F238E27FC236}">
                <a16:creationId xmlns:a16="http://schemas.microsoft.com/office/drawing/2014/main" id="{27BBEC19-809D-8F04-4E07-92AE1C1EC315}"/>
              </a:ext>
            </a:extLst>
          </p:cNvPr>
          <p:cNvSpPr>
            <a:spLocks noGrp="1"/>
          </p:cNvSpPr>
          <p:nvPr>
            <p:ph idx="1"/>
          </p:nvPr>
        </p:nvSpPr>
        <p:spPr>
          <a:xfrm>
            <a:off x="562099" y="1167068"/>
            <a:ext cx="10972800" cy="5189287"/>
          </a:xfrm>
        </p:spPr>
        <p:txBody>
          <a:bodyPr>
            <a:normAutofit/>
          </a:bodyPr>
          <a:lstStyle/>
          <a:p>
            <a:pPr marL="342900" indent="-342900">
              <a:buFont typeface="Arial" panose="020B0604020202020204" pitchFamily="34" charset="0"/>
              <a:buChar char="•"/>
            </a:pPr>
            <a:r>
              <a:rPr lang="en-US" sz="2200" dirty="0"/>
              <a:t>Acquire and test various off-the-self cryoelectronic devices and components required to assemble cold quench detection system operating at 77K </a:t>
            </a:r>
          </a:p>
          <a:p>
            <a:pPr marL="342900" indent="-342900">
              <a:buFont typeface="Arial" panose="020B0604020202020204" pitchFamily="34" charset="0"/>
              <a:buChar char="•"/>
            </a:pPr>
            <a:r>
              <a:rPr lang="en-US" sz="2200" dirty="0"/>
              <a:t>The components which must be developed and tested at 77K are:</a:t>
            </a:r>
          </a:p>
          <a:p>
            <a:pPr marL="757238" lvl="1" indent="-457200">
              <a:buFont typeface="Arial" panose="020B0604020202020204" pitchFamily="34" charset="0"/>
              <a:buChar char="•"/>
            </a:pPr>
            <a:r>
              <a:rPr lang="en-US" sz="1900" dirty="0"/>
              <a:t> Instrumentation amplifier with voltage clamp to amplify the differential voltage between coil monitoring points.</a:t>
            </a:r>
          </a:p>
          <a:p>
            <a:pPr marL="757238" lvl="1" indent="-457200">
              <a:buFont typeface="Arial" panose="020B0604020202020204" pitchFamily="34" charset="0"/>
              <a:buChar char="•"/>
            </a:pPr>
            <a:r>
              <a:rPr lang="en-US" sz="1900" dirty="0"/>
              <a:t>Amplified output digitized by an analog-to-digital converter (ADC).</a:t>
            </a:r>
          </a:p>
          <a:p>
            <a:pPr marL="757238" lvl="1" indent="-457200">
              <a:buFont typeface="Arial" panose="020B0604020202020204" pitchFamily="34" charset="0"/>
              <a:buChar char="•"/>
            </a:pPr>
            <a:r>
              <a:rPr lang="en-US" sz="1900" dirty="0"/>
              <a:t>Capacitively-isolated local power supply.</a:t>
            </a:r>
          </a:p>
          <a:p>
            <a:pPr marL="757238" lvl="1" indent="-457200">
              <a:buFont typeface="Arial" panose="020B0604020202020204" pitchFamily="34" charset="0"/>
              <a:buChar char="•"/>
            </a:pPr>
            <a:r>
              <a:rPr lang="en-US" sz="1900" dirty="0"/>
              <a:t>Capacitively-isolated digital output.</a:t>
            </a:r>
          </a:p>
          <a:p>
            <a:pPr marL="457200" indent="-457200">
              <a:buFont typeface="Arial" panose="020B0604020202020204" pitchFamily="34" charset="0"/>
              <a:buChar char="•"/>
            </a:pPr>
            <a:r>
              <a:rPr lang="en-US" sz="2200" dirty="0"/>
              <a:t>The secondary goal will be to develop analog signal transmission through optical fiber. If successful, this will be a big breakthrough in testing SC magnets and cables. Analog signal transmission over optical fiber provides inherent high voltage isolation and very superior signal to noise ratio as compared to analog signal  transmitted over copper cable over long distances. This will require the development of light modulator proportional to analog voltage operating at cryogenic temperature. </a:t>
            </a:r>
          </a:p>
          <a:p>
            <a:endParaRPr lang="en-US" dirty="0"/>
          </a:p>
        </p:txBody>
      </p:sp>
      <p:sp>
        <p:nvSpPr>
          <p:cNvPr id="4" name="Slide Number Placeholder 3">
            <a:extLst>
              <a:ext uri="{FF2B5EF4-FFF2-40B4-BE49-F238E27FC236}">
                <a16:creationId xmlns:a16="http://schemas.microsoft.com/office/drawing/2014/main" id="{A0D31D89-AE0E-16E3-AF8A-23FE61D5BC08}"/>
              </a:ext>
            </a:extLst>
          </p:cNvPr>
          <p:cNvSpPr>
            <a:spLocks noGrp="1"/>
          </p:cNvSpPr>
          <p:nvPr>
            <p:ph type="sldNum" sz="quarter" idx="12"/>
          </p:nvPr>
        </p:nvSpPr>
        <p:spPr/>
        <p:txBody>
          <a:bodyPr/>
          <a:lstStyle/>
          <a:p>
            <a:fld id="{D260E43B-7F43-FA45-AAB7-E054FD6CC4E3}" type="slidenum">
              <a:rPr lang="en-US" smtClean="0"/>
              <a:t>7</a:t>
            </a:fld>
            <a:endParaRPr lang="en-US" dirty="0"/>
          </a:p>
        </p:txBody>
      </p:sp>
    </p:spTree>
    <p:extLst>
      <p:ext uri="{BB962C8B-B14F-4D97-AF65-F5344CB8AC3E}">
        <p14:creationId xmlns:p14="http://schemas.microsoft.com/office/powerpoint/2010/main" val="3459713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93B2-F5AE-EFAB-3299-B12C80C92A6C}"/>
              </a:ext>
            </a:extLst>
          </p:cNvPr>
          <p:cNvSpPr>
            <a:spLocks noGrp="1"/>
          </p:cNvSpPr>
          <p:nvPr>
            <p:ph type="title"/>
          </p:nvPr>
        </p:nvSpPr>
        <p:spPr/>
        <p:txBody>
          <a:bodyPr/>
          <a:lstStyle/>
          <a:p>
            <a:r>
              <a:rPr lang="en-US" dirty="0"/>
              <a:t>Implementing 77K QD system</a:t>
            </a:r>
          </a:p>
        </p:txBody>
      </p:sp>
      <p:sp>
        <p:nvSpPr>
          <p:cNvPr id="4" name="Slide Number Placeholder 3">
            <a:extLst>
              <a:ext uri="{FF2B5EF4-FFF2-40B4-BE49-F238E27FC236}">
                <a16:creationId xmlns:a16="http://schemas.microsoft.com/office/drawing/2014/main" id="{A0D31D89-AE0E-16E3-AF8A-23FE61D5BC08}"/>
              </a:ext>
            </a:extLst>
          </p:cNvPr>
          <p:cNvSpPr>
            <a:spLocks noGrp="1"/>
          </p:cNvSpPr>
          <p:nvPr>
            <p:ph type="sldNum" sz="quarter" idx="12"/>
          </p:nvPr>
        </p:nvSpPr>
        <p:spPr/>
        <p:txBody>
          <a:bodyPr/>
          <a:lstStyle/>
          <a:p>
            <a:fld id="{D260E43B-7F43-FA45-AAB7-E054FD6CC4E3}" type="slidenum">
              <a:rPr lang="en-US" smtClean="0"/>
              <a:t>8</a:t>
            </a:fld>
            <a:endParaRPr lang="en-US" dirty="0"/>
          </a:p>
        </p:txBody>
      </p:sp>
      <p:sp>
        <p:nvSpPr>
          <p:cNvPr id="44" name="Rectangle 43">
            <a:extLst>
              <a:ext uri="{FF2B5EF4-FFF2-40B4-BE49-F238E27FC236}">
                <a16:creationId xmlns:a16="http://schemas.microsoft.com/office/drawing/2014/main" id="{841341B6-95DC-5CD3-0E11-99122F8B6C83}"/>
              </a:ext>
            </a:extLst>
          </p:cNvPr>
          <p:cNvSpPr/>
          <p:nvPr/>
        </p:nvSpPr>
        <p:spPr>
          <a:xfrm>
            <a:off x="260090" y="3147219"/>
            <a:ext cx="295422" cy="95596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0923CCD8-B065-FA83-FFA6-90DB9E8D0671}"/>
              </a:ext>
            </a:extLst>
          </p:cNvPr>
          <p:cNvCxnSpPr>
            <a:cxnSpLocks/>
          </p:cNvCxnSpPr>
          <p:nvPr/>
        </p:nvCxnSpPr>
        <p:spPr>
          <a:xfrm>
            <a:off x="414842" y="2725823"/>
            <a:ext cx="0" cy="421396"/>
          </a:xfrm>
          <a:prstGeom prst="line">
            <a:avLst/>
          </a:prstGeom>
          <a:ln w="38100"/>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B7D77356-98CE-57F7-4616-359C9199E7F0}"/>
              </a:ext>
            </a:extLst>
          </p:cNvPr>
          <p:cNvCxnSpPr>
            <a:cxnSpLocks/>
          </p:cNvCxnSpPr>
          <p:nvPr/>
        </p:nvCxnSpPr>
        <p:spPr>
          <a:xfrm>
            <a:off x="414836" y="4117570"/>
            <a:ext cx="0" cy="421396"/>
          </a:xfrm>
          <a:prstGeom prst="line">
            <a:avLst/>
          </a:prstGeom>
          <a:ln w="38100"/>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6B3F36CE-E651-40D6-EA6A-740BF82B167B}"/>
              </a:ext>
            </a:extLst>
          </p:cNvPr>
          <p:cNvCxnSpPr>
            <a:cxnSpLocks/>
            <a:stCxn id="44" idx="3"/>
          </p:cNvCxnSpPr>
          <p:nvPr/>
        </p:nvCxnSpPr>
        <p:spPr>
          <a:xfrm>
            <a:off x="555512" y="3625203"/>
            <a:ext cx="282688" cy="0"/>
          </a:xfrm>
          <a:prstGeom prst="line">
            <a:avLst/>
          </a:prstGeom>
          <a:ln w="28575"/>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7C2971DC-F0C5-4C07-7E8F-6507D8F9B48E}"/>
              </a:ext>
            </a:extLst>
          </p:cNvPr>
          <p:cNvSpPr/>
          <p:nvPr/>
        </p:nvSpPr>
        <p:spPr>
          <a:xfrm>
            <a:off x="4440878" y="3469647"/>
            <a:ext cx="492369" cy="2711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EFC283B-A3AB-9EAD-6630-290B23F69C5B}"/>
              </a:ext>
            </a:extLst>
          </p:cNvPr>
          <p:cNvSpPr txBox="1"/>
          <p:nvPr/>
        </p:nvSpPr>
        <p:spPr>
          <a:xfrm>
            <a:off x="2690626" y="4287114"/>
            <a:ext cx="591829" cy="369332"/>
          </a:xfrm>
          <a:prstGeom prst="rect">
            <a:avLst/>
          </a:prstGeom>
          <a:noFill/>
        </p:spPr>
        <p:txBody>
          <a:bodyPr wrap="none" rtlCol="0">
            <a:spAutoFit/>
          </a:bodyPr>
          <a:lstStyle/>
          <a:p>
            <a:r>
              <a:rPr lang="en-US" dirty="0"/>
              <a:t>77K</a:t>
            </a:r>
          </a:p>
        </p:txBody>
      </p:sp>
      <p:sp>
        <p:nvSpPr>
          <p:cNvPr id="50" name="Rectangle 49">
            <a:extLst>
              <a:ext uri="{FF2B5EF4-FFF2-40B4-BE49-F238E27FC236}">
                <a16:creationId xmlns:a16="http://schemas.microsoft.com/office/drawing/2014/main" id="{C1417AAB-11D8-B407-7ACE-F5A5749E41A8}"/>
              </a:ext>
            </a:extLst>
          </p:cNvPr>
          <p:cNvSpPr/>
          <p:nvPr/>
        </p:nvSpPr>
        <p:spPr>
          <a:xfrm>
            <a:off x="837410" y="3182922"/>
            <a:ext cx="875753" cy="791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3B2863C-EC8B-170A-65A8-195B2E072200}"/>
              </a:ext>
            </a:extLst>
          </p:cNvPr>
          <p:cNvSpPr/>
          <p:nvPr/>
        </p:nvSpPr>
        <p:spPr>
          <a:xfrm>
            <a:off x="1805075" y="3166285"/>
            <a:ext cx="1068527" cy="796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CC81F99-36E4-AF48-A986-32996885D1EF}"/>
              </a:ext>
            </a:extLst>
          </p:cNvPr>
          <p:cNvSpPr txBox="1"/>
          <p:nvPr/>
        </p:nvSpPr>
        <p:spPr>
          <a:xfrm>
            <a:off x="879280" y="3229664"/>
            <a:ext cx="833883" cy="646331"/>
          </a:xfrm>
          <a:prstGeom prst="rect">
            <a:avLst/>
          </a:prstGeom>
          <a:noFill/>
        </p:spPr>
        <p:txBody>
          <a:bodyPr wrap="none" rtlCol="0">
            <a:spAutoFit/>
          </a:bodyPr>
          <a:lstStyle/>
          <a:p>
            <a:r>
              <a:rPr lang="en-US" dirty="0"/>
              <a:t>HV Iso</a:t>
            </a:r>
          </a:p>
          <a:p>
            <a:r>
              <a:rPr lang="en-US" dirty="0"/>
              <a:t>&amp; Amp</a:t>
            </a:r>
          </a:p>
        </p:txBody>
      </p:sp>
      <p:sp>
        <p:nvSpPr>
          <p:cNvPr id="53" name="TextBox 52">
            <a:extLst>
              <a:ext uri="{FF2B5EF4-FFF2-40B4-BE49-F238E27FC236}">
                <a16:creationId xmlns:a16="http://schemas.microsoft.com/office/drawing/2014/main" id="{9ED7F93C-8DC0-7A9B-DDB6-96FEBD289F80}"/>
              </a:ext>
            </a:extLst>
          </p:cNvPr>
          <p:cNvSpPr txBox="1"/>
          <p:nvPr/>
        </p:nvSpPr>
        <p:spPr>
          <a:xfrm>
            <a:off x="1798755" y="3300152"/>
            <a:ext cx="1021946" cy="584775"/>
          </a:xfrm>
          <a:prstGeom prst="rect">
            <a:avLst/>
          </a:prstGeom>
          <a:noFill/>
        </p:spPr>
        <p:txBody>
          <a:bodyPr wrap="none" rtlCol="0">
            <a:spAutoFit/>
          </a:bodyPr>
          <a:lstStyle/>
          <a:p>
            <a:r>
              <a:rPr lang="en-US" sz="1600" dirty="0"/>
              <a:t>A/D</a:t>
            </a:r>
          </a:p>
          <a:p>
            <a:r>
              <a:rPr lang="en-US" sz="1600" dirty="0"/>
              <a:t>Converter</a:t>
            </a:r>
          </a:p>
        </p:txBody>
      </p:sp>
      <p:cxnSp>
        <p:nvCxnSpPr>
          <p:cNvPr id="54" name="Straight Connector 53">
            <a:extLst>
              <a:ext uri="{FF2B5EF4-FFF2-40B4-BE49-F238E27FC236}">
                <a16:creationId xmlns:a16="http://schemas.microsoft.com/office/drawing/2014/main" id="{31F2216E-8DA1-6D33-B225-1182761486F6}"/>
              </a:ext>
            </a:extLst>
          </p:cNvPr>
          <p:cNvCxnSpPr>
            <a:cxnSpLocks/>
          </p:cNvCxnSpPr>
          <p:nvPr/>
        </p:nvCxnSpPr>
        <p:spPr>
          <a:xfrm>
            <a:off x="1691985" y="3616122"/>
            <a:ext cx="11309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F58FCDB3-36EE-A48C-8E59-D4707762CDB8}"/>
              </a:ext>
            </a:extLst>
          </p:cNvPr>
          <p:cNvCxnSpPr>
            <a:cxnSpLocks/>
          </p:cNvCxnSpPr>
          <p:nvPr/>
        </p:nvCxnSpPr>
        <p:spPr>
          <a:xfrm>
            <a:off x="4083656" y="3614660"/>
            <a:ext cx="5170787" cy="39652"/>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66C37468-57C6-C6A2-C634-4C7164542867}"/>
              </a:ext>
            </a:extLst>
          </p:cNvPr>
          <p:cNvSpPr/>
          <p:nvPr/>
        </p:nvSpPr>
        <p:spPr>
          <a:xfrm>
            <a:off x="747285" y="2847645"/>
            <a:ext cx="3468941" cy="1320496"/>
          </a:xfrm>
          <a:prstGeom prst="rect">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98846C1-030F-B341-A126-7A7EDBB49FF1}"/>
              </a:ext>
            </a:extLst>
          </p:cNvPr>
          <p:cNvSpPr/>
          <p:nvPr/>
        </p:nvSpPr>
        <p:spPr>
          <a:xfrm>
            <a:off x="9229579" y="3171417"/>
            <a:ext cx="1922585" cy="82999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2636452-638B-AF2B-5A61-A7EC6F321A03}"/>
              </a:ext>
            </a:extLst>
          </p:cNvPr>
          <p:cNvSpPr txBox="1"/>
          <p:nvPr/>
        </p:nvSpPr>
        <p:spPr>
          <a:xfrm>
            <a:off x="9230757" y="3222756"/>
            <a:ext cx="1768754" cy="646331"/>
          </a:xfrm>
          <a:prstGeom prst="rect">
            <a:avLst/>
          </a:prstGeom>
          <a:noFill/>
        </p:spPr>
        <p:txBody>
          <a:bodyPr wrap="none" rtlCol="0">
            <a:spAutoFit/>
          </a:bodyPr>
          <a:lstStyle/>
          <a:p>
            <a:r>
              <a:rPr lang="en-US" dirty="0"/>
              <a:t>Fiber Interface</a:t>
            </a:r>
          </a:p>
          <a:p>
            <a:r>
              <a:rPr lang="en-US" dirty="0"/>
              <a:t>Logic and Trigger</a:t>
            </a:r>
          </a:p>
        </p:txBody>
      </p:sp>
      <p:sp>
        <p:nvSpPr>
          <p:cNvPr id="59" name="Rectangle 58">
            <a:extLst>
              <a:ext uri="{FF2B5EF4-FFF2-40B4-BE49-F238E27FC236}">
                <a16:creationId xmlns:a16="http://schemas.microsoft.com/office/drawing/2014/main" id="{E5A0EA01-B292-F405-AAF4-BBA1DBAA791C}"/>
              </a:ext>
            </a:extLst>
          </p:cNvPr>
          <p:cNvSpPr/>
          <p:nvPr/>
        </p:nvSpPr>
        <p:spPr>
          <a:xfrm>
            <a:off x="8308075" y="4489463"/>
            <a:ext cx="1014625" cy="6543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249E06C-8EC9-C78A-8833-778F6321200A}"/>
              </a:ext>
            </a:extLst>
          </p:cNvPr>
          <p:cNvSpPr/>
          <p:nvPr/>
        </p:nvSpPr>
        <p:spPr>
          <a:xfrm>
            <a:off x="10796912" y="4479084"/>
            <a:ext cx="1014625" cy="6543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866F47C7-8A35-F3E8-FAF9-93C41E69CBB1}"/>
              </a:ext>
            </a:extLst>
          </p:cNvPr>
          <p:cNvCxnSpPr/>
          <p:nvPr/>
        </p:nvCxnSpPr>
        <p:spPr>
          <a:xfrm>
            <a:off x="10155702" y="3997266"/>
            <a:ext cx="0" cy="481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263A98D-2989-6A3E-F0F9-9426FD0F2687}"/>
              </a:ext>
            </a:extLst>
          </p:cNvPr>
          <p:cNvCxnSpPr/>
          <p:nvPr/>
        </p:nvCxnSpPr>
        <p:spPr>
          <a:xfrm>
            <a:off x="8729261" y="4217736"/>
            <a:ext cx="25058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DEDF4E1-D29B-9CEA-A776-4EE9098FAF90}"/>
              </a:ext>
            </a:extLst>
          </p:cNvPr>
          <p:cNvCxnSpPr>
            <a:cxnSpLocks/>
          </p:cNvCxnSpPr>
          <p:nvPr/>
        </p:nvCxnSpPr>
        <p:spPr>
          <a:xfrm>
            <a:off x="11235139" y="4171381"/>
            <a:ext cx="0" cy="307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78C3AA1-E063-B067-4C94-68CF2F1C55D8}"/>
              </a:ext>
            </a:extLst>
          </p:cNvPr>
          <p:cNvCxnSpPr>
            <a:cxnSpLocks/>
          </p:cNvCxnSpPr>
          <p:nvPr/>
        </p:nvCxnSpPr>
        <p:spPr>
          <a:xfrm>
            <a:off x="8729261" y="4212432"/>
            <a:ext cx="0" cy="307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18F4EC44-7F8C-1CE1-8FD1-BE1020BF56A2}"/>
              </a:ext>
            </a:extLst>
          </p:cNvPr>
          <p:cNvSpPr txBox="1"/>
          <p:nvPr/>
        </p:nvSpPr>
        <p:spPr>
          <a:xfrm>
            <a:off x="8369708" y="4520135"/>
            <a:ext cx="818044" cy="646331"/>
          </a:xfrm>
          <a:prstGeom prst="rect">
            <a:avLst/>
          </a:prstGeom>
          <a:noFill/>
        </p:spPr>
        <p:txBody>
          <a:bodyPr wrap="none" rtlCol="0">
            <a:spAutoFit/>
          </a:bodyPr>
          <a:lstStyle/>
          <a:p>
            <a:r>
              <a:rPr lang="en-US" dirty="0"/>
              <a:t>Data</a:t>
            </a:r>
          </a:p>
          <a:p>
            <a:r>
              <a:rPr lang="en-US" dirty="0"/>
              <a:t>Logger</a:t>
            </a:r>
          </a:p>
        </p:txBody>
      </p:sp>
      <p:sp>
        <p:nvSpPr>
          <p:cNvPr id="66" name="TextBox 65">
            <a:extLst>
              <a:ext uri="{FF2B5EF4-FFF2-40B4-BE49-F238E27FC236}">
                <a16:creationId xmlns:a16="http://schemas.microsoft.com/office/drawing/2014/main" id="{04713B60-1C9D-DB36-D644-EB4C4832FE74}"/>
              </a:ext>
            </a:extLst>
          </p:cNvPr>
          <p:cNvSpPr txBox="1"/>
          <p:nvPr/>
        </p:nvSpPr>
        <p:spPr>
          <a:xfrm>
            <a:off x="10883222" y="4523811"/>
            <a:ext cx="877741" cy="646331"/>
          </a:xfrm>
          <a:prstGeom prst="rect">
            <a:avLst/>
          </a:prstGeom>
          <a:noFill/>
        </p:spPr>
        <p:txBody>
          <a:bodyPr wrap="none" rtlCol="0">
            <a:spAutoFit/>
          </a:bodyPr>
          <a:lstStyle/>
          <a:p>
            <a:r>
              <a:rPr lang="en-US" dirty="0" err="1"/>
              <a:t>Cryo</a:t>
            </a:r>
            <a:endParaRPr lang="en-US" dirty="0"/>
          </a:p>
          <a:p>
            <a:r>
              <a:rPr lang="en-US" dirty="0"/>
              <a:t>Control</a:t>
            </a:r>
          </a:p>
        </p:txBody>
      </p:sp>
      <p:sp>
        <p:nvSpPr>
          <p:cNvPr id="67" name="TextBox 66">
            <a:extLst>
              <a:ext uri="{FF2B5EF4-FFF2-40B4-BE49-F238E27FC236}">
                <a16:creationId xmlns:a16="http://schemas.microsoft.com/office/drawing/2014/main" id="{BE0C3E36-1B73-1048-774E-E00ADDCE25A0}"/>
              </a:ext>
            </a:extLst>
          </p:cNvPr>
          <p:cNvSpPr txBox="1"/>
          <p:nvPr/>
        </p:nvSpPr>
        <p:spPr>
          <a:xfrm>
            <a:off x="9664270" y="4497471"/>
            <a:ext cx="813043" cy="646331"/>
          </a:xfrm>
          <a:prstGeom prst="rect">
            <a:avLst/>
          </a:prstGeom>
          <a:noFill/>
        </p:spPr>
        <p:txBody>
          <a:bodyPr wrap="none" rtlCol="0">
            <a:spAutoFit/>
          </a:bodyPr>
          <a:lstStyle/>
          <a:p>
            <a:r>
              <a:rPr lang="en-US" dirty="0"/>
              <a:t>Power</a:t>
            </a:r>
          </a:p>
          <a:p>
            <a:r>
              <a:rPr lang="en-US" dirty="0"/>
              <a:t>Supply</a:t>
            </a:r>
          </a:p>
        </p:txBody>
      </p:sp>
      <p:sp>
        <p:nvSpPr>
          <p:cNvPr id="68" name="Rectangle 67">
            <a:extLst>
              <a:ext uri="{FF2B5EF4-FFF2-40B4-BE49-F238E27FC236}">
                <a16:creationId xmlns:a16="http://schemas.microsoft.com/office/drawing/2014/main" id="{8369A85A-71C1-38A3-E785-B1036296DB78}"/>
              </a:ext>
            </a:extLst>
          </p:cNvPr>
          <p:cNvSpPr/>
          <p:nvPr/>
        </p:nvSpPr>
        <p:spPr>
          <a:xfrm>
            <a:off x="9529278" y="4500563"/>
            <a:ext cx="1014625" cy="6543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A92A27F3-6FEB-8E03-4DFD-D38C8D51910C}"/>
              </a:ext>
            </a:extLst>
          </p:cNvPr>
          <p:cNvSpPr txBox="1"/>
          <p:nvPr/>
        </p:nvSpPr>
        <p:spPr>
          <a:xfrm>
            <a:off x="4738237" y="2624219"/>
            <a:ext cx="2937214" cy="646331"/>
          </a:xfrm>
          <a:prstGeom prst="rect">
            <a:avLst/>
          </a:prstGeom>
          <a:noFill/>
        </p:spPr>
        <p:txBody>
          <a:bodyPr wrap="none" rtlCol="0">
            <a:spAutoFit/>
          </a:bodyPr>
          <a:lstStyle/>
          <a:p>
            <a:r>
              <a:rPr lang="en-US" dirty="0"/>
              <a:t>Couple of fiber optic cables,</a:t>
            </a:r>
          </a:p>
          <a:p>
            <a:r>
              <a:rPr lang="en-US" dirty="0"/>
              <a:t>Very low heat load, low noise</a:t>
            </a:r>
          </a:p>
        </p:txBody>
      </p:sp>
      <p:cxnSp>
        <p:nvCxnSpPr>
          <p:cNvPr id="70" name="Straight Arrow Connector 69">
            <a:extLst>
              <a:ext uri="{FF2B5EF4-FFF2-40B4-BE49-F238E27FC236}">
                <a16:creationId xmlns:a16="http://schemas.microsoft.com/office/drawing/2014/main" id="{7BAB322A-AA56-4930-1B66-CD1357D662AA}"/>
              </a:ext>
            </a:extLst>
          </p:cNvPr>
          <p:cNvCxnSpPr>
            <a:cxnSpLocks/>
          </p:cNvCxnSpPr>
          <p:nvPr/>
        </p:nvCxnSpPr>
        <p:spPr>
          <a:xfrm flipH="1">
            <a:off x="5688689" y="3135068"/>
            <a:ext cx="230561" cy="407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ACEA1AD-80C9-D087-6833-560594A07F59}"/>
              </a:ext>
            </a:extLst>
          </p:cNvPr>
          <p:cNvSpPr txBox="1"/>
          <p:nvPr/>
        </p:nvSpPr>
        <p:spPr>
          <a:xfrm>
            <a:off x="4997908" y="3983521"/>
            <a:ext cx="3158109" cy="369332"/>
          </a:xfrm>
          <a:prstGeom prst="rect">
            <a:avLst/>
          </a:prstGeom>
          <a:noFill/>
        </p:spPr>
        <p:txBody>
          <a:bodyPr wrap="none" rtlCol="0">
            <a:spAutoFit/>
          </a:bodyPr>
          <a:lstStyle/>
          <a:p>
            <a:r>
              <a:rPr lang="en-US" dirty="0"/>
              <a:t>Simple Fiber Optic Feedthrough</a:t>
            </a:r>
          </a:p>
        </p:txBody>
      </p:sp>
      <p:cxnSp>
        <p:nvCxnSpPr>
          <p:cNvPr id="72" name="Straight Arrow Connector 71">
            <a:extLst>
              <a:ext uri="{FF2B5EF4-FFF2-40B4-BE49-F238E27FC236}">
                <a16:creationId xmlns:a16="http://schemas.microsoft.com/office/drawing/2014/main" id="{60DBCD2E-E8AF-E6AB-268B-582354EF2AD8}"/>
              </a:ext>
            </a:extLst>
          </p:cNvPr>
          <p:cNvCxnSpPr>
            <a:cxnSpLocks/>
          </p:cNvCxnSpPr>
          <p:nvPr/>
        </p:nvCxnSpPr>
        <p:spPr>
          <a:xfrm flipH="1" flipV="1">
            <a:off x="4690358" y="3705308"/>
            <a:ext cx="328635" cy="46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2C31B35E-E122-0484-94F6-15C913AACFCF}"/>
              </a:ext>
            </a:extLst>
          </p:cNvPr>
          <p:cNvSpPr/>
          <p:nvPr/>
        </p:nvSpPr>
        <p:spPr>
          <a:xfrm>
            <a:off x="3198177" y="3181558"/>
            <a:ext cx="875753" cy="791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77D4A620-E8EB-5EF3-D1B7-78D392BD8EF7}"/>
              </a:ext>
            </a:extLst>
          </p:cNvPr>
          <p:cNvCxnSpPr>
            <a:cxnSpLocks/>
          </p:cNvCxnSpPr>
          <p:nvPr/>
        </p:nvCxnSpPr>
        <p:spPr>
          <a:xfrm>
            <a:off x="2893570" y="3625203"/>
            <a:ext cx="282688" cy="0"/>
          </a:xfrm>
          <a:prstGeom prst="line">
            <a:avLst/>
          </a:prstGeom>
          <a:ln w="28575"/>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2E4626AB-06D5-50EA-D431-B0ACC80F2DC6}"/>
              </a:ext>
            </a:extLst>
          </p:cNvPr>
          <p:cNvSpPr txBox="1"/>
          <p:nvPr/>
        </p:nvSpPr>
        <p:spPr>
          <a:xfrm>
            <a:off x="3145599" y="3256536"/>
            <a:ext cx="928331" cy="584775"/>
          </a:xfrm>
          <a:prstGeom prst="rect">
            <a:avLst/>
          </a:prstGeom>
          <a:noFill/>
        </p:spPr>
        <p:txBody>
          <a:bodyPr wrap="none" rtlCol="0">
            <a:spAutoFit/>
          </a:bodyPr>
          <a:lstStyle/>
          <a:p>
            <a:r>
              <a:rPr lang="en-US" sz="1600" dirty="0"/>
              <a:t>Digital</a:t>
            </a:r>
          </a:p>
          <a:p>
            <a:r>
              <a:rPr lang="en-US" sz="1600" dirty="0"/>
              <a:t>Interface</a:t>
            </a:r>
          </a:p>
        </p:txBody>
      </p:sp>
      <p:cxnSp>
        <p:nvCxnSpPr>
          <p:cNvPr id="77" name="Straight Connector 76">
            <a:extLst>
              <a:ext uri="{FF2B5EF4-FFF2-40B4-BE49-F238E27FC236}">
                <a16:creationId xmlns:a16="http://schemas.microsoft.com/office/drawing/2014/main" id="{8BEC9303-0885-9A29-0A4F-091BFC3BFA1A}"/>
              </a:ext>
            </a:extLst>
          </p:cNvPr>
          <p:cNvCxnSpPr>
            <a:cxnSpLocks/>
          </p:cNvCxnSpPr>
          <p:nvPr/>
        </p:nvCxnSpPr>
        <p:spPr>
          <a:xfrm>
            <a:off x="4652491" y="4680008"/>
            <a:ext cx="3667242" cy="38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4E8D3A51-21BA-AF01-E42E-CEB6ABC10F36}"/>
              </a:ext>
            </a:extLst>
          </p:cNvPr>
          <p:cNvSpPr/>
          <p:nvPr/>
        </p:nvSpPr>
        <p:spPr>
          <a:xfrm>
            <a:off x="4366700" y="4548514"/>
            <a:ext cx="492369" cy="2711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4C7BCFD4-EE5C-920B-AF6F-455CA314C35F}"/>
              </a:ext>
            </a:extLst>
          </p:cNvPr>
          <p:cNvCxnSpPr>
            <a:cxnSpLocks/>
          </p:cNvCxnSpPr>
          <p:nvPr/>
        </p:nvCxnSpPr>
        <p:spPr>
          <a:xfrm>
            <a:off x="1232885" y="4650900"/>
            <a:ext cx="3667242" cy="38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5448500-62D0-7D82-C2C4-113784214D1C}"/>
              </a:ext>
            </a:extLst>
          </p:cNvPr>
          <p:cNvCxnSpPr>
            <a:cxnSpLocks/>
          </p:cNvCxnSpPr>
          <p:nvPr/>
        </p:nvCxnSpPr>
        <p:spPr>
          <a:xfrm flipH="1">
            <a:off x="1256036" y="3993793"/>
            <a:ext cx="1" cy="649239"/>
          </a:xfrm>
          <a:prstGeom prst="line">
            <a:avLst/>
          </a:prstGeom>
          <a:ln w="38100"/>
        </p:spPr>
        <p:style>
          <a:lnRef idx="3">
            <a:schemeClr val="dk1"/>
          </a:lnRef>
          <a:fillRef idx="0">
            <a:schemeClr val="dk1"/>
          </a:fillRef>
          <a:effectRef idx="2">
            <a:schemeClr val="dk1"/>
          </a:effectRef>
          <a:fontRef idx="minor">
            <a:schemeClr val="tx1"/>
          </a:fontRef>
        </p:style>
      </p:cxnSp>
      <p:cxnSp>
        <p:nvCxnSpPr>
          <p:cNvPr id="81" name="Straight Arrow Connector 80">
            <a:extLst>
              <a:ext uri="{FF2B5EF4-FFF2-40B4-BE49-F238E27FC236}">
                <a16:creationId xmlns:a16="http://schemas.microsoft.com/office/drawing/2014/main" id="{3D6BB168-BAD9-36A7-5047-063621487516}"/>
              </a:ext>
            </a:extLst>
          </p:cNvPr>
          <p:cNvCxnSpPr>
            <a:cxnSpLocks/>
          </p:cNvCxnSpPr>
          <p:nvPr/>
        </p:nvCxnSpPr>
        <p:spPr>
          <a:xfrm flipH="1" flipV="1">
            <a:off x="4805169" y="4737085"/>
            <a:ext cx="328635" cy="46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42FA92EA-AA14-296C-398B-8FEC6BAAC6B0}"/>
              </a:ext>
            </a:extLst>
          </p:cNvPr>
          <p:cNvSpPr txBox="1"/>
          <p:nvPr/>
        </p:nvSpPr>
        <p:spPr>
          <a:xfrm>
            <a:off x="5876583" y="4375242"/>
            <a:ext cx="1023229" cy="369332"/>
          </a:xfrm>
          <a:prstGeom prst="rect">
            <a:avLst/>
          </a:prstGeom>
          <a:noFill/>
        </p:spPr>
        <p:txBody>
          <a:bodyPr wrap="none" rtlCol="0">
            <a:spAutoFit/>
          </a:bodyPr>
          <a:lstStyle/>
          <a:p>
            <a:r>
              <a:rPr lang="en-US" dirty="0"/>
              <a:t>Cu Wires</a:t>
            </a:r>
          </a:p>
        </p:txBody>
      </p:sp>
      <p:sp>
        <p:nvSpPr>
          <p:cNvPr id="83" name="Rectangle 82">
            <a:extLst>
              <a:ext uri="{FF2B5EF4-FFF2-40B4-BE49-F238E27FC236}">
                <a16:creationId xmlns:a16="http://schemas.microsoft.com/office/drawing/2014/main" id="{631CABFF-FA80-1BD0-E47D-B105758ACDBF}"/>
              </a:ext>
            </a:extLst>
          </p:cNvPr>
          <p:cNvSpPr/>
          <p:nvPr/>
        </p:nvSpPr>
        <p:spPr>
          <a:xfrm>
            <a:off x="143546" y="2654338"/>
            <a:ext cx="4584436" cy="23435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556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EFEE-0848-4264-83D0-0F28F58FB7EF}"/>
              </a:ext>
            </a:extLst>
          </p:cNvPr>
          <p:cNvSpPr>
            <a:spLocks noGrp="1"/>
          </p:cNvSpPr>
          <p:nvPr>
            <p:ph type="title"/>
          </p:nvPr>
        </p:nvSpPr>
        <p:spPr/>
        <p:txBody>
          <a:bodyPr/>
          <a:lstStyle/>
          <a:p>
            <a:r>
              <a:rPr lang="en-US" dirty="0"/>
              <a:t>Isolation and Pre-Amplifier</a:t>
            </a:r>
          </a:p>
        </p:txBody>
      </p:sp>
      <p:sp>
        <p:nvSpPr>
          <p:cNvPr id="4" name="Slide Number Placeholder 3">
            <a:extLst>
              <a:ext uri="{FF2B5EF4-FFF2-40B4-BE49-F238E27FC236}">
                <a16:creationId xmlns:a16="http://schemas.microsoft.com/office/drawing/2014/main" id="{3163C127-0F87-9C16-1EA6-C2FC14FF532F}"/>
              </a:ext>
            </a:extLst>
          </p:cNvPr>
          <p:cNvSpPr>
            <a:spLocks noGrp="1"/>
          </p:cNvSpPr>
          <p:nvPr>
            <p:ph type="sldNum" sz="quarter" idx="12"/>
          </p:nvPr>
        </p:nvSpPr>
        <p:spPr/>
        <p:txBody>
          <a:bodyPr/>
          <a:lstStyle/>
          <a:p>
            <a:fld id="{D260E43B-7F43-FA45-AAB7-E054FD6CC4E3}" type="slidenum">
              <a:rPr lang="en-US" smtClean="0"/>
              <a:t>9</a:t>
            </a:fld>
            <a:endParaRPr lang="en-US" dirty="0"/>
          </a:p>
        </p:txBody>
      </p:sp>
      <p:sp>
        <p:nvSpPr>
          <p:cNvPr id="9" name="Content Placeholder 2">
            <a:extLst>
              <a:ext uri="{FF2B5EF4-FFF2-40B4-BE49-F238E27FC236}">
                <a16:creationId xmlns:a16="http://schemas.microsoft.com/office/drawing/2014/main" id="{B96CBD31-5CAE-090B-3957-C6D47D7FB16B}"/>
              </a:ext>
            </a:extLst>
          </p:cNvPr>
          <p:cNvSpPr>
            <a:spLocks noGrp="1"/>
          </p:cNvSpPr>
          <p:nvPr>
            <p:ph idx="1"/>
          </p:nvPr>
        </p:nvSpPr>
        <p:spPr>
          <a:xfrm>
            <a:off x="571500" y="1205140"/>
            <a:ext cx="11291207" cy="1642692"/>
          </a:xfrm>
        </p:spPr>
        <p:txBody>
          <a:bodyPr>
            <a:normAutofit/>
          </a:bodyPr>
          <a:lstStyle/>
          <a:p>
            <a:pPr marL="457200" indent="-457200">
              <a:buFont typeface="Arial" panose="020B0604020202020204" pitchFamily="34" charset="0"/>
              <a:buChar char="•"/>
            </a:pPr>
            <a:r>
              <a:rPr lang="en-US" sz="2000" dirty="0"/>
              <a:t>Instrumentation amplifier to amplify the differential voltage between coil monitoring points.</a:t>
            </a:r>
          </a:p>
          <a:p>
            <a:pPr marL="457200" indent="-457200">
              <a:buFont typeface="Arial" panose="020B0604020202020204" pitchFamily="34" charset="0"/>
              <a:buChar char="•"/>
            </a:pPr>
            <a:r>
              <a:rPr lang="en-US" sz="2000" dirty="0"/>
              <a:t>Amplified output digitized by an analog-to-digital converter (ADC).</a:t>
            </a:r>
          </a:p>
          <a:p>
            <a:pPr marL="457200" indent="-457200">
              <a:buFont typeface="Arial" panose="020B0604020202020204" pitchFamily="34" charset="0"/>
              <a:buChar char="•"/>
            </a:pPr>
            <a:r>
              <a:rPr lang="en-US" sz="2000" dirty="0"/>
              <a:t>Capacitively-isolated local power supply.</a:t>
            </a:r>
          </a:p>
          <a:p>
            <a:pPr marL="457200" indent="-457200">
              <a:buFont typeface="Arial" panose="020B0604020202020204" pitchFamily="34" charset="0"/>
              <a:buChar char="•"/>
            </a:pPr>
            <a:r>
              <a:rPr lang="en-US" sz="2000" dirty="0"/>
              <a:t>Capacitively-isolated digital output signals.</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a:p>
        </p:txBody>
      </p:sp>
      <p:sp>
        <p:nvSpPr>
          <p:cNvPr id="10" name="TextBox 9">
            <a:extLst>
              <a:ext uri="{FF2B5EF4-FFF2-40B4-BE49-F238E27FC236}">
                <a16:creationId xmlns:a16="http://schemas.microsoft.com/office/drawing/2014/main" id="{F8C04094-71F7-250B-5DE3-1D69A37794FD}"/>
              </a:ext>
            </a:extLst>
          </p:cNvPr>
          <p:cNvSpPr txBox="1"/>
          <p:nvPr/>
        </p:nvSpPr>
        <p:spPr>
          <a:xfrm>
            <a:off x="7086527" y="1901106"/>
            <a:ext cx="4241733" cy="923330"/>
          </a:xfrm>
          <a:prstGeom prst="rect">
            <a:avLst/>
          </a:prstGeom>
          <a:noFill/>
        </p:spPr>
        <p:txBody>
          <a:bodyPr wrap="square" rtlCol="0">
            <a:spAutoFit/>
          </a:bodyPr>
          <a:lstStyle/>
          <a:p>
            <a:r>
              <a:rPr lang="en-US" dirty="0"/>
              <a:t>Voltage inputs and outputs on copper cables, could potentially be replaced by optical fibers in later versions</a:t>
            </a:r>
          </a:p>
        </p:txBody>
      </p:sp>
      <p:sp>
        <p:nvSpPr>
          <p:cNvPr id="14" name="Right Brace 13">
            <a:extLst>
              <a:ext uri="{FF2B5EF4-FFF2-40B4-BE49-F238E27FC236}">
                <a16:creationId xmlns:a16="http://schemas.microsoft.com/office/drawing/2014/main" id="{55B76E7D-88E5-670A-C91C-8FC8EB70052F}"/>
              </a:ext>
            </a:extLst>
          </p:cNvPr>
          <p:cNvSpPr/>
          <p:nvPr/>
        </p:nvSpPr>
        <p:spPr>
          <a:xfrm>
            <a:off x="6692566" y="1885967"/>
            <a:ext cx="313366" cy="7970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62771B3B-2097-E803-0149-CAC92F88AA0B}"/>
              </a:ext>
            </a:extLst>
          </p:cNvPr>
          <p:cNvSpPr/>
          <p:nvPr/>
        </p:nvSpPr>
        <p:spPr>
          <a:xfrm>
            <a:off x="1147123" y="3218264"/>
            <a:ext cx="4024993" cy="2881994"/>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408B5C0F-1E2B-4238-AD53-5BA7325E7F09}"/>
              </a:ext>
            </a:extLst>
          </p:cNvPr>
          <p:cNvCxnSpPr>
            <a:cxnSpLocks/>
          </p:cNvCxnSpPr>
          <p:nvPr/>
        </p:nvCxnSpPr>
        <p:spPr>
          <a:xfrm>
            <a:off x="6095999" y="4595096"/>
            <a:ext cx="31568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899A9EF-10A6-9A44-7382-2CCC9269217E}"/>
              </a:ext>
            </a:extLst>
          </p:cNvPr>
          <p:cNvSpPr/>
          <p:nvPr/>
        </p:nvSpPr>
        <p:spPr>
          <a:xfrm>
            <a:off x="6421698" y="4068128"/>
            <a:ext cx="1265465" cy="1046274"/>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4E34F3B-3154-3EB2-D66A-DBCFE148E86F}"/>
              </a:ext>
            </a:extLst>
          </p:cNvPr>
          <p:cNvSpPr txBox="1"/>
          <p:nvPr/>
        </p:nvSpPr>
        <p:spPr>
          <a:xfrm>
            <a:off x="6427707" y="4139170"/>
            <a:ext cx="1265465" cy="923330"/>
          </a:xfrm>
          <a:prstGeom prst="rect">
            <a:avLst/>
          </a:prstGeom>
          <a:noFill/>
        </p:spPr>
        <p:txBody>
          <a:bodyPr wrap="square" rtlCol="0">
            <a:spAutoFit/>
          </a:bodyPr>
          <a:lstStyle/>
          <a:p>
            <a:pPr algn="ctr"/>
            <a:r>
              <a:rPr lang="en-US" dirty="0"/>
              <a:t>Capacitive digital isolator</a:t>
            </a:r>
          </a:p>
        </p:txBody>
      </p:sp>
      <p:cxnSp>
        <p:nvCxnSpPr>
          <p:cNvPr id="37" name="Straight Connector 36">
            <a:extLst>
              <a:ext uri="{FF2B5EF4-FFF2-40B4-BE49-F238E27FC236}">
                <a16:creationId xmlns:a16="http://schemas.microsoft.com/office/drawing/2014/main" id="{CCC6C850-6990-C94E-07D5-BBC277973221}"/>
              </a:ext>
            </a:extLst>
          </p:cNvPr>
          <p:cNvCxnSpPr>
            <a:cxnSpLocks/>
          </p:cNvCxnSpPr>
          <p:nvPr/>
        </p:nvCxnSpPr>
        <p:spPr>
          <a:xfrm>
            <a:off x="7492927" y="3826564"/>
            <a:ext cx="0" cy="24220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3E1373F-0502-9CA3-2987-F2138032D618}"/>
              </a:ext>
            </a:extLst>
          </p:cNvPr>
          <p:cNvCxnSpPr>
            <a:cxnSpLocks/>
          </p:cNvCxnSpPr>
          <p:nvPr/>
        </p:nvCxnSpPr>
        <p:spPr>
          <a:xfrm>
            <a:off x="7687163" y="4579639"/>
            <a:ext cx="31568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E6C2FB7-48FE-6DAE-74AF-ACE4E3270389}"/>
              </a:ext>
            </a:extLst>
          </p:cNvPr>
          <p:cNvSpPr txBox="1"/>
          <p:nvPr/>
        </p:nvSpPr>
        <p:spPr>
          <a:xfrm>
            <a:off x="7631969" y="4209827"/>
            <a:ext cx="676788" cy="369332"/>
          </a:xfrm>
          <a:prstGeom prst="rect">
            <a:avLst/>
          </a:prstGeom>
          <a:noFill/>
        </p:spPr>
        <p:txBody>
          <a:bodyPr wrap="none" rtlCol="0">
            <a:spAutoFit/>
          </a:bodyPr>
          <a:lstStyle/>
          <a:p>
            <a:r>
              <a:rPr lang="en-US" dirty="0"/>
              <a:t>D</a:t>
            </a:r>
            <a:r>
              <a:rPr lang="en-US" baseline="-25000" dirty="0"/>
              <a:t>OUT</a:t>
            </a:r>
          </a:p>
        </p:txBody>
      </p:sp>
      <p:sp>
        <p:nvSpPr>
          <p:cNvPr id="66" name="Arrow: Pentagon 65">
            <a:extLst>
              <a:ext uri="{FF2B5EF4-FFF2-40B4-BE49-F238E27FC236}">
                <a16:creationId xmlns:a16="http://schemas.microsoft.com/office/drawing/2014/main" id="{301948C8-F4F5-3319-D0E6-14705C5FDF90}"/>
              </a:ext>
            </a:extLst>
          </p:cNvPr>
          <p:cNvSpPr/>
          <p:nvPr/>
        </p:nvSpPr>
        <p:spPr>
          <a:xfrm rot="10800000">
            <a:off x="5280145" y="4290783"/>
            <a:ext cx="819858" cy="608626"/>
          </a:xfrm>
          <a:prstGeom prst="homePlate">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84C44B81-2F83-A212-1ED6-08F8899D3C34}"/>
              </a:ext>
            </a:extLst>
          </p:cNvPr>
          <p:cNvSpPr txBox="1"/>
          <p:nvPr/>
        </p:nvSpPr>
        <p:spPr>
          <a:xfrm>
            <a:off x="5422734" y="4410430"/>
            <a:ext cx="682995" cy="369332"/>
          </a:xfrm>
          <a:prstGeom prst="rect">
            <a:avLst/>
          </a:prstGeom>
          <a:noFill/>
        </p:spPr>
        <p:txBody>
          <a:bodyPr wrap="square" rtlCol="0">
            <a:spAutoFit/>
          </a:bodyPr>
          <a:lstStyle/>
          <a:p>
            <a:pPr algn="ctr"/>
            <a:r>
              <a:rPr lang="en-US" dirty="0"/>
              <a:t>ADC</a:t>
            </a:r>
          </a:p>
        </p:txBody>
      </p:sp>
      <p:cxnSp>
        <p:nvCxnSpPr>
          <p:cNvPr id="68" name="Straight Connector 67">
            <a:extLst>
              <a:ext uri="{FF2B5EF4-FFF2-40B4-BE49-F238E27FC236}">
                <a16:creationId xmlns:a16="http://schemas.microsoft.com/office/drawing/2014/main" id="{C2E249A3-77EE-908C-6BE2-F61070CE4DA1}"/>
              </a:ext>
            </a:extLst>
          </p:cNvPr>
          <p:cNvCxnSpPr>
            <a:cxnSpLocks/>
          </p:cNvCxnSpPr>
          <p:nvPr/>
        </p:nvCxnSpPr>
        <p:spPr>
          <a:xfrm>
            <a:off x="6100003" y="4595096"/>
            <a:ext cx="31568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2C55DCE-F1A7-229C-0E28-AACB5A8A511F}"/>
              </a:ext>
            </a:extLst>
          </p:cNvPr>
          <p:cNvSpPr txBox="1"/>
          <p:nvPr/>
        </p:nvSpPr>
        <p:spPr>
          <a:xfrm>
            <a:off x="5128122" y="3899853"/>
            <a:ext cx="625492" cy="369332"/>
          </a:xfrm>
          <a:prstGeom prst="rect">
            <a:avLst/>
          </a:prstGeom>
          <a:noFill/>
        </p:spPr>
        <p:txBody>
          <a:bodyPr wrap="none" rtlCol="0">
            <a:spAutoFit/>
          </a:bodyPr>
          <a:lstStyle/>
          <a:p>
            <a:r>
              <a:rPr lang="en-US" dirty="0" err="1"/>
              <a:t>v</a:t>
            </a:r>
            <a:r>
              <a:rPr lang="en-US" baseline="-25000" dirty="0" err="1"/>
              <a:t>OUT</a:t>
            </a:r>
            <a:endParaRPr lang="en-US" baseline="-25000" dirty="0"/>
          </a:p>
        </p:txBody>
      </p:sp>
      <p:cxnSp>
        <p:nvCxnSpPr>
          <p:cNvPr id="73" name="Straight Connector 72">
            <a:extLst>
              <a:ext uri="{FF2B5EF4-FFF2-40B4-BE49-F238E27FC236}">
                <a16:creationId xmlns:a16="http://schemas.microsoft.com/office/drawing/2014/main" id="{E938CF37-8ED4-EB2B-7DDE-7C5500C9D656}"/>
              </a:ext>
            </a:extLst>
          </p:cNvPr>
          <p:cNvCxnSpPr>
            <a:cxnSpLocks/>
          </p:cNvCxnSpPr>
          <p:nvPr/>
        </p:nvCxnSpPr>
        <p:spPr>
          <a:xfrm>
            <a:off x="5840840" y="4106117"/>
            <a:ext cx="0" cy="18466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6FFEE0EF-3416-7BB1-03FE-58E159B98F4A}"/>
              </a:ext>
            </a:extLst>
          </p:cNvPr>
          <p:cNvSpPr txBox="1"/>
          <p:nvPr/>
        </p:nvSpPr>
        <p:spPr>
          <a:xfrm>
            <a:off x="5526510" y="3733759"/>
            <a:ext cx="646331" cy="369332"/>
          </a:xfrm>
          <a:prstGeom prst="rect">
            <a:avLst/>
          </a:prstGeom>
          <a:noFill/>
        </p:spPr>
        <p:txBody>
          <a:bodyPr wrap="none" rtlCol="0">
            <a:spAutoFit/>
          </a:bodyPr>
          <a:lstStyle/>
          <a:p>
            <a:r>
              <a:rPr lang="en-US" dirty="0"/>
              <a:t>V</a:t>
            </a:r>
            <a:r>
              <a:rPr lang="en-US" baseline="-25000" dirty="0"/>
              <a:t>REF</a:t>
            </a:r>
          </a:p>
        </p:txBody>
      </p:sp>
      <p:sp>
        <p:nvSpPr>
          <p:cNvPr id="82" name="TextBox 81">
            <a:extLst>
              <a:ext uri="{FF2B5EF4-FFF2-40B4-BE49-F238E27FC236}">
                <a16:creationId xmlns:a16="http://schemas.microsoft.com/office/drawing/2014/main" id="{249658D2-6EEE-A6E6-7B28-F9E5242D67F7}"/>
              </a:ext>
            </a:extLst>
          </p:cNvPr>
          <p:cNvSpPr txBox="1"/>
          <p:nvPr/>
        </p:nvSpPr>
        <p:spPr>
          <a:xfrm>
            <a:off x="7101214" y="3471644"/>
            <a:ext cx="869149" cy="369332"/>
          </a:xfrm>
          <a:prstGeom prst="rect">
            <a:avLst/>
          </a:prstGeom>
          <a:noFill/>
        </p:spPr>
        <p:txBody>
          <a:bodyPr wrap="none" rtlCol="0">
            <a:spAutoFit/>
          </a:bodyPr>
          <a:lstStyle/>
          <a:p>
            <a:r>
              <a:rPr lang="en-US" dirty="0"/>
              <a:t>V</a:t>
            </a:r>
            <a:r>
              <a:rPr lang="en-US" baseline="-25000" dirty="0"/>
              <a:t>DD,ISO</a:t>
            </a:r>
          </a:p>
        </p:txBody>
      </p:sp>
      <p:pic>
        <p:nvPicPr>
          <p:cNvPr id="83" name="Graphic 82">
            <a:extLst>
              <a:ext uri="{FF2B5EF4-FFF2-40B4-BE49-F238E27FC236}">
                <a16:creationId xmlns:a16="http://schemas.microsoft.com/office/drawing/2014/main" id="{0B4FB385-896B-A175-EB18-B508865965A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542" t="11655" r="7943" b="12703"/>
          <a:stretch/>
        </p:blipFill>
        <p:spPr>
          <a:xfrm>
            <a:off x="1208695" y="3227757"/>
            <a:ext cx="3901848" cy="2793819"/>
          </a:xfrm>
          <a:prstGeom prst="rect">
            <a:avLst/>
          </a:prstGeom>
        </p:spPr>
      </p:pic>
      <p:sp>
        <p:nvSpPr>
          <p:cNvPr id="84" name="TextBox 83">
            <a:extLst>
              <a:ext uri="{FF2B5EF4-FFF2-40B4-BE49-F238E27FC236}">
                <a16:creationId xmlns:a16="http://schemas.microsoft.com/office/drawing/2014/main" id="{1B565DD6-E6B9-7D64-C109-41DBB8133858}"/>
              </a:ext>
            </a:extLst>
          </p:cNvPr>
          <p:cNvSpPr txBox="1"/>
          <p:nvPr/>
        </p:nvSpPr>
        <p:spPr>
          <a:xfrm rot="16200000">
            <a:off x="-578162" y="4394493"/>
            <a:ext cx="2498271" cy="369332"/>
          </a:xfrm>
          <a:prstGeom prst="rect">
            <a:avLst/>
          </a:prstGeom>
          <a:noFill/>
        </p:spPr>
        <p:txBody>
          <a:bodyPr wrap="square" rtlCol="0">
            <a:spAutoFit/>
          </a:bodyPr>
          <a:lstStyle/>
          <a:p>
            <a:pPr algn="ctr"/>
            <a:r>
              <a:rPr lang="en-US" dirty="0"/>
              <a:t>Superconducting coil</a:t>
            </a:r>
          </a:p>
        </p:txBody>
      </p:sp>
      <p:cxnSp>
        <p:nvCxnSpPr>
          <p:cNvPr id="85" name="Straight Connector 84">
            <a:extLst>
              <a:ext uri="{FF2B5EF4-FFF2-40B4-BE49-F238E27FC236}">
                <a16:creationId xmlns:a16="http://schemas.microsoft.com/office/drawing/2014/main" id="{45B1254C-166E-B83B-6242-B42CFD1E7DCD}"/>
              </a:ext>
            </a:extLst>
          </p:cNvPr>
          <p:cNvCxnSpPr>
            <a:cxnSpLocks/>
          </p:cNvCxnSpPr>
          <p:nvPr/>
        </p:nvCxnSpPr>
        <p:spPr>
          <a:xfrm>
            <a:off x="855640" y="3529081"/>
            <a:ext cx="3156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EB076F3-8A8C-73B3-BF24-A6C7562E83B3}"/>
              </a:ext>
            </a:extLst>
          </p:cNvPr>
          <p:cNvCxnSpPr>
            <a:cxnSpLocks/>
          </p:cNvCxnSpPr>
          <p:nvPr/>
        </p:nvCxnSpPr>
        <p:spPr>
          <a:xfrm>
            <a:off x="855640" y="5512524"/>
            <a:ext cx="3156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3717A28-B091-A529-5DD0-5F1A76B22CB9}"/>
              </a:ext>
            </a:extLst>
          </p:cNvPr>
          <p:cNvCxnSpPr>
            <a:cxnSpLocks/>
          </p:cNvCxnSpPr>
          <p:nvPr/>
        </p:nvCxnSpPr>
        <p:spPr>
          <a:xfrm>
            <a:off x="5172116" y="3289546"/>
            <a:ext cx="31568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128945EF-FD69-41F0-E2B8-D419D04CB407}"/>
              </a:ext>
            </a:extLst>
          </p:cNvPr>
          <p:cNvSpPr txBox="1"/>
          <p:nvPr/>
        </p:nvSpPr>
        <p:spPr>
          <a:xfrm>
            <a:off x="5191138" y="2896701"/>
            <a:ext cx="804766" cy="369332"/>
          </a:xfrm>
          <a:prstGeom prst="rect">
            <a:avLst/>
          </a:prstGeom>
          <a:noFill/>
        </p:spPr>
        <p:txBody>
          <a:bodyPr wrap="square">
            <a:spAutoFit/>
          </a:bodyPr>
          <a:lstStyle/>
          <a:p>
            <a:r>
              <a:rPr lang="en-US" dirty="0"/>
              <a:t>V</a:t>
            </a:r>
            <a:r>
              <a:rPr lang="en-US" baseline="-25000" dirty="0"/>
              <a:t>DD,ISO</a:t>
            </a:r>
          </a:p>
        </p:txBody>
      </p:sp>
      <p:cxnSp>
        <p:nvCxnSpPr>
          <p:cNvPr id="3" name="Straight Connector 2">
            <a:extLst>
              <a:ext uri="{FF2B5EF4-FFF2-40B4-BE49-F238E27FC236}">
                <a16:creationId xmlns:a16="http://schemas.microsoft.com/office/drawing/2014/main" id="{A90AB819-8451-7154-5EFC-8D1F99828FD7}"/>
              </a:ext>
            </a:extLst>
          </p:cNvPr>
          <p:cNvCxnSpPr>
            <a:cxnSpLocks/>
          </p:cNvCxnSpPr>
          <p:nvPr/>
        </p:nvCxnSpPr>
        <p:spPr>
          <a:xfrm>
            <a:off x="5186705" y="4568322"/>
            <a:ext cx="1622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778A61-204C-2533-C498-746CC92FC60B}"/>
              </a:ext>
            </a:extLst>
          </p:cNvPr>
          <p:cNvSpPr txBox="1"/>
          <p:nvPr/>
        </p:nvSpPr>
        <p:spPr>
          <a:xfrm>
            <a:off x="2441850" y="5799963"/>
            <a:ext cx="591829" cy="369332"/>
          </a:xfrm>
          <a:prstGeom prst="rect">
            <a:avLst/>
          </a:prstGeom>
          <a:noFill/>
        </p:spPr>
        <p:txBody>
          <a:bodyPr wrap="none" rtlCol="0">
            <a:spAutoFit/>
          </a:bodyPr>
          <a:lstStyle/>
          <a:p>
            <a:r>
              <a:rPr lang="en-US" dirty="0"/>
              <a:t>77K</a:t>
            </a:r>
          </a:p>
        </p:txBody>
      </p:sp>
      <p:sp>
        <p:nvSpPr>
          <p:cNvPr id="11" name="Rectangle 10">
            <a:extLst>
              <a:ext uri="{FF2B5EF4-FFF2-40B4-BE49-F238E27FC236}">
                <a16:creationId xmlns:a16="http://schemas.microsoft.com/office/drawing/2014/main" id="{87CB6D1B-7B01-47D3-1C73-DE12C0DE145B}"/>
              </a:ext>
            </a:extLst>
          </p:cNvPr>
          <p:cNvSpPr/>
          <p:nvPr/>
        </p:nvSpPr>
        <p:spPr>
          <a:xfrm>
            <a:off x="8169765" y="2882569"/>
            <a:ext cx="1093832" cy="870226"/>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94EF6-EC52-FD99-7533-1678FAA27735}"/>
              </a:ext>
            </a:extLst>
          </p:cNvPr>
          <p:cNvSpPr txBox="1"/>
          <p:nvPr/>
        </p:nvSpPr>
        <p:spPr>
          <a:xfrm>
            <a:off x="8238267" y="3124169"/>
            <a:ext cx="1093832" cy="369332"/>
          </a:xfrm>
          <a:prstGeom prst="rect">
            <a:avLst/>
          </a:prstGeom>
          <a:noFill/>
        </p:spPr>
        <p:txBody>
          <a:bodyPr wrap="square" rtlCol="0">
            <a:spAutoFit/>
          </a:bodyPr>
          <a:lstStyle/>
          <a:p>
            <a:pPr algn="ctr"/>
            <a:r>
              <a:rPr lang="en-US" dirty="0"/>
              <a:t>Rectifier</a:t>
            </a:r>
          </a:p>
        </p:txBody>
      </p:sp>
      <p:cxnSp>
        <p:nvCxnSpPr>
          <p:cNvPr id="13" name="Straight Connector 12">
            <a:extLst>
              <a:ext uri="{FF2B5EF4-FFF2-40B4-BE49-F238E27FC236}">
                <a16:creationId xmlns:a16="http://schemas.microsoft.com/office/drawing/2014/main" id="{51E9BBE5-93D9-DD30-4D73-A035414ABCDD}"/>
              </a:ext>
            </a:extLst>
          </p:cNvPr>
          <p:cNvCxnSpPr>
            <a:cxnSpLocks/>
            <a:stCxn id="11" idx="3"/>
            <a:endCxn id="16" idx="1"/>
          </p:cNvCxnSpPr>
          <p:nvPr/>
        </p:nvCxnSpPr>
        <p:spPr>
          <a:xfrm>
            <a:off x="9263597" y="3317682"/>
            <a:ext cx="267904" cy="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59938E0-CE37-31FE-5D46-F077AD41A359}"/>
              </a:ext>
            </a:extLst>
          </p:cNvPr>
          <p:cNvSpPr/>
          <p:nvPr/>
        </p:nvSpPr>
        <p:spPr>
          <a:xfrm>
            <a:off x="9531501" y="2882569"/>
            <a:ext cx="1265465" cy="870227"/>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253EFD-515E-CBDE-53C0-9516F7C86A52}"/>
              </a:ext>
            </a:extLst>
          </p:cNvPr>
          <p:cNvSpPr txBox="1"/>
          <p:nvPr/>
        </p:nvSpPr>
        <p:spPr>
          <a:xfrm>
            <a:off x="9582676" y="3124169"/>
            <a:ext cx="1110343" cy="369332"/>
          </a:xfrm>
          <a:prstGeom prst="rect">
            <a:avLst/>
          </a:prstGeom>
          <a:noFill/>
        </p:spPr>
        <p:txBody>
          <a:bodyPr wrap="square" rtlCol="0">
            <a:spAutoFit/>
          </a:bodyPr>
          <a:lstStyle/>
          <a:p>
            <a:pPr algn="ctr"/>
            <a:r>
              <a:rPr lang="en-US" dirty="0"/>
              <a:t>DC Filter</a:t>
            </a:r>
          </a:p>
        </p:txBody>
      </p:sp>
      <p:cxnSp>
        <p:nvCxnSpPr>
          <p:cNvPr id="18" name="Straight Connector 17">
            <a:extLst>
              <a:ext uri="{FF2B5EF4-FFF2-40B4-BE49-F238E27FC236}">
                <a16:creationId xmlns:a16="http://schemas.microsoft.com/office/drawing/2014/main" id="{31C402A6-36B9-BF7F-475B-542FE112241C}"/>
              </a:ext>
            </a:extLst>
          </p:cNvPr>
          <p:cNvCxnSpPr>
            <a:cxnSpLocks/>
          </p:cNvCxnSpPr>
          <p:nvPr/>
        </p:nvCxnSpPr>
        <p:spPr>
          <a:xfrm>
            <a:off x="10796966" y="3330023"/>
            <a:ext cx="31568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BFB714B-2285-3840-BC2B-645F1B7E1ABF}"/>
              </a:ext>
            </a:extLst>
          </p:cNvPr>
          <p:cNvSpPr txBox="1"/>
          <p:nvPr/>
        </p:nvSpPr>
        <p:spPr>
          <a:xfrm>
            <a:off x="10897492" y="2930891"/>
            <a:ext cx="869149" cy="369332"/>
          </a:xfrm>
          <a:prstGeom prst="rect">
            <a:avLst/>
          </a:prstGeom>
          <a:noFill/>
        </p:spPr>
        <p:txBody>
          <a:bodyPr wrap="none" rtlCol="0">
            <a:spAutoFit/>
          </a:bodyPr>
          <a:lstStyle/>
          <a:p>
            <a:r>
              <a:rPr lang="en-US" dirty="0"/>
              <a:t>V</a:t>
            </a:r>
            <a:r>
              <a:rPr lang="en-US" baseline="-25000" dirty="0"/>
              <a:t>DD,ISO</a:t>
            </a:r>
          </a:p>
        </p:txBody>
      </p:sp>
      <p:cxnSp>
        <p:nvCxnSpPr>
          <p:cNvPr id="22" name="Straight Connector 21">
            <a:extLst>
              <a:ext uri="{FF2B5EF4-FFF2-40B4-BE49-F238E27FC236}">
                <a16:creationId xmlns:a16="http://schemas.microsoft.com/office/drawing/2014/main" id="{66C1A7E3-F54A-02CA-310C-46230B285341}"/>
              </a:ext>
            </a:extLst>
          </p:cNvPr>
          <p:cNvCxnSpPr/>
          <p:nvPr/>
        </p:nvCxnSpPr>
        <p:spPr>
          <a:xfrm>
            <a:off x="7782023" y="3133722"/>
            <a:ext cx="0" cy="2985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66B870B-FAD5-8D35-16A5-286CC0DB4858}"/>
              </a:ext>
            </a:extLst>
          </p:cNvPr>
          <p:cNvCxnSpPr>
            <a:cxnSpLocks/>
          </p:cNvCxnSpPr>
          <p:nvPr/>
        </p:nvCxnSpPr>
        <p:spPr>
          <a:xfrm>
            <a:off x="7850752" y="3285347"/>
            <a:ext cx="3156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86B3D2-29D0-4287-1FDF-39A5C42105C1}"/>
              </a:ext>
            </a:extLst>
          </p:cNvPr>
          <p:cNvCxnSpPr/>
          <p:nvPr/>
        </p:nvCxnSpPr>
        <p:spPr>
          <a:xfrm>
            <a:off x="7847425" y="3133723"/>
            <a:ext cx="0" cy="2985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B08675B-6ED6-17BD-1C21-5C45A081ABFE}"/>
              </a:ext>
            </a:extLst>
          </p:cNvPr>
          <p:cNvCxnSpPr>
            <a:cxnSpLocks/>
          </p:cNvCxnSpPr>
          <p:nvPr/>
        </p:nvCxnSpPr>
        <p:spPr>
          <a:xfrm>
            <a:off x="7448241" y="3273315"/>
            <a:ext cx="31568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91AD900-18AB-BDE5-C302-FBAC2A83E498}"/>
              </a:ext>
            </a:extLst>
          </p:cNvPr>
          <p:cNvSpPr txBox="1"/>
          <p:nvPr/>
        </p:nvSpPr>
        <p:spPr>
          <a:xfrm>
            <a:off x="6504843" y="3062927"/>
            <a:ext cx="1083310" cy="369332"/>
          </a:xfrm>
          <a:prstGeom prst="rect">
            <a:avLst/>
          </a:prstGeom>
          <a:noFill/>
        </p:spPr>
        <p:txBody>
          <a:bodyPr wrap="none" rtlCol="0">
            <a:spAutoFit/>
          </a:bodyPr>
          <a:lstStyle/>
          <a:p>
            <a:r>
              <a:rPr lang="en-US" dirty="0"/>
              <a:t>AC Power</a:t>
            </a:r>
          </a:p>
        </p:txBody>
      </p:sp>
    </p:spTree>
    <p:extLst>
      <p:ext uri="{BB962C8B-B14F-4D97-AF65-F5344CB8AC3E}">
        <p14:creationId xmlns:p14="http://schemas.microsoft.com/office/powerpoint/2010/main" val="435220213"/>
      </p:ext>
    </p:extLst>
  </p:cSld>
  <p:clrMapOvr>
    <a:masterClrMapping/>
  </p:clrMapOvr>
</p:sld>
</file>

<file path=ppt/theme/theme1.xml><?xml version="1.0" encoding="utf-8"?>
<a:theme xmlns:a="http://schemas.openxmlformats.org/drawingml/2006/main" name="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75478</TotalTime>
  <Words>1471</Words>
  <Application>Microsoft Office PowerPoint</Application>
  <PresentationFormat>Widescreen</PresentationFormat>
  <Paragraphs>191</Paragraphs>
  <Slides>22</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Aptos</vt:lpstr>
      <vt:lpstr>Arial</vt:lpstr>
      <vt:lpstr>Calibri</vt:lpstr>
      <vt:lpstr>Courier New</vt:lpstr>
      <vt:lpstr>Franklin Gothic Book</vt:lpstr>
      <vt:lpstr>Franklin Gothic Medium</vt:lpstr>
      <vt:lpstr>Symbol</vt:lpstr>
      <vt:lpstr>Wingdings</vt:lpstr>
      <vt:lpstr>ATAP No Footer</vt:lpstr>
      <vt:lpstr>1_ATAP No Footer</vt:lpstr>
      <vt:lpstr>PowerPoint Presentation</vt:lpstr>
      <vt:lpstr>Outline</vt:lpstr>
      <vt:lpstr>Acknowledgement</vt:lpstr>
      <vt:lpstr>Motivation and Conventional QD issues</vt:lpstr>
      <vt:lpstr>Present Setup</vt:lpstr>
      <vt:lpstr>Solution</vt:lpstr>
      <vt:lpstr>Implementing 77K QD system</vt:lpstr>
      <vt:lpstr>Implementing 77K QD system</vt:lpstr>
      <vt:lpstr>Isolation and Pre-Amplifier</vt:lpstr>
      <vt:lpstr>Choice of Op-Amp</vt:lpstr>
      <vt:lpstr>Choice of op-amp (2)</vt:lpstr>
      <vt:lpstr>Choice of ADC</vt:lpstr>
      <vt:lpstr>Choice of capacitive digital isolator </vt:lpstr>
      <vt:lpstr>Choice of passive elements</vt:lpstr>
      <vt:lpstr>Development of cold harmonic coils</vt:lpstr>
      <vt:lpstr>Concept</vt:lpstr>
      <vt:lpstr>Project Stages</vt:lpstr>
      <vt:lpstr>Summary</vt:lpstr>
      <vt:lpstr>Extra slides</vt:lpstr>
      <vt:lpstr>Choice of optical isolator (2)</vt:lpstr>
      <vt:lpstr>Capacitor coupled PS</vt:lpstr>
      <vt:lpstr>Guidelines</vt:lpstr>
    </vt:vector>
  </TitlesOfParts>
  <Company>Lawrence Berkekley Nationl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Joshi, Piyush</cp:lastModifiedBy>
  <cp:revision>776</cp:revision>
  <cp:lastPrinted>2019-01-15T18:48:17Z</cp:lastPrinted>
  <dcterms:created xsi:type="dcterms:W3CDTF">2015-07-10T17:44:33Z</dcterms:created>
  <dcterms:modified xsi:type="dcterms:W3CDTF">2024-05-02T12:03:09Z</dcterms:modified>
</cp:coreProperties>
</file>