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97" r:id="rId4"/>
    <p:sldId id="298" r:id="rId5"/>
    <p:sldId id="299" r:id="rId6"/>
    <p:sldId id="296" r:id="rId7"/>
    <p:sldId id="264" r:id="rId8"/>
    <p:sldId id="646" r:id="rId9"/>
    <p:sldId id="647" r:id="rId10"/>
    <p:sldId id="649" r:id="rId11"/>
    <p:sldId id="650" r:id="rId12"/>
    <p:sldId id="652" r:id="rId13"/>
    <p:sldId id="300" r:id="rId14"/>
    <p:sldId id="301" r:id="rId15"/>
    <p:sldId id="302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99"/>
    <p:restoredTop sz="86408"/>
  </p:normalViewPr>
  <p:slideViewPr>
    <p:cSldViewPr snapToGrid="0">
      <p:cViewPr>
        <p:scale>
          <a:sx n="122" d="100"/>
          <a:sy n="122" d="100"/>
        </p:scale>
        <p:origin x="336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BFD8D-1271-284F-A247-5CE4C90381AA}" type="datetimeFigureOut">
              <a:rPr kumimoji="1" lang="ja-JP" altLang="en-US" smtClean="0"/>
              <a:t>2024/5/3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413A8-2046-8249-90D7-A0034F665E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98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413A8-2046-8249-90D7-A0034F665EB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430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7650-1296-ED49-9072-14D1116C67A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921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For radiation hard technologies, the construction of superconducting magnets for the muon-to-electron conversion search experiment (COMET) is underway and developed into the rad-hard superconducting magnet technology for future large-intensity accelerator applications, including the MLF second target station. 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For COMET, the construction of capture solenoid is underway. due</a:t>
            </a:r>
            <a:r>
              <a:rPr kumimoji="1" lang="en-US" altLang="ja-JP" baseline="0" dirty="0"/>
              <a:t> to the electric failure found in a coil the schedule is delayed</a:t>
            </a:r>
            <a:r>
              <a:rPr kumimoji="1" lang="en-US" altLang="ja-JP" dirty="0"/>
              <a:t>. The construction of transport solenoid is almost completed and cold test was performed. Although there are some issues with mechanical structure was found</a:t>
            </a:r>
            <a:r>
              <a:rPr kumimoji="1" lang="en-US" altLang="ja-JP" baseline="0" dirty="0"/>
              <a:t> the issue was resolve with additional supports. Field measurement was also performed and the results were satisfactory,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For rad-hard superconducting magnet technologies, various studies such as studies of radiation hardness of various magnet materials including superconductors, and development of rad-hard insulation technologies are underway in a collaboration with some US and Japanese institutes. (LBNL, BNL, UC Berkeley, and Kyoto Univ.)</a:t>
            </a:r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7650-1296-ED49-9072-14D1116C67A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253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7650-1296-ED49-9072-14D1116C67A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304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47650-1296-ED49-9072-14D1116C67A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838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9FF45E-4FE7-374E-AEBC-6EACBA3F12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816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413A8-2046-8249-90D7-A0034F665EB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54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BE5307-30A9-5BA3-941D-C23F3876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C48E44A-4A05-B922-5BDF-766886F27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82DA79-BEE7-0EB2-6DCA-F9D107CA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5F94-C7BE-7540-AEAF-4A971B57A1DF}" type="datetimeFigureOut">
              <a:rPr kumimoji="1" lang="ja-JP" altLang="en-US" smtClean="0"/>
              <a:t>2024/5/3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823B0D-EBC9-CA67-0B74-CF929CB40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B5D7DA-FF90-9690-4AC7-E463FAFEE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251B-E651-D247-A14C-15C3BA24A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68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8156A-3F1D-BBC5-77E4-E590D84AD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14386A-D3F4-4E21-D4C1-DD117461A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C73DAA-9629-E10E-4C50-566F6B380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5F94-C7BE-7540-AEAF-4A971B57A1DF}" type="datetimeFigureOut">
              <a:rPr kumimoji="1" lang="ja-JP" altLang="en-US" smtClean="0"/>
              <a:t>2024/5/3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249882-E000-E6BE-8507-3C84DAEDF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3101DC-28FE-E15A-A406-55EB02B1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251B-E651-D247-A14C-15C3BA24A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30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DEA528A-DE4B-2FC5-881B-C8330764EF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BCB8D36-892D-4C42-4A50-3D5806B09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A229A2-D939-AAA2-853F-E96F40190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5F94-C7BE-7540-AEAF-4A971B57A1DF}" type="datetimeFigureOut">
              <a:rPr kumimoji="1" lang="ja-JP" altLang="en-US" smtClean="0"/>
              <a:t>2024/5/3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5BD7FD-534F-C9D4-8B07-BB389AD24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E858E8-F3A3-74F6-6806-FF47DF430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251B-E651-D247-A14C-15C3BA24A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883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31"/>
          <p:cNvSpPr>
            <a:spLocks noChangeArrowheads="1"/>
          </p:cNvSpPr>
          <p:nvPr userDrawn="1"/>
        </p:nvSpPr>
        <p:spPr bwMode="auto">
          <a:xfrm>
            <a:off x="0" y="0"/>
            <a:ext cx="12192000" cy="10668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Arial" pitchFamily="-109" charset="0"/>
              <a:ea typeface="ＭＳ Ｐゴシック" pitchFamily="-109" charset="-128"/>
            </a:endParaRPr>
          </a:p>
        </p:txBody>
      </p:sp>
      <p:pic>
        <p:nvPicPr>
          <p:cNvPr id="7" name="Picture 7" descr="LBNL_Banner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8509"/>
            <a:ext cx="93726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0571" y="2130426"/>
            <a:ext cx="9427028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9443961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1031"/>
          <p:cNvSpPr>
            <a:spLocks noChangeArrowheads="1"/>
          </p:cNvSpPr>
          <p:nvPr userDrawn="1"/>
        </p:nvSpPr>
        <p:spPr bwMode="auto">
          <a:xfrm>
            <a:off x="0" y="5791200"/>
            <a:ext cx="12192000" cy="10668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Arial" pitchFamily="-109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7532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167" y="1573213"/>
            <a:ext cx="10375900" cy="43688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buFont typeface="Arial"/>
              <a:buChar char="•"/>
              <a:defRPr>
                <a:solidFill>
                  <a:schemeClr val="tx1"/>
                </a:solidFill>
              </a:defRPr>
            </a:lvl2pPr>
            <a:lvl3pPr marL="458788" indent="-177800">
              <a:spcBef>
                <a:spcPts val="500"/>
              </a:spcBef>
              <a:defRPr>
                <a:solidFill>
                  <a:schemeClr val="tx1"/>
                </a:solidFill>
              </a:defRPr>
            </a:lvl3pPr>
            <a:lvl4pPr marL="687388" indent="-177800">
              <a:spcBef>
                <a:spcPts val="400"/>
              </a:spcBef>
              <a:buSzPct val="50000"/>
              <a:buFont typeface="Arial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B23ED6-7456-B14B-B205-A40CE3E5954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6" name="Picture 7" descr="LBNL_small_logo.ps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9434" y="6242051"/>
            <a:ext cx="75776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805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2406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98613"/>
            <a:ext cx="5384800" cy="45259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98613"/>
            <a:ext cx="5384800" cy="45259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BE0E1E-EE8E-DD4F-9526-0189722879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849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A6D820-CE85-824E-9CDA-97E0BF8E65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024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89517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63DEE5-7B2F-FF4C-BD4E-580A8BF44B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583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838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89517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A8B4EB-1B6A-254E-B65D-2895E7258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88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7D916B-8247-9F92-3CF3-5826E0124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469EF6-4DB4-95C0-A4FA-43979F8C6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8830A5-2CA3-0A10-4DC8-32E8E5772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5F94-C7BE-7540-AEAF-4A971B57A1DF}" type="datetimeFigureOut">
              <a:rPr kumimoji="1" lang="ja-JP" altLang="en-US" smtClean="0"/>
              <a:t>2024/5/3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060EF8-4990-EB38-55EA-30DD45EB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C4E3A9-4EF2-7BAB-050B-945AAE03F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251B-E651-D247-A14C-15C3BA24A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349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89517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D79901-D25A-2C47-A953-8A94AEAC4F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4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D3E506-D14B-5577-0EB3-34794C53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30D6BE-0EE6-10DB-F703-DE1B013B4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202AA-9B8A-334D-45F4-400815CE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5F94-C7BE-7540-AEAF-4A971B57A1DF}" type="datetimeFigureOut">
              <a:rPr kumimoji="1" lang="ja-JP" altLang="en-US" smtClean="0"/>
              <a:t>2024/5/3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CE3F32-1358-E182-1304-5CD5E9BA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9ACA1F-9815-C3DB-DD33-C014A0A88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251B-E651-D247-A14C-15C3BA24A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303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5CC497-3B63-565C-2764-446F1AB8D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735424-A64A-6BB7-BA7A-9CBD31216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FE2EA12-9F83-EFC1-41EC-B6C8CDDDD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1E971C-F05E-27D9-B432-AE62AFC3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5F94-C7BE-7540-AEAF-4A971B57A1DF}" type="datetimeFigureOut">
              <a:rPr kumimoji="1" lang="ja-JP" altLang="en-US" smtClean="0"/>
              <a:t>2024/5/3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0F3DF6D-8278-0F5A-ECFE-025489D7B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6BF019F-EC03-EC52-E3E6-93D6445C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251B-E651-D247-A14C-15C3BA24A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79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B1A19-D601-74AC-747B-99D60F35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2D2A9FB-DCC0-5B2D-05B6-3B040ACAE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B8D4F7D-9DE8-FA04-3397-0C6EE49E0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72F1F57-07D4-4F30-829E-4F35A4AE6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9655016-7C02-574F-78A9-E95CD9369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BAC53D6-E199-3C9C-54C0-32E88858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5F94-C7BE-7540-AEAF-4A971B57A1DF}" type="datetimeFigureOut">
              <a:rPr kumimoji="1" lang="ja-JP" altLang="en-US" smtClean="0"/>
              <a:t>2024/5/3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66CD310-2209-0CDD-AB03-C3BDEBFE7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6FBB8E2-4430-9AF8-4F34-284B8B42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251B-E651-D247-A14C-15C3BA24A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50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59050A-F3E4-E064-93E2-DCA0385DC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9AA10E3-2B08-9110-2F66-9AEFDB193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5F94-C7BE-7540-AEAF-4A971B57A1DF}" type="datetimeFigureOut">
              <a:rPr kumimoji="1" lang="ja-JP" altLang="en-US" smtClean="0"/>
              <a:t>2024/5/3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427A545-A8AF-57A0-DF6E-B3CC51479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0164245-E463-CF4E-D9D7-7009CF2D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251B-E651-D247-A14C-15C3BA24A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87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2C72E45-92C1-4007-86DE-B0173734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5F94-C7BE-7540-AEAF-4A971B57A1DF}" type="datetimeFigureOut">
              <a:rPr kumimoji="1" lang="ja-JP" altLang="en-US" smtClean="0"/>
              <a:t>2024/5/3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42E7851-24AB-A502-9860-2A75BAC7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53E31B-5590-41A4-AB2B-593AF1A8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251B-E651-D247-A14C-15C3BA24A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91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5C0AF2-6687-7B76-A987-9EDDF74F9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42022E-C3BB-CE8A-8ABB-AEC388CB5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9E4702-6BF4-A806-5129-69CD830B2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6600A1-CC4F-2DCF-732E-34CB898D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5F94-C7BE-7540-AEAF-4A971B57A1DF}" type="datetimeFigureOut">
              <a:rPr kumimoji="1" lang="ja-JP" altLang="en-US" smtClean="0"/>
              <a:t>2024/5/3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29A9A41-028C-0DB8-9E2B-E9D776E2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62D949E-3041-22D5-271D-8F97A0731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251B-E651-D247-A14C-15C3BA24A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20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704C82-57F0-44F9-256B-62A7F0F9A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C8A760F-4A89-A1D5-B8FC-ED412CF9C9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135CC31-6C05-51B5-301F-EFD6ED117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A75257-D742-E3C1-EE4C-87E0E2CC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5F94-C7BE-7540-AEAF-4A971B57A1DF}" type="datetimeFigureOut">
              <a:rPr kumimoji="1" lang="ja-JP" altLang="en-US" smtClean="0"/>
              <a:t>2024/5/3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261948-E065-9204-E136-8C206A71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96F3DB3-8131-605B-2114-DA0FFA88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251B-E651-D247-A14C-15C3BA24A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78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A9EEA98-B865-45D6-4FA2-01B5F38D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4BD9FB1-AC03-75EE-48E5-03589E24E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C43F1C-6A6D-3049-B625-415919A0C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65F94-C7BE-7540-AEAF-4A971B57A1DF}" type="datetimeFigureOut">
              <a:rPr kumimoji="1" lang="ja-JP" altLang="en-US" smtClean="0"/>
              <a:t>2024/5/3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904FDB-7EEA-DE09-198A-1D4560FAF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F659C0-53A2-F002-4593-EE4F34D25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F251B-E651-D247-A14C-15C3BA24A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43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0167" y="260350"/>
            <a:ext cx="10375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600">
                <a:solidFill>
                  <a:srgbClr val="898989"/>
                </a:solidFill>
              </a:defRPr>
            </a:lvl1pPr>
          </a:lstStyle>
          <a:p>
            <a:fld id="{A2D754E5-8827-E54C-89AA-3A8510A421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7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ts val="900"/>
        </a:spcBef>
        <a:spcAft>
          <a:spcPct val="0"/>
        </a:spcAft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288925" indent="-227013" algn="l" rtl="0" eaLnBrk="1" fontAlgn="base" hangingPunct="1">
        <a:spcBef>
          <a:spcPts val="500"/>
        </a:spcBef>
        <a:spcAft>
          <a:spcPct val="0"/>
        </a:spcAft>
        <a:buSzPct val="85000"/>
        <a:buChar char="–"/>
        <a:defRPr sz="2400">
          <a:solidFill>
            <a:srgbClr val="003366"/>
          </a:solidFill>
          <a:latin typeface="+mn-lt"/>
          <a:ea typeface="+mn-ea"/>
        </a:defRPr>
      </a:lvl2pPr>
      <a:lvl3pPr marL="573088" indent="-117475" algn="l" rtl="0" eaLnBrk="1" fontAlgn="base" hangingPunct="1">
        <a:spcBef>
          <a:spcPts val="400"/>
        </a:spcBef>
        <a:spcAft>
          <a:spcPct val="0"/>
        </a:spcAft>
        <a:buSzPct val="75000"/>
        <a:buFont typeface="Lucida Grande" charset="0"/>
        <a:buChar char="–"/>
        <a:defRPr sz="2400">
          <a:solidFill>
            <a:srgbClr val="003366"/>
          </a:solidFill>
          <a:latin typeface="+mn-lt"/>
          <a:ea typeface="+mn-ea"/>
        </a:defRPr>
      </a:lvl3pPr>
      <a:lvl4pPr marL="909638" indent="-227013" algn="l" rtl="0" eaLnBrk="1" fontAlgn="base" hangingPunct="1">
        <a:spcBef>
          <a:spcPct val="20000"/>
        </a:spcBef>
        <a:spcAft>
          <a:spcPct val="0"/>
        </a:spcAft>
        <a:buSzPct val="75000"/>
        <a:buFont typeface="Lucida Grande" charset="0"/>
        <a:buChar char="–"/>
        <a:defRPr sz="2400">
          <a:solidFill>
            <a:srgbClr val="003366"/>
          </a:solidFill>
          <a:latin typeface="+mn-lt"/>
          <a:ea typeface="+mn-ea"/>
        </a:defRPr>
      </a:lvl4pPr>
      <a:lvl5pPr marL="1146175" indent="-236538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tif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emf"/><Relationship Id="rId5" Type="http://schemas.openxmlformats.org/officeDocument/2006/relationships/image" Target="../media/image24.png"/><Relationship Id="rId10" Type="http://schemas.openxmlformats.org/officeDocument/2006/relationships/image" Target="../media/image29.emf"/><Relationship Id="rId4" Type="http://schemas.openxmlformats.org/officeDocument/2006/relationships/image" Target="../media/image23.png"/><Relationship Id="rId9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emf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tiff"/><Relationship Id="rId5" Type="http://schemas.openxmlformats.org/officeDocument/2006/relationships/image" Target="../media/image33.tiff"/><Relationship Id="rId4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emf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jpeg"/><Relationship Id="rId11" Type="http://schemas.openxmlformats.org/officeDocument/2006/relationships/image" Target="../media/image55.png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40.png"/><Relationship Id="rId12" Type="http://schemas.openxmlformats.org/officeDocument/2006/relationships/image" Target="../media/image59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0.png"/><Relationship Id="rId11" Type="http://schemas.openxmlformats.org/officeDocument/2006/relationships/image" Target="../media/image580.png"/><Relationship Id="rId5" Type="http://schemas.openxmlformats.org/officeDocument/2006/relationships/image" Target="../media/image56.png"/><Relationship Id="rId10" Type="http://schemas.openxmlformats.org/officeDocument/2006/relationships/image" Target="../media/image570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1F8DB6-A7F5-7509-53D8-00CBFF3C9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225" y="169390"/>
            <a:ext cx="10197549" cy="96769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KEK Cryogenics Science Center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01DFDDE4-8808-5089-C5B4-6D7601892DAF}"/>
              </a:ext>
            </a:extLst>
          </p:cNvPr>
          <p:cNvSpPr/>
          <p:nvPr/>
        </p:nvSpPr>
        <p:spPr>
          <a:xfrm>
            <a:off x="3613884" y="1284512"/>
            <a:ext cx="5105399" cy="2895599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Times" pitchFamily="2" charset="0"/>
              </a:rPr>
              <a:t>High Precision</a:t>
            </a:r>
          </a:p>
          <a:p>
            <a:pPr algn="ctr"/>
            <a:endParaRPr lang="en-US" altLang="ja-JP" dirty="0">
              <a:latin typeface="Times" pitchFamily="2" charset="0"/>
            </a:endParaRPr>
          </a:p>
          <a:p>
            <a:pPr algn="ctr"/>
            <a:endParaRPr kumimoji="1" lang="en-US" altLang="ja-JP" dirty="0">
              <a:latin typeface="Times" pitchFamily="2" charset="0"/>
            </a:endParaRPr>
          </a:p>
          <a:p>
            <a:pPr algn="ctr"/>
            <a:endParaRPr lang="en-US" altLang="ja-JP" dirty="0">
              <a:latin typeface="Times" pitchFamily="2" charset="0"/>
            </a:endParaRPr>
          </a:p>
          <a:p>
            <a:pPr algn="ctr"/>
            <a:endParaRPr kumimoji="1" lang="en-US" altLang="ja-JP" dirty="0">
              <a:latin typeface="Times" pitchFamily="2" charset="0"/>
            </a:endParaRPr>
          </a:p>
          <a:p>
            <a:pPr algn="ctr"/>
            <a:endParaRPr lang="en-US" altLang="ja-JP" dirty="0">
              <a:latin typeface="Times" pitchFamily="2" charset="0"/>
            </a:endParaRPr>
          </a:p>
          <a:p>
            <a:pPr algn="ctr"/>
            <a:endParaRPr kumimoji="1" lang="en-US" altLang="ja-JP" dirty="0">
              <a:latin typeface="Times" pitchFamily="2" charset="0"/>
            </a:endParaRPr>
          </a:p>
          <a:p>
            <a:pPr algn="ctr"/>
            <a:endParaRPr kumimoji="1" lang="en-US" altLang="ja-JP" dirty="0">
              <a:latin typeface="Times" pitchFamily="2" charset="0"/>
            </a:endParaRPr>
          </a:p>
          <a:p>
            <a:pPr algn="ctr"/>
            <a:r>
              <a:rPr kumimoji="1" lang="en-US" altLang="ja-JP" dirty="0">
                <a:latin typeface="Times" pitchFamily="2" charset="0"/>
              </a:rPr>
              <a:t>J-PARC g-2/EDM</a:t>
            </a:r>
            <a:endParaRPr kumimoji="1" lang="ja-JP" altLang="en-US">
              <a:latin typeface="Times" pitchFamily="2" charset="0"/>
            </a:endParaRPr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2C4A5677-2BC4-19D1-A652-31B3A75E8003}"/>
              </a:ext>
            </a:extLst>
          </p:cNvPr>
          <p:cNvSpPr/>
          <p:nvPr/>
        </p:nvSpPr>
        <p:spPr>
          <a:xfrm>
            <a:off x="514155" y="3731712"/>
            <a:ext cx="5682343" cy="3144753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Times" pitchFamily="2" charset="0"/>
              </a:rPr>
              <a:t>High Radiation Hardness</a:t>
            </a:r>
          </a:p>
          <a:p>
            <a:pPr algn="ctr"/>
            <a:endParaRPr lang="en-US" altLang="ja-JP" dirty="0">
              <a:latin typeface="Times" pitchFamily="2" charset="0"/>
            </a:endParaRPr>
          </a:p>
          <a:p>
            <a:pPr algn="ctr"/>
            <a:endParaRPr lang="en-US" altLang="ja-JP" dirty="0">
              <a:latin typeface="Times" pitchFamily="2" charset="0"/>
            </a:endParaRPr>
          </a:p>
          <a:p>
            <a:pPr algn="ctr"/>
            <a:endParaRPr lang="en-US" altLang="ja-JP" dirty="0">
              <a:latin typeface="Times" pitchFamily="2" charset="0"/>
            </a:endParaRPr>
          </a:p>
          <a:p>
            <a:pPr algn="ctr"/>
            <a:endParaRPr lang="en-US" altLang="ja-JP" dirty="0">
              <a:latin typeface="Times" pitchFamily="2" charset="0"/>
            </a:endParaRPr>
          </a:p>
          <a:p>
            <a:pPr algn="ctr"/>
            <a:endParaRPr lang="en-US" altLang="ja-JP" dirty="0">
              <a:latin typeface="Times" pitchFamily="2" charset="0"/>
            </a:endParaRPr>
          </a:p>
          <a:p>
            <a:pPr algn="ctr"/>
            <a:endParaRPr lang="en-US" altLang="ja-JP" dirty="0">
              <a:latin typeface="Times" pitchFamily="2" charset="0"/>
            </a:endParaRPr>
          </a:p>
          <a:p>
            <a:pPr algn="ctr"/>
            <a:endParaRPr lang="en-US" altLang="ja-JP" dirty="0">
              <a:latin typeface="Times" pitchFamily="2" charset="0"/>
            </a:endParaRPr>
          </a:p>
          <a:p>
            <a:pPr algn="ctr"/>
            <a:endParaRPr lang="en-US" altLang="ja-JP" dirty="0">
              <a:latin typeface="Times" pitchFamily="2" charset="0"/>
            </a:endParaRPr>
          </a:p>
          <a:p>
            <a:pPr algn="ctr"/>
            <a:r>
              <a:rPr lang="en-US" altLang="ja-JP" dirty="0">
                <a:latin typeface="Times" pitchFamily="2" charset="0"/>
              </a:rPr>
              <a:t>J-PARC COMET</a:t>
            </a:r>
            <a:endParaRPr kumimoji="1" lang="ja-JP" altLang="en-US">
              <a:latin typeface="Times" pitchFamily="2" charset="0"/>
            </a:endParaRPr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4E1163B0-AA78-BAEF-6A8E-29B7CC4B93DA}"/>
              </a:ext>
            </a:extLst>
          </p:cNvPr>
          <p:cNvSpPr/>
          <p:nvPr/>
        </p:nvSpPr>
        <p:spPr>
          <a:xfrm>
            <a:off x="6196498" y="3731712"/>
            <a:ext cx="5408066" cy="3144753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Times" pitchFamily="2" charset="0"/>
              </a:rPr>
              <a:t>High Field</a:t>
            </a:r>
          </a:p>
          <a:p>
            <a:pPr algn="ctr"/>
            <a:endParaRPr lang="en-US" altLang="ja-JP" dirty="0">
              <a:latin typeface="Times" pitchFamily="2" charset="0"/>
            </a:endParaRPr>
          </a:p>
          <a:p>
            <a:pPr algn="ctr"/>
            <a:endParaRPr kumimoji="1" lang="en-US" altLang="ja-JP" dirty="0">
              <a:latin typeface="Times" pitchFamily="2" charset="0"/>
            </a:endParaRPr>
          </a:p>
          <a:p>
            <a:pPr algn="ctr"/>
            <a:endParaRPr lang="en-US" altLang="ja-JP" dirty="0">
              <a:latin typeface="Times" pitchFamily="2" charset="0"/>
            </a:endParaRPr>
          </a:p>
          <a:p>
            <a:pPr algn="ctr"/>
            <a:endParaRPr kumimoji="1" lang="en-US" altLang="ja-JP" dirty="0">
              <a:latin typeface="Times" pitchFamily="2" charset="0"/>
            </a:endParaRPr>
          </a:p>
          <a:p>
            <a:pPr algn="ctr"/>
            <a:endParaRPr lang="en-US" altLang="ja-JP" dirty="0">
              <a:latin typeface="Times" pitchFamily="2" charset="0"/>
            </a:endParaRPr>
          </a:p>
          <a:p>
            <a:pPr algn="ctr"/>
            <a:endParaRPr kumimoji="1" lang="en-US" altLang="ja-JP" dirty="0">
              <a:latin typeface="Times" pitchFamily="2" charset="0"/>
            </a:endParaRPr>
          </a:p>
          <a:p>
            <a:pPr algn="ctr"/>
            <a:endParaRPr lang="en-US" altLang="ja-JP" dirty="0">
              <a:latin typeface="Times" pitchFamily="2" charset="0"/>
            </a:endParaRPr>
          </a:p>
          <a:p>
            <a:pPr algn="ctr"/>
            <a:endParaRPr kumimoji="1" lang="en-US" altLang="ja-JP" dirty="0">
              <a:latin typeface="Times" pitchFamily="2" charset="0"/>
            </a:endParaRPr>
          </a:p>
          <a:p>
            <a:pPr algn="ctr"/>
            <a:r>
              <a:rPr lang="en-US" altLang="ja-JP" dirty="0">
                <a:latin typeface="Times" pitchFamily="2" charset="0"/>
              </a:rPr>
              <a:t>HL-LHC D1</a:t>
            </a:r>
            <a:endParaRPr kumimoji="1" lang="ja-JP" altLang="en-US">
              <a:latin typeface="Times" pitchFamily="2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CA06BAC-E078-12EF-4398-409367E649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031" y="1836617"/>
            <a:ext cx="3435104" cy="1795507"/>
          </a:xfrm>
          <a:prstGeom prst="rect">
            <a:avLst/>
          </a:prstGeom>
        </p:spPr>
      </p:pic>
      <p:pic>
        <p:nvPicPr>
          <p:cNvPr id="10" name="Picture 2" descr="C:\Users\yoshida\Documents\Desktop\20170916\COMET全体キャプチャ.jpg">
            <a:extLst>
              <a:ext uri="{FF2B5EF4-FFF2-40B4-BE49-F238E27FC236}">
                <a16:creationId xmlns:a16="http://schemas.microsoft.com/office/drawing/2014/main" id="{091DD0B9-F2CB-30ED-657F-E1933DC57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6582" y="4254399"/>
            <a:ext cx="3817968" cy="209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3273F69-90CD-3452-179D-FC414938B7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8445" y="4338668"/>
            <a:ext cx="3524171" cy="18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99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DD2A9-E2D8-BACB-768A-2B59B5283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28AE736-A7E4-2929-89CB-38A439D5FB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681" y="430556"/>
            <a:ext cx="12222680" cy="64274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815EAC-0291-6FAD-7B37-4D97AD18A36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748938"/>
          </a:xfrm>
          <a:prstGeom prst="rect">
            <a:avLst/>
          </a:prstGeom>
          <a:solidFill>
            <a:srgbClr val="00205B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skerville Old Face" panose="02020602080505020303" pitchFamily="18" charset="0"/>
                <a:ea typeface="ＭＳ Ｐゴシック"/>
                <a:cs typeface="Times New Roman" panose="02020603050405020304" pitchFamily="18" charset="0"/>
              </a:rPr>
              <a:t>Task 4: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HTS/LTS high field hybrid accelerator dipole</a:t>
            </a:r>
            <a:endParaRPr kumimoji="0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skerville Old Face" panose="02020602080505020303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79" name="円/楕円 78">
            <a:extLst>
              <a:ext uri="{FF2B5EF4-FFF2-40B4-BE49-F238E27FC236}">
                <a16:creationId xmlns:a16="http://schemas.microsoft.com/office/drawing/2014/main" id="{1A772A03-88F7-0750-3415-41564EE08AB6}"/>
              </a:ext>
            </a:extLst>
          </p:cNvPr>
          <p:cNvSpPr/>
          <p:nvPr/>
        </p:nvSpPr>
        <p:spPr bwMode="auto">
          <a:xfrm>
            <a:off x="1875580" y="4857095"/>
            <a:ext cx="212570" cy="216069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45C57321-D2D8-3B83-F3AF-9D52BF51625D}"/>
              </a:ext>
            </a:extLst>
          </p:cNvPr>
          <p:cNvSpPr txBox="1"/>
          <p:nvPr/>
        </p:nvSpPr>
        <p:spPr>
          <a:xfrm>
            <a:off x="1616230" y="4331530"/>
            <a:ext cx="64472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KEK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B9A66FEA-4D75-66E3-704E-840A5137E601}"/>
              </a:ext>
            </a:extLst>
          </p:cNvPr>
          <p:cNvSpPr/>
          <p:nvPr/>
        </p:nvSpPr>
        <p:spPr bwMode="auto">
          <a:xfrm>
            <a:off x="10469485" y="4742765"/>
            <a:ext cx="212570" cy="216069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4EF2256-A8DC-2C76-239C-24F102C5C23C}"/>
              </a:ext>
            </a:extLst>
          </p:cNvPr>
          <p:cNvSpPr txBox="1"/>
          <p:nvPr/>
        </p:nvSpPr>
        <p:spPr>
          <a:xfrm>
            <a:off x="10803519" y="4700862"/>
            <a:ext cx="63350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BNL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C0C831E-0942-08A4-61A3-F65CAD88A5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39231" y="2016243"/>
            <a:ext cx="1193123" cy="343746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907745F-0563-99A6-3FCB-101697FF76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486" y="1217793"/>
            <a:ext cx="3415037" cy="17766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B2B213B-6897-733A-6790-A4C4B4B827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9820" y="1203927"/>
            <a:ext cx="3326630" cy="312760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204340C-AD6D-15D9-54CE-881C61388A73}"/>
              </a:ext>
            </a:extLst>
          </p:cNvPr>
          <p:cNvSpPr txBox="1"/>
          <p:nvPr/>
        </p:nvSpPr>
        <p:spPr>
          <a:xfrm>
            <a:off x="1212163" y="848461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HTS Racetrack coil with Inorganic Insulation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81" name="Picture 7">
            <a:extLst>
              <a:ext uri="{FF2B5EF4-FFF2-40B4-BE49-F238E27FC236}">
                <a16:creationId xmlns:a16="http://schemas.microsoft.com/office/drawing/2014/main" id="{26D04400-7F26-A639-D6EA-B4019878B4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159" y="5313726"/>
            <a:ext cx="3035222" cy="1469253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64179946-7E5E-196F-977B-A198EC7FC1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7395" y="1017059"/>
            <a:ext cx="2345119" cy="361179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3" name="Picture 2">
            <a:extLst>
              <a:ext uri="{FF2B5EF4-FFF2-40B4-BE49-F238E27FC236}">
                <a16:creationId xmlns:a16="http://schemas.microsoft.com/office/drawing/2014/main" id="{9614C7AA-1761-120B-988A-42FCE141D23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9760" y="1077913"/>
            <a:ext cx="709615" cy="3524972"/>
          </a:xfrm>
          <a:prstGeom prst="rect">
            <a:avLst/>
          </a:prstGeom>
        </p:spPr>
      </p:pic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BF38D283-695A-C890-8F4A-990D34FC8C74}"/>
              </a:ext>
            </a:extLst>
          </p:cNvPr>
          <p:cNvSpPr txBox="1"/>
          <p:nvPr/>
        </p:nvSpPr>
        <p:spPr>
          <a:xfrm>
            <a:off x="9782700" y="734350"/>
            <a:ext cx="189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10T Test Magnet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85" name="右矢印 84">
            <a:extLst>
              <a:ext uri="{FF2B5EF4-FFF2-40B4-BE49-F238E27FC236}">
                <a16:creationId xmlns:a16="http://schemas.microsoft.com/office/drawing/2014/main" id="{973A0ED9-A68B-1471-4475-203A6958D880}"/>
              </a:ext>
            </a:extLst>
          </p:cNvPr>
          <p:cNvSpPr/>
          <p:nvPr/>
        </p:nvSpPr>
        <p:spPr bwMode="auto">
          <a:xfrm>
            <a:off x="6946450" y="2386013"/>
            <a:ext cx="1913310" cy="68282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E0757B27-6156-2041-DD3F-03595EA6407C}"/>
              </a:ext>
            </a:extLst>
          </p:cNvPr>
          <p:cNvSpPr txBox="1"/>
          <p:nvPr/>
        </p:nvSpPr>
        <p:spPr>
          <a:xfrm>
            <a:off x="9486856" y="4983745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Bipolar Power Supply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76E5FC83-C4A9-FBCA-B0EF-45F8B56C3E7F}"/>
              </a:ext>
            </a:extLst>
          </p:cNvPr>
          <p:cNvSpPr txBox="1"/>
          <p:nvPr/>
        </p:nvSpPr>
        <p:spPr>
          <a:xfrm>
            <a:off x="8602861" y="77283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Insert Coil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5630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5C4B49-C7CE-1549-B827-3FD5DD3E70D7}"/>
              </a:ext>
            </a:extLst>
          </p:cNvPr>
          <p:cNvSpPr txBox="1"/>
          <p:nvPr/>
        </p:nvSpPr>
        <p:spPr>
          <a:xfrm>
            <a:off x="0" y="-1"/>
            <a:ext cx="12192000" cy="584775"/>
          </a:xfrm>
          <a:prstGeom prst="rect">
            <a:avLst/>
          </a:prstGeom>
          <a:solidFill>
            <a:srgbClr val="00205B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Task 4; FY2024-2026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6C176B49-DAEF-381E-D692-155C4001A97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93" y="881344"/>
            <a:ext cx="4073118" cy="118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3979E0A1-F211-848E-CAE2-2D7DBC8C4B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011" y="3130195"/>
            <a:ext cx="4546724" cy="347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84F40694-B7B4-C6BA-BFE6-B74B18FA2BF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465" y="3130195"/>
            <a:ext cx="2452489" cy="347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94AE0C3A-8A03-D9D3-358A-CF61752CE1D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0683" y="3130195"/>
            <a:ext cx="4011467" cy="37652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9AEA55-FC68-8584-9D6C-C3E7712E5995}"/>
              </a:ext>
            </a:extLst>
          </p:cNvPr>
          <p:cNvSpPr txBox="1"/>
          <p:nvPr/>
        </p:nvSpPr>
        <p:spPr>
          <a:xfrm>
            <a:off x="3612630" y="147499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SCSC Cable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E4A6363-AAB3-0ED0-04EF-4B8F67177F9B}"/>
              </a:ext>
            </a:extLst>
          </p:cNvPr>
          <p:cNvSpPr txBox="1"/>
          <p:nvPr/>
        </p:nvSpPr>
        <p:spPr>
          <a:xfrm>
            <a:off x="5577864" y="703322"/>
            <a:ext cx="6384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Taking advantage of successful achievements with SCSC cable by Kyoto U. in Task 2 and 3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(with external funding)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Develop 2 types of test racetrack coils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1 SCSC coil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2 CORC coil (CORC is SCSC like but without striation)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Test these coils at BNL 10T test stand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Compare field error associated with shielding current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And mechanical properties of cables.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5AD2DA2-26BD-9E82-DCCE-2EA4126D1E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97"/>
          <a:stretch/>
        </p:blipFill>
        <p:spPr>
          <a:xfrm flipH="1">
            <a:off x="542349" y="2057845"/>
            <a:ext cx="3097100" cy="110835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1D29368-F43B-1D3E-8C42-1DD161EFBFBF}"/>
              </a:ext>
            </a:extLst>
          </p:cNvPr>
          <p:cNvSpPr txBox="1"/>
          <p:nvPr/>
        </p:nvSpPr>
        <p:spPr>
          <a:xfrm>
            <a:off x="3228991" y="2654104"/>
            <a:ext cx="1531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CORC Cable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016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906F05-ABCA-FDD1-ADF4-952C22A94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6967"/>
          </a:xfrm>
          <a:solidFill>
            <a:srgbClr val="00B0F0"/>
          </a:solidFill>
        </p:spPr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</a:rPr>
              <a:t>Other Developments</a:t>
            </a:r>
            <a:endParaRPr kumimoji="1" lang="ja-JP" altLang="en-US">
              <a:latin typeface="Times New Roman" panose="02020603050405020304" pitchFamily="18" charset="0"/>
              <a:ea typeface="STZhongsong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1FD0F0-AD36-A81D-B2D0-6A7F08EBF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126"/>
            <a:ext cx="10515600" cy="5438377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J-PARC Hadron E80 Experiment Detector Solenoid</a:t>
            </a:r>
          </a:p>
          <a:p>
            <a:pPr lvl="1"/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&amp; Development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upport</a:t>
            </a:r>
          </a:p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J-PARC MLF Second Target Muon Capture Solenoid</a:t>
            </a:r>
          </a:p>
          <a:p>
            <a:pPr lvl="1"/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Study R&amp;D Support </a:t>
            </a:r>
          </a:p>
          <a:p>
            <a:pPr lvl="2"/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High-Rad HTS Magnet R&amp;D</a:t>
            </a:r>
          </a:p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KEKB QCS Upgrade 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(FNAL-KEK Collaboration)</a:t>
            </a:r>
          </a:p>
          <a:p>
            <a:pPr lvl="1"/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R&amp;D Support </a:t>
            </a:r>
          </a:p>
          <a:p>
            <a:pPr lvl="2"/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Quench Protection Study for High Current Density SCM</a:t>
            </a:r>
          </a:p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PF Superconducting Multi-Wiggler</a:t>
            </a:r>
          </a:p>
          <a:p>
            <a:pPr lvl="1"/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R&amp;D Support </a:t>
            </a:r>
          </a:p>
          <a:p>
            <a:pPr lvl="2"/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Quench Protection Study for High Current Density SCM</a:t>
            </a:r>
          </a:p>
          <a:p>
            <a:r>
              <a:rPr lang="en-US" altLang="ja-JP" sz="2600">
                <a:latin typeface="Times New Roman" panose="02020603050405020304" pitchFamily="18" charset="0"/>
                <a:cs typeface="Times New Roman" panose="02020603050405020304" pitchFamily="18" charset="0"/>
              </a:rPr>
              <a:t>And more..</a:t>
            </a:r>
            <a:endParaRPr lang="en-US" altLang="ja-JP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US-JP with FNAL, TUAT and Tokyo U. : IBS development </a:t>
            </a:r>
          </a:p>
          <a:p>
            <a:pPr lvl="1"/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CERN-KEK: Revive Aluminum Stabilized </a:t>
            </a:r>
            <a:r>
              <a:rPr lang="en-US" altLang="ja-JP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NbTi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Conductor</a:t>
            </a:r>
            <a:endParaRPr kumimoji="1" lang="en-US" altLang="ja-JP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83E110C-CCBF-5DC0-3794-66F29F1348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8042" y="1008367"/>
            <a:ext cx="2927544" cy="16282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8B8CAC5-D07B-C0D3-2B9A-C6193CC195BE}"/>
              </a:ext>
            </a:extLst>
          </p:cNvPr>
          <p:cNvSpPr txBox="1"/>
          <p:nvPr/>
        </p:nvSpPr>
        <p:spPr>
          <a:xfrm>
            <a:off x="8721257" y="2772356"/>
            <a:ext cx="3721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MLF Second Target Muon Capture Solenoid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0BDBF70-9D1D-2A3A-488A-8AD48F4A0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9636" y="3525760"/>
            <a:ext cx="3035536" cy="264432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57108E-936F-E2FE-948F-F6D7D49CE4F0}"/>
              </a:ext>
            </a:extLst>
          </p:cNvPr>
          <p:cNvSpPr txBox="1"/>
          <p:nvPr/>
        </p:nvSpPr>
        <p:spPr>
          <a:xfrm>
            <a:off x="8721256" y="6143043"/>
            <a:ext cx="372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SuperKEKB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QC1P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02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CF07DE-13C6-88C1-A9A2-7992FA16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2689"/>
          </a:xfrm>
          <a:solidFill>
            <a:srgbClr val="FFFF00"/>
          </a:solidFill>
          <a:ln>
            <a:solidFill>
              <a:schemeClr val="accent6"/>
            </a:solidFill>
          </a:ln>
        </p:spPr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and Collaborations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AD45FC7-C9E7-E8AC-8CAE-23B9B7731927}"/>
              </a:ext>
            </a:extLst>
          </p:cNvPr>
          <p:cNvSpPr/>
          <p:nvPr/>
        </p:nvSpPr>
        <p:spPr>
          <a:xfrm>
            <a:off x="5040086" y="2960913"/>
            <a:ext cx="2677886" cy="17592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Cryogenics Science Center (CSC)</a:t>
            </a:r>
          </a:p>
          <a:p>
            <a:pPr algn="ctr"/>
            <a:r>
              <a:rPr kumimoji="1" lang="en-US" altLang="ja-JP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Researcher: 7</a:t>
            </a:r>
          </a:p>
          <a:p>
            <a:pPr algn="ctr"/>
            <a:r>
              <a:rPr lang="en-US" altLang="ja-JP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Technical Stuff: 7</a:t>
            </a:r>
            <a:endParaRPr kumimoji="1" lang="ja-JP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99F1967-D4BE-9184-808B-EECD59A96561}"/>
              </a:ext>
            </a:extLst>
          </p:cNvPr>
          <p:cNvSpPr/>
          <p:nvPr/>
        </p:nvSpPr>
        <p:spPr>
          <a:xfrm>
            <a:off x="429562" y="3854727"/>
            <a:ext cx="2068287" cy="6895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iCASA</a:t>
            </a:r>
            <a:endParaRPr kumimoji="1" lang="en-US" altLang="ja-JP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6A86096-70C8-343B-4ECC-D2619F33931B}"/>
              </a:ext>
            </a:extLst>
          </p:cNvPr>
          <p:cNvSpPr/>
          <p:nvPr/>
        </p:nvSpPr>
        <p:spPr>
          <a:xfrm>
            <a:off x="4789716" y="1066803"/>
            <a:ext cx="3113313" cy="406514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dirty="0"/>
              <a:t>ARL</a:t>
            </a:r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BE0B18-CB28-C4B8-CAAC-E6003856D0BD}"/>
              </a:ext>
            </a:extLst>
          </p:cNvPr>
          <p:cNvSpPr/>
          <p:nvPr/>
        </p:nvSpPr>
        <p:spPr>
          <a:xfrm>
            <a:off x="5029202" y="1632858"/>
            <a:ext cx="1251856" cy="3374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RSC</a:t>
            </a:r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C47B8FE-EE78-AA63-3FF5-67405B0CD8E7}"/>
              </a:ext>
            </a:extLst>
          </p:cNvPr>
          <p:cNvSpPr/>
          <p:nvPr/>
        </p:nvSpPr>
        <p:spPr>
          <a:xfrm>
            <a:off x="5029201" y="2242456"/>
            <a:ext cx="1251856" cy="3374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CRC</a:t>
            </a:r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3685343-317A-3649-D855-D81BF3D5030C}"/>
              </a:ext>
            </a:extLst>
          </p:cNvPr>
          <p:cNvSpPr/>
          <p:nvPr/>
        </p:nvSpPr>
        <p:spPr>
          <a:xfrm>
            <a:off x="6529374" y="1632858"/>
            <a:ext cx="1165724" cy="3374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MEC</a:t>
            </a:r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CE30EDE-8B90-F8C8-9211-34E86F333F5A}"/>
              </a:ext>
            </a:extLst>
          </p:cNvPr>
          <p:cNvSpPr/>
          <p:nvPr/>
        </p:nvSpPr>
        <p:spPr>
          <a:xfrm>
            <a:off x="152400" y="1066803"/>
            <a:ext cx="2601685" cy="410565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dirty="0"/>
              <a:t>ACC(Tsukuba)</a:t>
            </a:r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529DA14-6226-ACD6-AFEE-CEC3A1FDEEF4}"/>
              </a:ext>
            </a:extLst>
          </p:cNvPr>
          <p:cNvSpPr/>
          <p:nvPr/>
        </p:nvSpPr>
        <p:spPr>
          <a:xfrm>
            <a:off x="419098" y="1556133"/>
            <a:ext cx="2068287" cy="6863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SuperKEKB</a:t>
            </a:r>
            <a:endParaRPr kumimoji="1" lang="en-US" altLang="ja-JP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E7E09C7-6059-2F90-19C3-73DCC61F4CA6}"/>
              </a:ext>
            </a:extLst>
          </p:cNvPr>
          <p:cNvSpPr/>
          <p:nvPr/>
        </p:nvSpPr>
        <p:spPr>
          <a:xfrm>
            <a:off x="425078" y="2666909"/>
            <a:ext cx="2068287" cy="7325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PF</a:t>
            </a:r>
          </a:p>
        </p:txBody>
      </p:sp>
      <p:sp>
        <p:nvSpPr>
          <p:cNvPr id="19" name="左右矢印 18">
            <a:extLst>
              <a:ext uri="{FF2B5EF4-FFF2-40B4-BE49-F238E27FC236}">
                <a16:creationId xmlns:a16="http://schemas.microsoft.com/office/drawing/2014/main" id="{CD491A1C-E081-425B-817B-6CF4536D1B5F}"/>
              </a:ext>
            </a:extLst>
          </p:cNvPr>
          <p:cNvSpPr/>
          <p:nvPr/>
        </p:nvSpPr>
        <p:spPr>
          <a:xfrm rot="530732">
            <a:off x="2527719" y="3109209"/>
            <a:ext cx="2552704" cy="502616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Multi-Wiggler</a:t>
            </a:r>
            <a:endParaRPr kumimoji="1" lang="ja-JP" altLang="en-US"/>
          </a:p>
        </p:txBody>
      </p:sp>
      <p:sp>
        <p:nvSpPr>
          <p:cNvPr id="20" name="左右矢印 19">
            <a:extLst>
              <a:ext uri="{FF2B5EF4-FFF2-40B4-BE49-F238E27FC236}">
                <a16:creationId xmlns:a16="http://schemas.microsoft.com/office/drawing/2014/main" id="{B25FD8A1-7F29-60B0-8618-E48FB4746F79}"/>
              </a:ext>
            </a:extLst>
          </p:cNvPr>
          <p:cNvSpPr/>
          <p:nvPr/>
        </p:nvSpPr>
        <p:spPr>
          <a:xfrm rot="1404433">
            <a:off x="2424175" y="2297532"/>
            <a:ext cx="2725981" cy="502616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QCS</a:t>
            </a:r>
            <a:endParaRPr kumimoji="1" lang="ja-JP" altLang="en-US"/>
          </a:p>
        </p:txBody>
      </p:sp>
      <p:sp>
        <p:nvSpPr>
          <p:cNvPr id="21" name="左右矢印 20">
            <a:extLst>
              <a:ext uri="{FF2B5EF4-FFF2-40B4-BE49-F238E27FC236}">
                <a16:creationId xmlns:a16="http://schemas.microsoft.com/office/drawing/2014/main" id="{0E9109C3-76D0-4B05-3D9D-F0A2B61FF75A}"/>
              </a:ext>
            </a:extLst>
          </p:cNvPr>
          <p:cNvSpPr/>
          <p:nvPr/>
        </p:nvSpPr>
        <p:spPr>
          <a:xfrm>
            <a:off x="2514323" y="3828748"/>
            <a:ext cx="2520266" cy="502616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ILC</a:t>
            </a:r>
            <a:r>
              <a:rPr kumimoji="1" lang="en-US" altLang="ja-JP" dirty="0"/>
              <a:t> SCM </a:t>
            </a:r>
            <a:r>
              <a:rPr kumimoji="1" lang="en-US" altLang="ja-JP" dirty="0" err="1"/>
              <a:t>etc</a:t>
            </a:r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E1B0059-DC47-B637-3298-B60AC5CE9C00}"/>
              </a:ext>
            </a:extLst>
          </p:cNvPr>
          <p:cNvSpPr/>
          <p:nvPr/>
        </p:nvSpPr>
        <p:spPr>
          <a:xfrm>
            <a:off x="9654123" y="1066803"/>
            <a:ext cx="2320165" cy="15114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dirty="0"/>
              <a:t>IPNS</a:t>
            </a:r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3DC0042-86D6-3410-95A4-57203F19E824}"/>
              </a:ext>
            </a:extLst>
          </p:cNvPr>
          <p:cNvSpPr/>
          <p:nvPr/>
        </p:nvSpPr>
        <p:spPr>
          <a:xfrm>
            <a:off x="9890113" y="2082021"/>
            <a:ext cx="1654629" cy="3374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ITDC</a:t>
            </a:r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B7FE826-29F7-138B-6E30-B8D738070879}"/>
              </a:ext>
            </a:extLst>
          </p:cNvPr>
          <p:cNvSpPr/>
          <p:nvPr/>
        </p:nvSpPr>
        <p:spPr>
          <a:xfrm>
            <a:off x="9654123" y="2919142"/>
            <a:ext cx="2320165" cy="264346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dirty="0"/>
              <a:t>J-PARC</a:t>
            </a:r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8AFB72E-EA07-0BA5-C450-F8276381B75C}"/>
              </a:ext>
            </a:extLst>
          </p:cNvPr>
          <p:cNvSpPr/>
          <p:nvPr/>
        </p:nvSpPr>
        <p:spPr>
          <a:xfrm>
            <a:off x="9906004" y="1454944"/>
            <a:ext cx="185053" cy="1779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754BD07-7F6A-4792-22EB-0824ABCFDF9C}"/>
              </a:ext>
            </a:extLst>
          </p:cNvPr>
          <p:cNvSpPr/>
          <p:nvPr/>
        </p:nvSpPr>
        <p:spPr>
          <a:xfrm>
            <a:off x="9906004" y="1739673"/>
            <a:ext cx="185053" cy="1779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2855F8C-03B0-8986-D12B-E5406B677D7A}"/>
              </a:ext>
            </a:extLst>
          </p:cNvPr>
          <p:cNvSpPr/>
          <p:nvPr/>
        </p:nvSpPr>
        <p:spPr>
          <a:xfrm>
            <a:off x="9840690" y="3378096"/>
            <a:ext cx="1654629" cy="16038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Cryogenics Section</a:t>
            </a:r>
            <a:endParaRPr kumimoji="1" lang="ja-JP" altLang="en-US"/>
          </a:p>
        </p:txBody>
      </p:sp>
      <p:sp>
        <p:nvSpPr>
          <p:cNvPr id="30" name="左右矢印 29">
            <a:extLst>
              <a:ext uri="{FF2B5EF4-FFF2-40B4-BE49-F238E27FC236}">
                <a16:creationId xmlns:a16="http://schemas.microsoft.com/office/drawing/2014/main" id="{5E30C456-DB79-E210-6249-6E239F5958A1}"/>
              </a:ext>
            </a:extLst>
          </p:cNvPr>
          <p:cNvSpPr/>
          <p:nvPr/>
        </p:nvSpPr>
        <p:spPr>
          <a:xfrm rot="20569300">
            <a:off x="7758897" y="2051902"/>
            <a:ext cx="2119253" cy="1290556"/>
          </a:xfrm>
          <a:prstGeom prst="leftRightArrow">
            <a:avLst>
              <a:gd name="adj1" fmla="val 75455"/>
              <a:gd name="adj2" fmla="val 15948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HL-LHC D1 Detector SCM Rad-Hard SCM</a:t>
            </a:r>
            <a:endParaRPr kumimoji="1" lang="ja-JP" altLang="en-US"/>
          </a:p>
        </p:txBody>
      </p:sp>
      <p:sp>
        <p:nvSpPr>
          <p:cNvPr id="31" name="下矢印 30">
            <a:extLst>
              <a:ext uri="{FF2B5EF4-FFF2-40B4-BE49-F238E27FC236}">
                <a16:creationId xmlns:a16="http://schemas.microsoft.com/office/drawing/2014/main" id="{559AB941-2B7C-DA4A-EB86-65FD004F89A0}"/>
              </a:ext>
            </a:extLst>
          </p:cNvPr>
          <p:cNvSpPr/>
          <p:nvPr/>
        </p:nvSpPr>
        <p:spPr>
          <a:xfrm>
            <a:off x="10918371" y="2469832"/>
            <a:ext cx="576948" cy="908264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下矢印 31">
            <a:extLst>
              <a:ext uri="{FF2B5EF4-FFF2-40B4-BE49-F238E27FC236}">
                <a16:creationId xmlns:a16="http://schemas.microsoft.com/office/drawing/2014/main" id="{FFA517DF-EB0A-CE00-CB23-ABC3AE11D5C5}"/>
              </a:ext>
            </a:extLst>
          </p:cNvPr>
          <p:cNvSpPr/>
          <p:nvPr/>
        </p:nvSpPr>
        <p:spPr>
          <a:xfrm rot="16200000">
            <a:off x="8513860" y="2721016"/>
            <a:ext cx="576948" cy="2069300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>
            <a:extLst>
              <a:ext uri="{FF2B5EF4-FFF2-40B4-BE49-F238E27FC236}">
                <a16:creationId xmlns:a16="http://schemas.microsoft.com/office/drawing/2014/main" id="{1EE4F655-651F-502D-2479-F76B8DFF0378}"/>
              </a:ext>
            </a:extLst>
          </p:cNvPr>
          <p:cNvSpPr/>
          <p:nvPr/>
        </p:nvSpPr>
        <p:spPr>
          <a:xfrm rot="5400000" flipH="1">
            <a:off x="3575060" y="3244235"/>
            <a:ext cx="350634" cy="2473284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左右矢印 34">
            <a:extLst>
              <a:ext uri="{FF2B5EF4-FFF2-40B4-BE49-F238E27FC236}">
                <a16:creationId xmlns:a16="http://schemas.microsoft.com/office/drawing/2014/main" id="{32E06011-45DF-A6E3-A90E-B8B1213907FC}"/>
              </a:ext>
            </a:extLst>
          </p:cNvPr>
          <p:cNvSpPr/>
          <p:nvPr/>
        </p:nvSpPr>
        <p:spPr>
          <a:xfrm rot="559568">
            <a:off x="7753915" y="4087827"/>
            <a:ext cx="2077382" cy="895339"/>
          </a:xfrm>
          <a:prstGeom prst="leftRightArrow">
            <a:avLst>
              <a:gd name="adj1" fmla="val 70690"/>
              <a:gd name="adj2" fmla="val 25368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g-2/EDM COMET </a:t>
            </a:r>
            <a:r>
              <a:rPr lang="en-US" altLang="ja-JP" dirty="0" err="1"/>
              <a:t>etc</a:t>
            </a:r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CF782C1F-AC15-CFCD-2315-BA3F2B56C70C}"/>
              </a:ext>
            </a:extLst>
          </p:cNvPr>
          <p:cNvSpPr/>
          <p:nvPr/>
        </p:nvSpPr>
        <p:spPr>
          <a:xfrm>
            <a:off x="9840690" y="5131949"/>
            <a:ext cx="185053" cy="1779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F99DD94C-803B-623D-8E26-348F52998FC4}"/>
              </a:ext>
            </a:extLst>
          </p:cNvPr>
          <p:cNvSpPr/>
          <p:nvPr/>
        </p:nvSpPr>
        <p:spPr>
          <a:xfrm>
            <a:off x="10212310" y="5131949"/>
            <a:ext cx="185053" cy="1779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左右矢印 38">
            <a:extLst>
              <a:ext uri="{FF2B5EF4-FFF2-40B4-BE49-F238E27FC236}">
                <a16:creationId xmlns:a16="http://schemas.microsoft.com/office/drawing/2014/main" id="{0580B7E4-8D0D-47C5-90D9-FE8E4BA90B3F}"/>
              </a:ext>
            </a:extLst>
          </p:cNvPr>
          <p:cNvSpPr/>
          <p:nvPr/>
        </p:nvSpPr>
        <p:spPr>
          <a:xfrm>
            <a:off x="8291132" y="47027"/>
            <a:ext cx="2725981" cy="419470"/>
          </a:xfrm>
          <a:prstGeom prst="leftRightArrow">
            <a:avLst>
              <a:gd name="adj1" fmla="val 67327"/>
              <a:gd name="adj2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Collaboration</a:t>
            </a:r>
            <a:endParaRPr kumimoji="1" lang="ja-JP" altLang="en-US"/>
          </a:p>
        </p:txBody>
      </p:sp>
      <p:sp>
        <p:nvSpPr>
          <p:cNvPr id="41" name="右矢印 40">
            <a:extLst>
              <a:ext uri="{FF2B5EF4-FFF2-40B4-BE49-F238E27FC236}">
                <a16:creationId xmlns:a16="http://schemas.microsoft.com/office/drawing/2014/main" id="{05C67040-35AB-9C76-AFD8-E7736CBBAC59}"/>
              </a:ext>
            </a:extLst>
          </p:cNvPr>
          <p:cNvSpPr/>
          <p:nvPr/>
        </p:nvSpPr>
        <p:spPr>
          <a:xfrm>
            <a:off x="8342871" y="469258"/>
            <a:ext cx="3201871" cy="51121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Concurrent appointments</a:t>
            </a:r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BD3C2C02-D658-087C-3B42-7CBE510C2B3A}"/>
              </a:ext>
            </a:extLst>
          </p:cNvPr>
          <p:cNvSpPr/>
          <p:nvPr/>
        </p:nvSpPr>
        <p:spPr>
          <a:xfrm>
            <a:off x="152399" y="5441903"/>
            <a:ext cx="9361715" cy="122015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dirty="0"/>
              <a:t>External Collaborators</a:t>
            </a:r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816D8BB8-5446-5D59-EF8C-F40B1422BF56}"/>
              </a:ext>
            </a:extLst>
          </p:cNvPr>
          <p:cNvSpPr/>
          <p:nvPr/>
        </p:nvSpPr>
        <p:spPr>
          <a:xfrm>
            <a:off x="277582" y="5787005"/>
            <a:ext cx="1605647" cy="2700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Tokyo U.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C3EF1309-82D9-C025-5A63-E9C25F10179B}"/>
              </a:ext>
            </a:extLst>
          </p:cNvPr>
          <p:cNvSpPr/>
          <p:nvPr/>
        </p:nvSpPr>
        <p:spPr>
          <a:xfrm>
            <a:off x="277582" y="6215784"/>
            <a:ext cx="1605647" cy="2700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Kyoto U.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A5D9ED11-C679-D99B-4F58-8EDE1257BB0C}"/>
              </a:ext>
            </a:extLst>
          </p:cNvPr>
          <p:cNvSpPr/>
          <p:nvPr/>
        </p:nvSpPr>
        <p:spPr>
          <a:xfrm>
            <a:off x="2062840" y="5799069"/>
            <a:ext cx="1605647" cy="2700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Tohoku U.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1F553B5-FB4B-436B-6047-01FD21F3FA74}"/>
              </a:ext>
            </a:extLst>
          </p:cNvPr>
          <p:cNvSpPr/>
          <p:nvPr/>
        </p:nvSpPr>
        <p:spPr>
          <a:xfrm>
            <a:off x="2062839" y="6215784"/>
            <a:ext cx="1605647" cy="2700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TUAT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0298D912-A8A6-7BB7-789E-0F91E120443F}"/>
              </a:ext>
            </a:extLst>
          </p:cNvPr>
          <p:cNvSpPr/>
          <p:nvPr/>
        </p:nvSpPr>
        <p:spPr>
          <a:xfrm>
            <a:off x="3839761" y="6215784"/>
            <a:ext cx="1605647" cy="2700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NIMS</a:t>
            </a:r>
            <a:endParaRPr kumimoji="1" lang="en-US" altLang="ja-JP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407521BC-B1EE-D76B-F943-A9BCD19A522A}"/>
              </a:ext>
            </a:extLst>
          </p:cNvPr>
          <p:cNvSpPr/>
          <p:nvPr/>
        </p:nvSpPr>
        <p:spPr>
          <a:xfrm>
            <a:off x="3818162" y="5799069"/>
            <a:ext cx="1605647" cy="2700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Tokai U.</a:t>
            </a:r>
            <a:endParaRPr kumimoji="1" lang="en-US" altLang="ja-JP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CCCCB631-9F86-4DCF-C120-E086193F748B}"/>
              </a:ext>
            </a:extLst>
          </p:cNvPr>
          <p:cNvSpPr/>
          <p:nvPr/>
        </p:nvSpPr>
        <p:spPr>
          <a:xfrm>
            <a:off x="5576205" y="5799069"/>
            <a:ext cx="1605647" cy="2700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CERN</a:t>
            </a:r>
            <a:endParaRPr kumimoji="1" lang="en-US" altLang="ja-JP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F8C0BA2F-0AB1-BBE5-4F12-D1B4AD31193F}"/>
              </a:ext>
            </a:extLst>
          </p:cNvPr>
          <p:cNvSpPr/>
          <p:nvPr/>
        </p:nvSpPr>
        <p:spPr>
          <a:xfrm>
            <a:off x="5576205" y="6219717"/>
            <a:ext cx="1605647" cy="2700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LBNL</a:t>
            </a:r>
            <a:endParaRPr kumimoji="1" lang="en-US" altLang="ja-JP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3206DEC0-B196-EAFF-E3F0-49EC45520381}"/>
              </a:ext>
            </a:extLst>
          </p:cNvPr>
          <p:cNvSpPr/>
          <p:nvPr/>
        </p:nvSpPr>
        <p:spPr>
          <a:xfrm>
            <a:off x="7334248" y="5808992"/>
            <a:ext cx="1605647" cy="2700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FNAL</a:t>
            </a:r>
            <a:endParaRPr kumimoji="1" lang="en-US" altLang="ja-JP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41DA253B-E752-5F0D-EB1B-7A932B84BF04}"/>
              </a:ext>
            </a:extLst>
          </p:cNvPr>
          <p:cNvSpPr/>
          <p:nvPr/>
        </p:nvSpPr>
        <p:spPr>
          <a:xfrm>
            <a:off x="7350408" y="6213488"/>
            <a:ext cx="1605647" cy="2700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BNL</a:t>
            </a:r>
            <a:endParaRPr kumimoji="1" lang="en-US" altLang="ja-JP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4" name="上下矢印 53">
            <a:extLst>
              <a:ext uri="{FF2B5EF4-FFF2-40B4-BE49-F238E27FC236}">
                <a16:creationId xmlns:a16="http://schemas.microsoft.com/office/drawing/2014/main" id="{57DBBA02-0CA6-4018-2E0F-8A475598AC23}"/>
              </a:ext>
            </a:extLst>
          </p:cNvPr>
          <p:cNvSpPr/>
          <p:nvPr/>
        </p:nvSpPr>
        <p:spPr>
          <a:xfrm>
            <a:off x="4654932" y="4788321"/>
            <a:ext cx="3687939" cy="878795"/>
          </a:xfrm>
          <a:prstGeom prst="upDownArrow">
            <a:avLst>
              <a:gd name="adj1" fmla="val 88962"/>
              <a:gd name="adj2" fmla="val 20271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High Field, Rad-Hard SCM</a:t>
            </a:r>
          </a:p>
          <a:p>
            <a:pPr algn="ctr"/>
            <a:r>
              <a:rPr lang="en-US" altLang="ja-JP" dirty="0"/>
              <a:t>Detector Solenoid </a:t>
            </a:r>
            <a:r>
              <a:rPr lang="en-US" altLang="ja-JP" dirty="0" err="1"/>
              <a:t>etc</a:t>
            </a:r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5CBC2FE4-E9FF-BFA5-F08B-1D85A57E3EA9}"/>
              </a:ext>
            </a:extLst>
          </p:cNvPr>
          <p:cNvSpPr/>
          <p:nvPr/>
        </p:nvSpPr>
        <p:spPr>
          <a:xfrm>
            <a:off x="9188908" y="5874065"/>
            <a:ext cx="185053" cy="1779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8ED3D689-B567-660A-02AC-E183E8E9D1E8}"/>
              </a:ext>
            </a:extLst>
          </p:cNvPr>
          <p:cNvSpPr/>
          <p:nvPr/>
        </p:nvSpPr>
        <p:spPr>
          <a:xfrm>
            <a:off x="9199790" y="6255063"/>
            <a:ext cx="185053" cy="1779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221B7A21-7F58-C670-8E09-BC180245327A}"/>
              </a:ext>
            </a:extLst>
          </p:cNvPr>
          <p:cNvSpPr/>
          <p:nvPr/>
        </p:nvSpPr>
        <p:spPr>
          <a:xfrm>
            <a:off x="429562" y="4818577"/>
            <a:ext cx="185053" cy="1779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021D0FB0-F44E-6DC6-AD6D-8590D22DF333}"/>
              </a:ext>
            </a:extLst>
          </p:cNvPr>
          <p:cNvSpPr/>
          <p:nvPr/>
        </p:nvSpPr>
        <p:spPr>
          <a:xfrm>
            <a:off x="801182" y="4818577"/>
            <a:ext cx="185053" cy="1779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上下矢印 58">
            <a:extLst>
              <a:ext uri="{FF2B5EF4-FFF2-40B4-BE49-F238E27FC236}">
                <a16:creationId xmlns:a16="http://schemas.microsoft.com/office/drawing/2014/main" id="{512B4D62-8950-A09A-7503-9C7B77FB3B2D}"/>
              </a:ext>
            </a:extLst>
          </p:cNvPr>
          <p:cNvSpPr/>
          <p:nvPr/>
        </p:nvSpPr>
        <p:spPr>
          <a:xfrm>
            <a:off x="6498671" y="2034283"/>
            <a:ext cx="1219301" cy="878795"/>
          </a:xfrm>
          <a:prstGeom prst="upDownArrow">
            <a:avLst>
              <a:gd name="adj1" fmla="val 88962"/>
              <a:gd name="adj2" fmla="val 20271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HL-LHC D1 </a:t>
            </a:r>
            <a:r>
              <a:rPr lang="en-US" altLang="ja-JP" dirty="0" err="1"/>
              <a:t>etc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20984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F308C1-E680-1396-E91A-38D50C86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BE2ABC-72AB-A00E-21D3-0FB73612B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911951"/>
          </a:xfrm>
        </p:spPr>
        <p:txBody>
          <a:bodyPr>
            <a:normAutofit/>
          </a:bodyPr>
          <a:lstStyle/>
          <a:p>
            <a:r>
              <a:rPr lang="en-US" altLang="ja-JP" dirty="0"/>
              <a:t>User Support</a:t>
            </a:r>
          </a:p>
          <a:p>
            <a:pPr lvl="1"/>
            <a:r>
              <a:rPr kumimoji="1" lang="en-US" altLang="ja-JP" dirty="0"/>
              <a:t>Cryogen Supply</a:t>
            </a:r>
            <a:r>
              <a:rPr lang="en-US" altLang="ja-JP" dirty="0"/>
              <a:t>: ~140kL Liq. He (90% recovery rate)</a:t>
            </a:r>
          </a:p>
          <a:p>
            <a:pPr lvl="1"/>
            <a:r>
              <a:rPr lang="en-US" altLang="ja-JP" dirty="0"/>
              <a:t>SCM System Operations at J-PARC: no trouble</a:t>
            </a:r>
          </a:p>
          <a:p>
            <a:pPr lvl="1"/>
            <a:r>
              <a:rPr lang="en-US" altLang="ja-JP" dirty="0"/>
              <a:t>Construction and Development of SCM: HL-LHC D1, COMET, g-2/EDM, E80</a:t>
            </a:r>
          </a:p>
          <a:p>
            <a:pPr lvl="1"/>
            <a:r>
              <a:rPr kumimoji="1" lang="en-US" altLang="ja-JP" dirty="0"/>
              <a:t>R&amp;D support for SCM: </a:t>
            </a:r>
            <a:r>
              <a:rPr kumimoji="1" lang="en-US" altLang="ja-JP" dirty="0" err="1"/>
              <a:t>SuperKEKB</a:t>
            </a:r>
            <a:r>
              <a:rPr kumimoji="1" lang="en-US" altLang="ja-JP" dirty="0"/>
              <a:t> QCS, PF Multi-wiggler, J-PARC </a:t>
            </a:r>
            <a:r>
              <a:rPr lang="en-US" altLang="ja-JP" dirty="0"/>
              <a:t>Second Target Capture Solenoid, </a:t>
            </a:r>
            <a:r>
              <a:rPr lang="en-US" altLang="ja-JP" dirty="0" err="1"/>
              <a:t>etc</a:t>
            </a:r>
            <a:r>
              <a:rPr lang="en-US" altLang="ja-JP" dirty="0"/>
              <a:t>…</a:t>
            </a:r>
          </a:p>
          <a:p>
            <a:r>
              <a:rPr kumimoji="1" lang="en-US" altLang="ja-JP" dirty="0"/>
              <a:t>R&amp;D for </a:t>
            </a:r>
            <a:r>
              <a:rPr lang="en-US" altLang="ja-JP" dirty="0"/>
              <a:t>future programs</a:t>
            </a:r>
          </a:p>
          <a:p>
            <a:pPr lvl="1"/>
            <a:r>
              <a:rPr kumimoji="1" lang="en-US" altLang="ja-JP" dirty="0"/>
              <a:t>High Field Rad-hard SCM: CERN-KEK, US-Japan, JSPS, </a:t>
            </a:r>
            <a:r>
              <a:rPr kumimoji="1" lang="en-US" altLang="ja-JP" dirty="0" err="1"/>
              <a:t>etc</a:t>
            </a:r>
            <a:endParaRPr kumimoji="1" lang="en-US" altLang="ja-JP" dirty="0"/>
          </a:p>
          <a:p>
            <a:r>
              <a:rPr lang="en-US" altLang="ja-JP" dirty="0"/>
              <a:t>Resources and Collaborations</a:t>
            </a:r>
          </a:p>
          <a:p>
            <a:pPr lvl="1"/>
            <a:r>
              <a:rPr lang="en-US" altLang="ja-JP" dirty="0"/>
              <a:t>Try to compensate resource shortage by widening collaborations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240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A26E91A8-359F-F939-B162-659866B25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478" y="2673372"/>
            <a:ext cx="2398825" cy="136834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CDE72F45-E40B-6C41-9107-944E34834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407"/>
            <a:ext cx="12192000" cy="763025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Magnet R&amp;D for </a:t>
            </a:r>
            <a:r>
              <a:rPr lang="en-US" altLang="ja-JP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ja-JP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-2/EDM experiment, </a:t>
            </a:r>
            <a:r>
              <a:rPr lang="en-US" altLang="ja-JP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MuSEUM</a:t>
            </a:r>
            <a:r>
              <a:rPr lang="en-US" altLang="ja-JP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experiment</a:t>
            </a:r>
            <a:endParaRPr lang="ja-JP" alt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B5133A8B-BE37-2046-8C45-1E96E4FC1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47" y="972560"/>
            <a:ext cx="6599249" cy="503943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g-2/EDM Superconducting Magnet System</a:t>
            </a:r>
            <a:endParaRPr lang="ja-JP" altLang="en-US" sz="20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C8CB3CD-A973-0E46-8658-5F2ED6102C3D}"/>
              </a:ext>
            </a:extLst>
          </p:cNvPr>
          <p:cNvSpPr txBox="1"/>
          <p:nvPr/>
        </p:nvSpPr>
        <p:spPr>
          <a:xfrm>
            <a:off x="336950" y="1331986"/>
            <a:ext cx="60793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Muon Storage Solenoid with high precision magnetic field extending MRI technologies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b="1" dirty="0"/>
              <a:t>Yoke design modification </a:t>
            </a:r>
            <a:r>
              <a:rPr lang="en-US" altLang="ja-JP" sz="1600" dirty="0"/>
              <a:t>was just started for kicker coil power line optimization</a:t>
            </a:r>
            <a:endParaRPr lang="ja-JP" altLang="en-US" sz="1600"/>
          </a:p>
        </p:txBody>
      </p:sp>
      <p:sp>
        <p:nvSpPr>
          <p:cNvPr id="8" name="コンテンツ プレースホルダー 4">
            <a:extLst>
              <a:ext uri="{FF2B5EF4-FFF2-40B4-BE49-F238E27FC236}">
                <a16:creationId xmlns:a16="http://schemas.microsoft.com/office/drawing/2014/main" id="{9DB53D2C-C3B3-1F45-8D10-1483F190618D}"/>
              </a:ext>
            </a:extLst>
          </p:cNvPr>
          <p:cNvSpPr txBox="1">
            <a:spLocks/>
          </p:cNvSpPr>
          <p:nvPr/>
        </p:nvSpPr>
        <p:spPr>
          <a:xfrm>
            <a:off x="77178" y="2363913"/>
            <a:ext cx="6339155" cy="506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/>
              <a:t>Precision magnetic field measurement system</a:t>
            </a:r>
            <a:endParaRPr lang="ja-JP" altLang="en-US" sz="18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5AE4CFA-BCB1-5244-8021-53FC22F6557D}"/>
              </a:ext>
            </a:extLst>
          </p:cNvPr>
          <p:cNvSpPr txBox="1"/>
          <p:nvPr/>
        </p:nvSpPr>
        <p:spPr>
          <a:xfrm>
            <a:off x="637883" y="2680714"/>
            <a:ext cx="61306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NMR magnetic field measurement system with ultra high accuracy of a couple of ppb -&gt; </a:t>
            </a:r>
            <a:r>
              <a:rPr lang="en-US" altLang="ja-JP" b="1" dirty="0"/>
              <a:t>Making new design</a:t>
            </a:r>
            <a:endParaRPr lang="en-US" altLang="ja-JP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To cancel RF interference btw probes, they should be covered by Al shield box separately.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International collaboration with FNAL and ANL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b="1" dirty="0"/>
              <a:t>Cross calibration of NMR probes</a:t>
            </a:r>
            <a:r>
              <a:rPr lang="en-US" altLang="ja-JP" sz="1600" dirty="0"/>
              <a:t>, that are individually developed : -&gt; Increase validity</a:t>
            </a:r>
            <a:endParaRPr lang="ja-JP" altLang="en-US" sz="160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EECD462-703A-3C42-B0BE-52249DEA3ADC}"/>
              </a:ext>
            </a:extLst>
          </p:cNvPr>
          <p:cNvSpPr txBox="1"/>
          <p:nvPr/>
        </p:nvSpPr>
        <p:spPr>
          <a:xfrm>
            <a:off x="8427902" y="4440835"/>
            <a:ext cx="271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Cross calibration between US and JP probes</a:t>
            </a:r>
            <a:endParaRPr lang="ja-JP" altLang="en-US" sz="140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94906A3-9925-0849-8969-A5FF9C817568}"/>
              </a:ext>
            </a:extLst>
          </p:cNvPr>
          <p:cNvSpPr txBox="1"/>
          <p:nvPr/>
        </p:nvSpPr>
        <p:spPr>
          <a:xfrm>
            <a:off x="10292070" y="3869577"/>
            <a:ext cx="183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New design of  field mapping system</a:t>
            </a:r>
            <a:endParaRPr lang="ja-JP" altLang="en-US" sz="1400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8B7FB65D-C00D-3B95-FBF9-34FEEB264C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830" y="3846448"/>
            <a:ext cx="1564813" cy="1174566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B139CE4-A832-254E-090C-D30A18731E0F}"/>
              </a:ext>
            </a:extLst>
          </p:cNvPr>
          <p:cNvGrpSpPr/>
          <p:nvPr/>
        </p:nvGrpSpPr>
        <p:grpSpPr>
          <a:xfrm>
            <a:off x="6688396" y="983222"/>
            <a:ext cx="2081101" cy="1541321"/>
            <a:chOff x="3029570" y="2141979"/>
            <a:chExt cx="3770064" cy="2792213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C764E821-26B8-3F20-3E9B-D1E06D8E18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29570" y="2141979"/>
              <a:ext cx="3770064" cy="279221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sp>
          <p:nvSpPr>
            <p:cNvPr id="11" name="円/楕円 10">
              <a:extLst>
                <a:ext uri="{FF2B5EF4-FFF2-40B4-BE49-F238E27FC236}">
                  <a16:creationId xmlns:a16="http://schemas.microsoft.com/office/drawing/2014/main" id="{8B5A57B8-A0D1-96D9-614B-B42400D26C9B}"/>
                </a:ext>
              </a:extLst>
            </p:cNvPr>
            <p:cNvSpPr/>
            <p:nvPr/>
          </p:nvSpPr>
          <p:spPr>
            <a:xfrm rot="19959191">
              <a:off x="3624169" y="3690451"/>
              <a:ext cx="2941949" cy="596905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40F49CA1-9D33-65F9-FEEF-F682C3291C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329" y="1057579"/>
            <a:ext cx="2268468" cy="1302636"/>
          </a:xfrm>
          <a:prstGeom prst="rect">
            <a:avLst/>
          </a:prstGeom>
        </p:spPr>
      </p:pic>
      <p:sp>
        <p:nvSpPr>
          <p:cNvPr id="13" name="右矢印 12">
            <a:extLst>
              <a:ext uri="{FF2B5EF4-FFF2-40B4-BE49-F238E27FC236}">
                <a16:creationId xmlns:a16="http://schemas.microsoft.com/office/drawing/2014/main" id="{E5059937-8671-2F3C-68FA-A1F5A5BF5222}"/>
              </a:ext>
            </a:extLst>
          </p:cNvPr>
          <p:cNvSpPr/>
          <p:nvPr/>
        </p:nvSpPr>
        <p:spPr>
          <a:xfrm>
            <a:off x="8980098" y="1443041"/>
            <a:ext cx="443168" cy="356018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D070B93-94F3-11AA-EB02-A1D2507586AB}"/>
              </a:ext>
            </a:extLst>
          </p:cNvPr>
          <p:cNvSpPr txBox="1"/>
          <p:nvPr/>
        </p:nvSpPr>
        <p:spPr>
          <a:xfrm>
            <a:off x="7849889" y="2309441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Tilted hole</a:t>
            </a:r>
            <a:endParaRPr kumimoji="1" lang="ja-JP" altLang="en-US" sz="14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D4F408-AECA-FB65-F5D8-6EDB6C708DCD}"/>
              </a:ext>
            </a:extLst>
          </p:cNvPr>
          <p:cNvSpPr txBox="1"/>
          <p:nvPr/>
        </p:nvSpPr>
        <p:spPr>
          <a:xfrm>
            <a:off x="9787024" y="2147714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Straight hole</a:t>
            </a:r>
            <a:endParaRPr kumimoji="1" lang="ja-JP" altLang="en-US" sz="140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61CCA72E-B636-55DA-F206-E328A3A247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1119" y="2759852"/>
            <a:ext cx="1774841" cy="669148"/>
          </a:xfrm>
          <a:prstGeom prst="rect">
            <a:avLst/>
          </a:prstGeom>
        </p:spPr>
      </p:pic>
      <p:sp>
        <p:nvSpPr>
          <p:cNvPr id="27" name="右矢印 26">
            <a:extLst>
              <a:ext uri="{FF2B5EF4-FFF2-40B4-BE49-F238E27FC236}">
                <a16:creationId xmlns:a16="http://schemas.microsoft.com/office/drawing/2014/main" id="{0E5B6B61-6AC8-EDE3-B887-25F0DA4B6467}"/>
              </a:ext>
            </a:extLst>
          </p:cNvPr>
          <p:cNvSpPr/>
          <p:nvPr/>
        </p:nvSpPr>
        <p:spPr>
          <a:xfrm>
            <a:off x="8911398" y="2859623"/>
            <a:ext cx="443168" cy="356018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コンテンツ プレースホルダー 4">
            <a:extLst>
              <a:ext uri="{FF2B5EF4-FFF2-40B4-BE49-F238E27FC236}">
                <a16:creationId xmlns:a16="http://schemas.microsoft.com/office/drawing/2014/main" id="{DF5D7432-3965-2E65-711C-F8DC4D204442}"/>
              </a:ext>
            </a:extLst>
          </p:cNvPr>
          <p:cNvSpPr txBox="1">
            <a:spLocks/>
          </p:cNvSpPr>
          <p:nvPr/>
        </p:nvSpPr>
        <p:spPr>
          <a:xfrm>
            <a:off x="77178" y="4546690"/>
            <a:ext cx="6339155" cy="506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/>
              <a:t>Preparation of </a:t>
            </a:r>
            <a:r>
              <a:rPr lang="en-US" altLang="ja-JP" sz="1800" dirty="0" err="1"/>
              <a:t>MuSEUM</a:t>
            </a:r>
            <a:r>
              <a:rPr lang="en-US" altLang="ja-JP" sz="1800" dirty="0"/>
              <a:t> experiment</a:t>
            </a:r>
            <a:endParaRPr lang="ja-JP" altLang="en-US" sz="180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AAF7508-EEB9-4F86-205C-7F82626D42F2}"/>
              </a:ext>
            </a:extLst>
          </p:cNvPr>
          <p:cNvSpPr txBox="1"/>
          <p:nvPr/>
        </p:nvSpPr>
        <p:spPr>
          <a:xfrm>
            <a:off x="637883" y="4863491"/>
            <a:ext cx="57025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Muonium hyper fine structure measurement in J-PARC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Experimental area (H1) is ready in Nov. 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b="1" dirty="0"/>
              <a:t>Magnet was moved </a:t>
            </a:r>
            <a:r>
              <a:rPr lang="en-US" altLang="ja-JP" sz="1600" dirty="0"/>
              <a:t>to the area, and ramped up.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Plan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Shimming work  : Mar. 2024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Beam run :  Apr. - Jun. 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ja-JP" sz="16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BE2EC71-1398-6362-E2B7-F398CA1B0779}"/>
              </a:ext>
            </a:extLst>
          </p:cNvPr>
          <p:cNvSpPr txBox="1"/>
          <p:nvPr/>
        </p:nvSpPr>
        <p:spPr>
          <a:xfrm>
            <a:off x="7324076" y="3357544"/>
            <a:ext cx="1836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Previous prototype</a:t>
            </a:r>
            <a:endParaRPr lang="ja-JP" altLang="en-US" sz="1400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EAD04089-BA88-C893-2DA1-0634CB7DE01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6288" y="5163857"/>
            <a:ext cx="2125394" cy="1594046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E71D1F6-551B-06C9-514A-3E45E0151948}"/>
              </a:ext>
            </a:extLst>
          </p:cNvPr>
          <p:cNvSpPr txBox="1"/>
          <p:nvPr/>
        </p:nvSpPr>
        <p:spPr>
          <a:xfrm>
            <a:off x="9354566" y="5857417"/>
            <a:ext cx="2718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MRI magnet in H1 area</a:t>
            </a:r>
            <a:endParaRPr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2709406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84581E-B196-DD43-BE10-4EACD6787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" y="9474"/>
            <a:ext cx="12192000" cy="833088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latin typeface="Times" pitchFamily="2" charset="0"/>
              </a:rPr>
              <a:t>COMET magnet system</a:t>
            </a:r>
            <a:endParaRPr kumimoji="1" lang="ja-JP" altLang="en-US" sz="2400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A60D2B4-98BB-DE67-00DE-2544DCFBCDEA}"/>
              </a:ext>
            </a:extLst>
          </p:cNvPr>
          <p:cNvSpPr txBox="1"/>
          <p:nvPr/>
        </p:nvSpPr>
        <p:spPr>
          <a:xfrm>
            <a:off x="3524559" y="4699227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CS coil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79AB0D93-531A-1818-68D1-48799045714D}"/>
              </a:ext>
            </a:extLst>
          </p:cNvPr>
          <p:cNvSpPr txBox="1">
            <a:spLocks/>
          </p:cNvSpPr>
          <p:nvPr/>
        </p:nvSpPr>
        <p:spPr>
          <a:xfrm>
            <a:off x="98743" y="842561"/>
            <a:ext cx="5624753" cy="2403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COMET Phase-</a:t>
            </a:r>
            <a:r>
              <a:rPr lang="en-US" altLang="ja-JP" sz="1800" dirty="0">
                <a:latin typeface="Symbol" panose="05050102010706020507" pitchFamily="18" charset="2"/>
                <a:ea typeface="Meiryo UI" panose="020B0604030504040204" pitchFamily="50" charset="-128"/>
              </a:rPr>
              <a:t>a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 operation</a:t>
            </a:r>
          </a:p>
          <a:p>
            <a:pPr lvl="1"/>
            <a:r>
              <a:rPr lang="en-US" altLang="ja-JP" sz="1600" dirty="0">
                <a:latin typeface="LinLibertineO-Identity-H"/>
              </a:rPr>
              <a:t>I</a:t>
            </a:r>
            <a:r>
              <a:rPr lang="en-US" altLang="ja-JP" sz="1600" dirty="0">
                <a:effectLst/>
                <a:latin typeface="LinLibertineO-Identity-H"/>
              </a:rPr>
              <a:t>nject J-PARC</a:t>
            </a:r>
            <a:r>
              <a:rPr lang="en-US" altLang="ja-JP" sz="1600" b="0" dirty="0">
                <a:effectLst/>
                <a:latin typeface="NotoSerifCJKjp"/>
              </a:rPr>
              <a:t>’</a:t>
            </a:r>
            <a:r>
              <a:rPr lang="en-US" altLang="ja-JP" sz="1600" dirty="0">
                <a:effectLst/>
                <a:latin typeface="LinLibertineO-Identity-H"/>
              </a:rPr>
              <a:t>s proton beam to the COMET beamline</a:t>
            </a:r>
          </a:p>
          <a:p>
            <a:pPr lvl="2"/>
            <a:r>
              <a:rPr lang="en-US" altLang="ja-JP" sz="1050" dirty="0">
                <a:effectLst/>
                <a:latin typeface="LinLibertineO-Identity-H"/>
              </a:rPr>
              <a:t>Without capture solenoid</a:t>
            </a:r>
          </a:p>
          <a:p>
            <a:pPr lvl="1"/>
            <a:r>
              <a:rPr lang="en-US" altLang="ja-JP" sz="1450" dirty="0">
                <a:latin typeface="Meiryo UI" panose="020B0604030504040204" pitchFamily="50" charset="-128"/>
                <a:ea typeface="Meiryo UI" panose="020B0604030504040204" pitchFamily="50" charset="-128"/>
              </a:rPr>
              <a:t>Four excitation runs, </a:t>
            </a:r>
          </a:p>
          <a:p>
            <a:pPr lvl="2"/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Three with the dipole negative pole (Negative muons enhanced) </a:t>
            </a:r>
          </a:p>
          <a:p>
            <a:pPr lvl="2"/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One at the positive pole (Positive muons).</a:t>
            </a:r>
            <a:endParaRPr lang="en-US" altLang="ja-JP" sz="1050" dirty="0">
              <a:effectLst/>
              <a:latin typeface="LinLibertineO-Identity-H"/>
            </a:endParaRPr>
          </a:p>
          <a:p>
            <a:pPr lvl="1"/>
            <a:r>
              <a:rPr lang="en-US" altLang="ja-JP" sz="1600" dirty="0">
                <a:latin typeface="LinLibertineO-Identity-H"/>
              </a:rPr>
              <a:t>P</a:t>
            </a:r>
            <a:r>
              <a:rPr lang="en-US" altLang="ja-JP" sz="1600" dirty="0">
                <a:effectLst/>
                <a:latin typeface="LinLibertineO-Identity-H"/>
              </a:rPr>
              <a:t>rofile on the beam transported by the TS </a:t>
            </a:r>
          </a:p>
          <a:p>
            <a:pPr lvl="1"/>
            <a:r>
              <a:rPr lang="en-US" altLang="ja-JP" sz="2000" dirty="0">
                <a:latin typeface="LinLibertineO-Identity-H"/>
              </a:rPr>
              <a:t>S</a:t>
            </a:r>
            <a:r>
              <a:rPr lang="en-US" altLang="ja-JP" sz="2000" dirty="0">
                <a:effectLst/>
                <a:latin typeface="LinLibertineO-Identity-H"/>
              </a:rPr>
              <a:t>ucceeded in observing muon beams transported by the TS</a:t>
            </a:r>
            <a:endParaRPr lang="en-US" altLang="ja-JP" sz="400" dirty="0"/>
          </a:p>
          <a:p>
            <a:pPr lvl="1" algn="just">
              <a:lnSpc>
                <a:spcPct val="120000"/>
              </a:lnSpc>
            </a:pP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55473FF-5E56-9C29-4FFB-D1ACFB51D975}"/>
              </a:ext>
            </a:extLst>
          </p:cNvPr>
          <p:cNvSpPr txBox="1"/>
          <p:nvPr/>
        </p:nvSpPr>
        <p:spPr>
          <a:xfrm>
            <a:off x="191314" y="6095558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BS </a:t>
            </a:r>
            <a:r>
              <a:rPr lang="ja-JP" altLang="en-US">
                <a:solidFill>
                  <a:schemeClr val="bg1"/>
                </a:solidFill>
              </a:rPr>
              <a:t>磁石</a:t>
            </a:r>
          </a:p>
        </p:txBody>
      </p: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id="{5019522A-62BB-018A-FBBE-0C9BAD646A4E}"/>
              </a:ext>
            </a:extLst>
          </p:cNvPr>
          <p:cNvSpPr txBox="1">
            <a:spLocks/>
          </p:cNvSpPr>
          <p:nvPr/>
        </p:nvSpPr>
        <p:spPr>
          <a:xfrm>
            <a:off x="5723497" y="877292"/>
            <a:ext cx="6162557" cy="22998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Capture Solenoid Construction</a:t>
            </a:r>
          </a:p>
          <a:p>
            <a:pPr lvl="1">
              <a:lnSpc>
                <a:spcPct val="120000"/>
              </a:lnSpc>
              <a:spcBef>
                <a:spcPts val="400"/>
              </a:spcBef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Under Assembly at Mitsubishi Electric</a:t>
            </a:r>
          </a:p>
          <a:p>
            <a:pPr lvl="1">
              <a:lnSpc>
                <a:spcPct val="120000"/>
              </a:lnSpc>
              <a:spcBef>
                <a:spcPts val="400"/>
              </a:spcBef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Electric failure of CS </a:t>
            </a:r>
            <a:r>
              <a:rPr lang="en-US" altLang="ja-JP" sz="1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coldmass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arose has been repaired</a:t>
            </a:r>
          </a:p>
          <a:p>
            <a:pPr lvl="1">
              <a:lnSpc>
                <a:spcPct val="120000"/>
              </a:lnSpc>
              <a:spcBef>
                <a:spcPts val="400"/>
              </a:spcBef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Assembly of CS and TS1 subassemblies is complete</a:t>
            </a:r>
          </a:p>
          <a:p>
            <a:pPr lvl="1">
              <a:lnSpc>
                <a:spcPct val="120000"/>
              </a:lnSpc>
              <a:spcBef>
                <a:spcPts val="400"/>
              </a:spcBef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(Coil connection, piping, radiation shield assembly, vacuum vessel assembly, etc.)</a:t>
            </a:r>
          </a:p>
          <a:p>
            <a:pPr lvl="1">
              <a:lnSpc>
                <a:spcPct val="120000"/>
              </a:lnSpc>
              <a:spcBef>
                <a:spcPts val="400"/>
              </a:spcBef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Final magnet assembly underway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5D77F8F-E490-9DB9-3AF0-FBDA5493F5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653" y="3680825"/>
            <a:ext cx="2182949" cy="2737240"/>
          </a:xfrm>
          <a:prstGeom prst="rect">
            <a:avLst/>
          </a:prstGeom>
          <a:effectLst/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696A8E3-A8D7-6BEB-B992-AD61BE3140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2330" y="3660549"/>
            <a:ext cx="3573725" cy="2737240"/>
          </a:xfrm>
          <a:prstGeom prst="rect">
            <a:avLst/>
          </a:prstGeom>
          <a:effectLst/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381D184-0017-B4AB-A089-14FB581DEEEC}"/>
              </a:ext>
            </a:extLst>
          </p:cNvPr>
          <p:cNvSpPr txBox="1"/>
          <p:nvPr/>
        </p:nvSpPr>
        <p:spPr>
          <a:xfrm>
            <a:off x="6096000" y="6415054"/>
            <a:ext cx="17602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/>
              <a:t>TS1 subassembly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A5EA31-0C21-C258-4AAB-02B8F98EF7A1}"/>
              </a:ext>
            </a:extLst>
          </p:cNvPr>
          <p:cNvSpPr txBox="1"/>
          <p:nvPr/>
        </p:nvSpPr>
        <p:spPr>
          <a:xfrm>
            <a:off x="9274452" y="6428068"/>
            <a:ext cx="17602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/>
              <a:t>CS</a:t>
            </a:r>
            <a:r>
              <a:rPr lang="ja-JP" altLang="en-US" sz="1400" b="1" dirty="0"/>
              <a:t> subassembly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87CBACC-3E93-2A75-0C06-B7ABE166A6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30" y="3429000"/>
            <a:ext cx="4535201" cy="340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8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8D7E4-BEB5-1041-A971-664E856E0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223"/>
            <a:ext cx="12192000" cy="920031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latin typeface="Times" pitchFamily="2" charset="0"/>
              </a:rPr>
              <a:t>HL-LHC D1 magnet construction</a:t>
            </a:r>
            <a:endParaRPr kumimoji="1" lang="ja-JP" altLang="en-US" sz="24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310BF7E-C919-2FE7-9D48-63CBE4859C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939" y="28223"/>
            <a:ext cx="4518061" cy="2279141"/>
          </a:xfrm>
          <a:prstGeom prst="rect">
            <a:avLst/>
          </a:prstGeom>
        </p:spPr>
      </p:pic>
      <p:sp>
        <p:nvSpPr>
          <p:cNvPr id="9" name="円/楕円 8">
            <a:extLst>
              <a:ext uri="{FF2B5EF4-FFF2-40B4-BE49-F238E27FC236}">
                <a16:creationId xmlns:a16="http://schemas.microsoft.com/office/drawing/2014/main" id="{8AF96A51-7810-817A-BCC4-ADBC40BC2E62}"/>
              </a:ext>
            </a:extLst>
          </p:cNvPr>
          <p:cNvSpPr/>
          <p:nvPr/>
        </p:nvSpPr>
        <p:spPr>
          <a:xfrm>
            <a:off x="8731125" y="1187864"/>
            <a:ext cx="887347" cy="72639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443203D-40BA-FFE2-01D2-1113353B54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102" y="-675"/>
            <a:ext cx="1800837" cy="1785222"/>
          </a:xfrm>
          <a:prstGeom prst="rect">
            <a:avLst/>
          </a:prstGeom>
        </p:spPr>
      </p:pic>
      <p:pic>
        <p:nvPicPr>
          <p:cNvPr id="13" name="Picture 7" descr="A group of people posing for a photo in front of a large ship&#10;&#10;Description automatically generated with medium confidence">
            <a:extLst>
              <a:ext uri="{FF2B5EF4-FFF2-40B4-BE49-F238E27FC236}">
                <a16:creationId xmlns:a16="http://schemas.microsoft.com/office/drawing/2014/main" id="{41F6B6F9-D028-68EE-77B2-6B26FD8072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9016" y="2047420"/>
            <a:ext cx="2953992" cy="127513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290A9D5-33F9-83A4-3827-DCE5CB0D04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5464" y="2336262"/>
            <a:ext cx="2855405" cy="148942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60132E9-F1DF-7370-1C34-A1E7962D580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5" y="3398665"/>
            <a:ext cx="4554909" cy="3431112"/>
          </a:xfrm>
          <a:prstGeom prst="rect">
            <a:avLst/>
          </a:prstGeom>
          <a:noFill/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348F2C6-FD3D-9A54-A70B-3751E8E871D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86489" y="4994009"/>
            <a:ext cx="2202924" cy="1468616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9A116D8-5C3D-7BC8-3F32-A95EA0D803DA}"/>
              </a:ext>
            </a:extLst>
          </p:cNvPr>
          <p:cNvSpPr txBox="1"/>
          <p:nvPr/>
        </p:nvSpPr>
        <p:spPr>
          <a:xfrm>
            <a:off x="35433" y="948254"/>
            <a:ext cx="56218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marR="0" lvl="0" indent="-263776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ja-JP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Beam separation dipole (D1) by KEK</a:t>
            </a:r>
          </a:p>
          <a:p>
            <a:pPr marL="738572" marR="0" lvl="1" indent="-316531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altLang="ja-JP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Design study of D1 for HL-LHC within the framework of the CERN-KEK collaboration since 2011.</a:t>
            </a:r>
            <a:r>
              <a:rPr kumimoji="0" lang="ja-JP" altLang="ja-JP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 </a:t>
            </a:r>
            <a:endParaRPr kumimoji="0" lang="en-GB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738572" marR="0" lvl="1" indent="-316531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altLang="ja-JP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150 mm single aperture, 35 Tm (5.6 T x 6.3 m), </a:t>
            </a:r>
            <a:r>
              <a:rPr kumimoji="0" lang="en-GB" altLang="ja-JP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Nb-Ti</a:t>
            </a:r>
            <a:r>
              <a:rPr kumimoji="0" lang="en-GB" altLang="ja-JP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technology.</a:t>
            </a:r>
          </a:p>
          <a:p>
            <a:pPr marL="738572" marR="0" lvl="1" indent="-316531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altLang="ja-JP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Development </a:t>
            </a:r>
            <a:r>
              <a:rPr kumimoji="0" lang="fr-CH" altLang="ja-JP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2-m long model </a:t>
            </a:r>
            <a:r>
              <a:rPr kumimoji="0" lang="fr-CH" altLang="ja-JP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magnets</a:t>
            </a:r>
            <a:r>
              <a:rPr kumimoji="0" lang="fr-CH" altLang="ja-JP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(3 </a:t>
            </a:r>
            <a:r>
              <a:rPr kumimoji="0" lang="fr-CH" altLang="ja-JP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units</a:t>
            </a:r>
            <a:r>
              <a:rPr kumimoji="0" lang="fr-CH" altLang="ja-JP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)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at KEK</a:t>
            </a:r>
            <a:endParaRPr kumimoji="0" lang="fr-CH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263776" lvl="0" indent="-263776" algn="just" defTabSz="457200">
              <a:buFont typeface="Arial" charset="0"/>
              <a:buChar char="•"/>
              <a:defRPr/>
            </a:pPr>
            <a:r>
              <a:rPr kumimoji="0" lang="en-GB" altLang="ja-JP" sz="14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Deliverables for HL-LHC</a:t>
            </a:r>
          </a:p>
          <a:p>
            <a:pPr marL="738572" lvl="1" indent="-316531" algn="just" defTabSz="457200">
              <a:buFont typeface="Wingdings" pitchFamily="2" charset="2"/>
              <a:buChar char="Ø"/>
              <a:defRPr/>
            </a:pPr>
            <a:r>
              <a:rPr kumimoji="0" lang="fr-CH" altLang="ja-JP" sz="1400" i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1 full-</a:t>
            </a:r>
            <a:r>
              <a:rPr kumimoji="0" lang="fr-CH" altLang="ja-JP" sz="1400" i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scale</a:t>
            </a:r>
            <a:r>
              <a:rPr kumimoji="0" lang="fr-CH" altLang="ja-JP" sz="1400" i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prototype cold mass (LMBXFP)</a:t>
            </a:r>
          </a:p>
          <a:p>
            <a:pPr marL="738572" lvl="1" indent="-316531" algn="just" defTabSz="457200">
              <a:buFont typeface="Wingdings" pitchFamily="2" charset="2"/>
              <a:buChar char="Ø"/>
              <a:defRPr/>
            </a:pPr>
            <a:r>
              <a:rPr kumimoji="0" lang="fr-CH" altLang="ja-JP" sz="1400" i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6 </a:t>
            </a:r>
            <a:r>
              <a:rPr kumimoji="0" lang="fr-CH" altLang="ja-JP" sz="1400" i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series</a:t>
            </a:r>
            <a:r>
              <a:rPr kumimoji="0" lang="fr-CH" altLang="ja-JP" sz="1400" i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cold masses (LMBXF1-6)</a:t>
            </a:r>
            <a:endParaRPr kumimoji="0" lang="en-GB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263776" marR="0" lvl="0" indent="-263776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14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So far, 3 magnets have been tested at KEK.</a:t>
            </a:r>
            <a:endParaRPr kumimoji="0" lang="en-GB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738572" marR="0" lvl="1" indent="-316531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CH" altLang="ja-JP" sz="1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2 </a:t>
            </a:r>
            <a:r>
              <a:rPr kumimoji="0" lang="fr-CH" altLang="ja-JP" sz="14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series</a:t>
            </a:r>
            <a:r>
              <a:rPr kumimoji="0" lang="fr-CH" altLang="ja-JP" sz="1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magnets (MBXF1&amp;5) </a:t>
            </a:r>
            <a:r>
              <a:rPr kumimoji="0" lang="fr-CH" altLang="ja-JP" sz="14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successfully</a:t>
            </a:r>
            <a:r>
              <a:rPr kumimoji="0" lang="fr-CH" altLang="ja-JP" sz="1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kumimoji="0" lang="fr-CH" altLang="ja-JP" sz="14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demonstrated</a:t>
            </a:r>
            <a:r>
              <a:rPr kumimoji="0" lang="fr-CH" altLang="ja-JP" sz="1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to </a:t>
            </a:r>
            <a:r>
              <a:rPr kumimoji="0" lang="fr-CH" altLang="ja-JP" sz="14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reach</a:t>
            </a:r>
            <a:r>
              <a:rPr kumimoji="0" lang="fr-CH" altLang="ja-JP" sz="1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the </a:t>
            </a:r>
            <a:r>
              <a:rPr kumimoji="0" lang="fr-CH" altLang="ja-JP" sz="14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ultimate</a:t>
            </a:r>
            <a:r>
              <a:rPr kumimoji="0" lang="fr-CH" altLang="ja-JP" sz="14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kumimoji="0" lang="fr-CH" altLang="ja-JP" sz="14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current</a:t>
            </a:r>
            <a:r>
              <a:rPr kumimoji="0" lang="fr-CH" altLang="ja-JP" sz="14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of 13.2 kA (108% of nominal </a:t>
            </a:r>
            <a:r>
              <a:rPr kumimoji="0" lang="fr-CH" altLang="ja-JP" sz="14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current</a:t>
            </a:r>
            <a:r>
              <a:rPr kumimoji="0" lang="fr-CH" altLang="ja-JP" sz="14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).</a:t>
            </a:r>
            <a:endParaRPr kumimoji="0" lang="fr-CH" altLang="ja-JP" sz="14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1339206-0CB7-D082-04FB-7666C85B9A0C}"/>
              </a:ext>
            </a:extLst>
          </p:cNvPr>
          <p:cNvSpPr txBox="1"/>
          <p:nvPr/>
        </p:nvSpPr>
        <p:spPr>
          <a:xfrm>
            <a:off x="8372452" y="-14540"/>
            <a:ext cx="3506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beam interaction region SC magnet system for HL-LHC</a:t>
            </a:r>
            <a:endParaRPr kumimoji="1" lang="ja-JP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754D6506-4455-1183-ACEF-7CCF0EFAD8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211" y="4041406"/>
            <a:ext cx="4789045" cy="2816594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065EFBA-96E4-BDF9-F314-B991F3B8DED4}"/>
              </a:ext>
            </a:extLst>
          </p:cNvPr>
          <p:cNvSpPr txBox="1"/>
          <p:nvPr/>
        </p:nvSpPr>
        <p:spPr>
          <a:xfrm>
            <a:off x="8774124" y="3274519"/>
            <a:ext cx="3382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D1 prototype (MBXFP1) was delivered to CERN (April, 2023) and the cold test is underway in horizontal cryostat.</a:t>
            </a:r>
            <a:endParaRPr kumimoji="1" lang="ja-JP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537038C7-6426-CB0C-43D7-01138D2574B3}"/>
              </a:ext>
            </a:extLst>
          </p:cNvPr>
          <p:cNvSpPr/>
          <p:nvPr/>
        </p:nvSpPr>
        <p:spPr>
          <a:xfrm>
            <a:off x="9220912" y="4289989"/>
            <a:ext cx="230737" cy="2998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78536F4-657F-3F4C-77FC-053655EEAD9C}"/>
              </a:ext>
            </a:extLst>
          </p:cNvPr>
          <p:cNvSpPr txBox="1"/>
          <p:nvPr/>
        </p:nvSpPr>
        <p:spPr>
          <a:xfrm>
            <a:off x="10633256" y="4695221"/>
            <a:ext cx="12784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4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MBXFP1 was stably operated at the ultimate current for 8 hours.</a:t>
            </a:r>
            <a:endParaRPr kumimoji="1" lang="ja-JP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3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8D7E4-BEB5-1041-A971-664E856E0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3"/>
            <a:ext cx="12192000" cy="920031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latin typeface="Times" pitchFamily="2" charset="0"/>
              </a:rPr>
              <a:t>R&amp;D of Nb3Sn conductor for future high field accelerator magnet</a:t>
            </a:r>
            <a:endParaRPr kumimoji="1" lang="ja-JP" altLang="en-US" sz="24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3EAFCFF-6E67-ED44-BFAB-05542725567D}"/>
              </a:ext>
            </a:extLst>
          </p:cNvPr>
          <p:cNvSpPr txBox="1"/>
          <p:nvPr/>
        </p:nvSpPr>
        <p:spPr>
          <a:xfrm>
            <a:off x="378821" y="920543"/>
            <a:ext cx="4463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kumimoji="1" lang="en-US" altLang="ja-JP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Sn conductor development for FCC</a:t>
            </a:r>
          </a:p>
          <a:p>
            <a:pPr algn="ctr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in collaboration with CERN</a:t>
            </a:r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2F646BB-519F-B840-9ECF-1243786C0F0E}"/>
              </a:ext>
            </a:extLst>
          </p:cNvPr>
          <p:cNvSpPr txBox="1"/>
          <p:nvPr/>
        </p:nvSpPr>
        <p:spPr>
          <a:xfrm>
            <a:off x="6688804" y="920543"/>
            <a:ext cx="441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Characterization of Nb</a:t>
            </a:r>
            <a:r>
              <a:rPr kumimoji="1" lang="en-US" altLang="ja-JP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Sn conductors</a:t>
            </a:r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3C6FFA84-AE9F-C648-A20B-92DA039694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165" y="1504148"/>
            <a:ext cx="3245687" cy="2144377"/>
          </a:xfrm>
          <a:prstGeom prst="rect">
            <a:avLst/>
          </a:prstGeom>
        </p:spPr>
      </p:pic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911F2863-C42B-0D45-B7B7-E460CA8A27DA}"/>
              </a:ext>
            </a:extLst>
          </p:cNvPr>
          <p:cNvGrpSpPr/>
          <p:nvPr/>
        </p:nvGrpSpPr>
        <p:grpSpPr>
          <a:xfrm>
            <a:off x="10863359" y="1490983"/>
            <a:ext cx="1256150" cy="1967330"/>
            <a:chOff x="33300000" y="18553257"/>
            <a:chExt cx="3664650" cy="5739423"/>
          </a:xfrm>
        </p:grpSpPr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527A2D69-904F-0240-9139-6166037CAC1A}"/>
                </a:ext>
              </a:extLst>
            </p:cNvPr>
            <p:cNvGrpSpPr/>
            <p:nvPr/>
          </p:nvGrpSpPr>
          <p:grpSpPr>
            <a:xfrm>
              <a:off x="33300000" y="19277835"/>
              <a:ext cx="3664650" cy="5014845"/>
              <a:chOff x="33300000" y="19277835"/>
              <a:chExt cx="3664650" cy="5014845"/>
            </a:xfrm>
          </p:grpSpPr>
          <p:pic>
            <p:nvPicPr>
              <p:cNvPr id="51" name="図 50">
                <a:extLst>
                  <a:ext uri="{FF2B5EF4-FFF2-40B4-BE49-F238E27FC236}">
                    <a16:creationId xmlns:a16="http://schemas.microsoft.com/office/drawing/2014/main" id="{9B97A45E-7309-8348-A362-7AE2FEBFD0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300000" y="19980000"/>
                <a:ext cx="3664650" cy="3600000"/>
              </a:xfrm>
              <a:prstGeom prst="rect">
                <a:avLst/>
              </a:prstGeom>
              <a:solidFill>
                <a:srgbClr val="32211A"/>
              </a:solidFill>
            </p:spPr>
          </p:pic>
          <p:sp>
            <p:nvSpPr>
              <p:cNvPr id="52" name="矢印: 下 42">
                <a:extLst>
                  <a:ext uri="{FF2B5EF4-FFF2-40B4-BE49-F238E27FC236}">
                    <a16:creationId xmlns:a16="http://schemas.microsoft.com/office/drawing/2014/main" id="{D0C6579B-092A-964D-B762-ADB87A0AC2FE}"/>
                  </a:ext>
                </a:extLst>
              </p:cNvPr>
              <p:cNvSpPr/>
              <p:nvPr/>
            </p:nvSpPr>
            <p:spPr>
              <a:xfrm>
                <a:off x="34829241" y="19277835"/>
                <a:ext cx="606165" cy="58532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53" name="矢印: 下 44">
                <a:extLst>
                  <a:ext uri="{FF2B5EF4-FFF2-40B4-BE49-F238E27FC236}">
                    <a16:creationId xmlns:a16="http://schemas.microsoft.com/office/drawing/2014/main" id="{9C55E7B3-5AE5-0D4B-9D48-316721576E86}"/>
                  </a:ext>
                </a:extLst>
              </p:cNvPr>
              <p:cNvSpPr/>
              <p:nvPr/>
            </p:nvSpPr>
            <p:spPr>
              <a:xfrm rot="10800000">
                <a:off x="34829241" y="23707352"/>
                <a:ext cx="606165" cy="58532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</p:grp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CF368E02-E309-6845-8D80-75FDC156DEB6}"/>
                </a:ext>
              </a:extLst>
            </p:cNvPr>
            <p:cNvSpPr txBox="1"/>
            <p:nvPr/>
          </p:nvSpPr>
          <p:spPr>
            <a:xfrm>
              <a:off x="33418428" y="18553257"/>
              <a:ext cx="2659944" cy="660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Compression</a:t>
              </a:r>
              <a:endParaRPr kumimoji="1" lang="ja-JP" altLang="en-US" sz="1400" dirty="0"/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5BE788FF-5B48-1046-A49E-EF17F4083EEE}"/>
              </a:ext>
            </a:extLst>
          </p:cNvPr>
          <p:cNvGrpSpPr/>
          <p:nvPr/>
        </p:nvGrpSpPr>
        <p:grpSpPr>
          <a:xfrm>
            <a:off x="5716556" y="1839668"/>
            <a:ext cx="1676229" cy="1390086"/>
            <a:chOff x="4317082" y="1488593"/>
            <a:chExt cx="2620690" cy="2173320"/>
          </a:xfrm>
        </p:grpSpPr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3807F2CB-5F91-6A4B-84F1-73705F178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7082" y="1551075"/>
              <a:ext cx="2620690" cy="1712347"/>
            </a:xfrm>
            <a:prstGeom prst="rect">
              <a:avLst/>
            </a:prstGeom>
          </p:spPr>
        </p:pic>
        <p:sp>
          <p:nvSpPr>
            <p:cNvPr id="58" name="下矢印 57">
              <a:extLst>
                <a:ext uri="{FF2B5EF4-FFF2-40B4-BE49-F238E27FC236}">
                  <a16:creationId xmlns:a16="http://schemas.microsoft.com/office/drawing/2014/main" id="{FA322A0E-0B8F-3D49-8D3B-50A010118E75}"/>
                </a:ext>
              </a:extLst>
            </p:cNvPr>
            <p:cNvSpPr/>
            <p:nvPr/>
          </p:nvSpPr>
          <p:spPr>
            <a:xfrm>
              <a:off x="5627427" y="2072442"/>
              <a:ext cx="257175" cy="25717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B948C391-4D7B-B545-8F79-B38886B891BF}"/>
                </a:ext>
              </a:extLst>
            </p:cNvPr>
            <p:cNvSpPr txBox="1"/>
            <p:nvPr/>
          </p:nvSpPr>
          <p:spPr>
            <a:xfrm>
              <a:off x="5206024" y="1488593"/>
              <a:ext cx="10999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>
                  <a:solidFill>
                    <a:srgbClr val="FF0000"/>
                  </a:solidFill>
                </a:rPr>
                <a:t>Compressive</a:t>
              </a:r>
            </a:p>
            <a:p>
              <a:pPr algn="ctr"/>
              <a:r>
                <a:rPr kumimoji="1" lang="en-US" altLang="ja-JP" sz="1200" dirty="0">
                  <a:solidFill>
                    <a:srgbClr val="FF0000"/>
                  </a:solidFill>
                </a:rPr>
                <a:t>stress</a:t>
              </a:r>
              <a:endParaRPr kumimoji="1" lang="ja-JP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12C0449B-06D0-3145-89CD-3D4C90BC6331}"/>
                </a:ext>
              </a:extLst>
            </p:cNvPr>
            <p:cNvSpPr txBox="1"/>
            <p:nvPr/>
          </p:nvSpPr>
          <p:spPr>
            <a:xfrm>
              <a:off x="5037402" y="3384915"/>
              <a:ext cx="978153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rgbClr val="FF0000"/>
                  </a:solidFill>
                </a:rPr>
                <a:t>Nb</a:t>
              </a:r>
              <a:r>
                <a:rPr kumimoji="1" lang="en-US" altLang="ja-JP" sz="1200" baseline="-25000" dirty="0">
                  <a:solidFill>
                    <a:srgbClr val="FF0000"/>
                  </a:solidFill>
                </a:rPr>
                <a:t>3</a:t>
              </a:r>
              <a:r>
                <a:rPr kumimoji="1" lang="en-US" altLang="ja-JP" sz="1200" dirty="0">
                  <a:solidFill>
                    <a:srgbClr val="FF0000"/>
                  </a:solidFill>
                </a:rPr>
                <a:t>Sn wire</a:t>
              </a:r>
              <a:endParaRPr kumimoji="1" lang="ja-JP" altLang="en-US" sz="1200">
                <a:solidFill>
                  <a:srgbClr val="FF0000"/>
                </a:solidFill>
              </a:endParaRPr>
            </a:p>
          </p:txBody>
        </p:sp>
        <p:cxnSp>
          <p:nvCxnSpPr>
            <p:cNvPr id="61" name="直線矢印コネクタ 60">
              <a:extLst>
                <a:ext uri="{FF2B5EF4-FFF2-40B4-BE49-F238E27FC236}">
                  <a16:creationId xmlns:a16="http://schemas.microsoft.com/office/drawing/2014/main" id="{DF0BDF7D-C753-1742-AF03-439D483D8C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9646" y="2686804"/>
              <a:ext cx="0" cy="72151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25F80AEB-D636-FF4C-961D-C712B8351E82}"/>
              </a:ext>
            </a:extLst>
          </p:cNvPr>
          <p:cNvGrpSpPr/>
          <p:nvPr/>
        </p:nvGrpSpPr>
        <p:grpSpPr>
          <a:xfrm>
            <a:off x="5421475" y="3966911"/>
            <a:ext cx="2648520" cy="2523747"/>
            <a:chOff x="7997912" y="4678179"/>
            <a:chExt cx="2309286" cy="2200490"/>
          </a:xfrm>
        </p:grpSpPr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F2287C65-3EFD-9D49-A0F5-B58CD3C6973F}"/>
                </a:ext>
              </a:extLst>
            </p:cNvPr>
            <p:cNvGrpSpPr/>
            <p:nvPr/>
          </p:nvGrpSpPr>
          <p:grpSpPr>
            <a:xfrm>
              <a:off x="7997912" y="4915437"/>
              <a:ext cx="2047308" cy="1963232"/>
              <a:chOff x="7997912" y="4945581"/>
              <a:chExt cx="2047308" cy="1963232"/>
            </a:xfrm>
          </p:grpSpPr>
          <p:pic>
            <p:nvPicPr>
              <p:cNvPr id="55" name="図 54">
                <a:extLst>
                  <a:ext uri="{FF2B5EF4-FFF2-40B4-BE49-F238E27FC236}">
                    <a16:creationId xmlns:a16="http://schemas.microsoft.com/office/drawing/2014/main" id="{0FD89C34-68AE-3749-AEF0-16CC28C4F3B4}"/>
                  </a:ext>
                </a:extLst>
              </p:cNvPr>
              <p:cNvPicPr/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997912" y="4945581"/>
                <a:ext cx="2031970" cy="196323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EFD09E15-CF49-0F40-9F8B-4CFE765FD7C8}"/>
                  </a:ext>
                </a:extLst>
              </p:cNvPr>
              <p:cNvSpPr/>
              <p:nvPr/>
            </p:nvSpPr>
            <p:spPr>
              <a:xfrm>
                <a:off x="9966385" y="5909747"/>
                <a:ext cx="78835" cy="6808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5AFAC46A-92DC-2643-84E1-FE5A924FA830}"/>
                </a:ext>
              </a:extLst>
            </p:cNvPr>
            <p:cNvSpPr txBox="1"/>
            <p:nvPr/>
          </p:nvSpPr>
          <p:spPr>
            <a:xfrm>
              <a:off x="8671807" y="4678179"/>
              <a:ext cx="1635391" cy="214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Cu-Nb</a:t>
              </a:r>
              <a:r>
                <a:rPr lang="en-US" altLang="ja-JP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ja-JP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reinforcement</a:t>
              </a: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F0B9EDD1-E9F9-774F-81F1-5F0CE9BCAC36}"/>
                </a:ext>
              </a:extLst>
            </p:cNvPr>
            <p:cNvSpPr txBox="1"/>
            <p:nvPr/>
          </p:nvSpPr>
          <p:spPr>
            <a:xfrm>
              <a:off x="8671807" y="4782010"/>
              <a:ext cx="1220256" cy="2146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0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without reinforcement</a:t>
              </a:r>
              <a:endParaRPr kumimoji="1" lang="ja-JP" altLang="en-US" sz="100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F6F10345-EA19-DD40-A48B-7B2EDF2169F4}"/>
              </a:ext>
            </a:extLst>
          </p:cNvPr>
          <p:cNvSpPr txBox="1"/>
          <p:nvPr/>
        </p:nvSpPr>
        <p:spPr>
          <a:xfrm>
            <a:off x="5624510" y="1203404"/>
            <a:ext cx="4405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u="sng" dirty="0">
                <a:latin typeface="Arial" panose="020B0604020202020204" pitchFamily="34" charset="0"/>
                <a:cs typeface="Arial" panose="020B0604020202020204" pitchFamily="34" charset="0"/>
              </a:rPr>
              <a:t>Degradation by transverse compressive stress</a:t>
            </a:r>
            <a:endParaRPr kumimoji="1" lang="ja-JP" altLang="en-US" sz="1600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BFDDC78D-B3FC-394D-AC3A-1B9E0E276794}"/>
              </a:ext>
            </a:extLst>
          </p:cNvPr>
          <p:cNvSpPr txBox="1"/>
          <p:nvPr/>
        </p:nvSpPr>
        <p:spPr>
          <a:xfrm>
            <a:off x="5624510" y="3623519"/>
            <a:ext cx="3032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u="sng" dirty="0">
                <a:latin typeface="Arial" panose="020B0604020202020204" pitchFamily="34" charset="0"/>
                <a:cs typeface="Arial" panose="020B0604020202020204" pitchFamily="34" charset="0"/>
              </a:rPr>
              <a:t>Neutron diffraction experiments</a:t>
            </a:r>
            <a:endParaRPr kumimoji="1" lang="ja-JP" altLang="en-US" sz="1600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EEBC7C7A-BED8-8B4D-974C-B34AB4CFFEEB}"/>
              </a:ext>
            </a:extLst>
          </p:cNvPr>
          <p:cNvSpPr txBox="1"/>
          <p:nvPr/>
        </p:nvSpPr>
        <p:spPr>
          <a:xfrm>
            <a:off x="125866" y="1539570"/>
            <a:ext cx="5163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u="sng" dirty="0">
                <a:latin typeface="Arial" panose="020B0604020202020204" pitchFamily="34" charset="0"/>
                <a:cs typeface="Arial" panose="020B0604020202020204" pitchFamily="34" charset="0"/>
              </a:rPr>
              <a:t>Achievement in the R&amp;D of the 1st phase (2017~2022)</a:t>
            </a:r>
            <a:endParaRPr kumimoji="1" lang="ja-JP" altLang="en-US" sz="1600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DD3B2E9A-05D4-E449-8AE3-E3B219AB42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863" y="3666920"/>
            <a:ext cx="1274460" cy="1105936"/>
          </a:xfrm>
          <a:prstGeom prst="rect">
            <a:avLst/>
          </a:prstGeom>
        </p:spPr>
      </p:pic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E210A0AA-5B15-8541-B514-A50023055EA8}"/>
              </a:ext>
            </a:extLst>
          </p:cNvPr>
          <p:cNvSpPr txBox="1"/>
          <p:nvPr/>
        </p:nvSpPr>
        <p:spPr>
          <a:xfrm>
            <a:off x="9766656" y="6520956"/>
            <a:ext cx="2294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Phase evolution during HT</a:t>
            </a:r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B2648B57-3853-2F44-B15B-6748335A04DE}"/>
              </a:ext>
            </a:extLst>
          </p:cNvPr>
          <p:cNvSpPr txBox="1"/>
          <p:nvPr/>
        </p:nvSpPr>
        <p:spPr>
          <a:xfrm>
            <a:off x="5367217" y="6347912"/>
            <a:ext cx="2938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In-situ internal strain measurement</a:t>
            </a:r>
          </a:p>
          <a:p>
            <a:pPr algn="ctr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under transverse compression</a:t>
            </a:r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4ADD7345-A775-8244-828B-C1091CA7BA5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722" y="4461214"/>
            <a:ext cx="1946133" cy="1459600"/>
          </a:xfrm>
          <a:prstGeom prst="rect">
            <a:avLst/>
          </a:prstGeom>
        </p:spPr>
      </p:pic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D8248A8A-0636-0D43-ACBE-5BEB554EAA33}"/>
              </a:ext>
            </a:extLst>
          </p:cNvPr>
          <p:cNvSpPr txBox="1"/>
          <p:nvPr/>
        </p:nvSpPr>
        <p:spPr>
          <a:xfrm>
            <a:off x="8048186" y="5886247"/>
            <a:ext cx="1215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J-PARC/MLF</a:t>
            </a:r>
          </a:p>
          <a:p>
            <a:pPr algn="ctr"/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BL19(TAKUMI)</a:t>
            </a:r>
            <a:endParaRPr kumimoji="1"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425690F4-0216-7748-977B-E38D4FDAE720}"/>
              </a:ext>
            </a:extLst>
          </p:cNvPr>
          <p:cNvCxnSpPr>
            <a:cxnSpLocks/>
          </p:cNvCxnSpPr>
          <p:nvPr/>
        </p:nvCxnSpPr>
        <p:spPr>
          <a:xfrm>
            <a:off x="9577873" y="3052582"/>
            <a:ext cx="0" cy="311104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BCF6DABD-BADB-534B-B25D-389F652F4A99}"/>
              </a:ext>
            </a:extLst>
          </p:cNvPr>
          <p:cNvSpPr txBox="1"/>
          <p:nvPr/>
        </p:nvSpPr>
        <p:spPr>
          <a:xfrm>
            <a:off x="8657200" y="2790677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limit</a:t>
            </a:r>
            <a:endParaRPr kumimoji="1" lang="ja-JP" altLang="en-US" sz="1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6F6DC16-ED10-3B45-B192-E0962CBB67C5}"/>
              </a:ext>
            </a:extLst>
          </p:cNvPr>
          <p:cNvSpPr txBox="1"/>
          <p:nvPr/>
        </p:nvSpPr>
        <p:spPr>
          <a:xfrm>
            <a:off x="8355634" y="1716315"/>
            <a:ext cx="2111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DT wire with </a:t>
            </a:r>
            <a:r>
              <a:rPr kumimoji="1" lang="en-US" altLang="ja-JP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kumimoji="1" lang="en-US" altLang="ja-JP" sz="12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=1100 A/mm</a:t>
            </a:r>
            <a:r>
              <a:rPr kumimoji="1" lang="en-US" altLang="ja-JP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sz="1200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9C19FCB-E4DD-AF4C-B319-FF023E1F5F91}"/>
              </a:ext>
            </a:extLst>
          </p:cNvPr>
          <p:cNvSpPr txBox="1"/>
          <p:nvPr/>
        </p:nvSpPr>
        <p:spPr>
          <a:xfrm>
            <a:off x="370024" y="4846113"/>
            <a:ext cx="4904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kumimoji="1" lang="en-US" altLang="ja-JP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kumimoji="1" lang="en-US" altLang="ja-JP" sz="16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ja-JP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improvement by 40% in the Distributed-Tin wire</a:t>
            </a:r>
          </a:p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• Fabrication of short Rutherford cables </a:t>
            </a:r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67778F2A-11CB-8342-8BF0-36F9C67F73D6}"/>
              </a:ext>
            </a:extLst>
          </p:cNvPr>
          <p:cNvSpPr txBox="1"/>
          <p:nvPr/>
        </p:nvSpPr>
        <p:spPr>
          <a:xfrm>
            <a:off x="125866" y="5423205"/>
            <a:ext cx="4719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u="sng" dirty="0">
                <a:latin typeface="Arial" panose="020B0604020202020204" pitchFamily="34" charset="0"/>
                <a:cs typeface="Arial" panose="020B0604020202020204" pitchFamily="34" charset="0"/>
              </a:rPr>
              <a:t>Targets in the R&amp;D of the 2nd phase (2024~2027)</a:t>
            </a:r>
            <a:endParaRPr kumimoji="1" lang="ja-JP" altLang="en-US" sz="1600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D2A3DFAC-F0B3-7349-B85C-89EF9C0D3116}"/>
              </a:ext>
            </a:extLst>
          </p:cNvPr>
          <p:cNvSpPr txBox="1"/>
          <p:nvPr/>
        </p:nvSpPr>
        <p:spPr>
          <a:xfrm>
            <a:off x="46349" y="5789494"/>
            <a:ext cx="5269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kumimoji="1" lang="en-US" altLang="ja-JP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Longer piece length with</a:t>
            </a:r>
            <a:r>
              <a:rPr kumimoji="1" lang="en-US" altLang="ja-JP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kumimoji="1" lang="en-US" altLang="ja-JP" sz="16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ja-JP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sufficient for 12T magnet</a:t>
            </a:r>
          </a:p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• Enhancement of </a:t>
            </a:r>
            <a:r>
              <a:rPr lang="en-US" altLang="ja-JP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ja-JP" sz="16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towards 1500 A/mm</a:t>
            </a:r>
            <a:r>
              <a:rPr lang="en-US" altLang="ja-JP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at 4.2K, 16 T </a:t>
            </a:r>
          </a:p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• Mechanical reinforcement for transverse compression</a:t>
            </a:r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6A82A1-553B-7847-8BF3-D2AFB367D9DC}"/>
              </a:ext>
            </a:extLst>
          </p:cNvPr>
          <p:cNvSpPr txBox="1"/>
          <p:nvPr/>
        </p:nvSpPr>
        <p:spPr>
          <a:xfrm>
            <a:off x="6858071" y="4768856"/>
            <a:ext cx="4074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Axial</a:t>
            </a:r>
            <a:endParaRPr kumimoji="1" lang="ja-JP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3B40BB48-5113-564D-8745-E15C95D8771F}"/>
              </a:ext>
            </a:extLst>
          </p:cNvPr>
          <p:cNvSpPr txBox="1"/>
          <p:nvPr/>
        </p:nvSpPr>
        <p:spPr>
          <a:xfrm>
            <a:off x="6601242" y="4301678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Radial perpendicular</a:t>
            </a:r>
          </a:p>
          <a:p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the loading axis</a:t>
            </a:r>
            <a:endParaRPr kumimoji="1" lang="ja-JP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5F0B3ACE-BE7D-B744-9F4C-9D0676EF21C1}"/>
              </a:ext>
            </a:extLst>
          </p:cNvPr>
          <p:cNvSpPr txBox="1"/>
          <p:nvPr/>
        </p:nvSpPr>
        <p:spPr>
          <a:xfrm>
            <a:off x="5882683" y="5789494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Radial  along</a:t>
            </a:r>
          </a:p>
          <a:p>
            <a:r>
              <a:rPr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the loading axis</a:t>
            </a:r>
            <a:endParaRPr kumimoji="1" lang="ja-JP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89D19923-DD3C-244A-BA1B-1E6AF2113347}"/>
              </a:ext>
            </a:extLst>
          </p:cNvPr>
          <p:cNvCxnSpPr>
            <a:cxnSpLocks/>
          </p:cNvCxnSpPr>
          <p:nvPr/>
        </p:nvCxnSpPr>
        <p:spPr>
          <a:xfrm flipH="1">
            <a:off x="6688804" y="4583098"/>
            <a:ext cx="60194" cy="152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31212D44-7C90-C444-86A5-84055188BEDF}"/>
              </a:ext>
            </a:extLst>
          </p:cNvPr>
          <p:cNvCxnSpPr>
            <a:cxnSpLocks/>
          </p:cNvCxnSpPr>
          <p:nvPr/>
        </p:nvCxnSpPr>
        <p:spPr>
          <a:xfrm flipV="1">
            <a:off x="6568810" y="5685759"/>
            <a:ext cx="60194" cy="152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7A35A0E5-F7B0-B34E-B341-21BEA75F4AF6}"/>
              </a:ext>
            </a:extLst>
          </p:cNvPr>
          <p:cNvCxnSpPr>
            <a:cxnSpLocks/>
          </p:cNvCxnSpPr>
          <p:nvPr/>
        </p:nvCxnSpPr>
        <p:spPr>
          <a:xfrm flipH="1">
            <a:off x="6894598" y="4928818"/>
            <a:ext cx="60194" cy="152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71D27408-38A7-164D-8672-69B35CA81B0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25" t="18507" r="35090" b="14877"/>
          <a:stretch/>
        </p:blipFill>
        <p:spPr>
          <a:xfrm>
            <a:off x="3175975" y="2024512"/>
            <a:ext cx="2140263" cy="285267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3C609AD-3D96-8840-A3FF-FEB754CF1FC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10540" r="25055" b="2294"/>
          <a:stretch/>
        </p:blipFill>
        <p:spPr>
          <a:xfrm>
            <a:off x="125866" y="2236730"/>
            <a:ext cx="2969440" cy="2435450"/>
          </a:xfrm>
          <a:prstGeom prst="rect">
            <a:avLst/>
          </a:prstGeom>
        </p:spPr>
      </p:pic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88381FD-7A8A-234D-AB84-66E2A2AA91A7}"/>
              </a:ext>
            </a:extLst>
          </p:cNvPr>
          <p:cNvCxnSpPr>
            <a:cxnSpLocks/>
          </p:cNvCxnSpPr>
          <p:nvPr/>
        </p:nvCxnSpPr>
        <p:spPr>
          <a:xfrm>
            <a:off x="1619464" y="3357994"/>
            <a:ext cx="0" cy="290531"/>
          </a:xfrm>
          <a:prstGeom prst="line">
            <a:avLst/>
          </a:prstGeom>
          <a:ln w="19050">
            <a:solidFill>
              <a:schemeClr val="accent4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302B543-4525-784F-9083-E1D5C52708AD}"/>
              </a:ext>
            </a:extLst>
          </p:cNvPr>
          <p:cNvSpPr txBox="1"/>
          <p:nvPr/>
        </p:nvSpPr>
        <p:spPr>
          <a:xfrm>
            <a:off x="1050690" y="320703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endParaRPr kumimoji="1" lang="ja-JP" altLang="en-US" sz="16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4999E47-EB05-4347-A2F8-6C7BA14BBD21}"/>
              </a:ext>
            </a:extLst>
          </p:cNvPr>
          <p:cNvSpPr txBox="1"/>
          <p:nvPr/>
        </p:nvSpPr>
        <p:spPr>
          <a:xfrm>
            <a:off x="1448055" y="2698013"/>
            <a:ext cx="1622683" cy="4056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none" lIns="18000" tIns="18000" rIns="18000" bIns="18000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non-Cu </a:t>
            </a:r>
            <a:r>
              <a:rPr kumimoji="1" lang="en-US" altLang="ja-JP" sz="1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kumimoji="1" lang="en-US" altLang="ja-JP" sz="1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&gt;1100 A/mm</a:t>
            </a:r>
            <a:r>
              <a:rPr kumimoji="1" lang="en-US" altLang="ja-JP" sz="12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ja-JP" sz="12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4.2 K, 16 T</a:t>
            </a:r>
            <a:endParaRPr kumimoji="1" lang="ja-JP" altLang="en-US" sz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11AB542E-A88A-E34C-8484-17F920B15F5B}"/>
              </a:ext>
            </a:extLst>
          </p:cNvPr>
          <p:cNvSpPr txBox="1"/>
          <p:nvPr/>
        </p:nvSpPr>
        <p:spPr>
          <a:xfrm>
            <a:off x="3857217" y="1832856"/>
            <a:ext cx="777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FFC000"/>
                </a:solidFill>
                <a:latin typeface="Symbol" pitchFamily="2" charset="2"/>
                <a:cs typeface="Arial" panose="020B0604020202020204" pitchFamily="34" charset="0"/>
              </a:rPr>
              <a:t>f</a:t>
            </a:r>
            <a:r>
              <a:rPr kumimoji="1" lang="en-US" altLang="ja-JP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mm</a:t>
            </a:r>
            <a:endParaRPr kumimoji="1" lang="ja-JP" altLang="en-US" sz="120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63127DC1-4E49-F54F-87C5-26246C29E290}"/>
              </a:ext>
            </a:extLst>
          </p:cNvPr>
          <p:cNvCxnSpPr>
            <a:cxnSpLocks/>
          </p:cNvCxnSpPr>
          <p:nvPr/>
        </p:nvCxnSpPr>
        <p:spPr>
          <a:xfrm flipV="1">
            <a:off x="1631189" y="3098454"/>
            <a:ext cx="91067" cy="1869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D9E3485-D6EF-4C4F-9F3B-6417B11FCC7E}"/>
              </a:ext>
            </a:extLst>
          </p:cNvPr>
          <p:cNvGrpSpPr/>
          <p:nvPr/>
        </p:nvGrpSpPr>
        <p:grpSpPr>
          <a:xfrm>
            <a:off x="9650730" y="4811199"/>
            <a:ext cx="2534654" cy="1722882"/>
            <a:chOff x="9663855" y="4811199"/>
            <a:chExt cx="2534654" cy="1722882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BF12F6ED-B17A-DD4E-9707-7C055A7E14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664" t="10476" r="5930" b="15634"/>
            <a:stretch/>
          </p:blipFill>
          <p:spPr>
            <a:xfrm>
              <a:off x="9663855" y="4811199"/>
              <a:ext cx="2534654" cy="1709757"/>
            </a:xfrm>
            <a:prstGeom prst="rect">
              <a:avLst/>
            </a:prstGeom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67875D2-7E28-2241-A431-184ABCF1DDAA}"/>
                </a:ext>
              </a:extLst>
            </p:cNvPr>
            <p:cNvSpPr txBox="1"/>
            <p:nvPr/>
          </p:nvSpPr>
          <p:spPr>
            <a:xfrm>
              <a:off x="10337955" y="6410970"/>
              <a:ext cx="920124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kumimoji="1" lang="en-US" altLang="ja-JP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Lattice spacing (</a:t>
              </a:r>
              <a:r>
                <a:rPr kumimoji="1" lang="en-US" altLang="ja-JP" sz="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Å</a:t>
              </a:r>
              <a:r>
                <a:rPr kumimoji="1" lang="en-US" altLang="ja-JP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kumimoji="1" lang="ja-JP" altLang="en-U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124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 bwMode="auto">
          <a:xfrm>
            <a:off x="2275442" y="1612524"/>
            <a:ext cx="7902186" cy="14919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 collaboration framework to advance high-temperature superconducting magnets for accelerator facilities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243457" y="4117834"/>
            <a:ext cx="7686729" cy="131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900"/>
              </a:spcBef>
              <a:spcAft>
                <a:spcPct val="0"/>
              </a:spcAft>
              <a:buNone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00"/>
              </a:spcBef>
              <a:spcAft>
                <a:spcPct val="0"/>
              </a:spcAft>
              <a:buSzPct val="85000"/>
              <a:buNone/>
              <a:defRPr sz="2400">
                <a:solidFill>
                  <a:srgbClr val="003366"/>
                </a:solidFill>
                <a:latin typeface="+mn-lt"/>
                <a:ea typeface="+mn-ea"/>
              </a:defRPr>
            </a:lvl2pPr>
            <a:lvl3pPr marL="914400" indent="0" algn="ctr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Lucida Grande" charset="0"/>
              <a:buNone/>
              <a:defRPr sz="2400">
                <a:solidFill>
                  <a:srgbClr val="003366"/>
                </a:solidFill>
                <a:latin typeface="+mn-lt"/>
                <a:ea typeface="+mn-ea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Lucida Grande" charset="0"/>
              <a:buNone/>
              <a:defRPr sz="2400">
                <a:solidFill>
                  <a:srgbClr val="003366"/>
                </a:solidFill>
                <a:latin typeface="+mn-lt"/>
                <a:ea typeface="+mn-ea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003366"/>
                </a:solidFill>
                <a:latin typeface="+mn-lt"/>
                <a:ea typeface="+mn-ea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2C5993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2C5993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2C5993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2C5993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Toru Ogitsu</a:t>
            </a:r>
            <a:r>
              <a:rPr kumimoji="0" lang="en-US" altLang="en-US" sz="18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1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and Tengming Shen</a:t>
            </a:r>
            <a:r>
              <a:rPr kumimoji="0" lang="en-US" altLang="en-US" sz="18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2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for the project team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KEK, 2. Lawrence Berkeley National Laboratory,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Kyoto University, Brookhaven National Laboratory &amp; UC Berkeley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grpSp>
        <p:nvGrpSpPr>
          <p:cNvPr id="5" name="Group 6"/>
          <p:cNvGrpSpPr>
            <a:grpSpLocks noChangeAspect="1"/>
          </p:cNvGrpSpPr>
          <p:nvPr/>
        </p:nvGrpSpPr>
        <p:grpSpPr bwMode="auto">
          <a:xfrm>
            <a:off x="7703862" y="642483"/>
            <a:ext cx="2964138" cy="338554"/>
            <a:chOff x="1471421" y="4474633"/>
            <a:chExt cx="6483360" cy="739600"/>
          </a:xfrm>
        </p:grpSpPr>
        <p:pic>
          <p:nvPicPr>
            <p:cNvPr id="6" name="Picture 5" descr="New_DOE_Logo_White_060208.eps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421" y="4485746"/>
              <a:ext cx="2692400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4649595" y="4474633"/>
              <a:ext cx="3305186" cy="739600"/>
              <a:chOff x="4971328" y="4203700"/>
              <a:chExt cx="3305186" cy="739600"/>
            </a:xfrm>
          </p:grpSpPr>
          <p:pic>
            <p:nvPicPr>
              <p:cNvPr id="8" name="Picture 7" descr="UClogo_rev.eps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1328" y="4207599"/>
                <a:ext cx="700090" cy="700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4"/>
              <p:cNvSpPr txBox="1">
                <a:spLocks noChangeArrowheads="1"/>
              </p:cNvSpPr>
              <p:nvPr/>
            </p:nvSpPr>
            <p:spPr bwMode="auto">
              <a:xfrm>
                <a:off x="5774611" y="4203700"/>
                <a:ext cx="2501903" cy="73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Black" charset="0"/>
                    <a:ea typeface="ＭＳ Ｐゴシック" charset="-128"/>
                  </a:rPr>
                  <a:t>UNIVERSITY OF</a:t>
                </a: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Black" charset="0"/>
                    <a:ea typeface="ＭＳ Ｐゴシック" charset="-128"/>
                  </a:rPr>
                  <a:t>CALIFORNIA</a:t>
                </a:r>
              </a:p>
            </p:txBody>
          </p:sp>
        </p:grpSp>
      </p:grpSp>
      <p:sp>
        <p:nvSpPr>
          <p:cNvPr id="10" name="Subtitle 2"/>
          <p:cNvSpPr txBox="1">
            <a:spLocks/>
          </p:cNvSpPr>
          <p:nvPr/>
        </p:nvSpPr>
        <p:spPr bwMode="auto">
          <a:xfrm>
            <a:off x="2438154" y="3276640"/>
            <a:ext cx="7576762" cy="58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900"/>
              </a:spcBef>
              <a:spcAft>
                <a:spcPct val="0"/>
              </a:spcAft>
              <a:buNone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00"/>
              </a:spcBef>
              <a:spcAft>
                <a:spcPct val="0"/>
              </a:spcAft>
              <a:buSzPct val="85000"/>
              <a:buNone/>
              <a:defRPr sz="2400">
                <a:solidFill>
                  <a:srgbClr val="003366"/>
                </a:solidFill>
                <a:latin typeface="+mn-lt"/>
                <a:ea typeface="+mn-ea"/>
              </a:defRPr>
            </a:lvl2pPr>
            <a:lvl3pPr marL="914400" indent="0" algn="ctr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Lucida Grande" charset="0"/>
              <a:buNone/>
              <a:defRPr sz="2400">
                <a:solidFill>
                  <a:srgbClr val="003366"/>
                </a:solidFill>
                <a:latin typeface="+mn-lt"/>
                <a:ea typeface="+mn-ea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Lucida Grande" charset="0"/>
              <a:buNone/>
              <a:defRPr sz="2400">
                <a:solidFill>
                  <a:srgbClr val="003366"/>
                </a:solidFill>
                <a:latin typeface="+mn-lt"/>
                <a:ea typeface="+mn-ea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003366"/>
                </a:solidFill>
                <a:latin typeface="+mn-lt"/>
                <a:ea typeface="+mn-ea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2C5993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2C5993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2C5993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2C5993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 proposal to the U.S.-Japan Science and Technology Cooperation Program in High Energy Physics 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7799" y="61767"/>
            <a:ext cx="3485021" cy="9405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0629533-8221-A14F-A17C-C056E4247E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262" y="5882858"/>
            <a:ext cx="2432195" cy="89069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BA8EFBCA-8F8A-E44B-A6E5-C0076545F2C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536" y="5882858"/>
            <a:ext cx="3133105" cy="89069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10057EA-0BF0-FF43-AF0B-3F467504E96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658" y="5645737"/>
            <a:ext cx="3857143" cy="13817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B12AC4F-86EA-CEBB-C01A-64DEFE7B0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503" y="-549037"/>
            <a:ext cx="13215937" cy="8201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0D9C4-785A-1AD1-1AE9-C370A9E697B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748938"/>
          </a:xfrm>
          <a:prstGeom prst="rect">
            <a:avLst/>
          </a:prstGeom>
          <a:solidFill>
            <a:srgbClr val="00205B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skerville Old Face" panose="02020602080505020303" pitchFamily="18" charset="0"/>
                <a:ea typeface="ＭＳ Ｐゴシック"/>
                <a:cs typeface="Times New Roman" panose="02020603050405020304" pitchFamily="18" charset="0"/>
              </a:rPr>
              <a:t>Task 1: Irradiation Test of HTS Conductors</a:t>
            </a:r>
            <a:endParaRPr kumimoji="0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skerville Old Face" panose="02020602080505020303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57790330-F571-86A2-D047-152B3324BD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2988" y="3698706"/>
            <a:ext cx="2219325" cy="3062605"/>
          </a:xfrm>
          <a:prstGeom prst="rect">
            <a:avLst/>
          </a:prstGeom>
        </p:spPr>
      </p:pic>
      <p:pic>
        <p:nvPicPr>
          <p:cNvPr id="12" name="Google Shape;196;p32">
            <a:extLst>
              <a:ext uri="{FF2B5EF4-FFF2-40B4-BE49-F238E27FC236}">
                <a16:creationId xmlns:a16="http://schemas.microsoft.com/office/drawing/2014/main" id="{3D5EEC85-2B83-E651-3820-9D338B784CE0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1219" y="1159046"/>
            <a:ext cx="2453756" cy="20002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円/楕円 12">
            <a:extLst>
              <a:ext uri="{FF2B5EF4-FFF2-40B4-BE49-F238E27FC236}">
                <a16:creationId xmlns:a16="http://schemas.microsoft.com/office/drawing/2014/main" id="{0B9D59E8-273F-B801-CDC4-6F3F733027F2}"/>
              </a:ext>
            </a:extLst>
          </p:cNvPr>
          <p:cNvSpPr/>
          <p:nvPr/>
        </p:nvSpPr>
        <p:spPr bwMode="auto">
          <a:xfrm>
            <a:off x="5516718" y="3698706"/>
            <a:ext cx="212570" cy="216069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FE3B9235-EC2B-A751-ADE7-D9AC6780AFD2}"/>
              </a:ext>
            </a:extLst>
          </p:cNvPr>
          <p:cNvSpPr/>
          <p:nvPr/>
        </p:nvSpPr>
        <p:spPr bwMode="auto">
          <a:xfrm>
            <a:off x="8608649" y="3533521"/>
            <a:ext cx="212570" cy="216069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E0C6B15-ABC3-1E2F-2431-482658C0C76D}"/>
              </a:ext>
            </a:extLst>
          </p:cNvPr>
          <p:cNvSpPr txBox="1"/>
          <p:nvPr/>
        </p:nvSpPr>
        <p:spPr>
          <a:xfrm>
            <a:off x="10279808" y="3551476"/>
            <a:ext cx="1492716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LBNL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88”Cyclotron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B39CD03-1ED4-69D9-780B-65723EE262DE}"/>
              </a:ext>
            </a:extLst>
          </p:cNvPr>
          <p:cNvSpPr txBox="1"/>
          <p:nvPr/>
        </p:nvSpPr>
        <p:spPr>
          <a:xfrm>
            <a:off x="8865723" y="784819"/>
            <a:ext cx="2364751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UC Berkeley Hot-Lab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FIB-SEM, TEM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5FD6D88-D87A-EFF0-F399-26FA2B9EF5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946" y="4248895"/>
            <a:ext cx="2856012" cy="237447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50818B9-7790-41E2-8F34-4E83B796A9FC}"/>
              </a:ext>
            </a:extLst>
          </p:cNvPr>
          <p:cNvSpPr txBox="1"/>
          <p:nvPr/>
        </p:nvSpPr>
        <p:spPr>
          <a:xfrm>
            <a:off x="5105356" y="4023464"/>
            <a:ext cx="28991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Tohoku U.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Oharai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Center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Hot-Lab 15T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Ic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Meas. Inst.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11459DA0-6199-43A9-2D23-4C36873F20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832" y="4543815"/>
            <a:ext cx="1852686" cy="151920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2" name="左右矢印 31">
            <a:extLst>
              <a:ext uri="{FF2B5EF4-FFF2-40B4-BE49-F238E27FC236}">
                <a16:creationId xmlns:a16="http://schemas.microsoft.com/office/drawing/2014/main" id="{6A37912F-2264-FE30-3C22-5D4B8545949A}"/>
              </a:ext>
            </a:extLst>
          </p:cNvPr>
          <p:cNvSpPr/>
          <p:nvPr/>
        </p:nvSpPr>
        <p:spPr bwMode="auto">
          <a:xfrm>
            <a:off x="2921559" y="4068592"/>
            <a:ext cx="2183797" cy="646331"/>
          </a:xfrm>
          <a:prstGeom prst="left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Irradiation Sample</a:t>
            </a:r>
            <a:endParaRPr kumimoji="0" lang="ja-JP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E86D3277-4368-CF1B-4257-8896E9E12F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6756" y="1667500"/>
            <a:ext cx="1698217" cy="1522362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F3813F0-D2A3-5FA0-89A2-F989A4C21D4C}"/>
              </a:ext>
            </a:extLst>
          </p:cNvPr>
          <p:cNvSpPr txBox="1"/>
          <p:nvPr/>
        </p:nvSpPr>
        <p:spPr>
          <a:xfrm>
            <a:off x="4954390" y="1339555"/>
            <a:ext cx="140294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JAEA:JRR3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36" name="左右矢印 35">
            <a:extLst>
              <a:ext uri="{FF2B5EF4-FFF2-40B4-BE49-F238E27FC236}">
                <a16:creationId xmlns:a16="http://schemas.microsoft.com/office/drawing/2014/main" id="{81B846B9-513A-CBFE-BD84-317B1AA5C670}"/>
              </a:ext>
            </a:extLst>
          </p:cNvPr>
          <p:cNvSpPr/>
          <p:nvPr/>
        </p:nvSpPr>
        <p:spPr bwMode="auto">
          <a:xfrm rot="16200000">
            <a:off x="5679565" y="3395846"/>
            <a:ext cx="832867" cy="420900"/>
          </a:xfrm>
          <a:prstGeom prst="left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IrSmp</a:t>
            </a: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F27E4CCC-ACCE-A89F-5E67-579FB5AF0BF5}"/>
              </a:ext>
            </a:extLst>
          </p:cNvPr>
          <p:cNvSpPr/>
          <p:nvPr/>
        </p:nvSpPr>
        <p:spPr bwMode="auto">
          <a:xfrm>
            <a:off x="1390071" y="3116431"/>
            <a:ext cx="212570" cy="216069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613F17AC-6D87-FB9D-8063-7F9CA36BF1C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51" y="3874641"/>
            <a:ext cx="2592408" cy="174808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F8026CC-B9C8-3BEB-1A2D-2035EFA861CE}"/>
              </a:ext>
            </a:extLst>
          </p:cNvPr>
          <p:cNvSpPr txBox="1"/>
          <p:nvPr/>
        </p:nvSpPr>
        <p:spPr>
          <a:xfrm>
            <a:off x="1202531" y="3569919"/>
            <a:ext cx="800219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BRR3</a:t>
            </a:r>
          </a:p>
        </p:txBody>
      </p:sp>
      <p:sp>
        <p:nvSpPr>
          <p:cNvPr id="43" name="左矢印 42">
            <a:extLst>
              <a:ext uri="{FF2B5EF4-FFF2-40B4-BE49-F238E27FC236}">
                <a16:creationId xmlns:a16="http://schemas.microsoft.com/office/drawing/2014/main" id="{4796C4D1-CBD7-5740-0A20-033ADAA934C7}"/>
              </a:ext>
            </a:extLst>
          </p:cNvPr>
          <p:cNvSpPr/>
          <p:nvPr/>
        </p:nvSpPr>
        <p:spPr bwMode="auto">
          <a:xfrm>
            <a:off x="8109939" y="3987459"/>
            <a:ext cx="1729385" cy="556356"/>
          </a:xfrm>
          <a:prstGeom prst="lef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Irrad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Samp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.</a:t>
            </a:r>
            <a:endParaRPr kumimoji="0" lang="ja-JP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右矢印 43">
            <a:extLst>
              <a:ext uri="{FF2B5EF4-FFF2-40B4-BE49-F238E27FC236}">
                <a16:creationId xmlns:a16="http://schemas.microsoft.com/office/drawing/2014/main" id="{1C0EF1DC-7619-2BA6-23F4-FCCDEB509366}"/>
              </a:ext>
            </a:extLst>
          </p:cNvPr>
          <p:cNvSpPr/>
          <p:nvPr/>
        </p:nvSpPr>
        <p:spPr bwMode="auto">
          <a:xfrm rot="19271466">
            <a:off x="7349548" y="3164436"/>
            <a:ext cx="1588557" cy="445641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Irrad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. </a:t>
            </a: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Samp</a:t>
            </a:r>
            <a:endParaRPr kumimoji="0" lang="ja-JP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0B38023-1134-EDB0-52A5-B6E27C489BF0}"/>
              </a:ext>
            </a:extLst>
          </p:cNvPr>
          <p:cNvSpPr txBox="1"/>
          <p:nvPr/>
        </p:nvSpPr>
        <p:spPr>
          <a:xfrm>
            <a:off x="3456445" y="5998789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GdBCO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w/wo shield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C250048-7F42-C5F3-48FA-5AB1449CD12E}"/>
              </a:ext>
            </a:extLst>
          </p:cNvPr>
          <p:cNvSpPr txBox="1"/>
          <p:nvPr/>
        </p:nvSpPr>
        <p:spPr>
          <a:xfrm>
            <a:off x="6262975" y="3148475"/>
            <a:ext cx="992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GdBCO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EuBCO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YBCO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47" name="Picture 5" descr="Diagram of a beam spreader&#10;&#10;Description automatically generated">
            <a:extLst>
              <a:ext uri="{FF2B5EF4-FFF2-40B4-BE49-F238E27FC236}">
                <a16:creationId xmlns:a16="http://schemas.microsoft.com/office/drawing/2014/main" id="{AC9BEE6A-0C4D-3961-1035-AAF3C173DCD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6340" y="5462202"/>
            <a:ext cx="1492716" cy="1285381"/>
          </a:xfrm>
          <a:prstGeom prst="rect">
            <a:avLst/>
          </a:prstGeom>
        </p:spPr>
      </p:pic>
      <p:pic>
        <p:nvPicPr>
          <p:cNvPr id="48" name="Picture 8">
            <a:extLst>
              <a:ext uri="{FF2B5EF4-FFF2-40B4-BE49-F238E27FC236}">
                <a16:creationId xmlns:a16="http://schemas.microsoft.com/office/drawing/2014/main" id="{08A1BDE8-FF50-74AE-E462-D3DA6B54A1D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021" y="4443975"/>
            <a:ext cx="1421821" cy="1048476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A0B49E3-0762-B429-6C33-F25C164D29CF}"/>
              </a:ext>
            </a:extLst>
          </p:cNvPr>
          <p:cNvSpPr txBox="1"/>
          <p:nvPr/>
        </p:nvSpPr>
        <p:spPr>
          <a:xfrm>
            <a:off x="4917685" y="3482501"/>
            <a:ext cx="593432" cy="3385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KEK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23AC285-982C-46DC-8EA9-280F3E89C372}"/>
              </a:ext>
            </a:extLst>
          </p:cNvPr>
          <p:cNvSpPr txBox="1"/>
          <p:nvPr/>
        </p:nvSpPr>
        <p:spPr>
          <a:xfrm>
            <a:off x="8884914" y="3290126"/>
            <a:ext cx="1191352" cy="55399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UC Berkeley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LBNL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3498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4EF20-DD3E-258C-B574-745E2887C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C846833-8E63-90EB-772B-DB782C2FBB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51" y="-1275392"/>
            <a:ext cx="13832407" cy="72739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8AE4F4-6677-A43A-A4CE-6A72662C814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748938"/>
          </a:xfrm>
          <a:prstGeom prst="rect">
            <a:avLst/>
          </a:prstGeom>
          <a:solidFill>
            <a:srgbClr val="00205B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skerville Old Face" panose="02020602080505020303" pitchFamily="18" charset="0"/>
                <a:ea typeface="ＭＳ Ｐゴシック"/>
                <a:cs typeface="Times New Roman" panose="02020603050405020304" pitchFamily="18" charset="0"/>
              </a:rPr>
              <a:t>Task 2: Quench Stability and Protection of Spiral conductors</a:t>
            </a:r>
            <a:endParaRPr kumimoji="0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skerville Old Face" panose="02020602080505020303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5C5DD837-C2BD-54DE-5EE5-3168188C5CFE}"/>
              </a:ext>
            </a:extLst>
          </p:cNvPr>
          <p:cNvSpPr/>
          <p:nvPr/>
        </p:nvSpPr>
        <p:spPr bwMode="auto">
          <a:xfrm>
            <a:off x="1854017" y="3879999"/>
            <a:ext cx="212570" cy="216069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7F908DEB-591F-5432-358C-55B7F898F3D1}"/>
              </a:ext>
            </a:extLst>
          </p:cNvPr>
          <p:cNvSpPr/>
          <p:nvPr/>
        </p:nvSpPr>
        <p:spPr bwMode="auto">
          <a:xfrm>
            <a:off x="8655913" y="3335063"/>
            <a:ext cx="212570" cy="216069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左右矢印 3">
            <a:extLst>
              <a:ext uri="{FF2B5EF4-FFF2-40B4-BE49-F238E27FC236}">
                <a16:creationId xmlns:a16="http://schemas.microsoft.com/office/drawing/2014/main" id="{C8676F48-5A1A-250A-C4AC-BDE01B575445}"/>
              </a:ext>
            </a:extLst>
          </p:cNvPr>
          <p:cNvSpPr/>
          <p:nvPr/>
        </p:nvSpPr>
        <p:spPr bwMode="auto">
          <a:xfrm rot="21426812">
            <a:off x="2713684" y="3890648"/>
            <a:ext cx="6122888" cy="415863"/>
          </a:xfrm>
          <a:prstGeom prst="leftRightArrow">
            <a:avLst>
              <a:gd name="adj1" fmla="val 79918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Student and Technology Exchange</a:t>
            </a: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670E5CD-D37A-FD3A-F8F3-188B0C01DA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65" y="996162"/>
            <a:ext cx="1549706" cy="353980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067F2CC-1DEE-32B1-8D6F-5839811737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996162"/>
            <a:ext cx="2107502" cy="158000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0D0F095-2B0B-BC1A-9FD4-395B4860B9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125" y="4254217"/>
            <a:ext cx="4135055" cy="457492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242C84D-DE19-FAD4-9B77-6734D185EF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8268" y="4881638"/>
            <a:ext cx="1348379" cy="1797245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A4D796DD-A9A4-343A-0619-C98D88D483F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217" y="4842327"/>
            <a:ext cx="2427232" cy="18208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98399DE-03A7-AC5F-AD67-1DAC4EF7466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91" y="5287173"/>
            <a:ext cx="3609975" cy="1573723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4689617A-CF18-46A9-EAFB-A2BB83820784}"/>
              </a:ext>
            </a:extLst>
          </p:cNvPr>
          <p:cNvGrpSpPr/>
          <p:nvPr/>
        </p:nvGrpSpPr>
        <p:grpSpPr>
          <a:xfrm>
            <a:off x="4163142" y="5210138"/>
            <a:ext cx="2239762" cy="863896"/>
            <a:chOff x="6975765" y="3697631"/>
            <a:chExt cx="2239762" cy="863896"/>
          </a:xfrm>
        </p:grpSpPr>
        <p:sp>
          <p:nvSpPr>
            <p:cNvPr id="19" name="四角形吹き出し 14">
              <a:extLst>
                <a:ext uri="{FF2B5EF4-FFF2-40B4-BE49-F238E27FC236}">
                  <a16:creationId xmlns:a16="http://schemas.microsoft.com/office/drawing/2014/main" id="{865C4E5E-A47A-A245-C9F7-DF312DF5CBEB}"/>
                </a:ext>
              </a:extLst>
            </p:cNvPr>
            <p:cNvSpPr/>
            <p:nvPr/>
          </p:nvSpPr>
          <p:spPr bwMode="auto">
            <a:xfrm>
              <a:off x="6975765" y="3697631"/>
              <a:ext cx="2239762" cy="863896"/>
            </a:xfrm>
            <a:prstGeom prst="wedgeRectCallout">
              <a:avLst>
                <a:gd name="adj1" fmla="val -81632"/>
                <a:gd name="adj2" fmla="val 68021"/>
              </a:avLst>
            </a:prstGeom>
            <a:solidFill>
              <a:srgbClr val="FFFFFF"/>
            </a:solidFill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1A4814BA-51F3-2B29-12A3-2B01EB8FC5AC}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2914" y="3788366"/>
              <a:ext cx="2009842" cy="711168"/>
            </a:xfrm>
            <a:prstGeom prst="rect">
              <a:avLst/>
            </a:prstGeom>
          </p:spPr>
        </p:pic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9F65463-465D-E2D8-1602-829ED714061C}"/>
              </a:ext>
            </a:extLst>
          </p:cNvPr>
          <p:cNvSpPr txBox="1"/>
          <p:nvPr/>
        </p:nvSpPr>
        <p:spPr>
          <a:xfrm>
            <a:off x="1749869" y="4178674"/>
            <a:ext cx="838691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Kyoto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Univ.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E89061-536F-A178-449E-68FA323DC15A}"/>
              </a:ext>
            </a:extLst>
          </p:cNvPr>
          <p:cNvSpPr txBox="1"/>
          <p:nvPr/>
        </p:nvSpPr>
        <p:spPr>
          <a:xfrm>
            <a:off x="8933602" y="3510667"/>
            <a:ext cx="76174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LBNL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61223BA-0A33-E6B0-5DC5-E103A5FC545F}"/>
              </a:ext>
            </a:extLst>
          </p:cNvPr>
          <p:cNvSpPr txBox="1"/>
          <p:nvPr/>
        </p:nvSpPr>
        <p:spPr>
          <a:xfrm>
            <a:off x="3857384" y="6374146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SCSC Cable developed by Kyoto U.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9BDE4EC-15E5-DFE6-1431-89F91BBAF1D6}"/>
              </a:ext>
            </a:extLst>
          </p:cNvPr>
          <p:cNvSpPr txBox="1"/>
          <p:nvPr/>
        </p:nvSpPr>
        <p:spPr>
          <a:xfrm>
            <a:off x="212537" y="696975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Short sample test stand at Kyoto U.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512F074B-A0C0-5961-8160-DF156AAE3CFE}"/>
              </a:ext>
            </a:extLst>
          </p:cNvPr>
          <p:cNvSpPr/>
          <p:nvPr/>
        </p:nvSpPr>
        <p:spPr bwMode="auto">
          <a:xfrm>
            <a:off x="2195096" y="3736746"/>
            <a:ext cx="212570" cy="216069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F0D970C-29BB-8438-7C92-7B6B9A27A64D}"/>
              </a:ext>
            </a:extLst>
          </p:cNvPr>
          <p:cNvSpPr txBox="1"/>
          <p:nvPr/>
        </p:nvSpPr>
        <p:spPr>
          <a:xfrm>
            <a:off x="2407666" y="3295096"/>
            <a:ext cx="64633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KEK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30" name="左矢印 29">
            <a:extLst>
              <a:ext uri="{FF2B5EF4-FFF2-40B4-BE49-F238E27FC236}">
                <a16:creationId xmlns:a16="http://schemas.microsoft.com/office/drawing/2014/main" id="{7BD65585-0B78-54C3-68CE-4400590B80F0}"/>
              </a:ext>
            </a:extLst>
          </p:cNvPr>
          <p:cNvSpPr/>
          <p:nvPr/>
        </p:nvSpPr>
        <p:spPr bwMode="auto">
          <a:xfrm>
            <a:off x="3157691" y="3262857"/>
            <a:ext cx="5433103" cy="50609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Advanced quench protection technologies</a:t>
            </a: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円/楕円 30">
            <a:extLst>
              <a:ext uri="{FF2B5EF4-FFF2-40B4-BE49-F238E27FC236}">
                <a16:creationId xmlns:a16="http://schemas.microsoft.com/office/drawing/2014/main" id="{AE860D55-631C-B68C-6E3A-ED97F039AAFF}"/>
              </a:ext>
            </a:extLst>
          </p:cNvPr>
          <p:cNvSpPr/>
          <p:nvPr/>
        </p:nvSpPr>
        <p:spPr bwMode="auto">
          <a:xfrm>
            <a:off x="11790567" y="3629233"/>
            <a:ext cx="212570" cy="216069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3B11A22-3B5A-BB38-7640-CA99E347C26E}"/>
              </a:ext>
            </a:extLst>
          </p:cNvPr>
          <p:cNvSpPr txBox="1"/>
          <p:nvPr/>
        </p:nvSpPr>
        <p:spPr>
          <a:xfrm>
            <a:off x="11469900" y="3176738"/>
            <a:ext cx="63350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BNL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47" name="Picture 5">
            <a:extLst>
              <a:ext uri="{FF2B5EF4-FFF2-40B4-BE49-F238E27FC236}">
                <a16:creationId xmlns:a16="http://schemas.microsoft.com/office/drawing/2014/main" id="{F29BCA88-E0A3-6B6A-830E-4F5C62E5064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652" y="806763"/>
            <a:ext cx="2140493" cy="14698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8" name="Picture 6">
            <a:extLst>
              <a:ext uri="{FF2B5EF4-FFF2-40B4-BE49-F238E27FC236}">
                <a16:creationId xmlns:a16="http://schemas.microsoft.com/office/drawing/2014/main" id="{8C69FC5D-E3FD-BEA6-BC37-70976CF07FD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13482" y="1666511"/>
            <a:ext cx="1678829" cy="1251491"/>
          </a:xfrm>
          <a:prstGeom prst="rect">
            <a:avLst/>
          </a:prstGeom>
          <a:noFill/>
        </p:spPr>
      </p:pic>
      <p:sp>
        <p:nvSpPr>
          <p:cNvPr id="49" name="左矢印 48">
            <a:extLst>
              <a:ext uri="{FF2B5EF4-FFF2-40B4-BE49-F238E27FC236}">
                <a16:creationId xmlns:a16="http://schemas.microsoft.com/office/drawing/2014/main" id="{B4F3C844-0EF3-3229-247A-C32EE323BB55}"/>
              </a:ext>
            </a:extLst>
          </p:cNvPr>
          <p:cNvSpPr/>
          <p:nvPr/>
        </p:nvSpPr>
        <p:spPr bwMode="auto">
          <a:xfrm>
            <a:off x="3157691" y="2843242"/>
            <a:ext cx="8195206" cy="50609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Advanced quench protection technologies</a:t>
            </a: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282FF54-6434-0BE8-0B74-7ACFA99EF0F2}"/>
              </a:ext>
            </a:extLst>
          </p:cNvPr>
          <p:cNvSpPr txBox="1"/>
          <p:nvPr/>
        </p:nvSpPr>
        <p:spPr>
          <a:xfrm>
            <a:off x="10603582" y="816645"/>
            <a:ext cx="158841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Quench detection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system at BNL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9247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4283F-B74C-B4CB-7FB3-182136595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B6A14E4-C235-D0F2-977B-BD4644FA3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681" y="430556"/>
            <a:ext cx="12222680" cy="64274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202DCA-C125-26BB-760A-EB9B3FC8A8C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748938"/>
          </a:xfrm>
          <a:prstGeom prst="rect">
            <a:avLst/>
          </a:prstGeom>
          <a:solidFill>
            <a:srgbClr val="00205B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skerville Old Face" panose="02020602080505020303" pitchFamily="18" charset="0"/>
                <a:ea typeface="ＭＳ Ｐゴシック"/>
                <a:cs typeface="Times New Roman" panose="02020603050405020304" pitchFamily="18" charset="0"/>
              </a:rPr>
              <a:t>Task 3: AC Loss and Field Quality of HTS magnet</a:t>
            </a:r>
            <a:endParaRPr kumimoji="0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skerville Old Face" panose="02020602080505020303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F2D443D7-494A-2966-19E6-A28C488DA3D3}"/>
              </a:ext>
            </a:extLst>
          </p:cNvPr>
          <p:cNvSpPr/>
          <p:nvPr/>
        </p:nvSpPr>
        <p:spPr bwMode="auto">
          <a:xfrm>
            <a:off x="1616230" y="4927431"/>
            <a:ext cx="212570" cy="216069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559BC05D-9BF1-B65B-CDA4-F19A33A4A768}"/>
              </a:ext>
            </a:extLst>
          </p:cNvPr>
          <p:cNvSpPr/>
          <p:nvPr/>
        </p:nvSpPr>
        <p:spPr bwMode="auto">
          <a:xfrm>
            <a:off x="7522799" y="4462208"/>
            <a:ext cx="212570" cy="216069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16E2609-C8B4-63C3-6D07-E82D775AD5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91" y="5287173"/>
            <a:ext cx="3609975" cy="1573723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7986D97C-BE1B-CA13-1FDF-F2C3C2E2598B}"/>
              </a:ext>
            </a:extLst>
          </p:cNvPr>
          <p:cNvGrpSpPr/>
          <p:nvPr/>
        </p:nvGrpSpPr>
        <p:grpSpPr>
          <a:xfrm>
            <a:off x="4589504" y="5239763"/>
            <a:ext cx="2239762" cy="863896"/>
            <a:chOff x="6975765" y="3697631"/>
            <a:chExt cx="2239762" cy="863896"/>
          </a:xfrm>
        </p:grpSpPr>
        <p:sp>
          <p:nvSpPr>
            <p:cNvPr id="19" name="四角形吹き出し 14">
              <a:extLst>
                <a:ext uri="{FF2B5EF4-FFF2-40B4-BE49-F238E27FC236}">
                  <a16:creationId xmlns:a16="http://schemas.microsoft.com/office/drawing/2014/main" id="{D0238B89-8B51-CB28-06AC-FF1412DFF825}"/>
                </a:ext>
              </a:extLst>
            </p:cNvPr>
            <p:cNvSpPr/>
            <p:nvPr/>
          </p:nvSpPr>
          <p:spPr bwMode="auto">
            <a:xfrm>
              <a:off x="6975765" y="3697631"/>
              <a:ext cx="2239762" cy="863896"/>
            </a:xfrm>
            <a:prstGeom prst="wedgeRectCallout">
              <a:avLst>
                <a:gd name="adj1" fmla="val -81632"/>
                <a:gd name="adj2" fmla="val 68021"/>
              </a:avLst>
            </a:prstGeom>
            <a:solidFill>
              <a:srgbClr val="FFFFFF"/>
            </a:solidFill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1F25C6D4-5EF6-7F77-1ED8-A253FFCC1199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2914" y="3788366"/>
              <a:ext cx="2009842" cy="711168"/>
            </a:xfrm>
            <a:prstGeom prst="rect">
              <a:avLst/>
            </a:prstGeom>
          </p:spPr>
        </p:pic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C5FB2B8-49C4-2DC1-9352-A05573CF97DE}"/>
              </a:ext>
            </a:extLst>
          </p:cNvPr>
          <p:cNvSpPr txBox="1"/>
          <p:nvPr/>
        </p:nvSpPr>
        <p:spPr>
          <a:xfrm>
            <a:off x="141633" y="4862408"/>
            <a:ext cx="134735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Kyoto Univ.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739E2E9-19E7-7290-7A06-FE9DBAA7F009}"/>
              </a:ext>
            </a:extLst>
          </p:cNvPr>
          <p:cNvSpPr txBox="1"/>
          <p:nvPr/>
        </p:nvSpPr>
        <p:spPr>
          <a:xfrm>
            <a:off x="7858596" y="4558099"/>
            <a:ext cx="76174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LBNL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11" name="Rectangle 66">
            <a:extLst>
              <a:ext uri="{FF2B5EF4-FFF2-40B4-BE49-F238E27FC236}">
                <a16:creationId xmlns:a16="http://schemas.microsoft.com/office/drawing/2014/main" id="{95928B4B-12E0-53BC-EC53-28C88B692AA2}"/>
              </a:ext>
            </a:extLst>
          </p:cNvPr>
          <p:cNvSpPr/>
          <p:nvPr/>
        </p:nvSpPr>
        <p:spPr>
          <a:xfrm>
            <a:off x="8450248" y="1133423"/>
            <a:ext cx="3634509" cy="312772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FAE912C4-CF84-C522-F5F1-C27F69ED76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7681" y="1089259"/>
            <a:ext cx="3618361" cy="2880105"/>
          </a:xfrm>
          <a:prstGeom prst="rect">
            <a:avLst/>
          </a:prstGeom>
        </p:spPr>
      </p:pic>
      <p:grpSp>
        <p:nvGrpSpPr>
          <p:cNvPr id="15" name="Group 9">
            <a:extLst>
              <a:ext uri="{FF2B5EF4-FFF2-40B4-BE49-F238E27FC236}">
                <a16:creationId xmlns:a16="http://schemas.microsoft.com/office/drawing/2014/main" id="{87212099-6E42-140E-FFF8-3CBF995ABDD9}"/>
              </a:ext>
            </a:extLst>
          </p:cNvPr>
          <p:cNvGrpSpPr/>
          <p:nvPr/>
        </p:nvGrpSpPr>
        <p:grpSpPr>
          <a:xfrm>
            <a:off x="8802931" y="1890585"/>
            <a:ext cx="439739" cy="272354"/>
            <a:chOff x="10436224" y="2098674"/>
            <a:chExt cx="439739" cy="272354"/>
          </a:xfrm>
        </p:grpSpPr>
        <p:grpSp>
          <p:nvGrpSpPr>
            <p:cNvPr id="16" name="Group 10">
              <a:extLst>
                <a:ext uri="{FF2B5EF4-FFF2-40B4-BE49-F238E27FC236}">
                  <a16:creationId xmlns:a16="http://schemas.microsoft.com/office/drawing/2014/main" id="{E8E6B668-A78C-72B1-8859-1CC8D5F04D9C}"/>
                </a:ext>
              </a:extLst>
            </p:cNvPr>
            <p:cNvGrpSpPr/>
            <p:nvPr/>
          </p:nvGrpSpPr>
          <p:grpSpPr>
            <a:xfrm>
              <a:off x="10436225" y="2098675"/>
              <a:ext cx="107949" cy="130175"/>
              <a:chOff x="10436225" y="2098675"/>
              <a:chExt cx="190501" cy="257175"/>
            </a:xfrm>
          </p:grpSpPr>
          <p:sp>
            <p:nvSpPr>
              <p:cNvPr id="38" name="Rectangle 27">
                <a:extLst>
                  <a:ext uri="{FF2B5EF4-FFF2-40B4-BE49-F238E27FC236}">
                    <a16:creationId xmlns:a16="http://schemas.microsoft.com/office/drawing/2014/main" id="{76B302A1-DBC3-FED8-87A0-63A234D6C3C1}"/>
                  </a:ext>
                </a:extLst>
              </p:cNvPr>
              <p:cNvSpPr/>
              <p:nvPr/>
            </p:nvSpPr>
            <p:spPr>
              <a:xfrm>
                <a:off x="10436225" y="2098675"/>
                <a:ext cx="190500" cy="25717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</a:endParaRPr>
              </a:p>
            </p:txBody>
          </p:sp>
          <p:cxnSp>
            <p:nvCxnSpPr>
              <p:cNvPr id="39" name="Straight Connector 28">
                <a:extLst>
                  <a:ext uri="{FF2B5EF4-FFF2-40B4-BE49-F238E27FC236}">
                    <a16:creationId xmlns:a16="http://schemas.microsoft.com/office/drawing/2014/main" id="{78A3EA6A-8176-2AC7-63D1-73EF13E720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6225" y="2098675"/>
                <a:ext cx="190500" cy="257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29">
                <a:extLst>
                  <a:ext uri="{FF2B5EF4-FFF2-40B4-BE49-F238E27FC236}">
                    <a16:creationId xmlns:a16="http://schemas.microsoft.com/office/drawing/2014/main" id="{CEAAC799-C108-39D2-B5C0-F344854237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36225" y="2098675"/>
                <a:ext cx="190501" cy="257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1">
              <a:extLst>
                <a:ext uri="{FF2B5EF4-FFF2-40B4-BE49-F238E27FC236}">
                  <a16:creationId xmlns:a16="http://schemas.microsoft.com/office/drawing/2014/main" id="{04F06C27-C4B5-04A7-6724-A2C10EE542F2}"/>
                </a:ext>
              </a:extLst>
            </p:cNvPr>
            <p:cNvGrpSpPr/>
            <p:nvPr/>
          </p:nvGrpSpPr>
          <p:grpSpPr>
            <a:xfrm>
              <a:off x="10768015" y="2098674"/>
              <a:ext cx="107948" cy="130175"/>
              <a:chOff x="10436225" y="2098675"/>
              <a:chExt cx="190501" cy="257175"/>
            </a:xfrm>
          </p:grpSpPr>
          <p:sp>
            <p:nvSpPr>
              <p:cNvPr id="35" name="Rectangle 24">
                <a:extLst>
                  <a:ext uri="{FF2B5EF4-FFF2-40B4-BE49-F238E27FC236}">
                    <a16:creationId xmlns:a16="http://schemas.microsoft.com/office/drawing/2014/main" id="{9EB559AE-09BD-7D81-5B9A-CE5631FBE48E}"/>
                  </a:ext>
                </a:extLst>
              </p:cNvPr>
              <p:cNvSpPr/>
              <p:nvPr/>
            </p:nvSpPr>
            <p:spPr>
              <a:xfrm>
                <a:off x="10436225" y="2098675"/>
                <a:ext cx="190500" cy="25717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</a:endParaRPr>
              </a:p>
            </p:txBody>
          </p:sp>
          <p:cxnSp>
            <p:nvCxnSpPr>
              <p:cNvPr id="36" name="Straight Connector 25">
                <a:extLst>
                  <a:ext uri="{FF2B5EF4-FFF2-40B4-BE49-F238E27FC236}">
                    <a16:creationId xmlns:a16="http://schemas.microsoft.com/office/drawing/2014/main" id="{85F98C8D-0F4B-1609-C0E4-ED2569EDD5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6225" y="2098675"/>
                <a:ext cx="190500" cy="257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26">
                <a:extLst>
                  <a:ext uri="{FF2B5EF4-FFF2-40B4-BE49-F238E27FC236}">
                    <a16:creationId xmlns:a16="http://schemas.microsoft.com/office/drawing/2014/main" id="{0083A0A7-1663-A836-AA0E-2FB7169F12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36225" y="2098675"/>
                <a:ext cx="190501" cy="257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2">
              <a:extLst>
                <a:ext uri="{FF2B5EF4-FFF2-40B4-BE49-F238E27FC236}">
                  <a16:creationId xmlns:a16="http://schemas.microsoft.com/office/drawing/2014/main" id="{E94FADD3-5ED5-36FC-5746-CE6812787FB2}"/>
                </a:ext>
              </a:extLst>
            </p:cNvPr>
            <p:cNvCxnSpPr>
              <a:cxnSpLocks/>
              <a:stCxn id="38" idx="0"/>
              <a:endCxn id="35" idx="0"/>
            </p:cNvCxnSpPr>
            <p:nvPr/>
          </p:nvCxnSpPr>
          <p:spPr>
            <a:xfrm flipV="1">
              <a:off x="10490199" y="2098674"/>
              <a:ext cx="33179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3">
              <a:extLst>
                <a:ext uri="{FF2B5EF4-FFF2-40B4-BE49-F238E27FC236}">
                  <a16:creationId xmlns:a16="http://schemas.microsoft.com/office/drawing/2014/main" id="{8952C285-9D3C-C812-E4CC-BB05FF48BC6E}"/>
                </a:ext>
              </a:extLst>
            </p:cNvPr>
            <p:cNvCxnSpPr>
              <a:cxnSpLocks/>
              <a:stCxn id="38" idx="2"/>
              <a:endCxn id="35" idx="2"/>
            </p:cNvCxnSpPr>
            <p:nvPr/>
          </p:nvCxnSpPr>
          <p:spPr>
            <a:xfrm flipV="1">
              <a:off x="10490199" y="2228849"/>
              <a:ext cx="33179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DFD6C883-C6F3-572F-C50B-DFD5174CAB64}"/>
                </a:ext>
              </a:extLst>
            </p:cNvPr>
            <p:cNvGrpSpPr/>
            <p:nvPr/>
          </p:nvGrpSpPr>
          <p:grpSpPr>
            <a:xfrm>
              <a:off x="10436224" y="2240853"/>
              <a:ext cx="107949" cy="130175"/>
              <a:chOff x="10436225" y="2098675"/>
              <a:chExt cx="190501" cy="257175"/>
            </a:xfrm>
          </p:grpSpPr>
          <p:sp>
            <p:nvSpPr>
              <p:cNvPr id="32" name="Rectangle 21">
                <a:extLst>
                  <a:ext uri="{FF2B5EF4-FFF2-40B4-BE49-F238E27FC236}">
                    <a16:creationId xmlns:a16="http://schemas.microsoft.com/office/drawing/2014/main" id="{29442AB2-2316-6F10-13E0-BCA64526072E}"/>
                  </a:ext>
                </a:extLst>
              </p:cNvPr>
              <p:cNvSpPr/>
              <p:nvPr/>
            </p:nvSpPr>
            <p:spPr>
              <a:xfrm>
                <a:off x="10436225" y="2098675"/>
                <a:ext cx="190500" cy="25717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</a:endParaRPr>
              </a:p>
            </p:txBody>
          </p:sp>
          <p:cxnSp>
            <p:nvCxnSpPr>
              <p:cNvPr id="33" name="Straight Connector 22">
                <a:extLst>
                  <a:ext uri="{FF2B5EF4-FFF2-40B4-BE49-F238E27FC236}">
                    <a16:creationId xmlns:a16="http://schemas.microsoft.com/office/drawing/2014/main" id="{1DF579A8-F27A-A587-26D7-56D0E8C7AA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6225" y="2098675"/>
                <a:ext cx="190500" cy="257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3">
                <a:extLst>
                  <a:ext uri="{FF2B5EF4-FFF2-40B4-BE49-F238E27FC236}">
                    <a16:creationId xmlns:a16="http://schemas.microsoft.com/office/drawing/2014/main" id="{3B4C2309-52A9-35E4-1D55-04728C55F1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36225" y="2098675"/>
                <a:ext cx="190501" cy="257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15">
              <a:extLst>
                <a:ext uri="{FF2B5EF4-FFF2-40B4-BE49-F238E27FC236}">
                  <a16:creationId xmlns:a16="http://schemas.microsoft.com/office/drawing/2014/main" id="{F0357885-3225-38A9-6C61-8E3648AADBC5}"/>
                </a:ext>
              </a:extLst>
            </p:cNvPr>
            <p:cNvGrpSpPr/>
            <p:nvPr/>
          </p:nvGrpSpPr>
          <p:grpSpPr>
            <a:xfrm>
              <a:off x="10768014" y="2240852"/>
              <a:ext cx="107948" cy="130175"/>
              <a:chOff x="10436225" y="2098675"/>
              <a:chExt cx="190501" cy="257175"/>
            </a:xfrm>
          </p:grpSpPr>
          <p:sp>
            <p:nvSpPr>
              <p:cNvPr id="29" name="Rectangle 18">
                <a:extLst>
                  <a:ext uri="{FF2B5EF4-FFF2-40B4-BE49-F238E27FC236}">
                    <a16:creationId xmlns:a16="http://schemas.microsoft.com/office/drawing/2014/main" id="{C714E1B0-6FB0-65D4-6881-EF2F22E78892}"/>
                  </a:ext>
                </a:extLst>
              </p:cNvPr>
              <p:cNvSpPr/>
              <p:nvPr/>
            </p:nvSpPr>
            <p:spPr>
              <a:xfrm>
                <a:off x="10436225" y="2098675"/>
                <a:ext cx="190500" cy="25717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</a:endParaRPr>
              </a:p>
            </p:txBody>
          </p:sp>
          <p:cxnSp>
            <p:nvCxnSpPr>
              <p:cNvPr id="30" name="Straight Connector 19">
                <a:extLst>
                  <a:ext uri="{FF2B5EF4-FFF2-40B4-BE49-F238E27FC236}">
                    <a16:creationId xmlns:a16="http://schemas.microsoft.com/office/drawing/2014/main" id="{1C0E11FF-7EDD-8747-4444-0A69730923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6225" y="2098675"/>
                <a:ext cx="190500" cy="257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0">
                <a:extLst>
                  <a:ext uri="{FF2B5EF4-FFF2-40B4-BE49-F238E27FC236}">
                    <a16:creationId xmlns:a16="http://schemas.microsoft.com/office/drawing/2014/main" id="{AF9436AF-EDD0-AB76-59C4-EEC205BE9B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36225" y="2098675"/>
                <a:ext cx="190501" cy="257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16">
              <a:extLst>
                <a:ext uri="{FF2B5EF4-FFF2-40B4-BE49-F238E27FC236}">
                  <a16:creationId xmlns:a16="http://schemas.microsoft.com/office/drawing/2014/main" id="{1ED28B71-7290-17EA-9107-3CA2809FE0E6}"/>
                </a:ext>
              </a:extLst>
            </p:cNvPr>
            <p:cNvCxnSpPr>
              <a:cxnSpLocks/>
              <a:stCxn id="32" idx="0"/>
              <a:endCxn id="29" idx="0"/>
            </p:cNvCxnSpPr>
            <p:nvPr/>
          </p:nvCxnSpPr>
          <p:spPr>
            <a:xfrm flipV="1">
              <a:off x="10490198" y="2240852"/>
              <a:ext cx="33179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7">
              <a:extLst>
                <a:ext uri="{FF2B5EF4-FFF2-40B4-BE49-F238E27FC236}">
                  <a16:creationId xmlns:a16="http://schemas.microsoft.com/office/drawing/2014/main" id="{7855EE9F-5E7E-A1A3-3384-FA2460030D99}"/>
                </a:ext>
              </a:extLst>
            </p:cNvPr>
            <p:cNvCxnSpPr>
              <a:cxnSpLocks/>
              <a:stCxn id="32" idx="2"/>
              <a:endCxn id="29" idx="2"/>
            </p:cNvCxnSpPr>
            <p:nvPr/>
          </p:nvCxnSpPr>
          <p:spPr>
            <a:xfrm flipV="1">
              <a:off x="10490198" y="2371027"/>
              <a:ext cx="33179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30">
            <a:extLst>
              <a:ext uri="{FF2B5EF4-FFF2-40B4-BE49-F238E27FC236}">
                <a16:creationId xmlns:a16="http://schemas.microsoft.com/office/drawing/2014/main" id="{91DC071E-A3BD-A461-830F-CD49667CF923}"/>
              </a:ext>
            </a:extLst>
          </p:cNvPr>
          <p:cNvGrpSpPr/>
          <p:nvPr/>
        </p:nvGrpSpPr>
        <p:grpSpPr>
          <a:xfrm rot="5400000">
            <a:off x="8822018" y="3089720"/>
            <a:ext cx="439739" cy="272354"/>
            <a:chOff x="10436224" y="2098674"/>
            <a:chExt cx="439739" cy="272354"/>
          </a:xfrm>
        </p:grpSpPr>
        <p:grpSp>
          <p:nvGrpSpPr>
            <p:cNvPr id="42" name="Group 31">
              <a:extLst>
                <a:ext uri="{FF2B5EF4-FFF2-40B4-BE49-F238E27FC236}">
                  <a16:creationId xmlns:a16="http://schemas.microsoft.com/office/drawing/2014/main" id="{ECA627B4-02F2-10D9-9AA3-123B4CEFBBED}"/>
                </a:ext>
              </a:extLst>
            </p:cNvPr>
            <p:cNvGrpSpPr/>
            <p:nvPr/>
          </p:nvGrpSpPr>
          <p:grpSpPr>
            <a:xfrm>
              <a:off x="10436225" y="2098675"/>
              <a:ext cx="107949" cy="130175"/>
              <a:chOff x="10436225" y="2098675"/>
              <a:chExt cx="190501" cy="257175"/>
            </a:xfrm>
          </p:grpSpPr>
          <p:sp>
            <p:nvSpPr>
              <p:cNvPr id="59" name="Rectangle 48">
                <a:extLst>
                  <a:ext uri="{FF2B5EF4-FFF2-40B4-BE49-F238E27FC236}">
                    <a16:creationId xmlns:a16="http://schemas.microsoft.com/office/drawing/2014/main" id="{0D529F0F-6112-3E81-881D-A4D72E8B01FE}"/>
                  </a:ext>
                </a:extLst>
              </p:cNvPr>
              <p:cNvSpPr/>
              <p:nvPr/>
            </p:nvSpPr>
            <p:spPr>
              <a:xfrm>
                <a:off x="10436225" y="2098675"/>
                <a:ext cx="190500" cy="25717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</a:endParaRPr>
              </a:p>
            </p:txBody>
          </p:sp>
          <p:cxnSp>
            <p:nvCxnSpPr>
              <p:cNvPr id="60" name="Straight Connector 49">
                <a:extLst>
                  <a:ext uri="{FF2B5EF4-FFF2-40B4-BE49-F238E27FC236}">
                    <a16:creationId xmlns:a16="http://schemas.microsoft.com/office/drawing/2014/main" id="{4C1F8A6F-2091-5303-5F48-3935910133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6225" y="2098675"/>
                <a:ext cx="190500" cy="257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50">
                <a:extLst>
                  <a:ext uri="{FF2B5EF4-FFF2-40B4-BE49-F238E27FC236}">
                    <a16:creationId xmlns:a16="http://schemas.microsoft.com/office/drawing/2014/main" id="{F7EF1C7D-EC6B-D079-7254-4496F88150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36225" y="2098675"/>
                <a:ext cx="190501" cy="257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32">
              <a:extLst>
                <a:ext uri="{FF2B5EF4-FFF2-40B4-BE49-F238E27FC236}">
                  <a16:creationId xmlns:a16="http://schemas.microsoft.com/office/drawing/2014/main" id="{E3AD429C-E022-6D1E-9C3E-0F53A5219078}"/>
                </a:ext>
              </a:extLst>
            </p:cNvPr>
            <p:cNvGrpSpPr/>
            <p:nvPr/>
          </p:nvGrpSpPr>
          <p:grpSpPr>
            <a:xfrm>
              <a:off x="10768015" y="2098674"/>
              <a:ext cx="107948" cy="130175"/>
              <a:chOff x="10436225" y="2098675"/>
              <a:chExt cx="190501" cy="257175"/>
            </a:xfrm>
          </p:grpSpPr>
          <p:sp>
            <p:nvSpPr>
              <p:cNvPr id="56" name="Rectangle 45">
                <a:extLst>
                  <a:ext uri="{FF2B5EF4-FFF2-40B4-BE49-F238E27FC236}">
                    <a16:creationId xmlns:a16="http://schemas.microsoft.com/office/drawing/2014/main" id="{8E5A19F2-4C7B-E048-8F56-AB07364A08B4}"/>
                  </a:ext>
                </a:extLst>
              </p:cNvPr>
              <p:cNvSpPr/>
              <p:nvPr/>
            </p:nvSpPr>
            <p:spPr>
              <a:xfrm>
                <a:off x="10436225" y="2098675"/>
                <a:ext cx="190500" cy="25717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</a:endParaRPr>
              </a:p>
            </p:txBody>
          </p:sp>
          <p:cxnSp>
            <p:nvCxnSpPr>
              <p:cNvPr id="57" name="Straight Connector 46">
                <a:extLst>
                  <a:ext uri="{FF2B5EF4-FFF2-40B4-BE49-F238E27FC236}">
                    <a16:creationId xmlns:a16="http://schemas.microsoft.com/office/drawing/2014/main" id="{665AD433-75CA-CF72-7627-2ED778EC39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6225" y="2098675"/>
                <a:ext cx="190500" cy="257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47">
                <a:extLst>
                  <a:ext uri="{FF2B5EF4-FFF2-40B4-BE49-F238E27FC236}">
                    <a16:creationId xmlns:a16="http://schemas.microsoft.com/office/drawing/2014/main" id="{3B51CF0E-4CED-03F7-E423-ED2BACA3BB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36225" y="2098675"/>
                <a:ext cx="190501" cy="257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33">
              <a:extLst>
                <a:ext uri="{FF2B5EF4-FFF2-40B4-BE49-F238E27FC236}">
                  <a16:creationId xmlns:a16="http://schemas.microsoft.com/office/drawing/2014/main" id="{D3DD619A-ADA2-0501-88B7-7F3D271382B6}"/>
                </a:ext>
              </a:extLst>
            </p:cNvPr>
            <p:cNvCxnSpPr>
              <a:cxnSpLocks/>
              <a:stCxn id="59" idx="0"/>
              <a:endCxn id="56" idx="0"/>
            </p:cNvCxnSpPr>
            <p:nvPr/>
          </p:nvCxnSpPr>
          <p:spPr>
            <a:xfrm flipV="1">
              <a:off x="10490199" y="2098674"/>
              <a:ext cx="33179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34">
              <a:extLst>
                <a:ext uri="{FF2B5EF4-FFF2-40B4-BE49-F238E27FC236}">
                  <a16:creationId xmlns:a16="http://schemas.microsoft.com/office/drawing/2014/main" id="{4749BDB3-5E8E-5063-6C34-32D0869E47A4}"/>
                </a:ext>
              </a:extLst>
            </p:cNvPr>
            <p:cNvCxnSpPr>
              <a:cxnSpLocks/>
              <a:stCxn id="59" idx="2"/>
              <a:endCxn id="56" idx="2"/>
            </p:cNvCxnSpPr>
            <p:nvPr/>
          </p:nvCxnSpPr>
          <p:spPr>
            <a:xfrm flipV="1">
              <a:off x="10490199" y="2228849"/>
              <a:ext cx="33179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35">
              <a:extLst>
                <a:ext uri="{FF2B5EF4-FFF2-40B4-BE49-F238E27FC236}">
                  <a16:creationId xmlns:a16="http://schemas.microsoft.com/office/drawing/2014/main" id="{CF279926-1711-E796-FE78-2F728D0FF96A}"/>
                </a:ext>
              </a:extLst>
            </p:cNvPr>
            <p:cNvGrpSpPr/>
            <p:nvPr/>
          </p:nvGrpSpPr>
          <p:grpSpPr>
            <a:xfrm>
              <a:off x="10436224" y="2240853"/>
              <a:ext cx="107949" cy="130175"/>
              <a:chOff x="10436225" y="2098675"/>
              <a:chExt cx="190501" cy="257175"/>
            </a:xfrm>
          </p:grpSpPr>
          <p:sp>
            <p:nvSpPr>
              <p:cNvPr id="53" name="Rectangle 42">
                <a:extLst>
                  <a:ext uri="{FF2B5EF4-FFF2-40B4-BE49-F238E27FC236}">
                    <a16:creationId xmlns:a16="http://schemas.microsoft.com/office/drawing/2014/main" id="{C6ECE87B-8EDF-58AC-0761-EB32F4FCA964}"/>
                  </a:ext>
                </a:extLst>
              </p:cNvPr>
              <p:cNvSpPr/>
              <p:nvPr/>
            </p:nvSpPr>
            <p:spPr>
              <a:xfrm>
                <a:off x="10436225" y="2098675"/>
                <a:ext cx="190500" cy="25717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</a:endParaRPr>
              </a:p>
            </p:txBody>
          </p:sp>
          <p:cxnSp>
            <p:nvCxnSpPr>
              <p:cNvPr id="54" name="Straight Connector 43">
                <a:extLst>
                  <a:ext uri="{FF2B5EF4-FFF2-40B4-BE49-F238E27FC236}">
                    <a16:creationId xmlns:a16="http://schemas.microsoft.com/office/drawing/2014/main" id="{EE748003-BD4F-E1CE-92A8-55EF748463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6225" y="2098675"/>
                <a:ext cx="190500" cy="257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44">
                <a:extLst>
                  <a:ext uri="{FF2B5EF4-FFF2-40B4-BE49-F238E27FC236}">
                    <a16:creationId xmlns:a16="http://schemas.microsoft.com/office/drawing/2014/main" id="{45047395-FA12-8DA8-885B-4B1240F3F6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36225" y="2098675"/>
                <a:ext cx="190501" cy="257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36">
              <a:extLst>
                <a:ext uri="{FF2B5EF4-FFF2-40B4-BE49-F238E27FC236}">
                  <a16:creationId xmlns:a16="http://schemas.microsoft.com/office/drawing/2014/main" id="{76AA48F6-1D16-AC98-43BF-BFFD934D6010}"/>
                </a:ext>
              </a:extLst>
            </p:cNvPr>
            <p:cNvGrpSpPr/>
            <p:nvPr/>
          </p:nvGrpSpPr>
          <p:grpSpPr>
            <a:xfrm>
              <a:off x="10768014" y="2240852"/>
              <a:ext cx="107948" cy="130175"/>
              <a:chOff x="10436225" y="2098675"/>
              <a:chExt cx="190501" cy="257175"/>
            </a:xfrm>
          </p:grpSpPr>
          <p:sp>
            <p:nvSpPr>
              <p:cNvPr id="50" name="Rectangle 39">
                <a:extLst>
                  <a:ext uri="{FF2B5EF4-FFF2-40B4-BE49-F238E27FC236}">
                    <a16:creationId xmlns:a16="http://schemas.microsoft.com/office/drawing/2014/main" id="{69945FCE-BDF8-ECB5-337A-321736E84433}"/>
                  </a:ext>
                </a:extLst>
              </p:cNvPr>
              <p:cNvSpPr/>
              <p:nvPr/>
            </p:nvSpPr>
            <p:spPr>
              <a:xfrm>
                <a:off x="10436225" y="2098675"/>
                <a:ext cx="190500" cy="25717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</a:endParaRPr>
              </a:p>
            </p:txBody>
          </p:sp>
          <p:cxnSp>
            <p:nvCxnSpPr>
              <p:cNvPr id="51" name="Straight Connector 40">
                <a:extLst>
                  <a:ext uri="{FF2B5EF4-FFF2-40B4-BE49-F238E27FC236}">
                    <a16:creationId xmlns:a16="http://schemas.microsoft.com/office/drawing/2014/main" id="{C6FE7EC5-C9B1-AEC0-AD67-83B4255842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6225" y="2098675"/>
                <a:ext cx="190500" cy="257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41">
                <a:extLst>
                  <a:ext uri="{FF2B5EF4-FFF2-40B4-BE49-F238E27FC236}">
                    <a16:creationId xmlns:a16="http://schemas.microsoft.com/office/drawing/2014/main" id="{5AD2E538-EC15-583D-0878-D8F996C484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36225" y="2098675"/>
                <a:ext cx="190501" cy="257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37">
              <a:extLst>
                <a:ext uri="{FF2B5EF4-FFF2-40B4-BE49-F238E27FC236}">
                  <a16:creationId xmlns:a16="http://schemas.microsoft.com/office/drawing/2014/main" id="{C4F068A5-AA75-3EC7-275F-DCD0DCDFE11E}"/>
                </a:ext>
              </a:extLst>
            </p:cNvPr>
            <p:cNvCxnSpPr>
              <a:cxnSpLocks/>
              <a:stCxn id="53" idx="0"/>
              <a:endCxn id="50" idx="0"/>
            </p:cNvCxnSpPr>
            <p:nvPr/>
          </p:nvCxnSpPr>
          <p:spPr>
            <a:xfrm flipV="1">
              <a:off x="10490198" y="2240852"/>
              <a:ext cx="33179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38">
              <a:extLst>
                <a:ext uri="{FF2B5EF4-FFF2-40B4-BE49-F238E27FC236}">
                  <a16:creationId xmlns:a16="http://schemas.microsoft.com/office/drawing/2014/main" id="{CD3CFC1E-7979-1BCD-5DDC-1978A96621FB}"/>
                </a:ext>
              </a:extLst>
            </p:cNvPr>
            <p:cNvCxnSpPr>
              <a:cxnSpLocks/>
              <a:stCxn id="53" idx="2"/>
              <a:endCxn id="50" idx="2"/>
            </p:cNvCxnSpPr>
            <p:nvPr/>
          </p:nvCxnSpPr>
          <p:spPr>
            <a:xfrm flipV="1">
              <a:off x="10490198" y="2371027"/>
              <a:ext cx="33179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Arrow: Down 65">
            <a:extLst>
              <a:ext uri="{FF2B5EF4-FFF2-40B4-BE49-F238E27FC236}">
                <a16:creationId xmlns:a16="http://schemas.microsoft.com/office/drawing/2014/main" id="{6BF1C1F0-B04D-EC83-EA45-E52AD3FCBCFC}"/>
              </a:ext>
            </a:extLst>
          </p:cNvPr>
          <p:cNvSpPr/>
          <p:nvPr/>
        </p:nvSpPr>
        <p:spPr>
          <a:xfrm rot="10800000">
            <a:off x="9340609" y="1800796"/>
            <a:ext cx="103824" cy="333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52">
                <a:extLst>
                  <a:ext uri="{FF2B5EF4-FFF2-40B4-BE49-F238E27FC236}">
                    <a16:creationId xmlns:a16="http://schemas.microsoft.com/office/drawing/2014/main" id="{C0B47F91-A3E3-B080-C98D-010EE79CA537}"/>
                  </a:ext>
                </a:extLst>
              </p:cNvPr>
              <p:cNvSpPr txBox="1"/>
              <p:nvPr/>
            </p:nvSpPr>
            <p:spPr>
              <a:xfrm>
                <a:off x="9277012" y="2174698"/>
                <a:ext cx="366959" cy="241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1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kumimoji="1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kumimoji="1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63" name="TextBox 52">
                <a:extLst>
                  <a:ext uri="{FF2B5EF4-FFF2-40B4-BE49-F238E27FC236}">
                    <a16:creationId xmlns:a16="http://schemas.microsoft.com/office/drawing/2014/main" id="{C0B47F91-A3E3-B080-C98D-010EE79CA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012" y="2174698"/>
                <a:ext cx="366959" cy="241605"/>
              </a:xfrm>
              <a:prstGeom prst="rect">
                <a:avLst/>
              </a:prstGeom>
              <a:blipFill>
                <a:blip r:embed="rId6"/>
                <a:stretch>
                  <a:fillRect l="-10000"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row: Down 67">
            <a:extLst>
              <a:ext uri="{FF2B5EF4-FFF2-40B4-BE49-F238E27FC236}">
                <a16:creationId xmlns:a16="http://schemas.microsoft.com/office/drawing/2014/main" id="{3CA451AA-DC05-3DF1-DEF3-275165302210}"/>
              </a:ext>
            </a:extLst>
          </p:cNvPr>
          <p:cNvSpPr/>
          <p:nvPr/>
        </p:nvSpPr>
        <p:spPr>
          <a:xfrm>
            <a:off x="9360133" y="3010518"/>
            <a:ext cx="103824" cy="333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54">
                <a:extLst>
                  <a:ext uri="{FF2B5EF4-FFF2-40B4-BE49-F238E27FC236}">
                    <a16:creationId xmlns:a16="http://schemas.microsoft.com/office/drawing/2014/main" id="{11A3902B-FD66-C152-40A0-CD086E8DE74D}"/>
                  </a:ext>
                </a:extLst>
              </p:cNvPr>
              <p:cNvSpPr txBox="1"/>
              <p:nvPr/>
            </p:nvSpPr>
            <p:spPr>
              <a:xfrm>
                <a:off x="9274339" y="3439986"/>
                <a:ext cx="366959" cy="241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1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kumimoji="1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kumimoji="1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65" name="TextBox 54">
                <a:extLst>
                  <a:ext uri="{FF2B5EF4-FFF2-40B4-BE49-F238E27FC236}">
                    <a16:creationId xmlns:a16="http://schemas.microsoft.com/office/drawing/2014/main" id="{11A3902B-FD66-C152-40A0-CD086E8DE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339" y="3439986"/>
                <a:ext cx="366959" cy="241605"/>
              </a:xfrm>
              <a:prstGeom prst="rect">
                <a:avLst/>
              </a:prstGeom>
              <a:blipFill>
                <a:blip r:embed="rId7"/>
                <a:stretch>
                  <a:fillRect l="-10000"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5">
            <a:extLst>
              <a:ext uri="{FF2B5EF4-FFF2-40B4-BE49-F238E27FC236}">
                <a16:creationId xmlns:a16="http://schemas.microsoft.com/office/drawing/2014/main" id="{9BB42ADB-70ED-10BD-61F9-06264F8F5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0600" y="2898165"/>
            <a:ext cx="1813283" cy="122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6">
            <a:extLst>
              <a:ext uri="{FF2B5EF4-FFF2-40B4-BE49-F238E27FC236}">
                <a16:creationId xmlns:a16="http://schemas.microsoft.com/office/drawing/2014/main" id="{27F31F3F-8F97-BD9B-172B-7635AA1AA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7647" y="1241836"/>
            <a:ext cx="1965531" cy="132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Arrow: Down 67">
            <a:extLst>
              <a:ext uri="{FF2B5EF4-FFF2-40B4-BE49-F238E27FC236}">
                <a16:creationId xmlns:a16="http://schemas.microsoft.com/office/drawing/2014/main" id="{7302FE65-B8DC-FEEE-3014-962A30472C87}"/>
              </a:ext>
            </a:extLst>
          </p:cNvPr>
          <p:cNvSpPr/>
          <p:nvPr/>
        </p:nvSpPr>
        <p:spPr>
          <a:xfrm>
            <a:off x="10552325" y="3176289"/>
            <a:ext cx="103824" cy="333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58">
                <a:extLst>
                  <a:ext uri="{FF2B5EF4-FFF2-40B4-BE49-F238E27FC236}">
                    <a16:creationId xmlns:a16="http://schemas.microsoft.com/office/drawing/2014/main" id="{1080B2F7-E683-6F6E-CC14-722C654EBA7D}"/>
                  </a:ext>
                </a:extLst>
              </p:cNvPr>
              <p:cNvSpPr txBox="1"/>
              <p:nvPr/>
            </p:nvSpPr>
            <p:spPr>
              <a:xfrm>
                <a:off x="10472669" y="3560789"/>
                <a:ext cx="366959" cy="241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1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kumimoji="1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kumimoji="1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69" name="TextBox 58">
                <a:extLst>
                  <a:ext uri="{FF2B5EF4-FFF2-40B4-BE49-F238E27FC236}">
                    <a16:creationId xmlns:a16="http://schemas.microsoft.com/office/drawing/2014/main" id="{1080B2F7-E683-6F6E-CC14-722C654EB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669" y="3560789"/>
                <a:ext cx="366959" cy="241605"/>
              </a:xfrm>
              <a:prstGeom prst="rect">
                <a:avLst/>
              </a:prstGeom>
              <a:blipFill>
                <a:blip r:embed="rId10"/>
                <a:stretch>
                  <a:fillRect l="-10000" r="-3333"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row: Down 65">
            <a:extLst>
              <a:ext uri="{FF2B5EF4-FFF2-40B4-BE49-F238E27FC236}">
                <a16:creationId xmlns:a16="http://schemas.microsoft.com/office/drawing/2014/main" id="{2FD4B918-0B0E-D88B-3F7F-5C3714A3AC2D}"/>
              </a:ext>
            </a:extLst>
          </p:cNvPr>
          <p:cNvSpPr/>
          <p:nvPr/>
        </p:nvSpPr>
        <p:spPr>
          <a:xfrm rot="10800000">
            <a:off x="10267838" y="1771410"/>
            <a:ext cx="103824" cy="333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60">
                <a:extLst>
                  <a:ext uri="{FF2B5EF4-FFF2-40B4-BE49-F238E27FC236}">
                    <a16:creationId xmlns:a16="http://schemas.microsoft.com/office/drawing/2014/main" id="{4A2C8E30-3A7B-0C17-759E-3C9B04DBD7B6}"/>
                  </a:ext>
                </a:extLst>
              </p:cNvPr>
              <p:cNvSpPr txBox="1"/>
              <p:nvPr/>
            </p:nvSpPr>
            <p:spPr>
              <a:xfrm>
                <a:off x="10204241" y="2145312"/>
                <a:ext cx="366959" cy="241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1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kumimoji="1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kumimoji="1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71" name="TextBox 60">
                <a:extLst>
                  <a:ext uri="{FF2B5EF4-FFF2-40B4-BE49-F238E27FC236}">
                    <a16:creationId xmlns:a16="http://schemas.microsoft.com/office/drawing/2014/main" id="{4A2C8E30-3A7B-0C17-759E-3C9B04DBD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4241" y="2145312"/>
                <a:ext cx="366959" cy="241605"/>
              </a:xfrm>
              <a:prstGeom prst="rect">
                <a:avLst/>
              </a:prstGeom>
              <a:blipFill>
                <a:blip r:embed="rId11"/>
                <a:stretch>
                  <a:fillRect l="-10000" r="-3333"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61">
            <a:extLst>
              <a:ext uri="{FF2B5EF4-FFF2-40B4-BE49-F238E27FC236}">
                <a16:creationId xmlns:a16="http://schemas.microsoft.com/office/drawing/2014/main" id="{A2747BEA-93B3-F26F-A3CB-F2F1A93727FD}"/>
              </a:ext>
            </a:extLst>
          </p:cNvPr>
          <p:cNvCxnSpPr>
            <a:cxnSpLocks/>
          </p:cNvCxnSpPr>
          <p:nvPr/>
        </p:nvCxnSpPr>
        <p:spPr>
          <a:xfrm>
            <a:off x="6577161" y="1330229"/>
            <a:ext cx="349670" cy="7025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62">
            <a:extLst>
              <a:ext uri="{FF2B5EF4-FFF2-40B4-BE49-F238E27FC236}">
                <a16:creationId xmlns:a16="http://schemas.microsoft.com/office/drawing/2014/main" id="{82E485C8-2C17-C28A-E96E-0CA28F9789BB}"/>
              </a:ext>
            </a:extLst>
          </p:cNvPr>
          <p:cNvSpPr txBox="1"/>
          <p:nvPr/>
        </p:nvSpPr>
        <p:spPr>
          <a:xfrm>
            <a:off x="5898092" y="1069227"/>
            <a:ext cx="90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Nb</a:t>
            </a:r>
            <a:r>
              <a:rPr kumimoji="1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3</a:t>
            </a:r>
            <a:r>
              <a:rPr kumimoji="1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Sn coils</a:t>
            </a:r>
          </a:p>
        </p:txBody>
      </p:sp>
      <p:cxnSp>
        <p:nvCxnSpPr>
          <p:cNvPr id="74" name="Straight Arrow Connector 63">
            <a:extLst>
              <a:ext uri="{FF2B5EF4-FFF2-40B4-BE49-F238E27FC236}">
                <a16:creationId xmlns:a16="http://schemas.microsoft.com/office/drawing/2014/main" id="{AA0564FA-B5B9-864F-9CD7-76F2921DDA79}"/>
              </a:ext>
            </a:extLst>
          </p:cNvPr>
          <p:cNvCxnSpPr>
            <a:cxnSpLocks/>
          </p:cNvCxnSpPr>
          <p:nvPr/>
        </p:nvCxnSpPr>
        <p:spPr>
          <a:xfrm flipV="1">
            <a:off x="7108114" y="2032763"/>
            <a:ext cx="1562063" cy="1124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64">
            <a:extLst>
              <a:ext uri="{FF2B5EF4-FFF2-40B4-BE49-F238E27FC236}">
                <a16:creationId xmlns:a16="http://schemas.microsoft.com/office/drawing/2014/main" id="{923FB15F-9EC8-9C2D-0146-FB79AB9D75B3}"/>
              </a:ext>
            </a:extLst>
          </p:cNvPr>
          <p:cNvCxnSpPr>
            <a:cxnSpLocks/>
          </p:cNvCxnSpPr>
          <p:nvPr/>
        </p:nvCxnSpPr>
        <p:spPr>
          <a:xfrm>
            <a:off x="7161063" y="3104275"/>
            <a:ext cx="1509114" cy="2157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65">
            <a:extLst>
              <a:ext uri="{FF2B5EF4-FFF2-40B4-BE49-F238E27FC236}">
                <a16:creationId xmlns:a16="http://schemas.microsoft.com/office/drawing/2014/main" id="{25E7A948-9265-7D5E-5127-E0CC383279BF}"/>
              </a:ext>
            </a:extLst>
          </p:cNvPr>
          <p:cNvSpPr txBox="1"/>
          <p:nvPr/>
        </p:nvSpPr>
        <p:spPr>
          <a:xfrm>
            <a:off x="8681552" y="824401"/>
            <a:ext cx="2233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REBCO (flat racetrack) coils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EF77AEAF-902C-C1AA-B3C5-40DC1193AB1A}"/>
              </a:ext>
            </a:extLst>
          </p:cNvPr>
          <p:cNvSpPr txBox="1"/>
          <p:nvPr/>
        </p:nvSpPr>
        <p:spPr>
          <a:xfrm>
            <a:off x="5694759" y="3894595"/>
            <a:ext cx="38651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Field Simulation of Task 4 coil test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971EC5F7-DB27-7AC9-2EA3-7CE7B24DB7AF}"/>
              </a:ext>
            </a:extLst>
          </p:cNvPr>
          <p:cNvSpPr txBox="1"/>
          <p:nvPr/>
        </p:nvSpPr>
        <p:spPr>
          <a:xfrm>
            <a:off x="4171950" y="6427444"/>
            <a:ext cx="407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AC Loss computation of SCSC Cable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79" name="円/楕円 78">
            <a:extLst>
              <a:ext uri="{FF2B5EF4-FFF2-40B4-BE49-F238E27FC236}">
                <a16:creationId xmlns:a16="http://schemas.microsoft.com/office/drawing/2014/main" id="{E1EC47C1-0066-4A4E-4022-6035B60504F5}"/>
              </a:ext>
            </a:extLst>
          </p:cNvPr>
          <p:cNvSpPr/>
          <p:nvPr/>
        </p:nvSpPr>
        <p:spPr bwMode="auto">
          <a:xfrm>
            <a:off x="1875580" y="4857095"/>
            <a:ext cx="212570" cy="216069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DDE234D6-4FF2-51CB-9A7E-C6537A7498F5}"/>
              </a:ext>
            </a:extLst>
          </p:cNvPr>
          <p:cNvSpPr txBox="1"/>
          <p:nvPr/>
        </p:nvSpPr>
        <p:spPr>
          <a:xfrm>
            <a:off x="1616230" y="4331530"/>
            <a:ext cx="64472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KEK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81" name="左右矢印 80">
            <a:extLst>
              <a:ext uri="{FF2B5EF4-FFF2-40B4-BE49-F238E27FC236}">
                <a16:creationId xmlns:a16="http://schemas.microsoft.com/office/drawing/2014/main" id="{C94DEDC1-B72F-D9F4-BFF9-1291AF1ABEC5}"/>
              </a:ext>
            </a:extLst>
          </p:cNvPr>
          <p:cNvSpPr/>
          <p:nvPr/>
        </p:nvSpPr>
        <p:spPr bwMode="auto">
          <a:xfrm rot="21276326">
            <a:off x="2108038" y="4606215"/>
            <a:ext cx="5407721" cy="415863"/>
          </a:xfrm>
          <a:prstGeom prst="leftRightArrow">
            <a:avLst>
              <a:gd name="adj1" fmla="val 79918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Student and Technology Exchange</a:t>
            </a: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3" name="図 82" descr="建物, テーブル, 椅子, グリーン が含まれている画像&#10;&#10;自動的に生成された説明">
            <a:extLst>
              <a:ext uri="{FF2B5EF4-FFF2-40B4-BE49-F238E27FC236}">
                <a16:creationId xmlns:a16="http://schemas.microsoft.com/office/drawing/2014/main" id="{B02AAE77-013C-60F9-255A-8481C307452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00" y="1408587"/>
            <a:ext cx="3574137" cy="2680603"/>
          </a:xfrm>
          <a:prstGeom prst="rect">
            <a:avLst/>
          </a:prstGeom>
        </p:spPr>
      </p:pic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53EE868E-0C18-58BE-E672-CFB1EDEE7F49}"/>
              </a:ext>
            </a:extLst>
          </p:cNvPr>
          <p:cNvSpPr txBox="1"/>
          <p:nvPr/>
        </p:nvSpPr>
        <p:spPr>
          <a:xfrm>
            <a:off x="125145" y="1057170"/>
            <a:ext cx="377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CT1 Magnet Excitation Test Set Up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96187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BNL_Template_03241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5711</TotalTime>
  <Words>1389</Words>
  <Application>Microsoft Macintosh PowerPoint</Application>
  <PresentationFormat>ワイド画面</PresentationFormat>
  <Paragraphs>268</Paragraphs>
  <Slides>14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14</vt:i4>
      </vt:variant>
    </vt:vector>
  </HeadingPairs>
  <TitlesOfParts>
    <vt:vector size="30" baseType="lpstr">
      <vt:lpstr>LinLibertineO-Identity-H</vt:lpstr>
      <vt:lpstr>Meiryo UI</vt:lpstr>
      <vt:lpstr>NotoSerifCJKjp</vt:lpstr>
      <vt:lpstr>Times</vt:lpstr>
      <vt:lpstr>游ゴシック</vt:lpstr>
      <vt:lpstr>游ゴシック Light</vt:lpstr>
      <vt:lpstr>Arial</vt:lpstr>
      <vt:lpstr>Arial Black</vt:lpstr>
      <vt:lpstr>Baskerville Old Face</vt:lpstr>
      <vt:lpstr>Cambria Math</vt:lpstr>
      <vt:lpstr>Lucida Grande</vt:lpstr>
      <vt:lpstr>Symbol</vt:lpstr>
      <vt:lpstr>Times New Roman</vt:lpstr>
      <vt:lpstr>Wingdings</vt:lpstr>
      <vt:lpstr>Office テーマ</vt:lpstr>
      <vt:lpstr>1_LBNL_Template_032411</vt:lpstr>
      <vt:lpstr>KEK Cryogenics Science Center</vt:lpstr>
      <vt:lpstr>Superconducting Magnet R&amp;D for g-2/EDM experiment, MuSEUM experiment</vt:lpstr>
      <vt:lpstr>COMET magnet system</vt:lpstr>
      <vt:lpstr>HL-LHC D1 magnet construction</vt:lpstr>
      <vt:lpstr>R&amp;D of Nb3Sn conductor for future high field accelerator magnet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Other Developments</vt:lpstr>
      <vt:lpstr>Resources and Collaborations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OGITSU Toru</dc:creator>
  <cp:lastModifiedBy>OGITSU Toru</cp:lastModifiedBy>
  <cp:revision>26</cp:revision>
  <cp:lastPrinted>2024-05-03T10:28:05Z</cp:lastPrinted>
  <dcterms:created xsi:type="dcterms:W3CDTF">2023-01-27T05:49:41Z</dcterms:created>
  <dcterms:modified xsi:type="dcterms:W3CDTF">2024-05-03T12:00:30Z</dcterms:modified>
</cp:coreProperties>
</file>