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1372" r:id="rId3"/>
    <p:sldId id="3964" r:id="rId4"/>
    <p:sldId id="3965" r:id="rId5"/>
    <p:sldId id="1374" r:id="rId6"/>
    <p:sldId id="3956" r:id="rId7"/>
    <p:sldId id="1375" r:id="rId8"/>
    <p:sldId id="1373" r:id="rId9"/>
    <p:sldId id="3966" r:id="rId10"/>
    <p:sldId id="3957" r:id="rId11"/>
    <p:sldId id="3968" r:id="rId12"/>
    <p:sldId id="3967" r:id="rId13"/>
    <p:sldId id="3961" r:id="rId14"/>
    <p:sldId id="3969" r:id="rId15"/>
    <p:sldId id="3973" r:id="rId16"/>
    <p:sldId id="3970" r:id="rId17"/>
    <p:sldId id="397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E5DCE240-4DBF-E94F-8E7D-2507A74D9429}">
          <p14:sldIdLst>
            <p14:sldId id="256"/>
            <p14:sldId id="1372"/>
            <p14:sldId id="3964"/>
            <p14:sldId id="3965"/>
            <p14:sldId id="1374"/>
            <p14:sldId id="3956"/>
            <p14:sldId id="1375"/>
            <p14:sldId id="1373"/>
            <p14:sldId id="3966"/>
            <p14:sldId id="3957"/>
            <p14:sldId id="3968"/>
            <p14:sldId id="3967"/>
            <p14:sldId id="3961"/>
            <p14:sldId id="3969"/>
            <p14:sldId id="3973"/>
            <p14:sldId id="3970"/>
            <p14:sldId id="39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/>
    <p:restoredTop sz="94290"/>
  </p:normalViewPr>
  <p:slideViewPr>
    <p:cSldViewPr snapToGrid="0" snapToObjects="1">
      <p:cViewPr varScale="1">
        <p:scale>
          <a:sx n="52" d="100"/>
          <a:sy n="52" d="100"/>
        </p:scale>
        <p:origin x="157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592A2-ECC3-0E4A-B463-89504456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2858-B553-9448-B8BF-6E8AE784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4113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10" y="1943104"/>
            <a:ext cx="23126701" cy="10118725"/>
          </a:xfrm>
          <a:prstGeom prst="rect">
            <a:avLst/>
          </a:prstGeom>
        </p:spPr>
        <p:txBody>
          <a:bodyPr lIns="0" tIns="0" rIns="0" bIns="0"/>
          <a:lstStyle>
            <a:lvl1pPr marL="613842" indent="-613842">
              <a:spcBef>
                <a:spcPts val="2624"/>
              </a:spcBef>
              <a:defRPr sz="4800">
                <a:solidFill>
                  <a:srgbClr val="505050"/>
                </a:solidFill>
              </a:defRPr>
            </a:lvl1pPr>
            <a:lvl2pPr marL="753543" marR="0" indent="0" algn="l" defTabSz="1219215" rtl="0" eaLnBrk="1" fontAlgn="base" latinLnBrk="0" hangingPunct="1">
              <a:lnSpc>
                <a:spcPct val="100000"/>
              </a:lnSpc>
              <a:spcBef>
                <a:spcPts val="262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4267">
                <a:solidFill>
                  <a:srgbClr val="505050"/>
                </a:solidFill>
              </a:defRPr>
            </a:lvl2pPr>
            <a:lvl3pPr marL="1528251" marR="0" indent="0" algn="l" defTabSz="1219215" rtl="0" eaLnBrk="1" fontAlgn="base" latinLnBrk="0" hangingPunct="1">
              <a:lnSpc>
                <a:spcPct val="100000"/>
              </a:lnSpc>
              <a:spcBef>
                <a:spcPts val="262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4000">
                <a:solidFill>
                  <a:srgbClr val="505050"/>
                </a:solidFill>
              </a:defRPr>
            </a:lvl3pPr>
            <a:lvl4pPr marL="2286029" marR="0" indent="0" algn="l" defTabSz="1219215" rtl="0" eaLnBrk="1" fontAlgn="base" latinLnBrk="0" hangingPunct="1">
              <a:lnSpc>
                <a:spcPct val="100000"/>
              </a:lnSpc>
              <a:spcBef>
                <a:spcPts val="262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733">
                <a:solidFill>
                  <a:srgbClr val="505050"/>
                </a:solidFill>
              </a:defRPr>
            </a:lvl4pPr>
            <a:lvl5pPr marL="3039571" marR="0" indent="0" algn="l" defTabSz="1219215" rtl="0" eaLnBrk="1" fontAlgn="base" latinLnBrk="0" hangingPunct="1">
              <a:lnSpc>
                <a:spcPct val="100000"/>
              </a:lnSpc>
              <a:spcBef>
                <a:spcPts val="262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3733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1367385" marR="0" lvl="1" indent="-613842" algn="l" defTabSz="1219215" rtl="0" eaLnBrk="1" fontAlgn="base" latinLnBrk="0" hangingPunct="1">
              <a:lnSpc>
                <a:spcPct val="100000"/>
              </a:lnSpc>
              <a:spcBef>
                <a:spcPts val="262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2142093" marR="0" lvl="2" indent="-613842" algn="l" defTabSz="1219215" rtl="0" eaLnBrk="1" fontAlgn="base" latinLnBrk="0" hangingPunct="1">
              <a:lnSpc>
                <a:spcPct val="100000"/>
              </a:lnSpc>
              <a:spcBef>
                <a:spcPts val="262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2895636" marR="0" lvl="3" indent="-609608" algn="l" defTabSz="1219215" rtl="0" eaLnBrk="1" fontAlgn="base" latinLnBrk="0" hangingPunct="1">
              <a:lnSpc>
                <a:spcPct val="100000"/>
              </a:lnSpc>
              <a:spcBef>
                <a:spcPts val="262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3653414" marR="0" lvl="4" indent="-613842" algn="l" defTabSz="1219215" rtl="0" eaLnBrk="1" fontAlgn="base" latinLnBrk="0" hangingPunct="1">
              <a:lnSpc>
                <a:spcPct val="100000"/>
              </a:lnSpc>
              <a:spcBef>
                <a:spcPts val="262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503504"/>
            <a:ext cx="23164800" cy="85575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5867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964872" y="13008431"/>
            <a:ext cx="1800981" cy="4826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24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CC24E6F-ED45-2147-A62E-24E191D7C590}" type="datetime1">
              <a:rPr lang="en-US" smtClean="0"/>
              <a:t>4/29/24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1608" y="13008431"/>
            <a:ext cx="16698981" cy="48574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24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Gourlay Argonne HEP Seminar 4/24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67" y="13008429"/>
            <a:ext cx="1104901" cy="36933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4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44083" y="12458631"/>
            <a:ext cx="2955717" cy="5310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584201" y="12632268"/>
            <a:ext cx="20082936" cy="194733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73554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37" y="4513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62830-4BF5-F146-8608-FB145C560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MDP collaboration meeting, goals, charge and agenda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0A4EDA-ACD7-5348-8FB9-33448061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2/24/20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science.org/content/article/muon-collider-could-revolutionize-particle-physics-if-it-can-be-buil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8798395"/>
            <a:ext cx="16452852" cy="43803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Steve Gourlay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US Magnet Development Program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r>
              <a:rPr lang="en-US" dirty="0"/>
              <a:t>Fermilab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1539240" y="5880031"/>
            <a:ext cx="21305519" cy="1292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sz="7200" b="1" dirty="0"/>
              <a:t>Aligning MDP with P5 Priorities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861E3-C9BC-4D75-5674-9C36CD38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/>
              <a:t>CERN Future Circular Collider - </a:t>
            </a:r>
            <a:r>
              <a:rPr lang="en-US" sz="5333" dirty="0" err="1"/>
              <a:t>hh</a:t>
            </a:r>
            <a:endParaRPr lang="en-US" sz="53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E966E-7EAF-644B-A638-8CA33B8E93A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8601" y="4886325"/>
            <a:ext cx="447675" cy="1047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61A8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89FB0D-BA48-B0F8-0714-A61168E4635C}"/>
              </a:ext>
            </a:extLst>
          </p:cNvPr>
          <p:cNvGrpSpPr/>
          <p:nvPr/>
        </p:nvGrpSpPr>
        <p:grpSpPr>
          <a:xfrm>
            <a:off x="1528295" y="4244085"/>
            <a:ext cx="5036729" cy="6002366"/>
            <a:chOff x="9864045" y="6356496"/>
            <a:chExt cx="5036727" cy="60023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0756C9-B482-86B9-5F55-A383B7D4E732}"/>
                </a:ext>
              </a:extLst>
            </p:cNvPr>
            <p:cNvSpPr txBox="1"/>
            <p:nvPr/>
          </p:nvSpPr>
          <p:spPr>
            <a:xfrm>
              <a:off x="9962901" y="11008748"/>
              <a:ext cx="493787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pitchFamily="2" charset="0"/>
                </a:rPr>
                <a:t>100 TeV, 16 T magnets, 100 km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553A14-CD7B-9242-4450-89D325BD3158}"/>
                </a:ext>
              </a:extLst>
            </p:cNvPr>
            <p:cNvGrpSpPr/>
            <p:nvPr/>
          </p:nvGrpSpPr>
          <p:grpSpPr>
            <a:xfrm>
              <a:off x="9864045" y="6356496"/>
              <a:ext cx="4937874" cy="4652253"/>
              <a:chOff x="8821705" y="246455"/>
              <a:chExt cx="2888465" cy="288846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62415CE-763D-9EEC-ED0C-467D4FF23A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821705" y="246455"/>
                <a:ext cx="2888465" cy="2888464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63E9E0-FFCF-356C-5076-F8B09A7573F2}"/>
                  </a:ext>
                </a:extLst>
              </p:cNvPr>
              <p:cNvSpPr txBox="1"/>
              <p:nvPr/>
            </p:nvSpPr>
            <p:spPr>
              <a:xfrm>
                <a:off x="10960637" y="246455"/>
                <a:ext cx="446531" cy="21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Helvetica" pitchFamily="2" charset="0"/>
                  </a:rPr>
                  <a:t>CERN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AAF2F5-60D3-6D79-1423-3F975AB39921}"/>
                </a:ext>
              </a:extLst>
            </p:cNvPr>
            <p:cNvSpPr txBox="1"/>
            <p:nvPr/>
          </p:nvSpPr>
          <p:spPr>
            <a:xfrm>
              <a:off x="10336281" y="11620201"/>
              <a:ext cx="3914846" cy="738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7" tIns="91437" rIns="91437" bIns="91437" numCol="1" spcCol="38100" rtlCol="0" anchor="t">
              <a:spAutoFit/>
            </a:bodyPr>
            <a:lstStyle/>
            <a:p>
              <a:pPr defTabSz="914411"/>
              <a:r>
                <a:rPr lang="en-US" dirty="0"/>
                <a:t>50mm, Nb</a:t>
              </a:r>
              <a:r>
                <a:rPr lang="en-US" baseline="-25000" dirty="0"/>
                <a:t>3</a:t>
              </a:r>
              <a:r>
                <a:rPr lang="en-US" dirty="0"/>
                <a:t>Sn, HTS?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9AD9A1-2DBE-CDCF-00DE-0C2C5C9835AF}"/>
              </a:ext>
            </a:extLst>
          </p:cNvPr>
          <p:cNvGrpSpPr/>
          <p:nvPr/>
        </p:nvGrpSpPr>
        <p:grpSpPr>
          <a:xfrm>
            <a:off x="9033959" y="4244087"/>
            <a:ext cx="5036729" cy="6002365"/>
            <a:chOff x="9864045" y="6356496"/>
            <a:chExt cx="5036727" cy="60023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55355A-6761-8755-53C4-5EF5A17F076D}"/>
                </a:ext>
              </a:extLst>
            </p:cNvPr>
            <p:cNvSpPr txBox="1"/>
            <p:nvPr/>
          </p:nvSpPr>
          <p:spPr>
            <a:xfrm>
              <a:off x="9962901" y="11008748"/>
              <a:ext cx="493787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pitchFamily="2" charset="0"/>
                </a:rPr>
                <a:t>100 TeV, 17.8 T magnets, 91 km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D4DECFD-30EC-25C3-62C8-13286D8D5479}"/>
                </a:ext>
              </a:extLst>
            </p:cNvPr>
            <p:cNvGrpSpPr/>
            <p:nvPr/>
          </p:nvGrpSpPr>
          <p:grpSpPr>
            <a:xfrm>
              <a:off x="9864045" y="6356496"/>
              <a:ext cx="4937874" cy="4652253"/>
              <a:chOff x="8821705" y="246455"/>
              <a:chExt cx="2888465" cy="288846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9319411-45E9-43E4-5E6C-6467D3192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821705" y="246455"/>
                <a:ext cx="2888465" cy="2888464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C8E7C1-6E48-5C8B-C3AC-62E09CC7312C}"/>
                  </a:ext>
                </a:extLst>
              </p:cNvPr>
              <p:cNvSpPr txBox="1"/>
              <p:nvPr/>
            </p:nvSpPr>
            <p:spPr>
              <a:xfrm>
                <a:off x="10960637" y="246455"/>
                <a:ext cx="446531" cy="21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Helvetica" pitchFamily="2" charset="0"/>
                  </a:rPr>
                  <a:t>CERN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DA354E-FC67-F1F8-7DBC-8EF5F62F6C3A}"/>
                </a:ext>
              </a:extLst>
            </p:cNvPr>
            <p:cNvSpPr txBox="1"/>
            <p:nvPr/>
          </p:nvSpPr>
          <p:spPr>
            <a:xfrm>
              <a:off x="10336281" y="11620201"/>
              <a:ext cx="3914846" cy="738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7" tIns="91437" rIns="91437" bIns="91437" numCol="1" spcCol="38100" rtlCol="0" anchor="t">
              <a:spAutoFit/>
            </a:bodyPr>
            <a:lstStyle/>
            <a:p>
              <a:pPr defTabSz="914411"/>
              <a:r>
                <a:rPr lang="en-US" dirty="0"/>
                <a:t>50mm, Nb</a:t>
              </a:r>
              <a:r>
                <a:rPr lang="en-US" baseline="-25000" dirty="0"/>
                <a:t>3</a:t>
              </a:r>
              <a:r>
                <a:rPr lang="en-US" dirty="0"/>
                <a:t>Sn, HTS?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B56F1-89D8-ACB6-AC20-395A99B317FD}"/>
              </a:ext>
            </a:extLst>
          </p:cNvPr>
          <p:cNvGrpSpPr/>
          <p:nvPr/>
        </p:nvGrpSpPr>
        <p:grpSpPr>
          <a:xfrm>
            <a:off x="17464105" y="4244085"/>
            <a:ext cx="5036729" cy="6002366"/>
            <a:chOff x="9864045" y="6356496"/>
            <a:chExt cx="5036727" cy="600236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D8A4D6-469C-D281-72F9-79F30FEB5536}"/>
                </a:ext>
              </a:extLst>
            </p:cNvPr>
            <p:cNvSpPr txBox="1"/>
            <p:nvPr/>
          </p:nvSpPr>
          <p:spPr>
            <a:xfrm>
              <a:off x="9962901" y="11008748"/>
              <a:ext cx="493787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pitchFamily="2" charset="0"/>
                </a:rPr>
                <a:t> 80 </a:t>
              </a:r>
              <a:r>
                <a:rPr lang="en-US" sz="2400" dirty="0" err="1">
                  <a:latin typeface="Helvetica" pitchFamily="2" charset="0"/>
                </a:rPr>
                <a:t>TeV</a:t>
              </a:r>
              <a:r>
                <a:rPr lang="en-US" sz="2400" dirty="0">
                  <a:latin typeface="Helvetica" pitchFamily="2" charset="0"/>
                </a:rPr>
                <a:t>, 14 T magnets, 91 km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75F9FBF-3D69-2DCF-FB91-4219B31E296E}"/>
                </a:ext>
              </a:extLst>
            </p:cNvPr>
            <p:cNvGrpSpPr/>
            <p:nvPr/>
          </p:nvGrpSpPr>
          <p:grpSpPr>
            <a:xfrm>
              <a:off x="9864045" y="6356496"/>
              <a:ext cx="4937874" cy="4652253"/>
              <a:chOff x="8821705" y="246455"/>
              <a:chExt cx="2888465" cy="2888464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FA26D86-7DD1-8123-7E62-62F23E99FE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821705" y="246455"/>
                <a:ext cx="2888465" cy="2888464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FA1F37-1CEB-03CB-8575-D1D4935BF474}"/>
                  </a:ext>
                </a:extLst>
              </p:cNvPr>
              <p:cNvSpPr txBox="1"/>
              <p:nvPr/>
            </p:nvSpPr>
            <p:spPr>
              <a:xfrm>
                <a:off x="10960637" y="246455"/>
                <a:ext cx="446531" cy="21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Helvetica" pitchFamily="2" charset="0"/>
                  </a:rPr>
                  <a:t>CERN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1D7654-9775-CE3F-A150-A3BF263C3F88}"/>
                </a:ext>
              </a:extLst>
            </p:cNvPr>
            <p:cNvSpPr txBox="1"/>
            <p:nvPr/>
          </p:nvSpPr>
          <p:spPr>
            <a:xfrm>
              <a:off x="10336281" y="11620201"/>
              <a:ext cx="3914846" cy="738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7" tIns="91437" rIns="91437" bIns="91437" numCol="1" spcCol="38100" rtlCol="0" anchor="t">
              <a:spAutoFit/>
            </a:bodyPr>
            <a:lstStyle/>
            <a:p>
              <a:pPr defTabSz="914411"/>
              <a:r>
                <a:rPr lang="en-US" dirty="0"/>
                <a:t>50mm, Nb</a:t>
              </a:r>
              <a:r>
                <a:rPr lang="en-US" baseline="-25000" dirty="0"/>
                <a:t>3</a:t>
              </a:r>
              <a:r>
                <a:rPr lang="en-US" dirty="0"/>
                <a:t>Sn, HTS?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6F4B22F-DF7D-9F88-3A35-8C57270D4080}"/>
              </a:ext>
            </a:extLst>
          </p:cNvPr>
          <p:cNvSpPr txBox="1"/>
          <p:nvPr/>
        </p:nvSpPr>
        <p:spPr>
          <a:xfrm>
            <a:off x="1528293" y="2745211"/>
            <a:ext cx="21619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800"/>
              </a:spcBef>
            </a:pPr>
            <a:r>
              <a:rPr lang="en-US" sz="4800" dirty="0">
                <a:solidFill>
                  <a:srgbClr val="002060"/>
                </a:solidFill>
              </a:rPr>
              <a:t>Re-use FCC-</a:t>
            </a:r>
            <a:r>
              <a:rPr lang="en-US" sz="4800" dirty="0" err="1">
                <a:solidFill>
                  <a:srgbClr val="002060"/>
                </a:solidFill>
              </a:rPr>
              <a:t>ee</a:t>
            </a:r>
            <a:r>
              <a:rPr lang="en-US" sz="4800" dirty="0">
                <a:solidFill>
                  <a:srgbClr val="002060"/>
                </a:solidFill>
              </a:rPr>
              <a:t> tunnel, high luminosity, LHC experience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9C483B-49A0-6E37-4E05-B3C54669F067}"/>
              </a:ext>
            </a:extLst>
          </p:cNvPr>
          <p:cNvSpPr txBox="1"/>
          <p:nvPr/>
        </p:nvSpPr>
        <p:spPr>
          <a:xfrm>
            <a:off x="2501133" y="10914328"/>
            <a:ext cx="1967345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/>
              <a:t>Huge power consumption (560 MW) with Nb</a:t>
            </a:r>
            <a:r>
              <a:rPr lang="en-US" sz="4267" b="1" baseline="-25000" dirty="0"/>
              <a:t>3</a:t>
            </a:r>
            <a:r>
              <a:rPr lang="en-US" sz="4267" b="1" dirty="0"/>
              <a:t>Sn, may need to develop HTS @ 20K</a:t>
            </a:r>
          </a:p>
        </p:txBody>
      </p:sp>
    </p:spTree>
    <p:extLst>
      <p:ext uri="{BB962C8B-B14F-4D97-AF65-F5344CB8AC3E}">
        <p14:creationId xmlns:p14="http://schemas.microsoft.com/office/powerpoint/2010/main" val="317848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A09F-032B-9E71-03BA-0F743CB5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FCC-</a:t>
            </a:r>
            <a:r>
              <a:rPr lang="en-US" dirty="0" err="1"/>
              <a:t>hh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9DDD8-D93D-0EE9-DB06-549E04145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22270530" cy="9572897"/>
          </a:xfrm>
        </p:spPr>
        <p:txBody>
          <a:bodyPr>
            <a:normAutofit fontScale="85000" lnSpcReduction="20000"/>
          </a:bodyPr>
          <a:lstStyle/>
          <a:p>
            <a:pPr indent="-377923"/>
            <a:r>
              <a:rPr lang="en-US" dirty="0"/>
              <a:t>High Field magnets 14 – 20T</a:t>
            </a:r>
          </a:p>
          <a:p>
            <a:pPr indent="-377923"/>
            <a:r>
              <a:rPr lang="en-US" dirty="0"/>
              <a:t>Power load (synch rad) on cold vacuum chamber 4 MW (X10</a:t>
            </a:r>
            <a:r>
              <a:rPr lang="en-US" baseline="30000" dirty="0"/>
              <a:t>3</a:t>
            </a:r>
            <a:r>
              <a:rPr lang="en-US" dirty="0"/>
              <a:t> higher than LHC)</a:t>
            </a:r>
          </a:p>
          <a:p>
            <a:pPr indent="-377923"/>
            <a:r>
              <a:rPr lang="en-US" dirty="0"/>
              <a:t>Stored beam energy 9 GJ (X10 higher than HL-LHC)</a:t>
            </a:r>
          </a:p>
          <a:p>
            <a:pPr indent="-377923"/>
            <a:r>
              <a:rPr lang="en-US" dirty="0"/>
              <a:t>ITF cost range 30 – 50 B$ w/o contingency, escalation</a:t>
            </a:r>
          </a:p>
          <a:p>
            <a:pPr indent="-377923"/>
            <a:r>
              <a:rPr lang="en-US" dirty="0"/>
              <a:t>Power consumption 4 TW-</a:t>
            </a:r>
            <a:r>
              <a:rPr lang="en-US" dirty="0" err="1"/>
              <a:t>hr</a:t>
            </a:r>
            <a:r>
              <a:rPr lang="en-US" dirty="0"/>
              <a:t>/year</a:t>
            </a:r>
          </a:p>
          <a:p>
            <a:pPr indent="-377923"/>
            <a:endParaRPr lang="en-US" dirty="0"/>
          </a:p>
          <a:p>
            <a:pPr indent="-377923"/>
            <a:r>
              <a:rPr lang="en-US" dirty="0"/>
              <a:t>MDP contribution</a:t>
            </a:r>
          </a:p>
          <a:p>
            <a:endParaRPr lang="en-US" dirty="0"/>
          </a:p>
          <a:p>
            <a:pPr lvl="1"/>
            <a:r>
              <a:rPr lang="en-US" dirty="0"/>
              <a:t>Robust, Nb</a:t>
            </a:r>
            <a:r>
              <a:rPr lang="en-US" baseline="-25000" dirty="0"/>
              <a:t>3</a:t>
            </a:r>
            <a:r>
              <a:rPr lang="en-US" dirty="0"/>
              <a:t>Sn dipoles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FCC not helped by 20T</a:t>
            </a:r>
          </a:p>
          <a:p>
            <a:pPr lvl="2"/>
            <a:r>
              <a:rPr lang="en-US" dirty="0"/>
              <a:t>Cost with Nb</a:t>
            </a:r>
            <a:r>
              <a:rPr lang="en-US" baseline="-25000" dirty="0"/>
              <a:t>3</a:t>
            </a:r>
            <a:r>
              <a:rPr lang="en-US" dirty="0"/>
              <a:t>Sn at 14T is already a concern – 20T won’t be less expensive</a:t>
            </a:r>
          </a:p>
          <a:p>
            <a:pPr lvl="2"/>
            <a:r>
              <a:rPr lang="en-US" dirty="0"/>
              <a:t>No amount of value engineering will make it affordable</a:t>
            </a:r>
          </a:p>
          <a:p>
            <a:pPr lvl="2"/>
            <a:r>
              <a:rPr lang="en-US" dirty="0"/>
              <a:t>And no arguable reason for higher energy exists at this point to make it worth the extra cost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HTS for reduced power consumption and IRs (2212 for large bore/high gradient)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DC80A-AE4D-E607-5C09-38576368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0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EF6A6C6-8F96-14AB-48DC-BB8D739C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067" y="3231296"/>
            <a:ext cx="14242865" cy="4685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CAABA-C5DD-4503-0C4D-97F8B599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Collider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193728A-0598-7C7F-E8C6-E87CCB2EF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indent="-377923"/>
            <a:r>
              <a:rPr lang="en-US" dirty="0"/>
              <a:t>Only option for US energy frontier facility</a:t>
            </a:r>
          </a:p>
          <a:p>
            <a:pPr indent="-377923"/>
            <a:r>
              <a:rPr lang="en-US" dirty="0"/>
              <a:t>Proposal with the broadest physics reach</a:t>
            </a:r>
          </a:p>
          <a:p>
            <a:pPr lvl="1"/>
            <a:r>
              <a:rPr lang="en-US" dirty="0"/>
              <a:t>Most challenging technically </a:t>
            </a:r>
          </a:p>
          <a:p>
            <a:pPr lvl="2"/>
            <a:r>
              <a:rPr lang="en-US" dirty="0"/>
              <a:t>But others have significant challenges</a:t>
            </a:r>
          </a:p>
          <a:p>
            <a:pPr lvl="1"/>
            <a:r>
              <a:rPr lang="en-US" dirty="0"/>
              <a:t>Lowest power/luminosity</a:t>
            </a:r>
          </a:p>
          <a:p>
            <a:pPr lvl="1"/>
            <a:r>
              <a:rPr lang="en-US" dirty="0"/>
              <a:t>Smallest footprint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07A39-2167-C5B3-45D8-32B5A502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pic>
        <p:nvPicPr>
          <p:cNvPr id="16" name="Picture 15" descr="A yellow and blue sign&#10;&#10;Description automatically generated">
            <a:extLst>
              <a:ext uri="{FF2B5EF4-FFF2-40B4-BE49-F238E27FC236}">
                <a16:creationId xmlns:a16="http://schemas.microsoft.com/office/drawing/2014/main" id="{6C283942-B076-7486-F4AD-60F2E2A34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6" y="10129088"/>
            <a:ext cx="8816673" cy="17322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FBE0EA8-D0FC-E10C-8878-9B5A80033C71}"/>
              </a:ext>
            </a:extLst>
          </p:cNvPr>
          <p:cNvSpPr txBox="1"/>
          <p:nvPr/>
        </p:nvSpPr>
        <p:spPr>
          <a:xfrm>
            <a:off x="8552737" y="10877971"/>
            <a:ext cx="1233376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ptos" panose="020B0004020202020204" pitchFamily="34" charset="0"/>
                <a:hlinkClick r:id="rId4"/>
              </a:rPr>
              <a:t>https://www.science.org/content/article/muon-collider-could-revolutionize-particle-physics-if-it-can-be-built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FC5EEB-C827-A275-84E0-84096A85BAC5}"/>
              </a:ext>
            </a:extLst>
          </p:cNvPr>
          <p:cNvGrpSpPr/>
          <p:nvPr/>
        </p:nvGrpSpPr>
        <p:grpSpPr>
          <a:xfrm>
            <a:off x="11576835" y="7976830"/>
            <a:ext cx="11242773" cy="2781033"/>
            <a:chOff x="11249247" y="7893601"/>
            <a:chExt cx="11242773" cy="2781033"/>
          </a:xfrm>
        </p:grpSpPr>
        <p:pic>
          <p:nvPicPr>
            <p:cNvPr id="21" name="Picture 20" descr="A diagram of a device&#10;&#10;Description automatically generated">
              <a:extLst>
                <a:ext uri="{FF2B5EF4-FFF2-40B4-BE49-F238E27FC236}">
                  <a16:creationId xmlns:a16="http://schemas.microsoft.com/office/drawing/2014/main" id="{D340592A-A431-1393-6CC9-AF2933C09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9620" y="7893601"/>
              <a:ext cx="7772400" cy="278103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C6867D-ECDD-9258-0DCF-88A11DAEAD45}"/>
                </a:ext>
              </a:extLst>
            </p:cNvPr>
            <p:cNvSpPr txBox="1"/>
            <p:nvPr/>
          </p:nvSpPr>
          <p:spPr>
            <a:xfrm>
              <a:off x="11249247" y="8952614"/>
              <a:ext cx="3223955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Cooling Channel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43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B2C85-4F4A-57CD-3987-29E31405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path to a Muon collider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88CA4-F04F-CFCD-EBBE-A19325967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/>
            <a:r>
              <a:rPr lang="en-US" dirty="0"/>
              <a:t>P5 – Plan for Demonstrator within 10 years</a:t>
            </a:r>
          </a:p>
          <a:p>
            <a:pPr indent="-457200"/>
            <a:endParaRPr lang="en-US" dirty="0"/>
          </a:p>
          <a:p>
            <a:pPr indent="-457200"/>
            <a:r>
              <a:rPr lang="en-US" dirty="0"/>
              <a:t>Under discussion</a:t>
            </a:r>
          </a:p>
          <a:p>
            <a:pPr lvl="1" indent="-457200"/>
            <a:r>
              <a:rPr lang="en-US" dirty="0"/>
              <a:t>Start with 1.5 Cell cooling channel</a:t>
            </a:r>
          </a:p>
          <a:p>
            <a:pPr lvl="2" indent="-457200"/>
            <a:r>
              <a:rPr lang="en-US" dirty="0"/>
              <a:t>14T Nb</a:t>
            </a:r>
            <a:r>
              <a:rPr lang="en-US" baseline="-25000" dirty="0"/>
              <a:t>3</a:t>
            </a:r>
            <a:r>
              <a:rPr lang="en-US" dirty="0"/>
              <a:t>Sn solenoids, RF, absorber</a:t>
            </a:r>
          </a:p>
          <a:p>
            <a:pPr indent="-457200"/>
            <a:endParaRPr lang="en-US" dirty="0"/>
          </a:p>
          <a:p>
            <a:pPr indent="-457200"/>
            <a:r>
              <a:rPr lang="en-US" dirty="0"/>
              <a:t>In parallel, MDP development of high field HTS solenoid technology</a:t>
            </a:r>
          </a:p>
          <a:p>
            <a:pPr lvl="1" indent="-457200"/>
            <a:r>
              <a:rPr lang="en-US" dirty="0"/>
              <a:t>This is essential for Demonstrator</a:t>
            </a:r>
          </a:p>
          <a:p>
            <a:pPr indent="-457200"/>
            <a:r>
              <a:rPr lang="en-US" dirty="0"/>
              <a:t>Also consider high radiation environment, operation at 20K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488A3-AFE5-2B0C-F544-17777278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A78DD-A4A4-3E1B-C0E7-8EA32261B4FE}"/>
              </a:ext>
            </a:extLst>
          </p:cNvPr>
          <p:cNvSpPr txBox="1"/>
          <p:nvPr/>
        </p:nvSpPr>
        <p:spPr>
          <a:xfrm>
            <a:off x="17659794" y="5000201"/>
            <a:ext cx="3379447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728B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Directed R&amp;D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271F4-7CF6-099C-06AE-C668138362E2}"/>
              </a:ext>
            </a:extLst>
          </p:cNvPr>
          <p:cNvSpPr txBox="1"/>
          <p:nvPr/>
        </p:nvSpPr>
        <p:spPr>
          <a:xfrm>
            <a:off x="4750495" y="10100424"/>
            <a:ext cx="12909299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Take note: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US Muon Collider Collaboration Meeting at FNAL August 7 – 9, 2024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IMCC Demonstrator Workshop at FNAL September 23 – 24, 2024</a:t>
            </a:r>
          </a:p>
        </p:txBody>
      </p:sp>
      <p:pic>
        <p:nvPicPr>
          <p:cNvPr id="7" name="Picture 6" descr="A diagram of a device&#10;&#10;Description automatically generated">
            <a:extLst>
              <a:ext uri="{FF2B5EF4-FFF2-40B4-BE49-F238E27FC236}">
                <a16:creationId xmlns:a16="http://schemas.microsoft.com/office/drawing/2014/main" id="{1CBB1330-659C-1D63-167C-7EC233C08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450" y="3748695"/>
            <a:ext cx="6241090" cy="34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0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EDC2E-B6D1-0808-1C9A-77CE49220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546" y="2332035"/>
            <a:ext cx="22270530" cy="90519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600" dirty="0">
                <a:solidFill>
                  <a:srgbClr val="0728BD"/>
                </a:solidFill>
              </a:rPr>
              <a:t>Some possibilities</a:t>
            </a:r>
          </a:p>
          <a:p>
            <a:pPr lvl="1"/>
            <a:endParaRPr lang="en-US" sz="1200" dirty="0"/>
          </a:p>
          <a:p>
            <a:r>
              <a:rPr lang="en-US" sz="4300" dirty="0"/>
              <a:t>Near-term impact (2 – 5 years)</a:t>
            </a:r>
          </a:p>
          <a:p>
            <a:pPr lvl="1"/>
            <a:endParaRPr lang="en-US" sz="1300" dirty="0"/>
          </a:p>
          <a:p>
            <a:pPr lvl="1"/>
            <a:r>
              <a:rPr lang="en-US" sz="3600" dirty="0"/>
              <a:t>Robust, large bore Nb</a:t>
            </a:r>
            <a:r>
              <a:rPr lang="en-US" sz="3600" baseline="-25000" dirty="0"/>
              <a:t>3</a:t>
            </a:r>
            <a:r>
              <a:rPr lang="en-US" sz="3600" dirty="0"/>
              <a:t>Sn 12 – 14T dipole based on SMCT and/or CCT</a:t>
            </a:r>
          </a:p>
          <a:p>
            <a:pPr lvl="2"/>
            <a:r>
              <a:rPr lang="en-US" sz="3600" dirty="0"/>
              <a:t>Relevant to Muon Collider</a:t>
            </a:r>
          </a:p>
          <a:p>
            <a:pPr lvl="2"/>
            <a:r>
              <a:rPr lang="en-US" sz="3600" dirty="0"/>
              <a:t>Restore confidence in Nb</a:t>
            </a:r>
            <a:r>
              <a:rPr lang="en-US" sz="3600" baseline="-25000" dirty="0"/>
              <a:t>3</a:t>
            </a:r>
            <a:r>
              <a:rPr lang="en-US" sz="3600" dirty="0"/>
              <a:t>Sn – potential impact on FCC-</a:t>
            </a:r>
            <a:r>
              <a:rPr lang="en-US" sz="3600" dirty="0" err="1"/>
              <a:t>hh</a:t>
            </a:r>
            <a:endParaRPr lang="en-US" sz="3600" dirty="0"/>
          </a:p>
          <a:p>
            <a:pPr lvl="1"/>
            <a:r>
              <a:rPr lang="en-US" sz="3600" dirty="0"/>
              <a:t>Solve some fundamental problems with REBCO using small solenoids</a:t>
            </a:r>
          </a:p>
          <a:p>
            <a:pPr lvl="2"/>
            <a:r>
              <a:rPr lang="en-US" sz="3600" dirty="0"/>
              <a:t>Learn more, faster and lower cost than hybrid</a:t>
            </a:r>
          </a:p>
          <a:p>
            <a:pPr lvl="2"/>
            <a:r>
              <a:rPr lang="en-US" sz="3600" dirty="0"/>
              <a:t>Explore cable geometries</a:t>
            </a:r>
          </a:p>
          <a:p>
            <a:pPr lvl="1"/>
            <a:r>
              <a:rPr lang="en-US" sz="3600" dirty="0"/>
              <a:t>Low-field HTS-driven collider and booster ring dipoles for FCC-</a:t>
            </a:r>
            <a:r>
              <a:rPr lang="en-US" sz="3600" dirty="0" err="1"/>
              <a:t>ee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F54C4-2C9E-C9B0-2B30-97D66968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B5EDEE-CA04-C040-B167-4DE924E9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MDP impact near-term decisions and provide a foundation for directed R&amp;D?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79920-A442-0E76-7C22-C2DD40392A2E}"/>
              </a:ext>
            </a:extLst>
          </p:cNvPr>
          <p:cNvSpPr txBox="1"/>
          <p:nvPr/>
        </p:nvSpPr>
        <p:spPr>
          <a:xfrm>
            <a:off x="16069447" y="5510205"/>
            <a:ext cx="8141968" cy="1292658"/>
          </a:xfrm>
          <a:prstGeom prst="rect">
            <a:avLst/>
          </a:prstGeom>
          <a:noFill/>
          <a:ln w="127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Tune in to the HEPAP meeting next week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to hear OHEP P5 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FACA5-3565-58A8-945A-9E96FE5294B7}"/>
              </a:ext>
            </a:extLst>
          </p:cNvPr>
          <p:cNvSpPr txBox="1"/>
          <p:nvPr/>
        </p:nvSpPr>
        <p:spPr>
          <a:xfrm>
            <a:off x="4308453" y="9877197"/>
            <a:ext cx="14550774" cy="2400653"/>
          </a:xfrm>
          <a:prstGeom prst="rect">
            <a:avLst/>
          </a:prstGeom>
          <a:noFill/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457200" lvl="1" indent="0" algn="ctr">
              <a:buNone/>
            </a:pPr>
            <a:r>
              <a:rPr lang="en-US" dirty="0"/>
              <a:t>Nice work, but  . . .</a:t>
            </a:r>
          </a:p>
          <a:p>
            <a:pPr marL="457200" lvl="1" indent="0" algn="ctr">
              <a:buNone/>
            </a:pPr>
            <a:r>
              <a:rPr lang="en-US" dirty="0"/>
              <a:t>20T is a distraction and a dilution of our limited resources – and no impact</a:t>
            </a:r>
          </a:p>
          <a:p>
            <a:pPr marL="457200" lvl="1" indent="0" algn="ctr">
              <a:buNone/>
            </a:pPr>
            <a:r>
              <a:rPr lang="en-US" dirty="0"/>
              <a:t>On the contrary, a mixed outcome could have negative impact</a:t>
            </a:r>
          </a:p>
          <a:p>
            <a:pPr marL="457200" lvl="1" indent="0" algn="ctr">
              <a:buNone/>
            </a:pPr>
            <a:r>
              <a:rPr lang="en-US" dirty="0"/>
              <a:t>Wrap it up, put a bow on it, and move on</a:t>
            </a:r>
          </a:p>
        </p:txBody>
      </p:sp>
    </p:spTree>
    <p:extLst>
      <p:ext uri="{BB962C8B-B14F-4D97-AF65-F5344CB8AC3E}">
        <p14:creationId xmlns:p14="http://schemas.microsoft.com/office/powerpoint/2010/main" val="104757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FF81-1F96-B102-D0CC-D237375B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Synergies with FES and other HEP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33797-1535-2BC1-E748-84D49A72C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indent="-457200">
              <a:spcAft>
                <a:spcPts val="1200"/>
              </a:spcAft>
            </a:pPr>
            <a:r>
              <a:rPr lang="en-US" dirty="0">
                <a:latin typeface="Franklin Gothic Medium" panose="020B0603020102020204" pitchFamily="34" charset="0"/>
              </a:rPr>
              <a:t>Excellent opportunities to enhance complementarity with fusion magnet technology</a:t>
            </a:r>
          </a:p>
          <a:p>
            <a:pPr indent="-457200">
              <a:spcAft>
                <a:spcPts val="1200"/>
              </a:spcAft>
            </a:pPr>
            <a:r>
              <a:rPr lang="en-US" dirty="0">
                <a:latin typeface="Franklin Gothic Medium" panose="020B0603020102020204" pitchFamily="34" charset="0"/>
              </a:rPr>
              <a:t>Despite what private companies say, there is lots of work to do on REBCO</a:t>
            </a:r>
          </a:p>
          <a:p>
            <a:pPr lvl="1" indent="-457200">
              <a:spcAft>
                <a:spcPts val="1200"/>
              </a:spcAft>
            </a:pPr>
            <a:endParaRPr lang="en-US" dirty="0">
              <a:latin typeface="Franklin Gothic Medium" panose="020B0603020102020204" pitchFamily="34" charset="0"/>
            </a:endParaRPr>
          </a:p>
          <a:p>
            <a:pPr marL="0" marR="0" indent="-457200" algn="just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</a:rPr>
              <a:t>Contributions to fusion magnet technology development from the public sector (Labs, Universities) include: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 technology development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cable geometries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facilities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Workforce development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Simulation and validation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Cross-cutting research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tools for the community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technological foundation through peer-review</a:t>
            </a:r>
          </a:p>
          <a:p>
            <a:pPr lvl="1"/>
            <a:endParaRPr lang="en-US" sz="88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C5563-5379-2B7D-77F2-96B82533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BADBA2-6523-E161-EB1F-D40263A9FDD7}"/>
              </a:ext>
            </a:extLst>
          </p:cNvPr>
          <p:cNvSpPr txBox="1"/>
          <p:nvPr/>
        </p:nvSpPr>
        <p:spPr>
          <a:xfrm>
            <a:off x="14026220" y="6240162"/>
            <a:ext cx="7915946" cy="2893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Medium" panose="020B0603020102020204" pitchFamily="34" charset="0"/>
                <a:sym typeface="Calibri"/>
              </a:rPr>
              <a:t>HEP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400" dirty="0">
              <a:latin typeface="Franklin Gothic Medium" panose="020B06030201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latin typeface="Franklin Gothic Medium" panose="020B0603020102020204" pitchFamily="34" charset="0"/>
              </a:rPr>
              <a:t>HTS Solenoids for Muon Collider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latin typeface="Franklin Gothic Medium" panose="020B0603020102020204" pitchFamily="34" charset="0"/>
              </a:rPr>
              <a:t>and 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Medium" panose="020B0603020102020204" pitchFamily="34" charset="0"/>
                <a:sym typeface="Calibri"/>
              </a:rPr>
              <a:t>Dark Matter Searches</a:t>
            </a:r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CA874DA4-CB32-4498-B62A-5C43688FC3AB}"/>
              </a:ext>
            </a:extLst>
          </p:cNvPr>
          <p:cNvSpPr/>
          <p:nvPr/>
        </p:nvSpPr>
        <p:spPr>
          <a:xfrm>
            <a:off x="9193429" y="8056603"/>
            <a:ext cx="3435177" cy="617838"/>
          </a:xfrm>
          <a:prstGeom prst="leftRightArrow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47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9F07-5FF4-EF5B-0EDF-97FFF3EB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Longer-Term Vision (5 – 20 years)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AB57D-85E0-AA27-9A2B-702C761AD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/>
            <a:r>
              <a:rPr lang="en-US" dirty="0"/>
              <a:t>Let’s view the future with optimism</a:t>
            </a:r>
          </a:p>
          <a:p>
            <a:pPr indent="-457200"/>
            <a:endParaRPr lang="en-US" dirty="0"/>
          </a:p>
          <a:p>
            <a:pPr indent="-457200"/>
            <a:r>
              <a:rPr lang="en-US" dirty="0"/>
              <a:t>Increased GARD budget and directed R&amp;D programs</a:t>
            </a:r>
          </a:p>
          <a:p>
            <a:pPr indent="-457200"/>
            <a:endParaRPr lang="en-US" dirty="0"/>
          </a:p>
          <a:p>
            <a:pPr indent="-457200"/>
            <a:r>
              <a:rPr lang="en-US" dirty="0"/>
              <a:t>This would be time to look at  . . .</a:t>
            </a:r>
          </a:p>
          <a:p>
            <a:pPr lvl="1" indent="-457200"/>
            <a:r>
              <a:rPr lang="en-US" dirty="0"/>
              <a:t>High field Solenoids</a:t>
            </a:r>
            <a:endParaRPr lang="en-US" sz="4400" dirty="0"/>
          </a:p>
          <a:p>
            <a:pPr lvl="1" indent="-457200"/>
            <a:r>
              <a:rPr lang="en-US" sz="4400" dirty="0"/>
              <a:t>Value engineering of Nb</a:t>
            </a:r>
            <a:r>
              <a:rPr lang="en-US" sz="4400" baseline="-25000" dirty="0"/>
              <a:t>3</a:t>
            </a:r>
            <a:r>
              <a:rPr lang="en-US" sz="4400" dirty="0"/>
              <a:t>Sn based on development of reliable platform</a:t>
            </a:r>
          </a:p>
          <a:p>
            <a:pPr lvl="1" indent="-457200"/>
            <a:r>
              <a:rPr lang="en-US" sz="4400" dirty="0"/>
              <a:t>IR quads</a:t>
            </a:r>
          </a:p>
          <a:p>
            <a:pPr lvl="1" indent="-457200"/>
            <a:r>
              <a:rPr lang="en-US" sz="4400" dirty="0"/>
              <a:t>Dipoles with B &gt; 14T (large and small bore)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E7A5C-FB58-F337-5D52-9041640D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9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78F77-5F3A-D339-A83A-DD995C2A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Observations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9B9C0-E5CB-CD95-E625-06A9F343F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Tests are few and far between</a:t>
            </a:r>
          </a:p>
          <a:p>
            <a:pPr lvl="2"/>
            <a:r>
              <a:rPr lang="en-US" dirty="0"/>
              <a:t>More </a:t>
            </a:r>
            <a:r>
              <a:rPr lang="en-US" dirty="0" err="1"/>
              <a:t>interlab</a:t>
            </a:r>
            <a:r>
              <a:rPr lang="en-US" dirty="0"/>
              <a:t> participation</a:t>
            </a:r>
          </a:p>
          <a:p>
            <a:pPr lvl="1"/>
            <a:r>
              <a:rPr lang="en-US" dirty="0"/>
              <a:t>Consolidate parallel development efforts– lots of ways to increase efficiency</a:t>
            </a:r>
          </a:p>
          <a:p>
            <a:pPr lvl="1"/>
            <a:r>
              <a:rPr lang="en-US" dirty="0"/>
              <a:t>Transition more mature diagnostic techniques from R&amp;D to tools</a:t>
            </a:r>
          </a:p>
          <a:p>
            <a:pPr lvl="1"/>
            <a:r>
              <a:rPr lang="en-US" dirty="0"/>
              <a:t>Good to see groups working together on SMCT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51CE3-0B6D-E2D4-5506-6EA13E14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0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821DEA-576C-864D-9319-0EBC1168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 Takeaways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F6F3DC2-71C0-5E4C-8581-631D2C7E86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Sustainability will be very important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marL="665226" indent="-665226" defTabSz="886968">
              <a:lnSpc>
                <a:spcPct val="15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Recommendations dependent on magnet technology</a:t>
            </a:r>
          </a:p>
          <a:p>
            <a:pPr marL="1539271" lvl="1" indent="-665226" defTabSz="886968">
              <a:lnSpc>
                <a:spcPct val="15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Off-shore Higgs Factory, i.e. FCC-</a:t>
            </a:r>
            <a:r>
              <a:rPr lang="en-US" dirty="0" err="1"/>
              <a:t>ee</a:t>
            </a:r>
            <a:r>
              <a:rPr lang="en-US" dirty="0"/>
              <a:t> </a:t>
            </a:r>
          </a:p>
          <a:p>
            <a:pPr marL="1539271" lvl="1" indent="-665226" defTabSz="886968">
              <a:lnSpc>
                <a:spcPct val="15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Vigorous R&amp;D toward a cost-effective 10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pCM</a:t>
            </a:r>
            <a:r>
              <a:rPr lang="en-US" dirty="0"/>
              <a:t> collider</a:t>
            </a:r>
          </a:p>
          <a:p>
            <a:pPr marL="1950046" lvl="2" indent="-665226" defTabSz="886968">
              <a:lnSpc>
                <a:spcPct val="15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Focus is on a major international collider facility in the US – Muon Collider</a:t>
            </a:r>
          </a:p>
          <a:p>
            <a:pPr marL="1950046" lvl="2" indent="-665226" defTabSz="886968">
              <a:lnSpc>
                <a:spcPct val="15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Goal of being ready to build major test facilities and demonstrator facilities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AE89FA-A1A9-B84C-A2AD-E77EC285AB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99813" y="13058775"/>
            <a:ext cx="484187" cy="463550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6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6E7B-B1E4-4EB2-20C5-801A93A2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FFE4-2296-B5C7-99CD-E41C12C0B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820" y="3526415"/>
            <a:ext cx="22270530" cy="9051929"/>
          </a:xfrm>
        </p:spPr>
        <p:txBody>
          <a:bodyPr/>
          <a:lstStyle/>
          <a:p>
            <a:pPr marL="665226" indent="-665226" defTabSz="886968">
              <a:lnSpc>
                <a:spcPct val="12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The US should participate in the International Muon Collider Collaboration (IMCC) and take a leading role in defining a reference design. We note that there are many synergies between muon and proton colliders, </a:t>
            </a:r>
            <a:r>
              <a:rPr lang="en-US" dirty="0">
                <a:solidFill>
                  <a:srgbClr val="0070C0"/>
                </a:solidFill>
              </a:rPr>
              <a:t>especially in the area of development of high-field magnets. </a:t>
            </a:r>
            <a:r>
              <a:rPr lang="en-US" dirty="0"/>
              <a:t>R&amp;D efforts in the next 5-year timescale will define the scope of test facilities for later in the decade, paving the way for initiating </a:t>
            </a:r>
            <a:r>
              <a:rPr lang="en-US" b="1" u="sng" dirty="0">
                <a:solidFill>
                  <a:srgbClr val="FF2600"/>
                </a:solidFill>
              </a:rPr>
              <a:t>demonstrator facilities </a:t>
            </a:r>
            <a:r>
              <a:rPr lang="en-US" b="1" dirty="0">
                <a:solidFill>
                  <a:srgbClr val="FF2600"/>
                </a:solidFill>
              </a:rPr>
              <a:t>within a 10-year timescale</a:t>
            </a:r>
            <a:r>
              <a:rPr lang="en-US" dirty="0"/>
              <a:t> (Recommendation 6).</a:t>
            </a:r>
          </a:p>
          <a:p>
            <a:pPr marL="1539271" lvl="1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6A578-FFD2-BF83-E72F-40703D38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172449-1B69-1DCC-6380-EDB5437EE527}"/>
              </a:ext>
            </a:extLst>
          </p:cNvPr>
          <p:cNvGrpSpPr/>
          <p:nvPr/>
        </p:nvGrpSpPr>
        <p:grpSpPr>
          <a:xfrm>
            <a:off x="9862387" y="7848021"/>
            <a:ext cx="11432934" cy="2463665"/>
            <a:chOff x="10691726" y="7805491"/>
            <a:chExt cx="11432934" cy="2463665"/>
          </a:xfrm>
        </p:grpSpPr>
        <p:sp>
          <p:nvSpPr>
            <p:cNvPr id="5" name="Left Arrow 4">
              <a:extLst>
                <a:ext uri="{FF2B5EF4-FFF2-40B4-BE49-F238E27FC236}">
                  <a16:creationId xmlns:a16="http://schemas.microsoft.com/office/drawing/2014/main" id="{260357FD-719A-FF51-A9A6-F812617B6986}"/>
                </a:ext>
              </a:extLst>
            </p:cNvPr>
            <p:cNvSpPr/>
            <p:nvPr/>
          </p:nvSpPr>
          <p:spPr>
            <a:xfrm rot="16200000">
              <a:off x="15566065" y="8052379"/>
              <a:ext cx="978408" cy="484632"/>
            </a:xfrm>
            <a:prstGeom prst="leftArrow">
              <a:avLst/>
            </a:prstGeom>
            <a:solidFill>
              <a:schemeClr val="accent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2B84F1-39DF-3F52-7A84-718125E0EB33}"/>
                </a:ext>
              </a:extLst>
            </p:cNvPr>
            <p:cNvSpPr txBox="1"/>
            <p:nvPr/>
          </p:nvSpPr>
          <p:spPr>
            <a:xfrm>
              <a:off x="10691726" y="8976498"/>
              <a:ext cx="11432934" cy="1292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Proposed Demonstrator facilities will be for a Muon Collider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Only option for an energy frontier machine in the </a:t>
              </a:r>
              <a:r>
                <a:rPr lang="en-US" dirty="0"/>
                <a:t>US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77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7A99D-5706-91A1-8A81-3835620A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5" name="Convene a targeted panel with broad membership across particle physics later this decade that makes decisions on the US accelerator-based program at the time when major decisions concerning an off-shore Higgs factory are expected, and/or significant adju">
            <a:extLst>
              <a:ext uri="{FF2B5EF4-FFF2-40B4-BE49-F238E27FC236}">
                <a16:creationId xmlns:a16="http://schemas.microsoft.com/office/drawing/2014/main" id="{C0A62AC5-AECA-2AF9-2DB2-BA9285C5B6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defTabSz="443484">
              <a:spcBef>
                <a:spcPts val="0"/>
              </a:spcBef>
              <a:buSzTx/>
              <a:buNone/>
              <a:defRPr sz="3880" b="1"/>
            </a:pPr>
            <a:r>
              <a:rPr dirty="0"/>
              <a:t>Convene a </a:t>
            </a:r>
            <a:r>
              <a:rPr dirty="0">
                <a:solidFill>
                  <a:srgbClr val="0728BD"/>
                </a:solidFill>
              </a:rPr>
              <a:t>targeted panel </a:t>
            </a:r>
            <a:r>
              <a:rPr dirty="0"/>
              <a:t>with broad membership across particle physics </a:t>
            </a:r>
            <a:r>
              <a:rPr dirty="0">
                <a:solidFill>
                  <a:srgbClr val="0728BD"/>
                </a:solidFill>
              </a:rPr>
              <a:t>later this decade </a:t>
            </a:r>
            <a:r>
              <a:rPr dirty="0"/>
              <a:t>that makes </a:t>
            </a:r>
            <a:r>
              <a:rPr dirty="0">
                <a:solidFill>
                  <a:srgbClr val="0728BD"/>
                </a:solidFill>
              </a:rPr>
              <a:t>decisions on the US accelerator-based program </a:t>
            </a:r>
            <a:r>
              <a:rPr dirty="0"/>
              <a:t>at the time when major decisions concerning an off-shore Higgs factory are expected, and/or significant adjustments within the accelerator-based R&amp;D portfolio are likely to be needed. A plan for the Fermilab accelerator complex consistent with the long-term vision in this report should also be reviewed.</a:t>
            </a:r>
            <a:endParaRPr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algn="just" defTabSz="443484">
              <a:spcBef>
                <a:spcPts val="1900"/>
              </a:spcBef>
              <a:buSzTx/>
              <a:buNone/>
              <a:defRPr sz="3880"/>
            </a:pPr>
            <a:endParaRPr lang="en-US" dirty="0"/>
          </a:p>
          <a:p>
            <a:pPr marL="0" indent="0" algn="just" defTabSz="443484">
              <a:spcBef>
                <a:spcPts val="1900"/>
              </a:spcBef>
              <a:buSzTx/>
              <a:buNone/>
              <a:defRPr sz="3880"/>
            </a:pPr>
            <a:r>
              <a:rPr dirty="0"/>
              <a:t>The panel would consider the following: </a:t>
            </a:r>
            <a:endParaRPr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443484" indent="-307975" algn="just" defTabSz="443484">
              <a:spcBef>
                <a:spcPts val="1900"/>
              </a:spcBef>
              <a:buSzPct val="100000"/>
              <a:buFont typeface="Helvetica Neue"/>
              <a:buAutoNum type="arabicPeriod"/>
              <a:defRPr sz="3880"/>
            </a:pPr>
            <a:r>
              <a:rPr dirty="0"/>
              <a:t>The level and nature of </a:t>
            </a:r>
            <a:r>
              <a:rPr b="1" dirty="0">
                <a:solidFill>
                  <a:srgbClr val="FF2600"/>
                </a:solidFill>
              </a:rPr>
              <a:t>US contribution in a specific Higgs factory</a:t>
            </a:r>
            <a:r>
              <a:rPr dirty="0"/>
              <a:t> including an evaluation of the associated schedule, budget, and risks once crucial information becomes available.</a:t>
            </a:r>
          </a:p>
          <a:p>
            <a:pPr marL="443484" indent="-307975" algn="just" defTabSz="443484">
              <a:spcBef>
                <a:spcPts val="1900"/>
              </a:spcBef>
              <a:buSzPct val="100000"/>
              <a:buFont typeface="Helvetica Neue"/>
              <a:buAutoNum type="arabicPeriod"/>
              <a:defRPr sz="3880"/>
            </a:pPr>
            <a:r>
              <a:rPr dirty="0"/>
              <a:t>Mid- and large-scale </a:t>
            </a:r>
            <a:r>
              <a:rPr b="1" dirty="0">
                <a:solidFill>
                  <a:srgbClr val="FF0000"/>
                </a:solidFill>
              </a:rPr>
              <a:t>test and demonstrator facilities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/>
              <a:t>in the accelerator and collider R&amp;D portfolios.</a:t>
            </a:r>
          </a:p>
          <a:p>
            <a:pPr marL="443484" indent="-307975" algn="just" defTabSz="443484">
              <a:spcBef>
                <a:spcPts val="1900"/>
              </a:spcBef>
              <a:buSzPct val="100000"/>
              <a:buFont typeface="Helvetica Neue"/>
              <a:buAutoNum type="arabicPeriod"/>
              <a:defRPr sz="3880"/>
            </a:pPr>
            <a:r>
              <a:rPr dirty="0"/>
              <a:t>A plan for the evolution of the </a:t>
            </a:r>
            <a:r>
              <a:rPr b="1" dirty="0">
                <a:solidFill>
                  <a:srgbClr val="FF2600"/>
                </a:solidFill>
              </a:rPr>
              <a:t>Fermilab accelerator complex</a:t>
            </a:r>
            <a:r>
              <a:rPr dirty="0"/>
              <a:t> consistent with the long</a:t>
            </a:r>
            <a:r>
              <a:rPr lang="en-US" dirty="0"/>
              <a:t>-</a:t>
            </a:r>
            <a:r>
              <a:rPr dirty="0"/>
              <a:t>term vision in this report, which may commence construction in the event of a more favorable budget situation.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EAB2BB-D7A8-98ED-7B56-C5A03296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</p:spPr>
        <p:txBody>
          <a:bodyPr/>
          <a:lstStyle/>
          <a:p>
            <a:r>
              <a:rPr lang="en-US" dirty="0"/>
              <a:t>P5 Takeaways</a:t>
            </a:r>
          </a:p>
        </p:txBody>
      </p:sp>
    </p:spTree>
    <p:extLst>
      <p:ext uri="{BB962C8B-B14F-4D97-AF65-F5344CB8AC3E}">
        <p14:creationId xmlns:p14="http://schemas.microsoft.com/office/powerpoint/2010/main" val="120009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8411-2D8E-D25D-11D2-E36BDCD5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 Future Facility Landscape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3E5F2-97BC-6649-CABF-B08D4479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02CBCD-96F2-AD44-9A16-168A355B8943}"/>
              </a:ext>
            </a:extLst>
          </p:cNvPr>
          <p:cNvGrpSpPr/>
          <p:nvPr/>
        </p:nvGrpSpPr>
        <p:grpSpPr>
          <a:xfrm>
            <a:off x="971863" y="11663944"/>
            <a:ext cx="22900341" cy="954857"/>
            <a:chOff x="1056923" y="12958144"/>
            <a:chExt cx="22900341" cy="954857"/>
          </a:xfrm>
        </p:grpSpPr>
        <p:sp>
          <p:nvSpPr>
            <p:cNvPr id="7" name="Google Shape;174;p24">
              <a:extLst>
                <a:ext uri="{FF2B5EF4-FFF2-40B4-BE49-F238E27FC236}">
                  <a16:creationId xmlns:a16="http://schemas.microsoft.com/office/drawing/2014/main" id="{FDA416A1-0352-D196-BFF1-95C81186650A}"/>
                </a:ext>
              </a:extLst>
            </p:cNvPr>
            <p:cNvSpPr txBox="1"/>
            <p:nvPr/>
          </p:nvSpPr>
          <p:spPr>
            <a:xfrm>
              <a:off x="1056923" y="13034949"/>
              <a:ext cx="1333600" cy="759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67" tIns="91400" rIns="182867" bIns="91400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en-US" sz="3733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2020</a:t>
              </a:r>
              <a:endParaRPr sz="2933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75;p24">
              <a:extLst>
                <a:ext uri="{FF2B5EF4-FFF2-40B4-BE49-F238E27FC236}">
                  <a16:creationId xmlns:a16="http://schemas.microsoft.com/office/drawing/2014/main" id="{CFC5008A-5B4A-057E-CE23-2BB4C5F7829A}"/>
                </a:ext>
              </a:extLst>
            </p:cNvPr>
            <p:cNvSpPr txBox="1"/>
            <p:nvPr/>
          </p:nvSpPr>
          <p:spPr>
            <a:xfrm>
              <a:off x="16399203" y="13140533"/>
              <a:ext cx="1828000" cy="759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67" tIns="91400" rIns="182867" bIns="91400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en-US" sz="3733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2070</a:t>
              </a:r>
              <a:endParaRPr sz="2933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76;p24">
              <a:extLst>
                <a:ext uri="{FF2B5EF4-FFF2-40B4-BE49-F238E27FC236}">
                  <a16:creationId xmlns:a16="http://schemas.microsoft.com/office/drawing/2014/main" id="{9A0F8B58-38DD-0CDD-2A4C-98532245A408}"/>
                </a:ext>
              </a:extLst>
            </p:cNvPr>
            <p:cNvSpPr txBox="1"/>
            <p:nvPr/>
          </p:nvSpPr>
          <p:spPr>
            <a:xfrm>
              <a:off x="7231368" y="13095163"/>
              <a:ext cx="1444000" cy="759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67" tIns="91400" rIns="182867" bIns="91400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en-US" sz="3733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2040</a:t>
              </a:r>
              <a:endParaRPr sz="2933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77;p24">
              <a:extLst>
                <a:ext uri="{FF2B5EF4-FFF2-40B4-BE49-F238E27FC236}">
                  <a16:creationId xmlns:a16="http://schemas.microsoft.com/office/drawing/2014/main" id="{D9A99EBD-3F9C-A6CD-0021-8368D1EEA9C4}"/>
                </a:ext>
              </a:extLst>
            </p:cNvPr>
            <p:cNvSpPr txBox="1"/>
            <p:nvPr/>
          </p:nvSpPr>
          <p:spPr>
            <a:xfrm>
              <a:off x="4151144" y="13095163"/>
              <a:ext cx="1350400" cy="759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67" tIns="91400" rIns="182867" bIns="91400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en-US" sz="3733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2030</a:t>
              </a:r>
              <a:endParaRPr sz="2933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78;p24">
              <a:extLst>
                <a:ext uri="{FF2B5EF4-FFF2-40B4-BE49-F238E27FC236}">
                  <a16:creationId xmlns:a16="http://schemas.microsoft.com/office/drawing/2014/main" id="{889AEBDC-B4E3-3305-90E4-391925001D87}"/>
                </a:ext>
              </a:extLst>
            </p:cNvPr>
            <p:cNvSpPr txBox="1"/>
            <p:nvPr/>
          </p:nvSpPr>
          <p:spPr>
            <a:xfrm>
              <a:off x="10412875" y="13125328"/>
              <a:ext cx="1376000" cy="759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67" tIns="91400" rIns="182867" bIns="91400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en-US" sz="3733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2050</a:t>
              </a:r>
              <a:endParaRPr sz="2933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9;p24">
              <a:extLst>
                <a:ext uri="{FF2B5EF4-FFF2-40B4-BE49-F238E27FC236}">
                  <a16:creationId xmlns:a16="http://schemas.microsoft.com/office/drawing/2014/main" id="{A0EC87FA-3B83-2096-4686-6CDB3EE60F9D}"/>
                </a:ext>
              </a:extLst>
            </p:cNvPr>
            <p:cNvSpPr txBox="1"/>
            <p:nvPr/>
          </p:nvSpPr>
          <p:spPr>
            <a:xfrm>
              <a:off x="13421120" y="13153963"/>
              <a:ext cx="1346400" cy="759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67" tIns="91400" rIns="182867" bIns="91400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en-US" sz="3733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2060</a:t>
              </a:r>
              <a:endParaRPr sz="2933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97;p24">
              <a:extLst>
                <a:ext uri="{FF2B5EF4-FFF2-40B4-BE49-F238E27FC236}">
                  <a16:creationId xmlns:a16="http://schemas.microsoft.com/office/drawing/2014/main" id="{49A91341-B84B-0958-C7AF-A5A8E3EAF72C}"/>
                </a:ext>
              </a:extLst>
            </p:cNvPr>
            <p:cNvSpPr txBox="1"/>
            <p:nvPr/>
          </p:nvSpPr>
          <p:spPr>
            <a:xfrm>
              <a:off x="19351736" y="13109600"/>
              <a:ext cx="1572800" cy="759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67" tIns="91400" rIns="182867" bIns="91400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en-US" sz="3733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2080</a:t>
              </a:r>
              <a:endParaRPr sz="2933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200;p24">
              <a:extLst>
                <a:ext uri="{FF2B5EF4-FFF2-40B4-BE49-F238E27FC236}">
                  <a16:creationId xmlns:a16="http://schemas.microsoft.com/office/drawing/2014/main" id="{15E9A017-72A2-5961-99DF-0257807C10E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86076" y="12958144"/>
              <a:ext cx="21757288" cy="2570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201;p24">
              <a:extLst>
                <a:ext uri="{FF2B5EF4-FFF2-40B4-BE49-F238E27FC236}">
                  <a16:creationId xmlns:a16="http://schemas.microsoft.com/office/drawing/2014/main" id="{AFA1D6CC-7271-C47D-E7C3-B7200D321B20}"/>
                </a:ext>
              </a:extLst>
            </p:cNvPr>
            <p:cNvSpPr txBox="1"/>
            <p:nvPr/>
          </p:nvSpPr>
          <p:spPr>
            <a:xfrm>
              <a:off x="22384464" y="13095133"/>
              <a:ext cx="1572800" cy="759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67" tIns="91400" rIns="182867" bIns="91400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en-US" sz="3733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2090</a:t>
              </a:r>
              <a:endParaRPr sz="2933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Picture 17" descr="A blue and white logo&#10;&#10;Description automatically generated">
            <a:extLst>
              <a:ext uri="{FF2B5EF4-FFF2-40B4-BE49-F238E27FC236}">
                <a16:creationId xmlns:a16="http://schemas.microsoft.com/office/drawing/2014/main" id="{154FA4A0-E02C-F94B-99BF-3E57425A9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9" y="3230968"/>
            <a:ext cx="1333500" cy="1257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6D621C-89C7-F79F-9B7C-348F155991C0}"/>
              </a:ext>
            </a:extLst>
          </p:cNvPr>
          <p:cNvSpPr txBox="1"/>
          <p:nvPr/>
        </p:nvSpPr>
        <p:spPr>
          <a:xfrm>
            <a:off x="2321547" y="2861638"/>
            <a:ext cx="6056111" cy="738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HL-LHC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D7E73A-C704-D8A9-D392-8676134DEB14}"/>
              </a:ext>
            </a:extLst>
          </p:cNvPr>
          <p:cNvSpPr txBox="1"/>
          <p:nvPr/>
        </p:nvSpPr>
        <p:spPr>
          <a:xfrm>
            <a:off x="9518850" y="4118938"/>
            <a:ext cx="4877637" cy="738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FCC-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ECCBF8-E0FF-AE2C-EDC1-9E239E4CABC5}"/>
              </a:ext>
            </a:extLst>
          </p:cNvPr>
          <p:cNvSpPr txBox="1"/>
          <p:nvPr/>
        </p:nvSpPr>
        <p:spPr>
          <a:xfrm>
            <a:off x="16943915" y="4118938"/>
            <a:ext cx="4877637" cy="738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FCC-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hh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A7B7E9-09DF-4CCD-9F64-A66495AF4AFA}"/>
              </a:ext>
            </a:extLst>
          </p:cNvPr>
          <p:cNvSpPr txBox="1"/>
          <p:nvPr/>
        </p:nvSpPr>
        <p:spPr>
          <a:xfrm>
            <a:off x="17228143" y="3230968"/>
            <a:ext cx="4253083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81 - 115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TeV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, 14 - 20T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33BD71-C909-3B22-9827-F45692BBA658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14396487" y="4488268"/>
            <a:ext cx="2547428" cy="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93BF925-55B1-95FF-F1AC-5CA1E1338EBC}"/>
              </a:ext>
            </a:extLst>
          </p:cNvPr>
          <p:cNvSpPr txBox="1"/>
          <p:nvPr/>
        </p:nvSpPr>
        <p:spPr>
          <a:xfrm>
            <a:off x="8313863" y="3838763"/>
            <a:ext cx="803421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yes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007FB4-6F89-F4BD-7D2A-52A40CBE069A}"/>
              </a:ext>
            </a:extLst>
          </p:cNvPr>
          <p:cNvSpPr txBox="1"/>
          <p:nvPr/>
        </p:nvSpPr>
        <p:spPr>
          <a:xfrm>
            <a:off x="3741861" y="4046543"/>
            <a:ext cx="3910041" cy="923326"/>
          </a:xfrm>
          <a:prstGeom prst="rect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CERN Council Decision on FCC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June 2026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0269AB-D69B-D205-B6B4-89543EA62A87}"/>
              </a:ext>
            </a:extLst>
          </p:cNvPr>
          <p:cNvCxnSpPr>
            <a:cxnSpLocks/>
            <a:stCxn id="32" idx="3"/>
            <a:endCxn id="21" idx="1"/>
          </p:cNvCxnSpPr>
          <p:nvPr/>
        </p:nvCxnSpPr>
        <p:spPr>
          <a:xfrm flipV="1">
            <a:off x="7651902" y="4488268"/>
            <a:ext cx="1866948" cy="19938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068E1D9-AEF3-D881-0FEF-FC3CCCC53886}"/>
              </a:ext>
            </a:extLst>
          </p:cNvPr>
          <p:cNvCxnSpPr>
            <a:cxnSpLocks/>
          </p:cNvCxnSpPr>
          <p:nvPr/>
        </p:nvCxnSpPr>
        <p:spPr>
          <a:xfrm>
            <a:off x="5852681" y="4954774"/>
            <a:ext cx="0" cy="765542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E512727-AD43-F545-B979-8068B76E1100}"/>
              </a:ext>
            </a:extLst>
          </p:cNvPr>
          <p:cNvSpPr txBox="1"/>
          <p:nvPr/>
        </p:nvSpPr>
        <p:spPr>
          <a:xfrm>
            <a:off x="6198442" y="4953228"/>
            <a:ext cx="670372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no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820E9C-223A-EDE3-0134-B0A0843B2358}"/>
              </a:ext>
            </a:extLst>
          </p:cNvPr>
          <p:cNvSpPr txBox="1"/>
          <p:nvPr/>
        </p:nvSpPr>
        <p:spPr>
          <a:xfrm>
            <a:off x="2580244" y="5755335"/>
            <a:ext cx="6535761" cy="553994"/>
          </a:xfrm>
          <a:prstGeom prst="rect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Lower cost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</a:t>
            </a:r>
            <a:r>
              <a:rPr kumimoji="0" lang="en-US" sz="2400" b="0" i="0" u="none" strike="noStrike" cap="none" spc="0" normalizeH="0" baseline="30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+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</a:t>
            </a:r>
            <a:r>
              <a:rPr kumimoji="0" lang="en-US" sz="24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-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or muon collider if mature enough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4CC3608-9261-2C52-12D6-D14E2266BCA6}"/>
              </a:ext>
            </a:extLst>
          </p:cNvPr>
          <p:cNvGrpSpPr/>
          <p:nvPr/>
        </p:nvGrpSpPr>
        <p:grpSpPr>
          <a:xfrm>
            <a:off x="556694" y="10362705"/>
            <a:ext cx="5331572" cy="854177"/>
            <a:chOff x="618675" y="7406594"/>
            <a:chExt cx="5331572" cy="854177"/>
          </a:xfrm>
        </p:grpSpPr>
        <p:pic>
          <p:nvPicPr>
            <p:cNvPr id="29" name="Picture 28" descr="A logo with white letters and orange letters&#10;&#10;Description automatically generated with medium confidence">
              <a:extLst>
                <a:ext uri="{FF2B5EF4-FFF2-40B4-BE49-F238E27FC236}">
                  <a16:creationId xmlns:a16="http://schemas.microsoft.com/office/drawing/2014/main" id="{ECDDB24D-F420-ED08-E17C-46CCB1F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75" y="7406594"/>
              <a:ext cx="2039975" cy="85417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2A105F6-B66A-DFA5-C09E-EF61DB4542BC}"/>
                </a:ext>
              </a:extLst>
            </p:cNvPr>
            <p:cNvSpPr txBox="1"/>
            <p:nvPr/>
          </p:nvSpPr>
          <p:spPr>
            <a:xfrm>
              <a:off x="3715344" y="7653311"/>
              <a:ext cx="2234903" cy="553994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Decision in 2026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0BDF5A6-A98B-71BB-4C60-6F056F2C865B}"/>
              </a:ext>
            </a:extLst>
          </p:cNvPr>
          <p:cNvGrpSpPr/>
          <p:nvPr/>
        </p:nvGrpSpPr>
        <p:grpSpPr>
          <a:xfrm>
            <a:off x="556694" y="6900450"/>
            <a:ext cx="2382471" cy="1812492"/>
            <a:chOff x="939464" y="7070570"/>
            <a:chExt cx="2382471" cy="1812492"/>
          </a:xfrm>
        </p:grpSpPr>
        <p:pic>
          <p:nvPicPr>
            <p:cNvPr id="45" name="Image 85" descr="MCC-inernational-finalV01.png">
              <a:extLst>
                <a:ext uri="{FF2B5EF4-FFF2-40B4-BE49-F238E27FC236}">
                  <a16:creationId xmlns:a16="http://schemas.microsoft.com/office/drawing/2014/main" id="{A7FC98F4-087F-6CE6-128A-15A308D6B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9464" y="7070570"/>
              <a:ext cx="1257300" cy="1257300"/>
            </a:xfrm>
            <a:prstGeom prst="rect">
              <a:avLst/>
            </a:prstGeom>
          </p:spPr>
        </p:pic>
        <p:pic>
          <p:nvPicPr>
            <p:cNvPr id="46" name="Picture 45" descr="A picture containing text, font, graphics, design&#10;&#10;Description automatically generated">
              <a:extLst>
                <a:ext uri="{FF2B5EF4-FFF2-40B4-BE49-F238E27FC236}">
                  <a16:creationId xmlns:a16="http://schemas.microsoft.com/office/drawing/2014/main" id="{B4D6E724-1E03-7EC5-E813-EC700105D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6764" y="7135116"/>
              <a:ext cx="1125171" cy="129265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34334D1-EE66-1740-CE72-208BB74802DC}"/>
                </a:ext>
              </a:extLst>
            </p:cNvPr>
            <p:cNvSpPr txBox="1"/>
            <p:nvPr/>
          </p:nvSpPr>
          <p:spPr>
            <a:xfrm>
              <a:off x="1568114" y="8329068"/>
              <a:ext cx="1181730" cy="55399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US MCC</a:t>
              </a: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2AC8037-2013-1CB9-FC92-5E35CFB3A337}"/>
              </a:ext>
            </a:extLst>
          </p:cNvPr>
          <p:cNvCxnSpPr>
            <a:cxnSpLocks/>
          </p:cNvCxnSpPr>
          <p:nvPr/>
        </p:nvCxnSpPr>
        <p:spPr>
          <a:xfrm>
            <a:off x="2946609" y="7380244"/>
            <a:ext cx="429720" cy="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547D851-7E8E-0D17-A7F8-0A8308A65B6C}"/>
              </a:ext>
            </a:extLst>
          </p:cNvPr>
          <p:cNvSpPr txBox="1"/>
          <p:nvPr/>
        </p:nvSpPr>
        <p:spPr>
          <a:xfrm>
            <a:off x="10849657" y="6897601"/>
            <a:ext cx="3057730" cy="24006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Muon Collider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3 </a:t>
            </a:r>
            <a:r>
              <a:rPr lang="en-US" dirty="0" err="1"/>
              <a:t>TeV</a:t>
            </a:r>
            <a:r>
              <a:rPr lang="en-US" dirty="0"/>
              <a:t> or 10 </a:t>
            </a:r>
            <a:r>
              <a:rPr lang="en-US" dirty="0" err="1"/>
              <a:t>TeV</a:t>
            </a:r>
            <a:r>
              <a:rPr lang="en-US" dirty="0"/>
              <a:t> Low Luminosity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34F4395-5D57-2880-4D59-4227593957E0}"/>
              </a:ext>
            </a:extLst>
          </p:cNvPr>
          <p:cNvSpPr txBox="1"/>
          <p:nvPr/>
        </p:nvSpPr>
        <p:spPr>
          <a:xfrm>
            <a:off x="9549297" y="5663002"/>
            <a:ext cx="4877637" cy="738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Linear Collider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915753A-0C57-653A-F093-4C9AF9D4C01F}"/>
              </a:ext>
            </a:extLst>
          </p:cNvPr>
          <p:cNvCxnSpPr>
            <a:cxnSpLocks/>
          </p:cNvCxnSpPr>
          <p:nvPr/>
        </p:nvCxnSpPr>
        <p:spPr>
          <a:xfrm flipV="1">
            <a:off x="3358610" y="7380244"/>
            <a:ext cx="0" cy="102813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F4D684F-49DF-D62A-1280-7250E7C1D2FA}"/>
              </a:ext>
            </a:extLst>
          </p:cNvPr>
          <p:cNvSpPr txBox="1"/>
          <p:nvPr/>
        </p:nvSpPr>
        <p:spPr>
          <a:xfrm>
            <a:off x="9707184" y="10491703"/>
            <a:ext cx="4242730" cy="738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“Fast” FCC-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hh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A4515C-AB56-3E17-487B-930E9B1E689E}"/>
              </a:ext>
            </a:extLst>
          </p:cNvPr>
          <p:cNvGrpSpPr/>
          <p:nvPr/>
        </p:nvGrpSpPr>
        <p:grpSpPr>
          <a:xfrm>
            <a:off x="545538" y="9093344"/>
            <a:ext cx="5066301" cy="1110756"/>
            <a:chOff x="545538" y="9093344"/>
            <a:chExt cx="5066301" cy="1110756"/>
          </a:xfrm>
        </p:grpSpPr>
        <p:pic>
          <p:nvPicPr>
            <p:cNvPr id="60" name="Picture 59" descr="A logo with dots and lines&#10;&#10;Description automatically generated with medium confidence">
              <a:extLst>
                <a:ext uri="{FF2B5EF4-FFF2-40B4-BE49-F238E27FC236}">
                  <a16:creationId xmlns:a16="http://schemas.microsoft.com/office/drawing/2014/main" id="{1809E132-2303-27BB-8AAD-20F591D1F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38" y="9093344"/>
              <a:ext cx="1490947" cy="1110756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713B73E-E5B2-E66E-CE70-15C39C418AFB}"/>
                </a:ext>
              </a:extLst>
            </p:cNvPr>
            <p:cNvSpPr txBox="1"/>
            <p:nvPr/>
          </p:nvSpPr>
          <p:spPr>
            <a:xfrm>
              <a:off x="2780619" y="9367205"/>
              <a:ext cx="2831220" cy="553994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8" tIns="91438" rIns="91438" bIns="9143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Decision still pending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5E60E08-25E1-5219-5ED9-B8E993D1BA67}"/>
              </a:ext>
            </a:extLst>
          </p:cNvPr>
          <p:cNvSpPr txBox="1"/>
          <p:nvPr/>
        </p:nvSpPr>
        <p:spPr>
          <a:xfrm>
            <a:off x="15233268" y="7239784"/>
            <a:ext cx="3057730" cy="1292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TeV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Muon Collider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804183-3A7D-7BB4-0A69-2D53B3F169F0}"/>
              </a:ext>
            </a:extLst>
          </p:cNvPr>
          <p:cNvCxnSpPr>
            <a:cxnSpLocks/>
          </p:cNvCxnSpPr>
          <p:nvPr/>
        </p:nvCxnSpPr>
        <p:spPr>
          <a:xfrm>
            <a:off x="13907387" y="7945477"/>
            <a:ext cx="1325881" cy="0"/>
          </a:xfrm>
          <a:prstGeom prst="line">
            <a:avLst/>
          </a:prstGeom>
          <a:noFill/>
          <a:ln w="76200" cap="flat">
            <a:solidFill>
              <a:srgbClr val="00206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44BBF71-21F3-E0AC-3B9A-311FFD18CE36}"/>
              </a:ext>
            </a:extLst>
          </p:cNvPr>
          <p:cNvSpPr txBox="1"/>
          <p:nvPr/>
        </p:nvSpPr>
        <p:spPr>
          <a:xfrm>
            <a:off x="6847495" y="8990203"/>
            <a:ext cx="513278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IF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55C952-3AFC-7736-B9C3-CF18542474BA}"/>
              </a:ext>
            </a:extLst>
          </p:cNvPr>
          <p:cNvCxnSpPr>
            <a:cxnSpLocks/>
          </p:cNvCxnSpPr>
          <p:nvPr/>
        </p:nvCxnSpPr>
        <p:spPr>
          <a:xfrm flipH="1">
            <a:off x="5916766" y="9609823"/>
            <a:ext cx="930729" cy="666496"/>
          </a:xfrm>
          <a:prstGeom prst="straightConnector1">
            <a:avLst/>
          </a:prstGeom>
          <a:noFill/>
          <a:ln w="76200" cap="flat">
            <a:solidFill>
              <a:srgbClr val="00206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830354-15DC-095F-84F5-A4D4D8835101}"/>
              </a:ext>
            </a:extLst>
          </p:cNvPr>
          <p:cNvCxnSpPr>
            <a:cxnSpLocks/>
          </p:cNvCxnSpPr>
          <p:nvPr/>
        </p:nvCxnSpPr>
        <p:spPr>
          <a:xfrm>
            <a:off x="3379874" y="8030317"/>
            <a:ext cx="7470137" cy="16392"/>
          </a:xfrm>
          <a:prstGeom prst="line">
            <a:avLst/>
          </a:prstGeom>
          <a:noFill/>
          <a:ln w="76200" cap="flat">
            <a:solidFill>
              <a:srgbClr val="00206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80F09CA-09B4-FBD6-5110-34C59EC58C55}"/>
              </a:ext>
            </a:extLst>
          </p:cNvPr>
          <p:cNvSpPr txBox="1"/>
          <p:nvPr/>
        </p:nvSpPr>
        <p:spPr>
          <a:xfrm>
            <a:off x="7567293" y="8990203"/>
            <a:ext cx="1548712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Then?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E039EE0-4A27-F74E-513D-A9985A1F8B8C}"/>
              </a:ext>
            </a:extLst>
          </p:cNvPr>
          <p:cNvCxnSpPr>
            <a:cxnSpLocks/>
          </p:cNvCxnSpPr>
          <p:nvPr/>
        </p:nvCxnSpPr>
        <p:spPr>
          <a:xfrm>
            <a:off x="8105751" y="9656127"/>
            <a:ext cx="1413099" cy="835576"/>
          </a:xfrm>
          <a:prstGeom prst="straightConnector1">
            <a:avLst/>
          </a:prstGeom>
          <a:noFill/>
          <a:ln w="76200" cap="flat">
            <a:solidFill>
              <a:srgbClr val="00206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2C75284-8ACA-FF20-C239-351FB0D6EFE9}"/>
              </a:ext>
            </a:extLst>
          </p:cNvPr>
          <p:cNvSpPr txBox="1"/>
          <p:nvPr/>
        </p:nvSpPr>
        <p:spPr>
          <a:xfrm>
            <a:off x="8877528" y="9020362"/>
            <a:ext cx="945411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Or?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0CD157A-161C-C352-9CED-5B5A7C974B59}"/>
              </a:ext>
            </a:extLst>
          </p:cNvPr>
          <p:cNvCxnSpPr>
            <a:cxnSpLocks/>
          </p:cNvCxnSpPr>
          <p:nvPr/>
        </p:nvCxnSpPr>
        <p:spPr>
          <a:xfrm flipV="1">
            <a:off x="9688002" y="8696362"/>
            <a:ext cx="1083261" cy="499765"/>
          </a:xfrm>
          <a:prstGeom prst="straightConnector1">
            <a:avLst/>
          </a:prstGeom>
          <a:noFill/>
          <a:ln w="76200" cap="flat">
            <a:solidFill>
              <a:srgbClr val="00206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554EAE-F6D6-AE6B-8810-B0876CE85796}"/>
              </a:ext>
            </a:extLst>
          </p:cNvPr>
          <p:cNvSpPr txBox="1"/>
          <p:nvPr/>
        </p:nvSpPr>
        <p:spPr>
          <a:xfrm>
            <a:off x="4516383" y="7009956"/>
            <a:ext cx="3816446" cy="738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“Targeted Panel”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6F761D-833F-2668-155B-50F3DC03805F}"/>
              </a:ext>
            </a:extLst>
          </p:cNvPr>
          <p:cNvCxnSpPr>
            <a:cxnSpLocks/>
          </p:cNvCxnSpPr>
          <p:nvPr/>
        </p:nvCxnSpPr>
        <p:spPr>
          <a:xfrm>
            <a:off x="3965883" y="7379286"/>
            <a:ext cx="0" cy="623553"/>
          </a:xfrm>
          <a:prstGeom prst="straightConnector1">
            <a:avLst/>
          </a:prstGeom>
          <a:noFill/>
          <a:ln w="76200" cap="flat">
            <a:solidFill>
              <a:srgbClr val="00206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68AB346-B9F4-BF20-08F0-77D6D1FBE3AA}"/>
              </a:ext>
            </a:extLst>
          </p:cNvPr>
          <p:cNvCxnSpPr>
            <a:cxnSpLocks/>
          </p:cNvCxnSpPr>
          <p:nvPr/>
        </p:nvCxnSpPr>
        <p:spPr>
          <a:xfrm>
            <a:off x="3965883" y="7400551"/>
            <a:ext cx="550500" cy="0"/>
          </a:xfrm>
          <a:prstGeom prst="line">
            <a:avLst/>
          </a:prstGeom>
          <a:noFill/>
          <a:ln w="57150" cap="flat">
            <a:solidFill>
              <a:srgbClr val="00206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54D0643-676F-A4D9-5753-B6F02BC8955B}"/>
              </a:ext>
            </a:extLst>
          </p:cNvPr>
          <p:cNvCxnSpPr>
            <a:cxnSpLocks/>
          </p:cNvCxnSpPr>
          <p:nvPr/>
        </p:nvCxnSpPr>
        <p:spPr>
          <a:xfrm>
            <a:off x="9295759" y="4545848"/>
            <a:ext cx="0" cy="2854703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9842953-B67A-DF58-E414-F3CD45044215}"/>
              </a:ext>
            </a:extLst>
          </p:cNvPr>
          <p:cNvCxnSpPr>
            <a:cxnSpLocks/>
          </p:cNvCxnSpPr>
          <p:nvPr/>
        </p:nvCxnSpPr>
        <p:spPr>
          <a:xfrm>
            <a:off x="9295759" y="7400551"/>
            <a:ext cx="1553898" cy="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E8D3559-BFC1-DD52-D0AB-7950B5CE69CD}"/>
              </a:ext>
            </a:extLst>
          </p:cNvPr>
          <p:cNvSpPr txBox="1"/>
          <p:nvPr/>
        </p:nvSpPr>
        <p:spPr>
          <a:xfrm>
            <a:off x="9333698" y="6770844"/>
            <a:ext cx="1334016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USMC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D6F0D86-861A-60B9-0094-C8F28C11B1F6}"/>
              </a:ext>
            </a:extLst>
          </p:cNvPr>
          <p:cNvCxnSpPr>
            <a:cxnSpLocks/>
          </p:cNvCxnSpPr>
          <p:nvPr/>
        </p:nvCxnSpPr>
        <p:spPr>
          <a:xfrm flipH="1">
            <a:off x="8697433" y="6309329"/>
            <a:ext cx="18140" cy="170762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ED6290B-7234-7498-D2A0-8B73508E45BC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9116005" y="6032332"/>
            <a:ext cx="433292" cy="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F2C2D221-4345-EF00-ACA2-EFA748F4EB28}"/>
              </a:ext>
            </a:extLst>
          </p:cNvPr>
          <p:cNvSpPr/>
          <p:nvPr/>
        </p:nvSpPr>
        <p:spPr>
          <a:xfrm>
            <a:off x="2742681" y="6864811"/>
            <a:ext cx="2736881" cy="5056221"/>
          </a:xfrm>
          <a:prstGeom prst="ellipse">
            <a:avLst/>
          </a:prstGeom>
          <a:noFill/>
          <a:ln w="38100" cap="flat">
            <a:solidFill>
              <a:srgbClr val="C0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57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EC90C66E-D944-9AA7-26D8-8FEB9D9F0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10" y="2839661"/>
            <a:ext cx="23126701" cy="8325611"/>
          </a:xfrm>
          <a:prstGeom prst="rect">
            <a:avLst/>
          </a:prstGeom>
          <a:noFill/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96599041-6B0C-8952-0120-2EA6CC88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221824"/>
            <a:ext cx="23164800" cy="2040112"/>
          </a:xfrm>
        </p:spPr>
        <p:txBody>
          <a:bodyPr/>
          <a:lstStyle/>
          <a:p>
            <a:r>
              <a:rPr lang="en-US" sz="5333" dirty="0">
                <a:solidFill>
                  <a:schemeClr val="bg1"/>
                </a:solidFill>
              </a:rPr>
              <a:t>Summary of colliders with high </a:t>
            </a:r>
            <a:r>
              <a:rPr lang="en-US" sz="5333" dirty="0" err="1">
                <a:solidFill>
                  <a:schemeClr val="bg1"/>
                </a:solidFill>
              </a:rPr>
              <a:t>parton</a:t>
            </a:r>
            <a:r>
              <a:rPr lang="en-US" sz="5333" dirty="0">
                <a:solidFill>
                  <a:schemeClr val="bg1"/>
                </a:solidFill>
              </a:rPr>
              <a:t> CM energy </a:t>
            </a:r>
            <a:br>
              <a:rPr lang="en-US" sz="5333" dirty="0">
                <a:solidFill>
                  <a:schemeClr val="bg1"/>
                </a:solidFill>
              </a:rPr>
            </a:br>
            <a:r>
              <a:rPr lang="en-US" sz="5333" dirty="0">
                <a:solidFill>
                  <a:schemeClr val="bg1"/>
                </a:solidFill>
              </a:rPr>
              <a:t>(from the Snowmass ITF)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90B34-6859-31D6-0620-B8D44654A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64872" y="13008431"/>
            <a:ext cx="1800981" cy="482600"/>
          </a:xfrm>
        </p:spPr>
        <p:txBody>
          <a:bodyPr wrap="square" anchor="t">
            <a:normAutofit/>
          </a:bodyPr>
          <a:lstStyle/>
          <a:p>
            <a:pPr>
              <a:spcAft>
                <a:spcPts val="1600"/>
              </a:spcAft>
              <a:defRPr/>
            </a:pPr>
            <a:fld id="{F36E87B2-AA8A-4C43-8F6D-41378F2EDBAB}" type="datetime1">
              <a:rPr lang="en-US" smtClean="0"/>
              <a:pPr>
                <a:spcAft>
                  <a:spcPts val="1600"/>
                </a:spcAft>
                <a:defRPr/>
              </a:pPr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A468B-1BF5-4CF4-575A-946B308D3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1608" y="13008431"/>
            <a:ext cx="16698981" cy="485747"/>
          </a:xfrm>
        </p:spPr>
        <p:txBody>
          <a:bodyPr anchor="t">
            <a:normAutofit/>
          </a:bodyPr>
          <a:lstStyle/>
          <a:p>
            <a:pPr>
              <a:spcAft>
                <a:spcPts val="1600"/>
              </a:spcAft>
              <a:defRPr/>
            </a:pPr>
            <a:r>
              <a:rPr lang="en-US"/>
              <a:t>S. Gourlay Argonne HEP Seminar 4/24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EB8D6-6BCE-0726-CEC2-B4BBB7821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667" y="13008429"/>
            <a:ext cx="1104901" cy="474571"/>
          </a:xfrm>
        </p:spPr>
        <p:txBody>
          <a:bodyPr wrap="square" anchor="t">
            <a:normAutofit/>
          </a:bodyPr>
          <a:lstStyle/>
          <a:p>
            <a:pPr>
              <a:spcAft>
                <a:spcPts val="1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1600"/>
                </a:spcAft>
                <a:defRPr/>
              </a:pPr>
              <a:t>6</a:t>
            </a:fld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69DE3FC6-043A-A51F-3187-6D8DD9912C79}"/>
              </a:ext>
            </a:extLst>
          </p:cNvPr>
          <p:cNvSpPr/>
          <p:nvPr/>
        </p:nvSpPr>
        <p:spPr>
          <a:xfrm>
            <a:off x="670801" y="4566458"/>
            <a:ext cx="23065507" cy="1090349"/>
          </a:xfrm>
          <a:prstGeom prst="frame">
            <a:avLst>
              <a:gd name="adj1" fmla="val 2976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FB9D83B-17EB-5A00-8C07-8E71BC7B80B2}"/>
              </a:ext>
            </a:extLst>
          </p:cNvPr>
          <p:cNvSpPr/>
          <p:nvPr/>
        </p:nvSpPr>
        <p:spPr>
          <a:xfrm>
            <a:off x="691961" y="8741292"/>
            <a:ext cx="23065507" cy="2335309"/>
          </a:xfrm>
          <a:prstGeom prst="frame">
            <a:avLst>
              <a:gd name="adj1" fmla="val 2976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9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8439-4C4B-4DF5-EAB2-3275821F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based on constraints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8CA078-0D74-192E-222C-226B14D87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CERN needs to do something for the future</a:t>
            </a:r>
          </a:p>
          <a:p>
            <a:pPr lvl="1"/>
            <a:r>
              <a:rPr lang="en-US" dirty="0"/>
              <a:t>Must avoid a significant gap between operational facilities</a:t>
            </a:r>
          </a:p>
          <a:p>
            <a:endParaRPr lang="en-US" dirty="0"/>
          </a:p>
          <a:p>
            <a:r>
              <a:rPr lang="en-US" dirty="0"/>
              <a:t>HE-LHC not on the table. Would be relatively short term, so at best 16T magnets “might” be ready in time. This is only a 50% increase in energy</a:t>
            </a:r>
          </a:p>
          <a:p>
            <a:endParaRPr lang="en-US" dirty="0"/>
          </a:p>
          <a:p>
            <a:r>
              <a:rPr lang="en-US" dirty="0"/>
              <a:t>LEP3 being explored, but not very seriously (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 in LHC tunnel)</a:t>
            </a:r>
          </a:p>
          <a:p>
            <a:endParaRPr lang="en-US" dirty="0"/>
          </a:p>
          <a:p>
            <a:r>
              <a:rPr lang="en-US" dirty="0"/>
              <a:t>Cost – capital and operational (energy consumption)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F9A39-E9CB-5BB8-4C44-4C4842BD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14BA0-4495-14A3-A490-3B00B384E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marL="0" indent="0" algn="ctr" defTabSz="886968">
              <a:lnSpc>
                <a:spcPct val="80000"/>
              </a:lnSpc>
              <a:spcBef>
                <a:spcPts val="900"/>
              </a:spcBef>
              <a:buNone/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/>
              <a:t>Focus on Impact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Prepare for “Targeted Panel” later this decade to make decisions on the US accelerator-based program – coincident with decisions on off-shore Higgs factory</a:t>
            </a:r>
          </a:p>
          <a:p>
            <a:pPr marL="1539271" lvl="1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marL="1539271" lvl="1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Also, a review of a plan for the Fermilab accelerator complex consistent with the long-range vision </a:t>
            </a:r>
            <a:r>
              <a:rPr lang="en-US" dirty="0">
                <a:solidFill>
                  <a:srgbClr val="0728BD"/>
                </a:solidFill>
              </a:rPr>
              <a:t>– Muon Collider?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Cost reduction at this point is premature – need to have a robust platform to start with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Workforce development should be an explicit component of our program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C1BE1-E562-6160-28EB-3CFC9B12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063658-4791-C71E-5E56-6C89DF6E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</p:spPr>
        <p:txBody>
          <a:bodyPr/>
          <a:lstStyle/>
          <a:p>
            <a:r>
              <a:rPr lang="en-US" dirty="0"/>
              <a:t>New environment should influence program priorities</a:t>
            </a:r>
          </a:p>
        </p:txBody>
      </p:sp>
    </p:spTree>
    <p:extLst>
      <p:ext uri="{BB962C8B-B14F-4D97-AF65-F5344CB8AC3E}">
        <p14:creationId xmlns:p14="http://schemas.microsoft.com/office/powerpoint/2010/main" val="387966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868B-48E7-4DC8-8D73-049EEAE0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FCC-</a:t>
            </a:r>
            <a:r>
              <a:rPr lang="en-US" dirty="0" err="1"/>
              <a:t>ee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41B5A-DFFA-FC4C-9FB8-9255CF9F3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1 of the Future Circular Collider (FCC)</a:t>
            </a:r>
          </a:p>
          <a:p>
            <a:pPr lvl="1"/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 Higgs factory, electroweak and top factory</a:t>
            </a:r>
          </a:p>
          <a:p>
            <a:pPr lvl="1"/>
            <a:r>
              <a:rPr lang="en-US" dirty="0"/>
              <a:t>Two 90.7 km rings and booster in the same tunnel</a:t>
            </a:r>
          </a:p>
          <a:p>
            <a:pPr lvl="1"/>
            <a:r>
              <a:rPr lang="en-US" dirty="0"/>
              <a:t>240MW power consumption at Higgs (240 GeV)</a:t>
            </a:r>
          </a:p>
          <a:p>
            <a:pPr lvl="1"/>
            <a:r>
              <a:rPr lang="en-US" dirty="0"/>
              <a:t>357 MW @ </a:t>
            </a:r>
            <a:r>
              <a:rPr lang="en-US" dirty="0" err="1"/>
              <a:t>tt</a:t>
            </a:r>
            <a:r>
              <a:rPr lang="en-US" dirty="0"/>
              <a:t>-bar</a:t>
            </a:r>
          </a:p>
          <a:p>
            <a:pPr lvl="1"/>
            <a:endParaRPr lang="en-US" sz="1800" dirty="0"/>
          </a:p>
          <a:p>
            <a:r>
              <a:rPr lang="en-US" dirty="0"/>
              <a:t>Proposed US Magnet Scope</a:t>
            </a:r>
          </a:p>
          <a:p>
            <a:pPr lvl="1"/>
            <a:r>
              <a:rPr lang="en-US" dirty="0"/>
              <a:t>IR magnets and cryostats (4 IRs)</a:t>
            </a:r>
          </a:p>
          <a:p>
            <a:pPr lvl="1"/>
            <a:r>
              <a:rPr lang="en-US" dirty="0"/>
              <a:t>Low field collider and booster ring magnets</a:t>
            </a:r>
          </a:p>
          <a:p>
            <a:pPr lvl="1"/>
            <a:r>
              <a:rPr lang="en-US" dirty="0"/>
              <a:t>FCC-</a:t>
            </a:r>
            <a:r>
              <a:rPr lang="en-US" dirty="0" err="1"/>
              <a:t>hh</a:t>
            </a:r>
            <a:r>
              <a:rPr lang="en-US" dirty="0"/>
              <a:t> collider ring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D7E99-20BE-300E-5765-B412BA6B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diagram of a circular object with text&#10;&#10;Description automatically generated">
            <a:extLst>
              <a:ext uri="{FF2B5EF4-FFF2-40B4-BE49-F238E27FC236}">
                <a16:creationId xmlns:a16="http://schemas.microsoft.com/office/drawing/2014/main" id="{C0D7E543-3436-2844-7E22-F267EF1B1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380" y="3343998"/>
            <a:ext cx="9141265" cy="85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2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86272</TotalTime>
  <Words>1349</Words>
  <Application>Microsoft Macintosh PowerPoint</Application>
  <PresentationFormat>Custom</PresentationFormat>
  <Paragraphs>214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Franklin Gothic Book</vt:lpstr>
      <vt:lpstr>Franklin Gothic Medium</vt:lpstr>
      <vt:lpstr>Helvetica</vt:lpstr>
      <vt:lpstr>Helvetica Neue</vt:lpstr>
      <vt:lpstr>Times Roman</vt:lpstr>
      <vt:lpstr>ATAP No Footer</vt:lpstr>
      <vt:lpstr>PowerPoint Presentation</vt:lpstr>
      <vt:lpstr>P5 Takeaways</vt:lpstr>
      <vt:lpstr>P5 Takeaways</vt:lpstr>
      <vt:lpstr>P5 Takeaways</vt:lpstr>
      <vt:lpstr>HEP Future Facility Landscape</vt:lpstr>
      <vt:lpstr>Summary of colliders with high parton CM energy  (from the Snowmass ITF)</vt:lpstr>
      <vt:lpstr>Framework based on constraints</vt:lpstr>
      <vt:lpstr>New environment should influence program priorities</vt:lpstr>
      <vt:lpstr>FCC-ee</vt:lpstr>
      <vt:lpstr>CERN Future Circular Collider - hh</vt:lpstr>
      <vt:lpstr>FCC-hh</vt:lpstr>
      <vt:lpstr>Muon Collider</vt:lpstr>
      <vt:lpstr>Possible path to a Muon collider</vt:lpstr>
      <vt:lpstr>How can MDP impact near-term decisions and provide a foundation for directed R&amp;D?</vt:lpstr>
      <vt:lpstr>Synergies with FES and other HEP programs</vt:lpstr>
      <vt:lpstr>Longer-Term Vision (5 – 20 years)</vt:lpstr>
      <vt:lpstr>General Observations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Stephen Gourlay</cp:lastModifiedBy>
  <cp:revision>460</cp:revision>
  <cp:lastPrinted>2024-05-02T13:30:44Z</cp:lastPrinted>
  <dcterms:modified xsi:type="dcterms:W3CDTF">2024-05-02T17:36:34Z</dcterms:modified>
</cp:coreProperties>
</file>