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380" r:id="rId3"/>
    <p:sldId id="1382" r:id="rId4"/>
    <p:sldId id="1386" r:id="rId5"/>
    <p:sldId id="1381" r:id="rId6"/>
    <p:sldId id="1388" r:id="rId7"/>
    <p:sldId id="1356" r:id="rId8"/>
    <p:sldId id="1383" r:id="rId9"/>
    <p:sldId id="1384" r:id="rId10"/>
    <p:sldId id="1385" r:id="rId11"/>
    <p:sldId id="1387" r:id="rId12"/>
    <p:sldId id="1372" r:id="rId13"/>
    <p:sldId id="729" r:id="rId14"/>
    <p:sldId id="734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/>
    <p:restoredTop sz="94225"/>
  </p:normalViewPr>
  <p:slideViewPr>
    <p:cSldViewPr snapToGrid="0" snapToObjects="1">
      <p:cViewPr varScale="1">
        <p:scale>
          <a:sx n="45" d="100"/>
          <a:sy n="45" d="100"/>
        </p:scale>
        <p:origin x="26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4/30/2024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2024 Collaboration Meeting </a:t>
            </a:r>
          </a:p>
          <a:p>
            <a:r>
              <a:rPr lang="en-US" sz="7200" b="1" dirty="0"/>
              <a:t> Planning the update of our Roadmaps following P5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D6B-1197-2DEA-11B2-47D84E9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is a major concern for future colliders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FDFB-3F94-1598-1264-6BD7220E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7266-912E-353E-A866-EEBC376B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1FCE-1FF5-26B3-9A1D-8ED11F31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8A0A5-127B-B4A9-1D33-DB6CDB3D8D10}"/>
              </a:ext>
            </a:extLst>
          </p:cNvPr>
          <p:cNvSpPr txBox="1"/>
          <p:nvPr/>
        </p:nvSpPr>
        <p:spPr>
          <a:xfrm>
            <a:off x="548978" y="7672747"/>
            <a:ext cx="11160918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This roadmap relies on the design and construction of accelerators and detectors at the forefront of particle physics. 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cost-effectiveness, host site capacity, sustainability, and synergies with the demands of other science topics.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53DF0-2DF9-A057-B8A8-93D3A4CD4C8B}"/>
              </a:ext>
            </a:extLst>
          </p:cNvPr>
          <p:cNvSpPr txBox="1"/>
          <p:nvPr/>
        </p:nvSpPr>
        <p:spPr>
          <a:xfrm>
            <a:off x="556869" y="2964338"/>
            <a:ext cx="2301171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Accelerator technologies play a key role in sustainability. Investments in high field magnets by the DOE Magnet Development Program and NSF’s </a:t>
            </a:r>
            <a:r>
              <a:rPr lang="en-US" sz="3600" dirty="0" err="1">
                <a:effectLst/>
                <a:latin typeface="ArialMTStd"/>
              </a:rPr>
              <a:t>MagLab</a:t>
            </a:r>
            <a:r>
              <a:rPr lang="en-US" sz="3600" dirty="0">
                <a:effectLst/>
                <a:latin typeface="ArialMTStd"/>
              </a:rPr>
              <a:t> have advanced the state of the art in conductors and magnet design to the benefit of particle physics, but also materials science, fusion energy research (FES), and commercial development.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In this context, high temperature superconducting materials, operated at temperatures higher than superfluid or liquid helium, can play a key role in reducing energy consumption e.g. for future colliders including muons or FCC-</a:t>
            </a:r>
            <a:r>
              <a:rPr lang="en-US" sz="3600" dirty="0" err="1">
                <a:effectLst/>
                <a:highlight>
                  <a:srgbClr val="FFFF00"/>
                </a:highlight>
                <a:latin typeface="ArialMTStd"/>
              </a:rPr>
              <a:t>hh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83807-B142-45DF-593B-FA49D539571E}"/>
              </a:ext>
            </a:extLst>
          </p:cNvPr>
          <p:cNvSpPr txBox="1"/>
          <p:nvPr/>
        </p:nvSpPr>
        <p:spPr>
          <a:xfrm>
            <a:off x="12674106" y="7734951"/>
            <a:ext cx="1149905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Other new technologies such as muon and possibly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colliders have potential to improve power required for a given luminosity and reduce the size and impact of future facilities. Innovation in electric power generation, management and distribution also contribute to sustainable development and shall be encouraged.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30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DEE5-17B3-9950-0C13-8D87A05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is a driving, and likely decisive, factor in a future collider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7638-38A3-D86F-566B-3806DDD5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F108-C9DC-1285-5A5B-616EC65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EE6-8F87-4C1B-9AC7-BFB02CBB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5802-4DC6-3E84-7A14-8A1524A217D1}"/>
              </a:ext>
            </a:extLst>
          </p:cNvPr>
          <p:cNvSpPr txBox="1"/>
          <p:nvPr/>
        </p:nvSpPr>
        <p:spPr>
          <a:xfrm>
            <a:off x="983457" y="3056007"/>
            <a:ext cx="1235868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panel recommends dedicated R&amp;D to explore a suite of promising future projects. One of the most ambitious is a future collider concept: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parton</a:t>
            </a:r>
            <a:r>
              <a:rPr lang="en-US" sz="3600" b="1" dirty="0">
                <a:effectLst/>
                <a:latin typeface="ArialMTStd"/>
              </a:rPr>
              <a:t> center-of-</a:t>
            </a:r>
            <a:r>
              <a:rPr lang="en-US" sz="3600" b="1" dirty="0" err="1">
                <a:effectLst/>
                <a:latin typeface="ArialMTStd"/>
              </a:rPr>
              <a:t>mo</a:t>
            </a:r>
            <a:r>
              <a:rPr lang="en-US" sz="3600" b="1" dirty="0">
                <a:effectLst/>
                <a:latin typeface="ArialMTStd"/>
              </a:rPr>
              <a:t>- mentum (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) collider </a:t>
            </a:r>
            <a:r>
              <a:rPr lang="en-US" sz="3600" dirty="0">
                <a:effectLst/>
                <a:latin typeface="ArialMTStd"/>
              </a:rPr>
              <a:t>to search for direct evidence and quantum imprints of new physics at unprecedented energies.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Turning this concept into a cost-effective, realistic collider design demands that we aggressively develop multiple innovative accelerator and detector technologies. </a:t>
            </a:r>
            <a:r>
              <a:rPr lang="en-US" sz="3600" dirty="0">
                <a:effectLst/>
                <a:latin typeface="ArialMTStd"/>
              </a:rPr>
              <a:t>This process will establish whether a proton, electron, or muon accelerator is the optimal path to our goal.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DF14-16BE-6F45-7055-E50D805F55C6}"/>
              </a:ext>
            </a:extLst>
          </p:cNvPr>
          <p:cNvSpPr txBox="1"/>
          <p:nvPr/>
        </p:nvSpPr>
        <p:spPr>
          <a:xfrm>
            <a:off x="14173200" y="3056007"/>
            <a:ext cx="10244732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do not yet have a technology capable of building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energy machine, but the case for one is clear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Extensive R&amp;D is required to develop cost-effective options. </a:t>
            </a:r>
            <a:r>
              <a:rPr lang="en-US" sz="3600" dirty="0">
                <a:effectLst/>
                <a:latin typeface="ArialMTStd"/>
              </a:rPr>
              <a:t>Possibilities include proton beams with high-field magnets, muon beams that require rapid capture and acceleration of muons within their short lifetime, and conceivably electron and positron beams with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acceleration.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C68C8-C9CE-0B11-6666-B7ECFE3E20A3}"/>
              </a:ext>
            </a:extLst>
          </p:cNvPr>
          <p:cNvSpPr txBox="1"/>
          <p:nvPr/>
        </p:nvSpPr>
        <p:spPr>
          <a:xfrm>
            <a:off x="4419600" y="9296380"/>
            <a:ext cx="1235868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cost-effectiveness</a:t>
            </a:r>
            <a:r>
              <a:rPr lang="en-US" sz="3600" dirty="0">
                <a:effectLst/>
                <a:latin typeface="ArialMTStd"/>
              </a:rPr>
              <a:t>, host site capacity, sustainability, and synergies with the demands of other science topics.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14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Maintain and strengthen US Leadership </a:t>
            </a:r>
            <a:r>
              <a:rPr b="0" i="0" dirty="0"/>
              <a:t>in high-field accelerator magnet technology for future colliders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b="0" i="0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3BE59-F942-2353-E79D-6FA0CC41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9202400" cy="2213071"/>
          </a:xfrm>
        </p:spPr>
        <p:txBody>
          <a:bodyPr/>
          <a:lstStyle/>
          <a:p>
            <a:r>
              <a:rPr lang="en-US" dirty="0"/>
              <a:t>Our Program was initiated as a result of the 2013 P5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809" y="2401161"/>
            <a:ext cx="23223645" cy="8913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Strategic priorities for the current plan:</a:t>
            </a:r>
          </a:p>
          <a:p>
            <a:pPr lvl="1"/>
            <a:r>
              <a:rPr lang="en-US" dirty="0"/>
              <a:t>Probing stress management structures</a:t>
            </a:r>
          </a:p>
          <a:p>
            <a:pPr lvl="1"/>
            <a:r>
              <a:rPr lang="en-US" dirty="0"/>
              <a:t>Hybrid HTS/LTS designs</a:t>
            </a:r>
          </a:p>
          <a:p>
            <a:pPr lvl="1"/>
            <a:r>
              <a:rPr lang="en-US" dirty="0"/>
              <a:t>Understanding and impacting the disturbance-spectrum</a:t>
            </a:r>
          </a:p>
          <a:p>
            <a:pPr lvl="1"/>
            <a:r>
              <a:rPr lang="en-US" dirty="0"/>
              <a:t>Advancing both LTS and HTS conductors, optimized for HEP applications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B830E-926D-EA1C-4387-EE569202390F}"/>
              </a:ext>
            </a:extLst>
          </p:cNvPr>
          <p:cNvSpPr txBox="1"/>
          <p:nvPr/>
        </p:nvSpPr>
        <p:spPr>
          <a:xfrm>
            <a:off x="1676400" y="7351968"/>
            <a:ext cx="19532027" cy="1661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Message from last MDP CM:  Need to increase focus on hybrid magnets</a:t>
            </a:r>
          </a:p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- Intrinsically connects the core program priorities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9B9BB3F-45A5-2C9B-D06A-F08D74F1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2909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9352-412A-9843-BDBA-86FA3D2D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collaboration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F21D-B59C-0F47-9837-54720A20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436606" cy="954950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Related to program roadmap:</a:t>
            </a:r>
          </a:p>
          <a:p>
            <a:pPr lvl="1"/>
            <a:r>
              <a:rPr lang="en-US" dirty="0"/>
              <a:t>How have we progressed towards program milestones? Are the milestones still appropriate?</a:t>
            </a:r>
          </a:p>
          <a:p>
            <a:pPr lvl="1"/>
            <a:r>
              <a:rPr lang="en-US" dirty="0"/>
              <a:t>What issues jeopardize success? How can we address them?</a:t>
            </a:r>
          </a:p>
          <a:p>
            <a:pPr lvl="1"/>
            <a:r>
              <a:rPr lang="en-US" dirty="0"/>
              <a:t>What challenges were encountered over the last year? What lessons were learned?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Related to collaboration functioning:</a:t>
            </a:r>
          </a:p>
          <a:p>
            <a:pPr lvl="1"/>
            <a:r>
              <a:rPr lang="en-US" dirty="0"/>
              <a:t>Where do we see opportunities to improve, e.g. </a:t>
            </a:r>
          </a:p>
          <a:p>
            <a:pPr lvl="2"/>
            <a:r>
              <a:rPr lang="en-US" dirty="0"/>
              <a:t>Communication &amp; coordination (e.g. within Areas, between Areas, with ”G7” management team)</a:t>
            </a:r>
          </a:p>
          <a:p>
            <a:pPr lvl="2"/>
            <a:r>
              <a:rPr lang="en-US" dirty="0"/>
              <a:t>Leveraging of infrastructure; investment in, and development of, infrastructure, etc.</a:t>
            </a:r>
          </a:p>
          <a:p>
            <a:pPr lvl="1"/>
            <a:r>
              <a:rPr lang="en-US" dirty="0"/>
              <a:t>What appears to be working well? How can we build on that?</a:t>
            </a:r>
          </a:p>
          <a:p>
            <a:pPr lvl="1"/>
            <a:r>
              <a:rPr lang="en-US" dirty="0"/>
              <a:t>Are there lessons-learned that can/should influence how we collaborate more broadly, e.g. with HFM?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Related to long-term planning:</a:t>
            </a:r>
          </a:p>
          <a:p>
            <a:pPr lvl="1"/>
            <a:r>
              <a:rPr lang="en-US" dirty="0"/>
              <a:t>Lets clarify the process to develop our updated roadmaps – goal is new document before end of 2024!</a:t>
            </a:r>
          </a:p>
          <a:p>
            <a:pPr lvl="1"/>
            <a:r>
              <a:rPr lang="en-US" dirty="0"/>
              <a:t>How can we best impact HEP goals and strategic plans?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F79A-97D9-9746-B6D9-76740DA7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C743-6C5B-8541-8264-A406BD0C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DD13-F727-B874-7725-D2552903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13234281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44069-F450-604C-488B-45B8CE82DEB7}"/>
              </a:ext>
            </a:extLst>
          </p:cNvPr>
          <p:cNvSpPr/>
          <p:nvPr/>
        </p:nvSpPr>
        <p:spPr>
          <a:xfrm>
            <a:off x="9276302" y="2244426"/>
            <a:ext cx="11643386" cy="10468273"/>
          </a:xfrm>
          <a:prstGeom prst="roundRect">
            <a:avLst>
              <a:gd name="adj" fmla="val 2214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76362-D5A7-BDC0-354C-195F1559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structure was revised with the 2020 Updated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F033-70C4-7363-418A-E3C91167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FB44-F3AD-E3E8-A2F5-E33EA6D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B2D8-3D2F-E8B8-2FEE-6C3F092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2A5DC-02AB-A357-9A70-39AA004912DB}"/>
              </a:ext>
            </a:extLst>
          </p:cNvPr>
          <p:cNvSpPr txBox="1"/>
          <p:nvPr/>
        </p:nvSpPr>
        <p:spPr>
          <a:xfrm>
            <a:off x="1290903" y="3399821"/>
            <a:ext cx="5655129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ctr"/>
            <a:r>
              <a:rPr lang="en-US" b="1" dirty="0"/>
              <a:t>Current Strategic Priorities: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Probing stress management structures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Hybrid HTS/LTS designs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Understanding and impacting the disturbance-spectrum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Advancing both LTS and HTS conductors, optimized for HEP applications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E0FB-EF99-E722-63A1-D0F0DD58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16" y="2503598"/>
            <a:ext cx="11108122" cy="99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32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7B1864-6096-5082-0F14-DCCF64AEDBDF}"/>
              </a:ext>
            </a:extLst>
          </p:cNvPr>
          <p:cNvSpPr/>
          <p:nvPr/>
        </p:nvSpPr>
        <p:spPr>
          <a:xfrm>
            <a:off x="10772078" y="4928839"/>
            <a:ext cx="8590613" cy="6735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3A17-5B1E-6153-62E4-7A09B006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identified 10 </a:t>
            </a:r>
            <a:r>
              <a:rPr lang="en-US" dirty="0" err="1"/>
              <a:t>pTeV</a:t>
            </a:r>
            <a:r>
              <a:rPr lang="en-US" dirty="0"/>
              <a:t> colliders for the energy frontier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9E40-02AE-9B6A-F4B9-14B64271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79B3-DFFC-5DCD-97C2-EF0B847B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B5DB-7059-070F-439B-31AB48A4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BF75-6043-CDCB-0421-FBA4E44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48659-F35D-EC68-3385-E36618C3D29B}"/>
              </a:ext>
            </a:extLst>
          </p:cNvPr>
          <p:cNvSpPr/>
          <p:nvPr/>
        </p:nvSpPr>
        <p:spPr>
          <a:xfrm>
            <a:off x="8764860" y="3136065"/>
            <a:ext cx="36129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Colliders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2B91872-3BEE-B3F8-AE91-7B4F7BE403A8}"/>
              </a:ext>
            </a:extLst>
          </p:cNvPr>
          <p:cNvCxnSpPr/>
          <p:nvPr/>
        </p:nvCxnSpPr>
        <p:spPr>
          <a:xfrm>
            <a:off x="10772078" y="4036741"/>
            <a:ext cx="1984917" cy="1315844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B05869-666A-5831-5913-056EFF32E1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18088" y="4034109"/>
            <a:ext cx="2274850" cy="1318475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E658EC-FBBC-93F4-439F-3550409B059C}"/>
              </a:ext>
            </a:extLst>
          </p:cNvPr>
          <p:cNvSpPr/>
          <p:nvPr/>
        </p:nvSpPr>
        <p:spPr>
          <a:xfrm>
            <a:off x="4671335" y="5423467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Higgs factories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047644-2A34-0DAA-0405-E8A16F2ED874}"/>
              </a:ext>
            </a:extLst>
          </p:cNvPr>
          <p:cNvSpPr/>
          <p:nvPr/>
        </p:nvSpPr>
        <p:spPr>
          <a:xfrm>
            <a:off x="11250552" y="5391672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energy frontier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17286AE1-B90E-5127-297D-045197642859}"/>
              </a:ext>
            </a:extLst>
          </p:cNvPr>
          <p:cNvSpPr/>
          <p:nvPr/>
        </p:nvSpPr>
        <p:spPr>
          <a:xfrm>
            <a:off x="5307980" y="7446247"/>
            <a:ext cx="3456880" cy="3211826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 Magnets for IRs, misc.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Not a driver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B6BEB3-42B8-ABC3-AA8F-4DF3BB3D6894}"/>
              </a:ext>
            </a:extLst>
          </p:cNvPr>
          <p:cNvSpPr/>
          <p:nvPr/>
        </p:nvSpPr>
        <p:spPr>
          <a:xfrm>
            <a:off x="11250552" y="7330256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BB9B78-C295-AC44-979C-437BF8062349}"/>
              </a:ext>
            </a:extLst>
          </p:cNvPr>
          <p:cNvSpPr/>
          <p:nvPr/>
        </p:nvSpPr>
        <p:spPr>
          <a:xfrm>
            <a:off x="15038250" y="7329898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F590EE9-B224-5E24-E07D-FD90A4CB0EE3}"/>
              </a:ext>
            </a:extLst>
          </p:cNvPr>
          <p:cNvCxnSpPr>
            <a:cxnSpLocks/>
          </p:cNvCxnSpPr>
          <p:nvPr/>
        </p:nvCxnSpPr>
        <p:spPr>
          <a:xfrm>
            <a:off x="14853423" y="6191546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D929AE7-3648-A204-4165-27324F4299F1}"/>
              </a:ext>
            </a:extLst>
          </p:cNvPr>
          <p:cNvCxnSpPr>
            <a:cxnSpLocks/>
          </p:cNvCxnSpPr>
          <p:nvPr/>
        </p:nvCxnSpPr>
        <p:spPr>
          <a:xfrm>
            <a:off x="12048405" y="6255962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nip Same Side Corner Rectangle 23">
            <a:extLst>
              <a:ext uri="{FF2B5EF4-FFF2-40B4-BE49-F238E27FC236}">
                <a16:creationId xmlns:a16="http://schemas.microsoft.com/office/drawing/2014/main" id="{858269B7-44AC-A654-0D37-D1E67B8BD7E3}"/>
              </a:ext>
            </a:extLst>
          </p:cNvPr>
          <p:cNvSpPr/>
          <p:nvPr/>
        </p:nvSpPr>
        <p:spPr>
          <a:xfrm>
            <a:off x="12534287" y="9177239"/>
            <a:ext cx="5007925" cy="2007389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These opportunities serve as </a:t>
            </a:r>
            <a:r>
              <a:rPr lang="en-US" b="1" i="1" dirty="0"/>
              <a:t>drivers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8D60EA63-6F04-FFBF-52CE-1E235EB426C8}"/>
              </a:ext>
            </a:extLst>
          </p:cNvPr>
          <p:cNvSpPr/>
          <p:nvPr/>
        </p:nvSpPr>
        <p:spPr>
          <a:xfrm>
            <a:off x="6679581" y="6724607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A49521CA-B7B6-1E32-73DF-7B501717C029}"/>
              </a:ext>
            </a:extLst>
          </p:cNvPr>
          <p:cNvSpPr/>
          <p:nvPr/>
        </p:nvSpPr>
        <p:spPr>
          <a:xfrm>
            <a:off x="13051988" y="8324794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8B3FA9C4-2492-BB9E-D09F-A791BBC7ACF5}"/>
              </a:ext>
            </a:extLst>
          </p:cNvPr>
          <p:cNvSpPr/>
          <p:nvPr/>
        </p:nvSpPr>
        <p:spPr>
          <a:xfrm>
            <a:off x="15830986" y="8368200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4764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3C05-14D1-3539-E1FB-78DF3EF3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focal points, priorities, and synergies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D655-55ED-173A-40C2-6DBAF1ED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F1FE-CFD5-82AC-D766-46EDB05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C0802-EBFF-FAC4-BF38-4E32C2FB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EB139A-F5F8-2D3A-9F91-CA031CE04449}"/>
              </a:ext>
            </a:extLst>
          </p:cNvPr>
          <p:cNvSpPr/>
          <p:nvPr/>
        </p:nvSpPr>
        <p:spPr>
          <a:xfrm>
            <a:off x="2543175" y="4543425"/>
            <a:ext cx="8112702" cy="7822055"/>
          </a:xfrm>
          <a:prstGeom prst="ellipse">
            <a:avLst/>
          </a:prstGeom>
          <a:solidFill>
            <a:schemeClr val="accent6">
              <a:lumMod val="20000"/>
              <a:lumOff val="80000"/>
              <a:alpha val="21967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F5744-D9D5-9647-32FC-623D7AB2AFB2}"/>
              </a:ext>
            </a:extLst>
          </p:cNvPr>
          <p:cNvSpPr/>
          <p:nvPr/>
        </p:nvSpPr>
        <p:spPr>
          <a:xfrm>
            <a:off x="6434571" y="2327288"/>
            <a:ext cx="8112702" cy="6833650"/>
          </a:xfrm>
          <a:prstGeom prst="ellipse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0180A-B1D9-AD72-E74C-2FAC11B5BEC8}"/>
              </a:ext>
            </a:extLst>
          </p:cNvPr>
          <p:cNvSpPr/>
          <p:nvPr/>
        </p:nvSpPr>
        <p:spPr>
          <a:xfrm>
            <a:off x="9582150" y="4755708"/>
            <a:ext cx="8448675" cy="7822055"/>
          </a:xfrm>
          <a:prstGeom prst="ellipse">
            <a:avLst/>
          </a:prstGeom>
          <a:solidFill>
            <a:schemeClr val="accent5">
              <a:lumMod val="20000"/>
              <a:lumOff val="80000"/>
              <a:alpha val="3581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ABDC-8B10-D67B-BD16-5DBC0122CC53}"/>
              </a:ext>
            </a:extLst>
          </p:cNvPr>
          <p:cNvSpPr txBox="1"/>
          <p:nvPr/>
        </p:nvSpPr>
        <p:spPr>
          <a:xfrm>
            <a:off x="9858375" y="3657600"/>
            <a:ext cx="119455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042D2-F8C0-2838-8E41-118B05DF5855}"/>
              </a:ext>
            </a:extLst>
          </p:cNvPr>
          <p:cNvSpPr txBox="1"/>
          <p:nvPr/>
        </p:nvSpPr>
        <p:spPr>
          <a:xfrm>
            <a:off x="13803456" y="9373221"/>
            <a:ext cx="324960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Sustainability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92AAB-3727-D2C7-1EC1-E17FF10354D3}"/>
              </a:ext>
            </a:extLst>
          </p:cNvPr>
          <p:cNvSpPr txBox="1"/>
          <p:nvPr/>
        </p:nvSpPr>
        <p:spPr>
          <a:xfrm>
            <a:off x="4850127" y="9373221"/>
            <a:ext cx="3158233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Performance</a:t>
            </a:r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84E8FC4F-B50F-93D8-78E0-AE7C3CCF22D6}"/>
              </a:ext>
            </a:extLst>
          </p:cNvPr>
          <p:cNvSpPr/>
          <p:nvPr/>
        </p:nvSpPr>
        <p:spPr>
          <a:xfrm rot="18755487">
            <a:off x="3558256" y="7816703"/>
            <a:ext cx="2347479" cy="3974806"/>
          </a:xfrm>
          <a:prstGeom prst="stripedRightArrow">
            <a:avLst>
              <a:gd name="adj1" fmla="val 73442"/>
              <a:gd name="adj2" fmla="val 59756"/>
            </a:avLst>
          </a:prstGeom>
          <a:solidFill>
            <a:srgbClr val="FFFFFF">
              <a:alpha val="5814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E1FE0A35-69A5-807E-57CD-EB0F68E03C4D}"/>
              </a:ext>
            </a:extLst>
          </p:cNvPr>
          <p:cNvSpPr/>
          <p:nvPr/>
        </p:nvSpPr>
        <p:spPr>
          <a:xfrm rot="16999733">
            <a:off x="7628373" y="7790195"/>
            <a:ext cx="3544327" cy="3974806"/>
          </a:xfrm>
          <a:prstGeom prst="stripedRightArrow">
            <a:avLst>
              <a:gd name="adj1" fmla="val 73442"/>
              <a:gd name="adj2" fmla="val 59756"/>
            </a:avLst>
          </a:prstGeom>
          <a:solidFill>
            <a:srgbClr val="FFFFFF">
              <a:alpha val="7418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00AC6-CF14-7554-3777-874C12BA2CB4}"/>
              </a:ext>
            </a:extLst>
          </p:cNvPr>
          <p:cNvSpPr txBox="1"/>
          <p:nvPr/>
        </p:nvSpPr>
        <p:spPr>
          <a:xfrm>
            <a:off x="15369629" y="2322608"/>
            <a:ext cx="8816737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dirty="0"/>
              <a:t>We remain a GARD program, i.e. our focus is on “generic magnet R&amp;D”</a:t>
            </a:r>
          </a:p>
        </p:txBody>
      </p:sp>
    </p:spTree>
    <p:extLst>
      <p:ext uri="{BB962C8B-B14F-4D97-AF65-F5344CB8AC3E}">
        <p14:creationId xmlns:p14="http://schemas.microsoft.com/office/powerpoint/2010/main" val="83632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updating our roadmaps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F95C-6876-BB79-EB7C-A74D5EB9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375" y="9212514"/>
            <a:ext cx="22305012" cy="2819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2D19-41C9-E324-D977-7FC3977F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83CFE-5E5F-8CDA-FA0C-584B5985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76" y="2924192"/>
            <a:ext cx="19549948" cy="56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86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67CE-9C28-B4CC-DD84-B52B0F6D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4756-F704-5227-A4EC-4DAB2F4B0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275F-480C-6F42-4202-073EFE0A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BE8C-A302-F5BD-2C7D-89A22CA3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6F8D-D940-0DF8-8150-4C1A21CF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32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 – time for an update!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3627129" y="2805063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D2CB9-05C9-C750-EAB4-16374BAAE6D2}"/>
              </a:ext>
            </a:extLst>
          </p:cNvPr>
          <p:cNvCxnSpPr/>
          <p:nvPr/>
        </p:nvCxnSpPr>
        <p:spPr>
          <a:xfrm>
            <a:off x="11360727" y="4842163"/>
            <a:ext cx="1371600" cy="0"/>
          </a:xfrm>
          <a:prstGeom prst="straightConnector1">
            <a:avLst/>
          </a:prstGeom>
          <a:noFill/>
          <a:ln w="60325" cap="flat">
            <a:solidFill>
              <a:srgbClr val="FF0000"/>
            </a:solidFill>
            <a:prstDash val="sysDot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6111A589-3C78-962C-C790-C27DCFFC50DE}"/>
              </a:ext>
            </a:extLst>
          </p:cNvPr>
          <p:cNvSpPr/>
          <p:nvPr/>
        </p:nvSpPr>
        <p:spPr>
          <a:xfrm>
            <a:off x="12718473" y="4509655"/>
            <a:ext cx="311727" cy="353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7501A18-76F5-2C88-388D-8BF0C146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533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6C79-EFB1-9CEB-EABF-99C7D2D3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considerations in magnet R&amp;D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80B6-253D-0546-BA0E-58CC7B98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Muon collider is the only collider with “on-shore” potential </a:t>
            </a:r>
          </a:p>
          <a:p>
            <a:r>
              <a:rPr lang="en-US" dirty="0"/>
              <a:t>Both Muon and hadron colliders </a:t>
            </a:r>
            <a:r>
              <a:rPr lang="en-US" b="1" u="sng" dirty="0"/>
              <a:t>absolutely depend </a:t>
            </a:r>
            <a:r>
              <a:rPr lang="en-US" dirty="0"/>
              <a:t>on magnet developments</a:t>
            </a:r>
          </a:p>
          <a:p>
            <a:r>
              <a:rPr lang="en-US" dirty="0"/>
              <a:t>The Muon collider </a:t>
            </a:r>
            <a:r>
              <a:rPr lang="en-US" b="1" u="sng" dirty="0"/>
              <a:t>requires</a:t>
            </a:r>
            <a:r>
              <a:rPr lang="en-US" dirty="0"/>
              <a:t> some use of HTS</a:t>
            </a:r>
          </a:p>
          <a:p>
            <a:r>
              <a:rPr lang="en-US" dirty="0"/>
              <a:t>Both machines will be </a:t>
            </a:r>
            <a:r>
              <a:rPr lang="en-US" b="1" u="sng" dirty="0"/>
              <a:t>challenged by construction and operational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CAE2-6A6A-A0CB-40A8-39D5005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AE80-D3C6-3725-BCA6-5EC3B56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F7A3-58BA-5169-4470-869210C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0F8E-5751-0802-FE71-910B8B8AEB9E}"/>
              </a:ext>
            </a:extLst>
          </p:cNvPr>
          <p:cNvSpPr txBox="1"/>
          <p:nvPr/>
        </p:nvSpPr>
        <p:spPr>
          <a:xfrm>
            <a:off x="418567" y="6192455"/>
            <a:ext cx="9205484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As part of this initiative, we recommend </a:t>
            </a:r>
            <a:r>
              <a:rPr lang="en-US" sz="3600" b="1" dirty="0">
                <a:effectLst/>
                <a:latin typeface="ArialMTStd"/>
              </a:rPr>
              <a:t>targeted collider R&amp;D </a:t>
            </a:r>
            <a:r>
              <a:rPr lang="en-US" sz="3600" dirty="0">
                <a:effectLst/>
                <a:latin typeface="ArialMTStd"/>
              </a:rPr>
              <a:t>to establish the feasibility of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 muon collider</a:t>
            </a:r>
            <a:r>
              <a:rPr lang="en-US" sz="3600" dirty="0">
                <a:effectLst/>
                <a:latin typeface="ArialMTStd"/>
              </a:rPr>
              <a:t>. A key milestone on this path is to design a muon collider demonstrator facility.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7F9E-7E7D-1202-F39D-F5521B3C9B7D}"/>
              </a:ext>
            </a:extLst>
          </p:cNvPr>
          <p:cNvSpPr txBox="1"/>
          <p:nvPr/>
        </p:nvSpPr>
        <p:spPr>
          <a:xfrm>
            <a:off x="11606747" y="6071654"/>
            <a:ext cx="12358686" cy="3416320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dirty="0">
                <a:effectLst/>
                <a:latin typeface="ArialMTStd"/>
              </a:rPr>
              <a:t>Support vigorous R&amp;D toward a cost-effective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based on proton, muon, or possible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technologies, including an evaluation of options for US siting of such a machine, with a goal of being ready to build major test facilities and demonstrator facilities within the next 10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33BF8-8AE4-8A1E-1F3B-136EE33E51DC}"/>
              </a:ext>
            </a:extLst>
          </p:cNvPr>
          <p:cNvSpPr txBox="1"/>
          <p:nvPr/>
        </p:nvSpPr>
        <p:spPr>
          <a:xfrm>
            <a:off x="3439728" y="9608775"/>
            <a:ext cx="18126075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Although we do not know if a muon collider is ultimately feasible, the road toward it leads from current Fermilab strengths and capabilities to a series of proton beam improve- </a:t>
            </a:r>
            <a:r>
              <a:rPr lang="en-US" sz="3600" dirty="0" err="1">
                <a:effectLst/>
                <a:latin typeface="ArialMTStd"/>
              </a:rPr>
              <a:t>ments</a:t>
            </a:r>
            <a:r>
              <a:rPr lang="en-US" sz="3600" dirty="0">
                <a:effectLst/>
                <a:latin typeface="ArialMTStd"/>
              </a:rPr>
              <a:t> and neutrino beam facilities, each producing world-class science while performing critical R&amp;D towards a muon collider. At the end of the path is an unparalleled global facility on US soil. This is our Muon Shot.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78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0BDD-D3E7-6EBC-A229-6431DE3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P5 recognized commonality in 10pTeV collider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C2B3-E175-2902-A6C8-621EAB09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A06C-D565-886C-B570-BAF40C6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FF8D-F8E6-1667-41E9-5B48F43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593E-0257-E890-E25D-F1B78A7FA01D}"/>
              </a:ext>
            </a:extLst>
          </p:cNvPr>
          <p:cNvSpPr txBox="1"/>
          <p:nvPr/>
        </p:nvSpPr>
        <p:spPr>
          <a:xfrm>
            <a:off x="13087350" y="3441679"/>
            <a:ext cx="11110156" cy="4016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note that there are many synergies between muon and proton colliders, especially in the area of development of high-field magnets. R&amp;D efforts in the next 5-year timescale will define the scope of test facilities for later in the decade, paving the way for initiating demonstrator facilities within a 10-year timescale (Recommendation 6).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2127B-B892-7D17-5CCB-1383DD486B3F}"/>
              </a:ext>
            </a:extLst>
          </p:cNvPr>
          <p:cNvSpPr txBox="1"/>
          <p:nvPr/>
        </p:nvSpPr>
        <p:spPr>
          <a:xfrm>
            <a:off x="91845" y="3441680"/>
            <a:ext cx="1120480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Parallel to the R&amp;D for a Higgs factory, the US R&amp;D effort should develop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collider, such as a muon collider, a proton collider, or possibly an electron-positron collider based on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technology. The US should participate in the International Muon Collider Collaboration (IMCC) and take a leading role in defining a reference design.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46D21-3FE3-0D5E-4CAE-2CBE0439C540}"/>
              </a:ext>
            </a:extLst>
          </p:cNvPr>
          <p:cNvSpPr/>
          <p:nvPr/>
        </p:nvSpPr>
        <p:spPr>
          <a:xfrm>
            <a:off x="2085974" y="7984949"/>
            <a:ext cx="9934576" cy="41547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 magnet R&amp;D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FAE17-40AD-B56A-1697-94A893E53C2A}"/>
              </a:ext>
            </a:extLst>
          </p:cNvPr>
          <p:cNvSpPr/>
          <p:nvPr/>
        </p:nvSpPr>
        <p:spPr>
          <a:xfrm>
            <a:off x="8067674" y="8031025"/>
            <a:ext cx="11204805" cy="4154799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 magnet R&amp;D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FAB89-F0C8-CE62-74EA-5AA9C3149174}"/>
              </a:ext>
            </a:extLst>
          </p:cNvPr>
          <p:cNvSpPr txBox="1"/>
          <p:nvPr/>
        </p:nvSpPr>
        <p:spPr>
          <a:xfrm>
            <a:off x="8315325" y="9462095"/>
            <a:ext cx="350520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field dipoles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Sustainability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699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94246</TotalTime>
  <Words>1593</Words>
  <Application>Microsoft Macintosh PowerPoint</Application>
  <PresentationFormat>Custom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ArialMTStd</vt:lpstr>
      <vt:lpstr>Calibri</vt:lpstr>
      <vt:lpstr>Courier New</vt:lpstr>
      <vt:lpstr>Franklin Gothic Book</vt:lpstr>
      <vt:lpstr>Franklin Gothic Medium</vt:lpstr>
      <vt:lpstr>ATAP No Footer</vt:lpstr>
      <vt:lpstr>PowerPoint Presentation</vt:lpstr>
      <vt:lpstr>Our structure was revised with the 2020 Updated Roadmaps</vt:lpstr>
      <vt:lpstr>P5 identified 10 pTeV colliders for the energy frontier</vt:lpstr>
      <vt:lpstr>Identifying focal points, priorities, and synergies</vt:lpstr>
      <vt:lpstr>Schedule for updating our roadmaps</vt:lpstr>
      <vt:lpstr>Background</vt:lpstr>
      <vt:lpstr>US MDP 2020 roadmaps – long range – time for an update!</vt:lpstr>
      <vt:lpstr>Driving considerations in magnet R&amp;D focus</vt:lpstr>
      <vt:lpstr>The P5 recognized commonality in 10pTeV collider R&amp;D</vt:lpstr>
      <vt:lpstr>Sustainability is a major concern for future colliders</vt:lpstr>
      <vt:lpstr>Cost is a driving, and likely decisive, factor in a future collider</vt:lpstr>
      <vt:lpstr>Recap of our MDP vision and goals</vt:lpstr>
      <vt:lpstr>Our Program was initiated as a result of the 2013 P5 report</vt:lpstr>
      <vt:lpstr>Goals for the collaboration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soprestemon</cp:lastModifiedBy>
  <cp:revision>388</cp:revision>
  <dcterms:modified xsi:type="dcterms:W3CDTF">2024-05-02T16:03:47Z</dcterms:modified>
</cp:coreProperties>
</file>