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3" r:id="rId2"/>
    <p:sldId id="2015" r:id="rId3"/>
    <p:sldId id="1969" r:id="rId4"/>
    <p:sldId id="1970" r:id="rId5"/>
    <p:sldId id="1977" r:id="rId6"/>
    <p:sldId id="1978" r:id="rId7"/>
    <p:sldId id="2001" r:id="rId8"/>
    <p:sldId id="1971" r:id="rId9"/>
    <p:sldId id="2002" r:id="rId10"/>
    <p:sldId id="1979" r:id="rId11"/>
    <p:sldId id="2003" r:id="rId12"/>
    <p:sldId id="1982" r:id="rId13"/>
    <p:sldId id="2004" r:id="rId14"/>
    <p:sldId id="2005" r:id="rId15"/>
    <p:sldId id="1984" r:id="rId16"/>
    <p:sldId id="1985" r:id="rId17"/>
    <p:sldId id="2016" r:id="rId18"/>
    <p:sldId id="2017" r:id="rId19"/>
    <p:sldId id="2020" r:id="rId20"/>
    <p:sldId id="2021" r:id="rId21"/>
    <p:sldId id="2022" r:id="rId22"/>
    <p:sldId id="2023" r:id="rId23"/>
    <p:sldId id="2027" r:id="rId24"/>
    <p:sldId id="2024" r:id="rId25"/>
    <p:sldId id="2025" r:id="rId26"/>
    <p:sldId id="2028" r:id="rId27"/>
    <p:sldId id="2029" r:id="rId28"/>
    <p:sldId id="2026" r:id="rId29"/>
    <p:sldId id="2031" r:id="rId30"/>
    <p:sldId id="2013" r:id="rId31"/>
    <p:sldId id="2032" r:id="rId32"/>
    <p:sldId id="567" r:id="rId33"/>
    <p:sldId id="445" r:id="rId34"/>
    <p:sldId id="422" r:id="rId35"/>
    <p:sldId id="446" r:id="rId36"/>
    <p:sldId id="572" r:id="rId37"/>
    <p:sldId id="2008" r:id="rId38"/>
    <p:sldId id="2009" r:id="rId39"/>
    <p:sldId id="2012" r:id="rId40"/>
    <p:sldId id="2010" r:id="rId41"/>
    <p:sldId id="2011" r:id="rId42"/>
    <p:sldId id="2033" r:id="rId43"/>
    <p:sldId id="416" r:id="rId44"/>
    <p:sldId id="2018" r:id="rId45"/>
    <p:sldId id="2030" r:id="rId46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304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shim proposal for A13b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Ferracin, Dan Cheng, Laura Garcia Fajardo, Giorgio Vallone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MQXFA13b Structure &amp; Shims Review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February 14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A34E-0146-4B96-85C3-1BB6AEBE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arc length deviation to radial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4A6E-716E-40F3-A468-B6A2A6A2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_arc-length * 4 = </a:t>
            </a:r>
            <a:r>
              <a:rPr lang="en-US" dirty="0"/>
              <a:t>2</a:t>
            </a:r>
            <a:r>
              <a:rPr lang="en-US" dirty="0">
                <a:sym typeface="Symbol" panose="05050102010706020507" pitchFamily="18" charset="2"/>
              </a:rPr>
              <a:t> r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r = _arc-length * 2/ 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5284-7A98-48ED-8769-E503B111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0C72A-BE3C-4565-9EFD-BD43F280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radial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755276"/>
              </p:ext>
            </p:extLst>
          </p:nvPr>
        </p:nvGraphicFramePr>
        <p:xfrm>
          <a:off x="816000" y="1124744"/>
          <a:ext cx="11375997" cy="571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90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81543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8910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379309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Ave 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 ss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 + shim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7220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379424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793441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B40114-8BA4-4468-A000-1FBCB786B1B9}"/>
              </a:ext>
            </a:extLst>
          </p:cNvPr>
          <p:cNvSpPr/>
          <p:nvPr/>
        </p:nvSpPr>
        <p:spPr>
          <a:xfrm>
            <a:off x="8529009" y="1484784"/>
            <a:ext cx="3647725" cy="5373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887C703D-48C9-4A39-9BBA-C1712431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1" y="22643"/>
            <a:ext cx="1487485" cy="10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0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A263-A600-4081-A82E-1F2FC825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A07b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F791-AC02-41B9-8C53-FBC4FDDC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Let’s assume that </a:t>
            </a:r>
          </a:p>
          <a:p>
            <a:pPr lvl="1"/>
            <a:r>
              <a:rPr lang="en-US" dirty="0"/>
              <a:t>A13b “upper” is like A14b</a:t>
            </a:r>
          </a:p>
          <a:p>
            <a:pPr lvl="1"/>
            <a:r>
              <a:rPr lang="en-US" dirty="0"/>
              <a:t>A13b “lower” is like A05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0EE04-1008-4C67-AED2-3AE36AB9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08D2-228B-4DCD-B31F-89EEA52B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90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straight section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774056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6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LE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868337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2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AF4E7-F0A1-4CD2-95A4-E5B8A295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</a:t>
            </a:r>
            <a:br>
              <a:rPr lang="en-US" dirty="0"/>
            </a:br>
            <a:r>
              <a:rPr lang="en-US" dirty="0"/>
              <a:t>Coil radial (shimmed) deviation +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EDEF-AB64-4E45-82F2-4A55103E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B85E-3C68-46FC-B1EE-8254765F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9615B-B701-432C-A7A4-B1F2656E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6B73C0-568A-4B85-B867-689F4371E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388704"/>
              </p:ext>
            </p:extLst>
          </p:nvPr>
        </p:nvGraphicFramePr>
        <p:xfrm>
          <a:off x="1055439" y="2283799"/>
          <a:ext cx="10320558" cy="21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980227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4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43 mils, with the possibility of going to 45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64106"/>
              </p:ext>
            </p:extLst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28281"/>
              </p:ext>
            </p:extLst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01873"/>
              </p:ext>
            </p:extLst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A13b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0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Updated loading shim plan of A13b with coil 150 replacing coil 241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Issue of field quality in 13b with coil 241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 of the radial deviation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63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D9EF-7AE6-49BB-95CB-2BEF44EA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A13b with coil 241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C364-1D6C-4B15-8433-CCF443D6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661248"/>
            <a:ext cx="10560000" cy="4649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Good agreement with Roxie computations where 241 (Q1) is shifted outwards by about 0.2 mm radially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DBFEB-8F65-4C3C-9A52-6F2A709A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B823F-0DF4-469E-BFBC-CF1EBDF7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6BB1A-B36A-415E-8ADC-EAD511B6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1268760"/>
            <a:ext cx="6096528" cy="342929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D65388-F0DF-4BEE-B7BA-D40F9E149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72" y="1275139"/>
            <a:ext cx="6096528" cy="342929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54514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5CF5-CDED-484E-A946-E6A4D4FF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A13b shim plan</a:t>
            </a:r>
            <a:br>
              <a:rPr lang="en-US" dirty="0"/>
            </a:br>
            <a:r>
              <a:rPr lang="en-US" dirty="0"/>
              <a:t>Using virgin coils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A1B82-9079-49D0-A3BA-52ED5475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B842E-6B5F-4BF6-AE37-73DE0A70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A990F-49A7-42CE-A815-F53B83A2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46320-6B3E-4855-9054-4DC0CC848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" y="1425323"/>
            <a:ext cx="5343137" cy="4007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BC7E0-827F-44C5-9D2C-11F1421A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98" y="1353601"/>
            <a:ext cx="6754953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3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Updated loading shim plan of A13b with coil 150 replacing coil 241</a:t>
            </a:r>
          </a:p>
          <a:p>
            <a:endParaRPr lang="en-US" dirty="0"/>
          </a:p>
          <a:p>
            <a:r>
              <a:rPr lang="en-US" dirty="0"/>
              <a:t>Issue of field quality in 13b with coil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 of the radial deviation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C0ED-C00F-4AFF-A70B-50B5E5DA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A13b shim plan</a:t>
            </a:r>
            <a:br>
              <a:rPr lang="en-US" dirty="0"/>
            </a:br>
            <a:r>
              <a:rPr lang="en-US" dirty="0"/>
              <a:t>Using virgin coils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E424-8337-4B5D-8EEC-99695F5F2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B8C44-A6A1-4993-B176-A4684622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67926-59B1-4805-B18B-81FEEBD7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C9BFA-76E3-419E-887C-85E22A973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1743227"/>
            <a:ext cx="6023992" cy="4376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4ECBE-20D7-459A-8B78-FB267F0C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9052"/>
            <a:ext cx="6095999" cy="44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D327-EE7A-4536-8AD9-7F908AC2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A13b shim plan</a:t>
            </a:r>
            <a:br>
              <a:rPr lang="en-US" dirty="0"/>
            </a:br>
            <a:r>
              <a:rPr lang="en-US" dirty="0"/>
              <a:t>Using tested coil size (for Q2 to Q4)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0F4B-7571-4AC0-80FC-7DA23CFF8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7292B-10FF-4EC5-832D-C3447DE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1B829-EC11-4341-8F42-E86E204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86032-9929-4D74-A4C6-7C236929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" y="1425323"/>
            <a:ext cx="5343137" cy="400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25DFD-E629-4DE4-AE75-3F72AF951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07" y="1220290"/>
            <a:ext cx="6754953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238F-948B-4F99-B6B7-35475AA6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A13b shim plan</a:t>
            </a:r>
            <a:br>
              <a:rPr lang="en-US" dirty="0"/>
            </a:br>
            <a:r>
              <a:rPr lang="en-US" dirty="0"/>
              <a:t>Using tested coil size (for Q2 to Q4)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C1B03-359D-4D61-947C-62929C919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8AC66-CE9F-4C25-A976-EC4D6849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110EB-3174-46AC-A598-209B2B5F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4C5BE-40F8-43F7-B8FF-01EA1D8E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166"/>
            <a:ext cx="5583277" cy="4056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0025B-2CEA-4AA9-ACD1-88AFD9E3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723" y="1611166"/>
            <a:ext cx="5651512" cy="410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3A5ADC-F340-4DD8-9937-112213E6D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5719395"/>
            <a:ext cx="3218103" cy="5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621A-D2CA-4F5E-8AA5-0B9165A9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5CA6-D75E-4431-ACF3-DC7A525F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case of A7b and A8b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3C6CD-467D-4C98-AEF2-8B625197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F2480-513B-4E9E-8CD1-FED71F0C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9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C95-E11B-425D-97A9-3F035715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A7b shim plan</a:t>
            </a:r>
            <a:br>
              <a:rPr lang="en-US" dirty="0"/>
            </a:br>
            <a:r>
              <a:rPr lang="en-US" dirty="0"/>
              <a:t>Using virgin coils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3D54-E6AA-453B-B9AE-682A42DA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4099C-214A-4342-BA64-023792D8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99BA2-9060-46F1-9771-3ECEFD02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FC326-F0ED-4ECD-BD8D-ECCBBC12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22" y="1114000"/>
            <a:ext cx="5225652" cy="3919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1C471-92F9-4EA5-B30E-2E983F80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052736"/>
            <a:ext cx="6288877" cy="45684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6F301C-D087-4235-B327-F29C9FD8A6EB}"/>
              </a:ext>
            </a:extLst>
          </p:cNvPr>
          <p:cNvSpPr txBox="1">
            <a:spLocks/>
          </p:cNvSpPr>
          <p:nvPr/>
        </p:nvSpPr>
        <p:spPr>
          <a:xfrm>
            <a:off x="816000" y="5517193"/>
            <a:ext cx="10560000" cy="608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New coil in Q3 (bottom left) and not the biggest virgin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C75B-22F9-402E-8512-19B19BA4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A8b shim plan</a:t>
            </a:r>
            <a:br>
              <a:rPr lang="en-US" dirty="0"/>
            </a:br>
            <a:r>
              <a:rPr lang="en-US" dirty="0"/>
              <a:t>Using virgin coils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BECB-28B9-40D8-817D-062912B2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517193"/>
            <a:ext cx="10560000" cy="608971"/>
          </a:xfrm>
        </p:spPr>
        <p:txBody>
          <a:bodyPr/>
          <a:lstStyle/>
          <a:p>
            <a:r>
              <a:rPr lang="en-US" dirty="0"/>
              <a:t>New coil in Q3 (bottom left) and not the biggest virgin coil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6B27F-0C48-43D7-A4A7-469EBC50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857B5-7CCB-4B40-ADFB-92D87020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37C95-315E-4664-A4EE-562D25C7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376597" cy="403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09617-04CC-426B-A01A-5605402E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43" y="1340807"/>
            <a:ext cx="5540892" cy="40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22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621A-D2CA-4F5E-8AA5-0B9165A9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5CA6-D75E-4431-ACF3-DC7A525F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case of A13b with coil 150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3C6CD-467D-4C98-AEF2-8B625197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F2480-513B-4E9E-8CD1-FED71F0C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25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6BA1-EC49-40D4-A205-06B832B4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A13b shim plan</a:t>
            </a:r>
            <a:br>
              <a:rPr lang="en-US" dirty="0"/>
            </a:br>
            <a:r>
              <a:rPr lang="en-US" dirty="0"/>
              <a:t>Using virgin coils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6D31-111A-4B0C-AAA1-D88987E1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82B75-24CD-4190-BD3D-B8FF0CCB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9FC0A-D69F-41E3-9913-58A55617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3AEAB-A22B-445F-A0C5-BF3D0121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8033"/>
            <a:ext cx="4572396" cy="3429297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7F5C8A8-55B8-4E42-9071-75A21EF4E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284743"/>
            <a:ext cx="6754792" cy="490696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2B385-E298-44AE-9AC9-54F6EEF59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67477"/>
              </p:ext>
            </p:extLst>
          </p:nvPr>
        </p:nvGraphicFramePr>
        <p:xfrm>
          <a:off x="6737092" y="1838359"/>
          <a:ext cx="27559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57680389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49857363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74871185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5711694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A13b_229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A13b_150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53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-0.274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-0.315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5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78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EC6233-4BDF-40ED-A4AD-22BCFB4F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64" y="1340768"/>
            <a:ext cx="6299135" cy="4575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26BD4-E671-4DA1-B1D6-64EC7D30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A13b shim plan</a:t>
            </a:r>
            <a:br>
              <a:rPr lang="en-US" dirty="0"/>
            </a:br>
            <a:r>
              <a:rPr lang="en-US" dirty="0"/>
              <a:t>Using virgin coils size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B822105-2066-4A7F-8FE6-0EDCF3DBE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790629"/>
              </p:ext>
            </p:extLst>
          </p:nvPr>
        </p:nvGraphicFramePr>
        <p:xfrm>
          <a:off x="7550043" y="1340768"/>
          <a:ext cx="27559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77436345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93025247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58814546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8313302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A13b_229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2746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667784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8CC69-DA05-446C-9E48-005AF4F7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138FB-5457-4E07-8207-2A4A10FA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ED9F0B-44F7-4197-A00A-C6FF14E8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506"/>
            <a:ext cx="5992699" cy="43533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6728FF-4F50-4FE9-BA36-831EBEA8F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57016"/>
              </p:ext>
            </p:extLst>
          </p:nvPr>
        </p:nvGraphicFramePr>
        <p:xfrm>
          <a:off x="1264484" y="1767261"/>
          <a:ext cx="27559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57680389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49857363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74871185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5711694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A13b_229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A13b_150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53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-0.274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-0.315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5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27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Updated loading shim plan of A13b with coil 150 replacing coil 241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 of field quality in 13b with coil 241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Issue of the radial deviation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09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3BD-276A-40BD-8704-2D696541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A14b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8037-734C-4BC8-9D77-24029749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3A441-5437-49CB-9BBF-D7BAA2FF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489CE-F637-4028-B256-D2C0BE9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6AF89-CEE1-47A4-9E4D-57C45B79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16" y="2060848"/>
            <a:ext cx="3865846" cy="2808312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03FE48BF-ACF2-4A62-AECA-2985C668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2" y="2132856"/>
            <a:ext cx="3935760" cy="25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572A4-CB2C-4696-B79A-B9B2C8C4A027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477FB-3188-4E22-910B-96555003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928" y="2025396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4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 of the radial deviation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94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4588-0DC8-4988-86E5-0506CF25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AA6C1-9550-473F-B9E6-2F5247425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236B3-7875-4935-A55B-BCA2E02E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50E0D-92E7-40B8-B63D-967F0B01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A84CC-4AD4-4E52-B9B4-CD0C54D0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211618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52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(straight section)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629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2113708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3215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8760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58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2113708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2A3D7-BE89-4AE9-8530-6C393F40898E}"/>
              </a:ext>
            </a:extLst>
          </p:cNvPr>
          <p:cNvCxnSpPr>
            <a:cxnSpLocks/>
          </p:cNvCxnSpPr>
          <p:nvPr/>
        </p:nvCxnSpPr>
        <p:spPr>
          <a:xfrm>
            <a:off x="3927911" y="2293222"/>
            <a:ext cx="360040" cy="51715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709709-6D32-4ED7-8476-851B962AE70D}"/>
              </a:ext>
            </a:extLst>
          </p:cNvPr>
          <p:cNvCxnSpPr>
            <a:cxnSpLocks/>
          </p:cNvCxnSpPr>
          <p:nvPr/>
        </p:nvCxnSpPr>
        <p:spPr>
          <a:xfrm flipH="1">
            <a:off x="8256240" y="2350509"/>
            <a:ext cx="360040" cy="51226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A4C579-21E1-4C94-828F-3B2C197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17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F9B501-DB78-4D71-8E09-6DD3E5DC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7F3BF90-10E3-4096-BE4C-D89AB21BF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498631"/>
              </p:ext>
            </p:extLst>
          </p:nvPr>
        </p:nvGraphicFramePr>
        <p:xfrm>
          <a:off x="4223792" y="5373216"/>
          <a:ext cx="3632662" cy="408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623">
                  <a:extLst>
                    <a:ext uri="{9D8B030D-6E8A-4147-A177-3AD203B41FA5}">
                      <a16:colId xmlns:a16="http://schemas.microsoft.com/office/drawing/2014/main" val="3243626999"/>
                    </a:ext>
                  </a:extLst>
                </a:gridCol>
                <a:gridCol w="902623">
                  <a:extLst>
                    <a:ext uri="{9D8B030D-6E8A-4147-A177-3AD203B41FA5}">
                      <a16:colId xmlns:a16="http://schemas.microsoft.com/office/drawing/2014/main" val="278677360"/>
                    </a:ext>
                  </a:extLst>
                </a:gridCol>
                <a:gridCol w="924793">
                  <a:extLst>
                    <a:ext uri="{9D8B030D-6E8A-4147-A177-3AD203B41FA5}">
                      <a16:colId xmlns:a16="http://schemas.microsoft.com/office/drawing/2014/main" val="1907346874"/>
                    </a:ext>
                  </a:extLst>
                </a:gridCol>
                <a:gridCol w="902623">
                  <a:extLst>
                    <a:ext uri="{9D8B030D-6E8A-4147-A177-3AD203B41FA5}">
                      <a16:colId xmlns:a16="http://schemas.microsoft.com/office/drawing/2014/main" val="1989411161"/>
                    </a:ext>
                  </a:extLst>
                </a:gridCol>
              </a:tblGrid>
              <a:tr h="218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A13b_139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A13b_141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A13b_229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A13b_150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487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837109"/>
                  </a:ext>
                </a:extLst>
              </a:tr>
            </a:tbl>
          </a:graphicData>
        </a:graphic>
      </p:graphicFrame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7AFB35F7-DB51-444C-954A-2A0CF47F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14" y="1110062"/>
            <a:ext cx="5564971" cy="40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6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radial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075513"/>
              </p:ext>
            </p:extLst>
          </p:nvPr>
        </p:nvGraphicFramePr>
        <p:xfrm>
          <a:off x="816000" y="1124744"/>
          <a:ext cx="11375997" cy="571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90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81543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8910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379309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Ave 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 ss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 + shim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7220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379424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793441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EB40114-8BA4-4468-A000-1FBCB786B1B9}"/>
              </a:ext>
            </a:extLst>
          </p:cNvPr>
          <p:cNvSpPr/>
          <p:nvPr/>
        </p:nvSpPr>
        <p:spPr>
          <a:xfrm>
            <a:off x="8529009" y="1484784"/>
            <a:ext cx="3647725" cy="53732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887C703D-48C9-4A39-9BBA-C1712431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1" y="22643"/>
            <a:ext cx="1487485" cy="107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49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radial (shimmed) deviation and key/shim size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1DD31C-6E0F-48B0-BB95-DC559F4BA4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76800" y="3196431"/>
          <a:ext cx="24384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879385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357448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601068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363546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avg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87131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Original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-0.062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0.053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2927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588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920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2mil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36014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593414"/>
              </p:ext>
            </p:extLst>
          </p:nvPr>
        </p:nvGraphicFramePr>
        <p:xfrm>
          <a:off x="816000" y="1124744"/>
          <a:ext cx="11375993" cy="500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812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140433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684399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061737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873068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Ave 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OR_Ave</a:t>
                      </a:r>
                      <a:r>
                        <a:rPr lang="en-US" sz="1100" u="none" strike="noStrike" dirty="0">
                          <a:effectLst/>
                        </a:rPr>
                        <a:t> 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 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 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Key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Shim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Shim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Ave ss + shim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 + shim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 + shim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27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A13b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?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722046"/>
                  </a:ext>
                </a:extLst>
              </a:tr>
              <a:tr h="27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0.9906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379424"/>
                  </a:ext>
                </a:extLst>
              </a:tr>
              <a:tr h="27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A07b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793441"/>
                  </a:ext>
                </a:extLst>
              </a:tr>
              <a:tr h="276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1.0668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A14b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A8b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-0.061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13.74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-0.221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0.877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0.827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0.787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-0.105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887C703D-48C9-4A39-9BBA-C1712431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1" y="22643"/>
            <a:ext cx="1487485" cy="10792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FB3F8A-8D9C-46E3-B931-E1DA59340991}"/>
              </a:ext>
            </a:extLst>
          </p:cNvPr>
          <p:cNvSpPr/>
          <p:nvPr/>
        </p:nvSpPr>
        <p:spPr>
          <a:xfrm>
            <a:off x="2595828" y="1772815"/>
            <a:ext cx="864096" cy="43762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4A487-98A1-4E2E-9496-853E73B88490}"/>
              </a:ext>
            </a:extLst>
          </p:cNvPr>
          <p:cNvSpPr/>
          <p:nvPr/>
        </p:nvSpPr>
        <p:spPr>
          <a:xfrm>
            <a:off x="4295800" y="1778993"/>
            <a:ext cx="864096" cy="43762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35CC0-7DC5-4380-B9BB-B8503B3BFA1E}"/>
              </a:ext>
            </a:extLst>
          </p:cNvPr>
          <p:cNvSpPr/>
          <p:nvPr/>
        </p:nvSpPr>
        <p:spPr>
          <a:xfrm>
            <a:off x="6096000" y="1785171"/>
            <a:ext cx="864096" cy="43762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2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DF09-3895-4632-9CCF-A8D4A455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radial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4B90C-F7B7-4E0F-B89D-312C2A460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fitting of the outer profile with nominal OR + mid-planes introduces an OR deviation of </a:t>
            </a:r>
          </a:p>
          <a:p>
            <a:pPr lvl="1"/>
            <a:r>
              <a:rPr lang="en-US" dirty="0"/>
              <a:t>Straight section</a:t>
            </a:r>
          </a:p>
          <a:p>
            <a:pPr lvl="2"/>
            <a:r>
              <a:rPr lang="en-US" dirty="0"/>
              <a:t>From -0.022 mm to -0.054 mm</a:t>
            </a:r>
          </a:p>
          <a:p>
            <a:pPr lvl="1"/>
            <a:r>
              <a:rPr lang="en-US" dirty="0"/>
              <a:t>RE</a:t>
            </a:r>
          </a:p>
          <a:p>
            <a:pPr lvl="2"/>
            <a:r>
              <a:rPr lang="en-US" dirty="0"/>
              <a:t>From -0.046 mm to -0.078 mm</a:t>
            </a:r>
          </a:p>
          <a:p>
            <a:pPr lvl="1"/>
            <a:r>
              <a:rPr lang="en-US" dirty="0"/>
              <a:t>LE</a:t>
            </a:r>
          </a:p>
          <a:p>
            <a:pPr lvl="2"/>
            <a:r>
              <a:rPr lang="en-US" dirty="0"/>
              <a:t>From -0.036 mm to -0.074 mm</a:t>
            </a:r>
          </a:p>
          <a:p>
            <a:r>
              <a:rPr lang="en-US" dirty="0"/>
              <a:t>Therefore</a:t>
            </a:r>
          </a:p>
          <a:p>
            <a:pPr lvl="1"/>
            <a:r>
              <a:rPr lang="en-US" dirty="0"/>
              <a:t>For azimuthally smaller coils, we have a </a:t>
            </a:r>
            <a:r>
              <a:rPr lang="en-US" dirty="0">
                <a:solidFill>
                  <a:schemeClr val="bg2"/>
                </a:solidFill>
              </a:rPr>
              <a:t>systematic</a:t>
            </a:r>
            <a:r>
              <a:rPr lang="en-US" dirty="0"/>
              <a:t> negative deviation in the OR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variation magnet to magnet </a:t>
            </a:r>
            <a:r>
              <a:rPr lang="en-US" dirty="0"/>
              <a:t>is of the order of 1 mil in the straight section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variation magnet to magnet </a:t>
            </a:r>
            <a:r>
              <a:rPr lang="en-US" dirty="0"/>
              <a:t>is of the order of 1-2 mil in the ends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1D998-5BFE-49BF-B298-64F83370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58AD4-ED22-4CF8-BD9E-4814E565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53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5D94-E2E5-4DD0-AF3C-E7ED8674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74FB-36A3-4F72-984F-FAD65216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1957D-8CD6-4982-95F4-069F49CF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ADFD5-8CAF-463E-8F85-C55C0F1A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ED821-2F17-44CE-8057-7370F4B4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038655"/>
            <a:ext cx="3864326" cy="2807208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578D3C0-8C9F-42AB-924F-F19B3C40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99"/>
          <a:stretch/>
        </p:blipFill>
        <p:spPr>
          <a:xfrm>
            <a:off x="425944" y="2025396"/>
            <a:ext cx="3705083" cy="2807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142F3-5870-4947-B8F1-CD690EFD6A50}"/>
              </a:ext>
            </a:extLst>
          </p:cNvPr>
          <p:cNvSpPr txBox="1"/>
          <p:nvPr/>
        </p:nvSpPr>
        <p:spPr>
          <a:xfrm>
            <a:off x="4277622" y="5477387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A2A7-01DA-4185-9AA6-569D20E24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34" y="2108255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7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A9DF-1155-4BCB-94CE-AA80B6E0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fit including the mid-plane shim?</a:t>
            </a:r>
            <a:br>
              <a:rPr lang="en-US" dirty="0"/>
            </a:br>
            <a:r>
              <a:rPr lang="en-US" dirty="0"/>
              <a:t>Case 1: smaller 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671E-3A74-43CF-BDFB-D789F9BE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242, position 1465 mm</a:t>
            </a:r>
          </a:p>
          <a:p>
            <a:r>
              <a:rPr lang="en-US" dirty="0"/>
              <a:t>After fitting with nominal coil geometry (OR + mid-plane) we get</a:t>
            </a:r>
          </a:p>
          <a:p>
            <a:pPr lvl="1"/>
            <a:r>
              <a:rPr lang="en-US" dirty="0"/>
              <a:t>Average mid-plane deviation: </a:t>
            </a:r>
            <a:r>
              <a:rPr lang="en-US" dirty="0">
                <a:solidFill>
                  <a:schemeClr val="bg2"/>
                </a:solidFill>
              </a:rPr>
              <a:t>-0.160 mm</a:t>
            </a:r>
          </a:p>
          <a:p>
            <a:pPr lvl="1"/>
            <a:r>
              <a:rPr lang="en-US" dirty="0"/>
              <a:t>OR deviation: 	</a:t>
            </a:r>
            <a:r>
              <a:rPr lang="en-US" dirty="0">
                <a:solidFill>
                  <a:schemeClr val="bg2"/>
                </a:solidFill>
              </a:rPr>
              <a:t>-0.058 mm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Adding a 0.126 mm (5 mils) per side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on the mid-plane reduces the OR deviation from </a:t>
            </a:r>
            <a:r>
              <a:rPr lang="en-US" dirty="0">
                <a:solidFill>
                  <a:schemeClr val="bg2"/>
                </a:solidFill>
              </a:rPr>
              <a:t>-0.058 mm to -0.024 mm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reduction is in OR deviation is proportional to the mid-plane correction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A353E-719C-4126-A8D2-72337811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59720-BF30-4CDD-9237-7FF41CF0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BAFA1-EFC9-4F77-9756-B1EE1A3C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5013176"/>
            <a:ext cx="245745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39A94-2A94-4F08-B7BE-6DB12AF8C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5013176"/>
            <a:ext cx="2457450" cy="9715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E4CC4A-5131-44A1-AEDA-C5C4A5114E3E}"/>
              </a:ext>
            </a:extLst>
          </p:cNvPr>
          <p:cNvSpPr/>
          <p:nvPr/>
        </p:nvSpPr>
        <p:spPr>
          <a:xfrm>
            <a:off x="3832337" y="5018689"/>
            <a:ext cx="1224136" cy="971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5E082F-525D-43BF-9362-78E9AF0917DE}"/>
              </a:ext>
            </a:extLst>
          </p:cNvPr>
          <p:cNvSpPr/>
          <p:nvPr/>
        </p:nvSpPr>
        <p:spPr>
          <a:xfrm>
            <a:off x="6564554" y="5018689"/>
            <a:ext cx="1224136" cy="971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4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A9DF-1155-4BCB-94CE-AA80B6E0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fit including the mid-plane shim?</a:t>
            </a:r>
            <a:br>
              <a:rPr lang="en-US" dirty="0"/>
            </a:br>
            <a:r>
              <a:rPr lang="en-US" dirty="0"/>
              <a:t>Case 2: nominal coil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671E-3A74-43CF-BDFB-D789F9BE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793975"/>
          </a:xfrm>
        </p:spPr>
        <p:txBody>
          <a:bodyPr>
            <a:normAutofit/>
          </a:bodyPr>
          <a:lstStyle/>
          <a:p>
            <a:r>
              <a:rPr lang="en-US" dirty="0"/>
              <a:t>Coil 213, position 1465 mm</a:t>
            </a:r>
          </a:p>
          <a:p>
            <a:r>
              <a:rPr lang="en-US" dirty="0"/>
              <a:t>After fitting with nominal coil geometry (OR + mid-plane) we get</a:t>
            </a:r>
          </a:p>
          <a:p>
            <a:pPr lvl="1"/>
            <a:r>
              <a:rPr lang="en-US" dirty="0"/>
              <a:t>Average mid-plane deviation: </a:t>
            </a:r>
            <a:r>
              <a:rPr lang="en-US" dirty="0">
                <a:solidFill>
                  <a:schemeClr val="bg2"/>
                </a:solidFill>
              </a:rPr>
              <a:t>+0.008 mm</a:t>
            </a:r>
          </a:p>
          <a:p>
            <a:pPr lvl="1"/>
            <a:r>
              <a:rPr lang="en-US" dirty="0"/>
              <a:t>OR deviation: 	</a:t>
            </a:r>
            <a:r>
              <a:rPr lang="en-US" dirty="0">
                <a:solidFill>
                  <a:schemeClr val="bg2"/>
                </a:solidFill>
              </a:rPr>
              <a:t>0.002 mm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OR deviation is minimal for almost nominal coil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kind of obvious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Adding a 0.126 mm (5 mils) per side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on the mid-plane introduces a OR deviation of </a:t>
            </a:r>
            <a:r>
              <a:rPr lang="en-US" dirty="0">
                <a:solidFill>
                  <a:schemeClr val="bg2"/>
                </a:solidFill>
              </a:rPr>
              <a:t>+0.038 mm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A353E-719C-4126-A8D2-72337811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59720-BF30-4CDD-9237-7FF41CF0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138B5-1E23-43EC-BB61-94DBE4F89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5013176"/>
            <a:ext cx="2457450" cy="9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6634B7-A1B7-4945-9CC4-6476A399E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56" y="5013176"/>
            <a:ext cx="2457450" cy="9715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B6939-CEBF-4BA0-86E1-F53958BB26EF}"/>
              </a:ext>
            </a:extLst>
          </p:cNvPr>
          <p:cNvSpPr/>
          <p:nvPr/>
        </p:nvSpPr>
        <p:spPr>
          <a:xfrm>
            <a:off x="4471935" y="5018689"/>
            <a:ext cx="1224136" cy="971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0536C-BF50-465C-9256-872B0A8C69B9}"/>
              </a:ext>
            </a:extLst>
          </p:cNvPr>
          <p:cNvSpPr/>
          <p:nvPr/>
        </p:nvSpPr>
        <p:spPr>
          <a:xfrm>
            <a:off x="7124613" y="5018689"/>
            <a:ext cx="1224136" cy="971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0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0506A-2358-4101-A671-9BB1F67D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B602C-7D42-4BC2-9615-045ADC79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02031-8E4A-45A9-8317-150237CC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F7129-3C97-442C-935C-790B40DD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665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2AD2-767A-4E07-B984-914E4E27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Sensitivity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DA5D-9A88-4101-A5F6-4DA0344C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72761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+0.100 mm of coil </a:t>
            </a:r>
            <a:r>
              <a:rPr lang="en-US" dirty="0">
                <a:solidFill>
                  <a:schemeClr val="bg2"/>
                </a:solidFill>
              </a:rPr>
              <a:t>outer radius increase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-20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+12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 +0.100 mm of total coil </a:t>
            </a:r>
            <a:r>
              <a:rPr lang="en-US" dirty="0">
                <a:solidFill>
                  <a:schemeClr val="bg2"/>
                </a:solidFill>
              </a:rPr>
              <a:t>arc-length increase </a:t>
            </a:r>
            <a:r>
              <a:rPr lang="en-US" dirty="0"/>
              <a:t>(0.050 per mid-plane)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-13 MPa </a:t>
            </a:r>
            <a:r>
              <a:rPr lang="en-US" dirty="0"/>
              <a:t>of coil stress variation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+8 MPa </a:t>
            </a:r>
            <a:r>
              <a:rPr lang="en-US" dirty="0"/>
              <a:t>of shell stress variation</a:t>
            </a:r>
          </a:p>
          <a:p>
            <a:r>
              <a:rPr lang="en-US" dirty="0"/>
              <a:t>FE values confirmed in short models, like MQXFS4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6D89E-02C4-486F-977C-8765DC86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27C0A-5F93-486B-97CF-04ADA6B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E9AE-DD00-4658-BBE9-4F520EACA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1703512" y="4293097"/>
            <a:ext cx="8647818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0B254-10B4-446B-B2DE-7591695CA0B0}"/>
              </a:ext>
            </a:extLst>
          </p:cNvPr>
          <p:cNvSpPr txBox="1"/>
          <p:nvPr/>
        </p:nvSpPr>
        <p:spPr>
          <a:xfrm>
            <a:off x="9148380" y="4046877"/>
            <a:ext cx="907621" cy="246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By E. Takala</a:t>
            </a:r>
          </a:p>
        </p:txBody>
      </p:sp>
    </p:spTree>
    <p:extLst>
      <p:ext uri="{BB962C8B-B14F-4D97-AF65-F5344CB8AC3E}">
        <p14:creationId xmlns:p14="http://schemas.microsoft.com/office/powerpoint/2010/main" val="3787916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B8DF-E829-4578-8ACC-31DD79A5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C8D4-9173-4771-8DAF-82513D49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7F041-3710-4076-8F6F-D8B906B1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5793-5018-49F9-B6B1-0DE5DB56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659AC7-4A89-47FB-9FF5-CD8043E04F82}"/>
              </a:ext>
            </a:extLst>
          </p:cNvPr>
          <p:cNvSpPr/>
          <p:nvPr/>
        </p:nvSpPr>
        <p:spPr>
          <a:xfrm>
            <a:off x="4619836" y="2456892"/>
            <a:ext cx="2160240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3F939-1FAC-4AE6-92A9-88793B64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" y="1844824"/>
            <a:ext cx="3535986" cy="3542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49650E-D46D-4AEB-BFD5-550A2891D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>
            <a:off x="8222964" y="1737900"/>
            <a:ext cx="1753596" cy="18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D440D3-8EC5-41FF-948D-3CEE3095B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 rot="5400000">
            <a:off x="8222059" y="3812575"/>
            <a:ext cx="1753596" cy="1800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89BA0-42DD-4749-AB7D-F4A054BCC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 rot="16200000">
            <a:off x="6028186" y="1714599"/>
            <a:ext cx="1753596" cy="18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3EFC8-B84A-490F-B24C-0F2C598A6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 rot="10800000">
            <a:off x="6004885" y="3838599"/>
            <a:ext cx="1753596" cy="18002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0891207-7652-4575-94D0-421C7C208B05}"/>
              </a:ext>
            </a:extLst>
          </p:cNvPr>
          <p:cNvSpPr/>
          <p:nvPr/>
        </p:nvSpPr>
        <p:spPr>
          <a:xfrm>
            <a:off x="3687586" y="1911279"/>
            <a:ext cx="3538728" cy="35387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C49D33-B7E0-48D5-B724-DBE884A04F2A}"/>
              </a:ext>
            </a:extLst>
          </p:cNvPr>
          <p:cNvCxnSpPr/>
          <p:nvPr/>
        </p:nvCxnSpPr>
        <p:spPr>
          <a:xfrm>
            <a:off x="5447928" y="1484784"/>
            <a:ext cx="0" cy="447321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E9F82E-66C1-44DC-9C7C-07D3761C0B8E}"/>
              </a:ext>
            </a:extLst>
          </p:cNvPr>
          <p:cNvCxnSpPr>
            <a:cxnSpLocks/>
          </p:cNvCxnSpPr>
          <p:nvPr/>
        </p:nvCxnSpPr>
        <p:spPr>
          <a:xfrm flipH="1">
            <a:off x="3039852" y="3667042"/>
            <a:ext cx="481615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8723A15-02C4-40AE-97D0-65A12E711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 rot="10800000">
            <a:off x="9664705" y="1340768"/>
            <a:ext cx="1753596" cy="1800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7B11332-118A-427C-9F8C-07FE61DDC164}"/>
              </a:ext>
            </a:extLst>
          </p:cNvPr>
          <p:cNvSpPr/>
          <p:nvPr/>
        </p:nvSpPr>
        <p:spPr>
          <a:xfrm>
            <a:off x="9664703" y="1348313"/>
            <a:ext cx="696705" cy="15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2931B1-F523-47D7-8389-624491FCDE89}"/>
              </a:ext>
            </a:extLst>
          </p:cNvPr>
          <p:cNvSpPr/>
          <p:nvPr/>
        </p:nvSpPr>
        <p:spPr>
          <a:xfrm rot="5400000">
            <a:off x="10997554" y="2712330"/>
            <a:ext cx="684720" cy="15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5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D1E777-EF53-41B3-B605-A49C76FD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>
            <a:off x="3468507" y="1910624"/>
            <a:ext cx="1753596" cy="18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5C77A7-ECCE-4D76-83C2-FD23B40F5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 rot="5400000">
            <a:off x="3439950" y="3687522"/>
            <a:ext cx="1753596" cy="18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1BF8FB-8BCE-4C56-A050-82E0E7F89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 rot="16200000">
            <a:off x="1693948" y="1887322"/>
            <a:ext cx="1753596" cy="18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9B16D9-6A39-423F-975C-3C9C1A7F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 rot="10800000">
            <a:off x="1670646" y="3669269"/>
            <a:ext cx="1753596" cy="18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E179E-35E3-4921-ADFF-FD4B4405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C3E0F-FECA-42DF-9BC7-8A83CEC3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E3E5F-83C8-4D72-A4D3-1A9B5AEC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14D69-DB89-4839-8F73-CFA39CDEC5FE}"/>
              </a:ext>
            </a:extLst>
          </p:cNvPr>
          <p:cNvSpPr/>
          <p:nvPr/>
        </p:nvSpPr>
        <p:spPr>
          <a:xfrm>
            <a:off x="1679182" y="1911279"/>
            <a:ext cx="3538728" cy="353872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7F7542-2D42-428D-BB51-B499D27FF3ED}"/>
              </a:ext>
            </a:extLst>
          </p:cNvPr>
          <p:cNvCxnSpPr/>
          <p:nvPr/>
        </p:nvCxnSpPr>
        <p:spPr>
          <a:xfrm>
            <a:off x="3439524" y="1484784"/>
            <a:ext cx="0" cy="447321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7F346E-7594-4D7A-9BB5-758115FBD8BA}"/>
              </a:ext>
            </a:extLst>
          </p:cNvPr>
          <p:cNvCxnSpPr>
            <a:cxnSpLocks/>
          </p:cNvCxnSpPr>
          <p:nvPr/>
        </p:nvCxnSpPr>
        <p:spPr>
          <a:xfrm flipH="1">
            <a:off x="1031448" y="3667042"/>
            <a:ext cx="481615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2EBA735-BB17-4BB8-9FD8-8CBFB21A4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40" y="3684843"/>
            <a:ext cx="1767993" cy="179847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DE95A3C-F201-4A20-9373-5D78EED95D74}"/>
              </a:ext>
            </a:extLst>
          </p:cNvPr>
          <p:cNvSpPr/>
          <p:nvPr/>
        </p:nvSpPr>
        <p:spPr>
          <a:xfrm>
            <a:off x="6968142" y="1924141"/>
            <a:ext cx="3538728" cy="353872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9CE40D-D63E-4060-ABDC-BEF0B779A99C}"/>
              </a:ext>
            </a:extLst>
          </p:cNvPr>
          <p:cNvCxnSpPr/>
          <p:nvPr/>
        </p:nvCxnSpPr>
        <p:spPr>
          <a:xfrm>
            <a:off x="8728484" y="1497646"/>
            <a:ext cx="0" cy="447321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BD58A-238B-46BA-8832-6E9DA75A3317}"/>
              </a:ext>
            </a:extLst>
          </p:cNvPr>
          <p:cNvCxnSpPr>
            <a:cxnSpLocks/>
          </p:cNvCxnSpPr>
          <p:nvPr/>
        </p:nvCxnSpPr>
        <p:spPr>
          <a:xfrm flipH="1">
            <a:off x="6320408" y="3679904"/>
            <a:ext cx="481615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17D4351-0C4F-4551-AE0B-8A9CDC938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1"/>
          <a:stretch/>
        </p:blipFill>
        <p:spPr>
          <a:xfrm rot="16200000">
            <a:off x="8661077" y="3782733"/>
            <a:ext cx="1767993" cy="1633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C2B78F-4FC3-4BE3-99E8-227A7554F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91" r="9579"/>
          <a:stretch/>
        </p:blipFill>
        <p:spPr>
          <a:xfrm rot="5400000">
            <a:off x="7082141" y="2234205"/>
            <a:ext cx="1598631" cy="1633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33D64A-2F4B-4AED-B2E0-E05CB1859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07" b="49177"/>
          <a:stretch/>
        </p:blipFill>
        <p:spPr>
          <a:xfrm>
            <a:off x="8699754" y="2092831"/>
            <a:ext cx="17535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2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C80A-7D6C-4762-ABF9-9D374B1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A05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4B58-F16F-4030-872F-F31429E4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A05?</a:t>
            </a:r>
          </a:p>
          <a:p>
            <a:pPr lvl="1"/>
            <a:r>
              <a:rPr lang="en-US" dirty="0"/>
              <a:t>Very good magnet, short training</a:t>
            </a:r>
          </a:p>
          <a:p>
            <a:pPr lvl="1"/>
            <a:r>
              <a:rPr lang="en-US" dirty="0"/>
              <a:t>Instead</a:t>
            </a:r>
          </a:p>
          <a:p>
            <a:pPr lvl="2"/>
            <a:r>
              <a:rPr lang="en-US" dirty="0"/>
              <a:t>A06, good but trained first at 4.5 K then 1.9 K</a:t>
            </a:r>
          </a:p>
          <a:p>
            <a:pPr lvl="2"/>
            <a:r>
              <a:rPr lang="en-US" dirty="0"/>
              <a:t>A07/A08 not good</a:t>
            </a:r>
          </a:p>
          <a:p>
            <a:pPr lvl="2"/>
            <a:r>
              <a:rPr lang="en-US" dirty="0"/>
              <a:t>A10/A11 good but long training</a:t>
            </a:r>
          </a:p>
          <a:p>
            <a:pPr lvl="2"/>
            <a:r>
              <a:rPr lang="en-US" dirty="0"/>
              <a:t>A8b good but 3 re-tested coils</a:t>
            </a:r>
          </a:p>
          <a:p>
            <a:pPr lvl="2"/>
            <a:r>
              <a:rPr lang="en-US" dirty="0"/>
              <a:t>A03, A04, good but work in progress to collect data…..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3370-A712-490E-8F3F-37FCC53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1AA2C-C1AE-42F6-9A06-074FCAF9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53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C80A-7D6C-4762-ABF9-9D374B1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A05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4B58-F16F-4030-872F-F31429E4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3370-A712-490E-8F3F-37FCC53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1AA2C-C1AE-42F6-9A06-074FCAF9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DF89B-FF8A-4F38-ABEC-5F5406F3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42" y="2016088"/>
            <a:ext cx="3780880" cy="27432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FFE4311-5AEE-4202-A905-E0731957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" y="2080964"/>
            <a:ext cx="4198719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2589E-29FB-45E8-96FF-DB415612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517" y="2016088"/>
            <a:ext cx="3776215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75FD6D-EF73-4497-8D4E-4ED5F94DB85B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132594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6527-5A4D-490F-9DBB-D7E54E5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A14b, A05, A13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E91B-6BBB-4857-923A-00337156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CC8B-F06B-4EB1-8002-5B6FC5B4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572B3-DA9D-47C7-82AD-5B1A876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33CFE-B764-45AA-A48B-640C48B7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33" y="772071"/>
            <a:ext cx="2517476" cy="1828800"/>
          </a:xfrm>
          <a:prstGeom prst="rect">
            <a:avLst/>
          </a:prstGeom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1CE6B1F8-6994-4819-B593-A981B19E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" y="764704"/>
            <a:ext cx="28547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EF41F-7C13-4194-B297-5CC936E6EF76}"/>
              </a:ext>
            </a:extLst>
          </p:cNvPr>
          <p:cNvSpPr txBox="1"/>
          <p:nvPr/>
        </p:nvSpPr>
        <p:spPr>
          <a:xfrm>
            <a:off x="6875839" y="1113855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92FC1-524D-4EF4-B5FE-739AAF97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26" y="4365104"/>
            <a:ext cx="2517476" cy="182880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4048130E-4825-4918-9BFE-CF8E7EE2E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799"/>
          <a:stretch/>
        </p:blipFill>
        <p:spPr>
          <a:xfrm>
            <a:off x="442557" y="4365104"/>
            <a:ext cx="2413735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189CB-1617-490C-9D64-E27E1E39C5DC}"/>
              </a:ext>
            </a:extLst>
          </p:cNvPr>
          <p:cNvSpPr txBox="1"/>
          <p:nvPr/>
        </p:nvSpPr>
        <p:spPr>
          <a:xfrm>
            <a:off x="6803831" y="4789676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1B964-4E34-43AC-A41B-F46C29B26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22" y="2539235"/>
            <a:ext cx="2520587" cy="1828800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DF56AA4-5D65-4BD6-A235-1335B5C62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57" y="2571336"/>
            <a:ext cx="2799146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2F79CC-2062-4330-8D1F-FFBA7D07EDE2}"/>
              </a:ext>
            </a:extLst>
          </p:cNvPr>
          <p:cNvSpPr txBox="1"/>
          <p:nvPr/>
        </p:nvSpPr>
        <p:spPr>
          <a:xfrm>
            <a:off x="6803831" y="297367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47745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5911-5B0C-4087-BF5F-9C6B5ECB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A13b shimmed coil size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8C1C3-D90A-4847-8392-6C2AA4A5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4DBB-20D0-4306-8138-895EAE94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71EA4AA-9A02-4BE0-861B-F4D952784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6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arc length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551655"/>
              </p:ext>
            </p:extLst>
          </p:nvPr>
        </p:nvGraphicFramePr>
        <p:xfrm>
          <a:off x="4369034" y="1219201"/>
          <a:ext cx="7006965" cy="537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602701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449033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A07b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38092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42095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4889957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BCE3EEC-F6FB-4A9D-BFC4-7E753B1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66" y="1825494"/>
            <a:ext cx="4414686" cy="32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2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223943</TotalTime>
  <Words>2618</Words>
  <Application>Microsoft Office PowerPoint</Application>
  <PresentationFormat>Widescreen</PresentationFormat>
  <Paragraphs>1078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Symbol</vt:lpstr>
      <vt:lpstr>Wingdings</vt:lpstr>
      <vt:lpstr>Thème Office</vt:lpstr>
      <vt:lpstr>Loading shim proposal for A13b </vt:lpstr>
      <vt:lpstr>Outline</vt:lpstr>
      <vt:lpstr>A14b quench performance, shimmed coil size, shell size,  and loading key size</vt:lpstr>
      <vt:lpstr>A13 quench performance, shimmed coil size, shell size,  and loading key size</vt:lpstr>
      <vt:lpstr>A05 quench performance, shimmed coil size, shell size,  and loading key size</vt:lpstr>
      <vt:lpstr>A05 quench performance, shimmed coil size, shell size,  and loading key size</vt:lpstr>
      <vt:lpstr>Summary A14b, A05, A13</vt:lpstr>
      <vt:lpstr>A13b shimmed coil size </vt:lpstr>
      <vt:lpstr>Summary Coil arc length (shimmed) deviation and key/shim size</vt:lpstr>
      <vt:lpstr>From arc length deviation to radial deviation</vt:lpstr>
      <vt:lpstr>Summary Coil radial (shimmed) deviation and key/shim size</vt:lpstr>
      <vt:lpstr>A07b</vt:lpstr>
      <vt:lpstr>Summary straight section Coil radial (shimmed) deviation + key/shim size</vt:lpstr>
      <vt:lpstr>Summary LE Coil radial (shimmed) deviation + key/shim size</vt:lpstr>
      <vt:lpstr>Summary RE Coil radial (shimmed) deviation + key/shim size</vt:lpstr>
      <vt:lpstr>Summary and proposal</vt:lpstr>
      <vt:lpstr>Outline</vt:lpstr>
      <vt:lpstr>A13b with coil 241  </vt:lpstr>
      <vt:lpstr>Original A13b shim plan Using virgin coils size</vt:lpstr>
      <vt:lpstr>Original A13b shim plan Using virgin coils size</vt:lpstr>
      <vt:lpstr>Original A13b shim plan Using tested coil size (for Q2 to Q4)</vt:lpstr>
      <vt:lpstr>Original A13b shim plan Using tested coil size (for Q2 to Q4)</vt:lpstr>
      <vt:lpstr>PowerPoint Presentation</vt:lpstr>
      <vt:lpstr>Original A7b shim plan Using virgin coils size</vt:lpstr>
      <vt:lpstr>Original A8b shim plan Using virgin coils size</vt:lpstr>
      <vt:lpstr>PowerPoint Presentation</vt:lpstr>
      <vt:lpstr>New A13b shim plan Using virgin coils size</vt:lpstr>
      <vt:lpstr>New A13b shim plan Using virgin coils size</vt:lpstr>
      <vt:lpstr>Outline</vt:lpstr>
      <vt:lpstr>PowerPoint Presentation</vt:lpstr>
      <vt:lpstr>PowerPoint Presentation</vt:lpstr>
      <vt:lpstr>Impregnated coil dimensional tolerances Arc length excess (straight section) </vt:lpstr>
      <vt:lpstr>Arc length excess</vt:lpstr>
      <vt:lpstr>Impregnated coil dimensional tolerances Outer radius profile deviation</vt:lpstr>
      <vt:lpstr>Outer radius profile deviation</vt:lpstr>
      <vt:lpstr>Outer radius profile deviations straight section (min-max)</vt:lpstr>
      <vt:lpstr>Summary Coil radial (shimmed) deviation and key/shim size</vt:lpstr>
      <vt:lpstr>Summary Coil radial (shimmed) deviation and key/shim size</vt:lpstr>
      <vt:lpstr>Summary Coil radial (shimmed) deviation and key/shim size</vt:lpstr>
      <vt:lpstr>What if we fit including the mid-plane shim? Case 1: smaller coil</vt:lpstr>
      <vt:lpstr>What if we fit including the mid-plane shim? Case 2: nominal coil</vt:lpstr>
      <vt:lpstr>Appendix</vt:lpstr>
      <vt:lpstr>Magnet assembly and loading Sensitivity analysis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2994</cp:revision>
  <cp:lastPrinted>2024-02-14T00:55:57Z</cp:lastPrinted>
  <dcterms:created xsi:type="dcterms:W3CDTF">2016-03-23T12:58:39Z</dcterms:created>
  <dcterms:modified xsi:type="dcterms:W3CDTF">2024-02-14T14:56:24Z</dcterms:modified>
</cp:coreProperties>
</file>