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63" r:id="rId2"/>
    <p:sldId id="348" r:id="rId3"/>
    <p:sldId id="430" r:id="rId4"/>
    <p:sldId id="391" r:id="rId5"/>
    <p:sldId id="467" r:id="rId6"/>
    <p:sldId id="431" r:id="rId7"/>
    <p:sldId id="441" r:id="rId8"/>
    <p:sldId id="567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13" r:id="rId17"/>
    <p:sldId id="432" r:id="rId18"/>
    <p:sldId id="445" r:id="rId19"/>
    <p:sldId id="569" r:id="rId20"/>
    <p:sldId id="535" r:id="rId21"/>
    <p:sldId id="508" r:id="rId22"/>
    <p:sldId id="570" r:id="rId23"/>
    <p:sldId id="581" r:id="rId24"/>
    <p:sldId id="571" r:id="rId25"/>
    <p:sldId id="549" r:id="rId26"/>
    <p:sldId id="561" r:id="rId27"/>
    <p:sldId id="562" r:id="rId28"/>
    <p:sldId id="564" r:id="rId29"/>
    <p:sldId id="458" r:id="rId30"/>
    <p:sldId id="582" r:id="rId31"/>
    <p:sldId id="446" r:id="rId32"/>
    <p:sldId id="583" r:id="rId33"/>
    <p:sldId id="572" r:id="rId34"/>
    <p:sldId id="573" r:id="rId35"/>
    <p:sldId id="459" r:id="rId36"/>
    <p:sldId id="435" r:id="rId37"/>
    <p:sldId id="447" r:id="rId38"/>
    <p:sldId id="584" r:id="rId39"/>
    <p:sldId id="537" r:id="rId40"/>
    <p:sldId id="575" r:id="rId41"/>
    <p:sldId id="479" r:id="rId42"/>
    <p:sldId id="452" r:id="rId43"/>
    <p:sldId id="448" r:id="rId44"/>
    <p:sldId id="585" r:id="rId45"/>
    <p:sldId id="576" r:id="rId46"/>
    <p:sldId id="577" r:id="rId47"/>
    <p:sldId id="480" r:id="rId48"/>
    <p:sldId id="437" r:id="rId49"/>
    <p:sldId id="455" r:id="rId50"/>
    <p:sldId id="586" r:id="rId51"/>
    <p:sldId id="578" r:id="rId52"/>
    <p:sldId id="579" r:id="rId53"/>
    <p:sldId id="481" r:id="rId54"/>
    <p:sldId id="438" r:id="rId55"/>
    <p:sldId id="587" r:id="rId56"/>
    <p:sldId id="580" r:id="rId57"/>
    <p:sldId id="542" r:id="rId58"/>
    <p:sldId id="505" r:id="rId59"/>
    <p:sldId id="559" r:id="rId60"/>
    <p:sldId id="434" r:id="rId61"/>
    <p:sldId id="468" r:id="rId62"/>
    <p:sldId id="588" r:id="rId63"/>
    <p:sldId id="589" r:id="rId64"/>
    <p:sldId id="568" r:id="rId65"/>
    <p:sldId id="563" r:id="rId6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Jan Petrik" initials="JP" lastIdx="1" clrIdx="0">
    <p:extLst>
      <p:ext uri="{19B8F6BF-5375-455C-9EA6-DF929625EA0E}">
        <p15:presenceInfo xmlns:p15="http://schemas.microsoft.com/office/powerpoint/2012/main" userId="S-1-5-21-1526224874-1540688658-1361462980-67829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A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94660"/>
  </p:normalViewPr>
  <p:slideViewPr>
    <p:cSldViewPr snapToObjects="1" showGuides="1">
      <p:cViewPr varScale="1">
        <p:scale>
          <a:sx n="159" d="100"/>
          <a:sy n="159" d="100"/>
        </p:scale>
        <p:origin x="4146" y="144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13/02/2024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834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09/02/2024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4104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Presentation title - line 1 - Arial 30pt - bold </a:t>
            </a:r>
            <a:r>
              <a:rPr lang="en-GB" noProof="0" dirty="0" err="1"/>
              <a:t>HiLumi</a:t>
            </a:r>
            <a:r>
              <a:rPr lang="en-GB" noProof="0" dirty="0"/>
              <a:t> dark grey - line 2</a:t>
            </a:r>
            <a:br>
              <a:rPr lang="en-GB" noProof="0" dirty="0"/>
            </a:br>
            <a:r>
              <a:rPr lang="en-GB" noProof="0" dirty="0"/>
              <a:t>line 3</a:t>
            </a:r>
            <a:br>
              <a:rPr lang="en-GB" noProof="0" dirty="0"/>
            </a:br>
            <a:r>
              <a:rPr lang="en-GB" noProof="0" dirty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309000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it-IT" noProof="0"/>
              <a:t>P. Ferracin, Dan Cheng, Jennifer Doyle, Katherine Ray, Michael Solis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1600" y="990097"/>
            <a:ext cx="2664380" cy="1080000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 dirty="0"/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457200" y="6071400"/>
            <a:ext cx="457200" cy="457200"/>
            <a:chOff x="1462200" y="4620913"/>
            <a:chExt cx="4572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278"/>
          <a:stretch/>
        </p:blipFill>
        <p:spPr>
          <a:xfrm>
            <a:off x="4186086" y="987640"/>
            <a:ext cx="2546154" cy="1080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13AF7AA-DCC1-49D7-AFC9-CFF742A0907F}"/>
              </a:ext>
            </a:extLst>
          </p:cNvPr>
          <p:cNvGrpSpPr/>
          <p:nvPr userDrawn="1"/>
        </p:nvGrpSpPr>
        <p:grpSpPr>
          <a:xfrm>
            <a:off x="6807360" y="908720"/>
            <a:ext cx="1365040" cy="1128708"/>
            <a:chOff x="1691680" y="1628800"/>
            <a:chExt cx="2016224" cy="166715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8B860F3-BE17-4AB8-B617-E1B00E3AA39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4187" t="13254" r="66503" b="15381"/>
            <a:stretch/>
          </p:blipFill>
          <p:spPr>
            <a:xfrm>
              <a:off x="1691680" y="1628800"/>
              <a:ext cx="2016224" cy="1481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4F68E5C-C7D6-4A83-942F-BB5226300F1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35347" t="61432" r="4963" b="15266"/>
            <a:stretch/>
          </p:blipFill>
          <p:spPr>
            <a:xfrm>
              <a:off x="1767191" y="3073805"/>
              <a:ext cx="1886227" cy="22214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/>
            </a:lvl1pPr>
            <a:lvl2pPr marL="742950" indent="-285750">
              <a:buClr>
                <a:schemeClr val="bg2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73022" y="6265363"/>
            <a:ext cx="5458977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91926" y="6261306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633"/>
          <a:stretch/>
        </p:blipFill>
        <p:spPr>
          <a:xfrm>
            <a:off x="1259632" y="6263451"/>
            <a:ext cx="1168023" cy="504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725F039-B72D-46E3-A5CC-8271924F0810}"/>
              </a:ext>
            </a:extLst>
          </p:cNvPr>
          <p:cNvGrpSpPr/>
          <p:nvPr userDrawn="1"/>
        </p:nvGrpSpPr>
        <p:grpSpPr>
          <a:xfrm>
            <a:off x="2435669" y="6261306"/>
            <a:ext cx="597356" cy="493935"/>
            <a:chOff x="1691680" y="1628800"/>
            <a:chExt cx="2016224" cy="166715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5B86FA9-7466-46B3-B1E3-60149E2FBBD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4187" t="13254" r="66503" b="15381"/>
            <a:stretch/>
          </p:blipFill>
          <p:spPr>
            <a:xfrm>
              <a:off x="1691680" y="1628800"/>
              <a:ext cx="2016224" cy="1481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7E30BA7-A8A1-4AD8-B62D-1EF4E527141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35347" t="61432" r="4963" b="15266"/>
            <a:stretch/>
          </p:blipFill>
          <p:spPr>
            <a:xfrm>
              <a:off x="1767191" y="3073805"/>
              <a:ext cx="1886227" cy="22214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 marL="457200" indent="-457200">
              <a:buClr>
                <a:schemeClr val="bg2"/>
              </a:buClr>
              <a:buFont typeface="Arial" panose="020B0604020202020204" pitchFamily="34" charset="0"/>
              <a:buChar char="•"/>
              <a:defRPr sz="2400"/>
            </a:lvl1pPr>
            <a:lvl2pPr marL="914400" indent="-457200">
              <a:buClr>
                <a:schemeClr val="bg2"/>
              </a:buClr>
              <a:buFont typeface="Arial" panose="020B0604020202020204" pitchFamily="34" charset="0"/>
              <a:buChar char="•"/>
              <a:defRPr sz="2000"/>
            </a:lvl2pPr>
            <a:lvl3pPr marL="12573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800"/>
            </a:lvl3pPr>
            <a:lvl4pPr marL="17145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4pPr>
            <a:lvl5pPr marL="21717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2400"/>
            </a:lvl1pPr>
            <a:lvl2pPr marL="800100" indent="-342900">
              <a:buClr>
                <a:schemeClr val="bg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P. Ferracin, Dan Cheng, Jennifer Doyle, Katherine Ray, Michael Solis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4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0918" y="6263451"/>
            <a:ext cx="432770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P. Ferracin, Dan Cheng, Jennifer Doyle, Katherine Ray, Michael Solis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0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0918" y="6263451"/>
            <a:ext cx="432770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it-IT" noProof="0"/>
              <a:t>P. Ferracin, Dan Cheng, Jennifer Doyle, Katherine Ray, Michael Solis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1463700" y="6349251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900" dirty="0"/>
              <a:t>logo</a:t>
            </a:r>
          </a:p>
          <a:p>
            <a:pPr algn="ctr"/>
            <a:r>
              <a:rPr lang="en-GB" sz="900" dirty="0"/>
              <a:t>are</a:t>
            </a:r>
          </a:p>
        </p:txBody>
      </p:sp>
      <p:pic>
        <p:nvPicPr>
          <p:cNvPr id="9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0918" y="6263451"/>
            <a:ext cx="432770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08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P. Ferracin, Dan Cheng, Jennifer Doyle, Katherine Ray, Michael Solis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pic>
        <p:nvPicPr>
          <p:cNvPr id="13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0918" y="6263451"/>
            <a:ext cx="432770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351800" y="2709000"/>
            <a:ext cx="6440400" cy="16344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Thank you message....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351800" y="6356350"/>
            <a:ext cx="64404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1600" y="673710"/>
            <a:ext cx="3785364" cy="1534388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351800" y="4953000"/>
            <a:ext cx="6440400" cy="1219200"/>
          </a:xfrm>
        </p:spPr>
        <p:txBody>
          <a:bodyPr anchor="b">
            <a:noAutofit/>
          </a:bodyPr>
          <a:lstStyle>
            <a:lvl1pPr>
              <a:buFontTx/>
              <a:buNone/>
              <a:defRPr sz="12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GB" noProof="0"/>
              <a:t>Credits if needed: reference 1, reference 2 ...</a:t>
            </a:r>
          </a:p>
        </p:txBody>
      </p:sp>
      <p:pic>
        <p:nvPicPr>
          <p:cNvPr id="13" name="Image 7" descr="Logo-APO-LARP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6822" y="6263451"/>
            <a:ext cx="432770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it-IT" noProof="0"/>
              <a:t>P. Ferracin, Dan Cheng, Jennifer Doyle, Katherine Ray, Michael Solis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MQXFA12b coil dimensions</a:t>
            </a:r>
            <a:br>
              <a:rPr lang="en-GB" dirty="0"/>
            </a:b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80000" cy="1498104"/>
          </a:xfrm>
        </p:spPr>
        <p:txBody>
          <a:bodyPr>
            <a:normAutofit/>
          </a:bodyPr>
          <a:lstStyle/>
          <a:p>
            <a:r>
              <a:rPr lang="en-GB" dirty="0"/>
              <a:t>P. Ferracin, Dan Cheng, Jennifer Doyle, Katherine Ray, Michael Solis</a:t>
            </a:r>
          </a:p>
          <a:p>
            <a:endParaRPr lang="en-GB" altLang="en-US" dirty="0">
              <a:solidFill>
                <a:schemeClr val="bg2"/>
              </a:solidFill>
            </a:endParaRPr>
          </a:p>
          <a:p>
            <a:r>
              <a:rPr lang="en-US" altLang="en-US" dirty="0">
                <a:solidFill>
                  <a:schemeClr val="bg2"/>
                </a:solidFill>
              </a:rPr>
              <a:t>on behalf of the MQXF collaboration</a:t>
            </a:r>
          </a:p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371600" y="5899149"/>
            <a:ext cx="6480000" cy="74851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MQXFA13b Coils Acceptance Review</a:t>
            </a:r>
          </a:p>
          <a:p>
            <a:r>
              <a:rPr lang="en-US" dirty="0"/>
              <a:t>January 23</a:t>
            </a:r>
            <a:r>
              <a:rPr lang="en-US" baseline="30000" dirty="0"/>
              <a:t>rd</a:t>
            </a:r>
            <a:r>
              <a:rPr lang="en-US" dirty="0"/>
              <a:t>, 2024</a:t>
            </a:r>
            <a:endParaRPr lang="en-GB" dirty="0"/>
          </a:p>
          <a:p>
            <a:r>
              <a:rPr lang="en-GB" dirty="0"/>
              <a:t>LBNL, Berkeley, CA, USA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5949280"/>
            <a:ext cx="648072" cy="6983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Outer radius profile deviation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256984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impregnated coil is accepted for use in MQXFA if its </a:t>
            </a:r>
            <a:r>
              <a:rPr lang="en-US" dirty="0">
                <a:solidFill>
                  <a:schemeClr val="bg2"/>
                </a:solidFill>
              </a:rPr>
              <a:t>outer radius profile deviations</a:t>
            </a:r>
            <a:r>
              <a:rPr lang="en-US" dirty="0"/>
              <a:t> along the straight section are within the following tolerances: </a:t>
            </a:r>
            <a:r>
              <a:rPr lang="en-US" b="1" dirty="0">
                <a:solidFill>
                  <a:schemeClr val="bg2"/>
                </a:solidFill>
              </a:rPr>
              <a:t>+0.200/-0.250 mm</a:t>
            </a:r>
            <a:endParaRPr lang="en-US" dirty="0">
              <a:solidFill>
                <a:schemeClr val="bg2"/>
              </a:solidFill>
            </a:endParaRPr>
          </a:p>
          <a:p>
            <a:pPr lvl="0"/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outer radius profile deviation</a:t>
            </a:r>
            <a:r>
              <a:rPr lang="en-US" b="1" dirty="0"/>
              <a:t>, </a:t>
            </a:r>
            <a:r>
              <a:rPr lang="en-US" dirty="0"/>
              <a:t>which is given by the variation of each point on the outer radius with respect to the nominal outer radius, is determined by fitting </a:t>
            </a:r>
            <a:r>
              <a:rPr lang="en-US" i="1" dirty="0"/>
              <a:t>outer radius and mid-planes points with the nominal profile, with equal weighting and imposing as symmetrical the two mid-planes offsets</a:t>
            </a:r>
            <a:r>
              <a:rPr lang="en-US" dirty="0"/>
              <a:t>. </a:t>
            </a:r>
            <a:r>
              <a:rPr lang="en-US" u="sng" dirty="0"/>
              <a:t>Positive deviation indicates more material than nominal, negative indicates less material than nominal.</a:t>
            </a:r>
            <a:endParaRPr lang="en-US" b="1" u="sng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0741" r="3611" b="6420"/>
          <a:stretch/>
        </p:blipFill>
        <p:spPr bwMode="auto">
          <a:xfrm>
            <a:off x="1810660" y="3820747"/>
            <a:ext cx="5494020" cy="2415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EB338-AE8F-4252-9F11-A4A3B6CB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558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“Coil blocks” inner radius profile deviation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278586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impregnated coil is accepted for use in MQXFA if its </a:t>
            </a:r>
            <a:r>
              <a:rPr lang="en-US" dirty="0">
                <a:solidFill>
                  <a:schemeClr val="bg2"/>
                </a:solidFill>
              </a:rPr>
              <a:t>“coil blocks” inner radius profile deviations </a:t>
            </a:r>
            <a:r>
              <a:rPr lang="en-US" dirty="0"/>
              <a:t>(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E-F in </a:t>
            </a:r>
            <a:r>
              <a:rPr lang="en-US" dirty="0"/>
              <a:t>next slide) along the straight section are within the following tolerances: </a:t>
            </a:r>
            <a:r>
              <a:rPr lang="en-US" b="1" dirty="0">
                <a:solidFill>
                  <a:schemeClr val="bg2"/>
                </a:solidFill>
              </a:rPr>
              <a:t>+0.150/-0.250 mm</a:t>
            </a:r>
            <a:endParaRPr lang="en-US" dirty="0">
              <a:solidFill>
                <a:schemeClr val="bg2"/>
              </a:solidFill>
            </a:endParaRPr>
          </a:p>
          <a:p>
            <a:pPr lvl="0"/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“coil blocks” inner radius profile deviations</a:t>
            </a:r>
            <a:r>
              <a:rPr lang="en-US" b="1" dirty="0"/>
              <a:t>, </a:t>
            </a:r>
            <a:r>
              <a:rPr lang="en-US" dirty="0"/>
              <a:t>which is given by the variation of each point on the inner radius with respect to the nominal radius, is determined by fitting </a:t>
            </a:r>
            <a:r>
              <a:rPr lang="en-US" i="1" dirty="0"/>
              <a:t>outer radius and mid-planes points with the nominal profile, with equal weighting and imposing as symmetrical the two mid-planes offsets</a:t>
            </a:r>
            <a:r>
              <a:rPr lang="en-US" dirty="0"/>
              <a:t>. </a:t>
            </a:r>
            <a:r>
              <a:rPr lang="en-US" u="sng" dirty="0"/>
              <a:t>Positive deviation indicates more material than nominal, negative indicates less material than nominal.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1944" r="3611" b="7604"/>
          <a:stretch/>
        </p:blipFill>
        <p:spPr bwMode="auto">
          <a:xfrm>
            <a:off x="2123728" y="3940674"/>
            <a:ext cx="5400600" cy="22966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ACC52-E9E2-4AE5-946D-03B29159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918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5905-2CFB-4EEF-B28B-17221F49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Impregnated coil dimensional tolerances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FD78A-F593-45CE-873E-5619DCE0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8B9B6-5F0F-4D31-A639-34C107CAB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404A3F-0701-4E73-B3DE-C1037065D32D}"/>
              </a:ext>
            </a:extLst>
          </p:cNvPr>
          <p:cNvPicPr/>
          <p:nvPr/>
        </p:nvPicPr>
        <p:blipFill rotWithShape="1">
          <a:blip r:embed="rId2"/>
          <a:srcRect l="7005" t="22658" r="21131" b="7342"/>
          <a:stretch/>
        </p:blipFill>
        <p:spPr bwMode="auto">
          <a:xfrm>
            <a:off x="383334" y="1331221"/>
            <a:ext cx="8148665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6E5FD1-5420-4F16-885F-960AA3AC9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354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“Pole” inner radius profile deviation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278586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impregnated coil is accepted for use in MQXFA if its </a:t>
            </a:r>
            <a:r>
              <a:rPr lang="en-US" dirty="0">
                <a:solidFill>
                  <a:schemeClr val="bg2"/>
                </a:solidFill>
              </a:rPr>
              <a:t>“pole” inner radius profile deviations </a:t>
            </a:r>
            <a:r>
              <a:rPr lang="en-US" dirty="0"/>
              <a:t>(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C-E and D-F in </a:t>
            </a:r>
            <a:r>
              <a:rPr lang="en-US" dirty="0"/>
              <a:t>next slide) along the straight section are within the following tolerances: </a:t>
            </a:r>
            <a:r>
              <a:rPr lang="en-US" b="1" dirty="0">
                <a:solidFill>
                  <a:schemeClr val="bg2"/>
                </a:solidFill>
              </a:rPr>
              <a:t>+0.000/-0.250 mm</a:t>
            </a:r>
            <a:r>
              <a:rPr lang="en-US" dirty="0">
                <a:solidFill>
                  <a:schemeClr val="bg2"/>
                </a:solidFill>
              </a:rPr>
              <a:t>*</a:t>
            </a:r>
          </a:p>
          <a:p>
            <a:pPr lvl="0"/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“pole” inner radius profile deviations</a:t>
            </a:r>
            <a:r>
              <a:rPr lang="en-US" b="1" dirty="0"/>
              <a:t>, </a:t>
            </a:r>
            <a:r>
              <a:rPr lang="en-US" dirty="0"/>
              <a:t>which is given by the variation of each point on the inner radius with respect to the nominal radius, is determined by fitting </a:t>
            </a:r>
            <a:r>
              <a:rPr lang="en-US" i="1" dirty="0"/>
              <a:t>outer radius and mid-planes points with the nominal profile, with equal weighting and imposing as symmetrical the two mid-planes offsets</a:t>
            </a:r>
            <a:r>
              <a:rPr lang="en-US" dirty="0"/>
              <a:t>. </a:t>
            </a:r>
            <a:r>
              <a:rPr lang="en-US" u="sng" dirty="0"/>
              <a:t>Positive deviation indicates more material than nominal, negative indicates less material than nominal.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1944" r="3611" b="7604"/>
          <a:stretch/>
        </p:blipFill>
        <p:spPr bwMode="auto">
          <a:xfrm>
            <a:off x="2123728" y="3940674"/>
            <a:ext cx="5400600" cy="22966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16959-FA55-4E87-A945-8AA5DA432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548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5905-2CFB-4EEF-B28B-17221F49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Impregnated coil dimensional tolerances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FD78A-F593-45CE-873E-5619DCE0C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5330654"/>
            <a:ext cx="7920000" cy="934709"/>
          </a:xfrm>
        </p:spPr>
        <p:txBody>
          <a:bodyPr>
            <a:normAutofit fontScale="62500" lnSpcReduction="20000"/>
          </a:bodyPr>
          <a:lstStyle/>
          <a:p>
            <a:r>
              <a:rPr lang="en-US" i="1"/>
              <a:t>*</a:t>
            </a:r>
            <a:r>
              <a:rPr lang="en-US"/>
              <a:t> </a:t>
            </a:r>
            <a:r>
              <a:rPr lang="en-US" i="1"/>
              <a:t>Cross-section measurements shall be taken</a:t>
            </a:r>
            <a:r>
              <a:rPr lang="en-US"/>
              <a:t> </a:t>
            </a:r>
            <a:r>
              <a:rPr lang="en-US" i="1"/>
              <a:t>close to all possible bumper locations. In addition, data shall be taken on the surface surrounding the pole holes where bumpers are inserted and projected on the closest measured cross-section.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8B9B6-5F0F-4D31-A639-34C107CAB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404A3F-0701-4E73-B3DE-C1037065D32D}"/>
              </a:ext>
            </a:extLst>
          </p:cNvPr>
          <p:cNvPicPr/>
          <p:nvPr/>
        </p:nvPicPr>
        <p:blipFill rotWithShape="1">
          <a:blip r:embed="rId2"/>
          <a:srcRect l="7005" t="22658" r="21131" b="7342"/>
          <a:stretch/>
        </p:blipFill>
        <p:spPr bwMode="auto">
          <a:xfrm>
            <a:off x="383334" y="836712"/>
            <a:ext cx="8148665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EB15C-DEFD-49EC-9CC0-70D94D31E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729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Pole key slot mis-alignment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278586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impregnated coil is accepted for use in MQXFA if its </a:t>
            </a:r>
            <a:r>
              <a:rPr lang="en-US" dirty="0">
                <a:solidFill>
                  <a:schemeClr val="bg2"/>
                </a:solidFill>
              </a:rPr>
              <a:t>pole key slot mis-alignment </a:t>
            </a:r>
            <a:r>
              <a:rPr lang="en-US" dirty="0"/>
              <a:t>along the straight section are within the following tolerances: </a:t>
            </a:r>
            <a:r>
              <a:rPr lang="en-US" b="1" dirty="0">
                <a:solidFill>
                  <a:schemeClr val="bg2"/>
                </a:solidFill>
              </a:rPr>
              <a:t>+0.250/-0.250 mm </a:t>
            </a:r>
            <a:endParaRPr lang="en-US" dirty="0">
              <a:solidFill>
                <a:schemeClr val="bg2"/>
              </a:solidFill>
            </a:endParaRPr>
          </a:p>
          <a:p>
            <a:pPr lvl="0"/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pole key slot mis-alignment</a:t>
            </a:r>
            <a:r>
              <a:rPr lang="en-US" dirty="0"/>
              <a:t>, which is the misalignment of the center of the pole key slot with respect to the nominal position, is determined by fitting outer radius and mid-planes points with the nominal profile, with equal weighting and imposing as symmetrical the two mid-planes offsets.</a:t>
            </a:r>
          </a:p>
          <a:p>
            <a:pPr lvl="1"/>
            <a:r>
              <a:rPr lang="en-US" dirty="0"/>
              <a:t>View from LE, positive shift towards left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1944" r="3611" b="7604"/>
          <a:stretch/>
        </p:blipFill>
        <p:spPr bwMode="auto">
          <a:xfrm>
            <a:off x="2123728" y="3940674"/>
            <a:ext cx="5400600" cy="22966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0BC11-B2E2-4B3A-A5CE-D4F5927E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1614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FDBF3-BED8-4711-8C9F-7D3B2CA6E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Best-fit outer radius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9CC5C-335F-4B99-8132-B9824B539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4752088" cy="4586063"/>
          </a:xfrm>
        </p:spPr>
        <p:txBody>
          <a:bodyPr>
            <a:normAutofit/>
          </a:bodyPr>
          <a:lstStyle/>
          <a:p>
            <a:pPr lvl="0"/>
            <a:endParaRPr lang="en-US" dirty="0"/>
          </a:p>
          <a:p>
            <a:pPr lvl="0"/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best-fit outer radius </a:t>
            </a:r>
            <a:r>
              <a:rPr lang="en-US" dirty="0"/>
              <a:t>is determined by best-fitting only the outer radius points.</a:t>
            </a:r>
          </a:p>
          <a:p>
            <a:r>
              <a:rPr lang="en-US" u="sng" dirty="0"/>
              <a:t>No tolerance is specified</a:t>
            </a:r>
          </a:p>
          <a:p>
            <a:pPr lvl="1"/>
            <a:r>
              <a:rPr lang="en-US" dirty="0"/>
              <a:t>Used to monitor coil-to-collar contact surfaces (“LQ effect”)</a:t>
            </a:r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012815-7FC7-4220-B7B2-177889F6F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2EF4FD-F428-40F3-A66A-9F4FE22C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52" r="14846"/>
          <a:stretch/>
        </p:blipFill>
        <p:spPr>
          <a:xfrm>
            <a:off x="5724128" y="1700808"/>
            <a:ext cx="2775366" cy="362628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7E16AD-333A-4094-84EA-8CE7C2270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993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>
                <a:solidFill>
                  <a:schemeClr val="bg2"/>
                </a:solidFill>
              </a:rPr>
              <a:t>Results (straight section)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Delta arc length excess straight section - ends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98F5FB-47C5-465C-9893-A15E95315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779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990C-F87B-4F4D-870D-3DD2B2F5D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 excess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D52EF3-E5CE-43CE-84E9-D7D479A61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5" y="2113707"/>
            <a:ext cx="7918450" cy="311794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91450-E8EB-4AAE-B801-A35063C5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E3DBED6-10C6-49B3-829E-A71ADC021D92}"/>
              </a:ext>
            </a:extLst>
          </p:cNvPr>
          <p:cNvCxnSpPr/>
          <p:nvPr/>
        </p:nvCxnSpPr>
        <p:spPr>
          <a:xfrm flipV="1">
            <a:off x="1691680" y="4414435"/>
            <a:ext cx="432048" cy="360040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2A514D3-3893-47B2-9357-6F253398FCD8}"/>
              </a:ext>
            </a:extLst>
          </p:cNvPr>
          <p:cNvCxnSpPr>
            <a:cxnSpLocks/>
          </p:cNvCxnSpPr>
          <p:nvPr/>
        </p:nvCxnSpPr>
        <p:spPr>
          <a:xfrm flipH="1" flipV="1">
            <a:off x="7236296" y="4365328"/>
            <a:ext cx="432048" cy="360040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EA21543-41CD-4562-9EDD-D31CB5FD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20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Arc length excess (straight section)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256984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impregnated coil is accepted for use in MQXFA if its </a:t>
            </a:r>
            <a:r>
              <a:rPr lang="en-US" dirty="0">
                <a:solidFill>
                  <a:schemeClr val="bg2"/>
                </a:solidFill>
              </a:rPr>
              <a:t>arc length excesses</a:t>
            </a:r>
            <a:r>
              <a:rPr lang="en-US" dirty="0"/>
              <a:t> along the straight section are within the following tolerances: </a:t>
            </a:r>
            <a:r>
              <a:rPr lang="en-US" b="1" dirty="0">
                <a:solidFill>
                  <a:schemeClr val="bg2"/>
                </a:solidFill>
              </a:rPr>
              <a:t>+0.150/-0.250 mm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arc length excess</a:t>
            </a:r>
            <a:r>
              <a:rPr lang="en-US" b="1" dirty="0"/>
              <a:t>, </a:t>
            </a:r>
            <a:r>
              <a:rPr lang="en-US" dirty="0"/>
              <a:t>which</a:t>
            </a:r>
            <a:r>
              <a:rPr lang="en-US" b="1" dirty="0"/>
              <a:t> </a:t>
            </a:r>
            <a:r>
              <a:rPr lang="en-US" dirty="0"/>
              <a:t>is difference between the measured coil arc length and the nominal one, is determined by fitting </a:t>
            </a:r>
            <a:r>
              <a:rPr lang="en-US" i="1" dirty="0"/>
              <a:t>outer radius and mid-planes points with the nominal profile, with equal weighting and imposing as symmetrical the two mid-planes offsets</a:t>
            </a:r>
            <a:r>
              <a:rPr lang="en-US" dirty="0"/>
              <a:t>. The sum of the two measured mid-plane offsets provides the arc length excess</a:t>
            </a:r>
          </a:p>
          <a:p>
            <a:endParaRPr lang="en-US" b="1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0741" r="3611" b="6420"/>
          <a:stretch/>
        </p:blipFill>
        <p:spPr bwMode="auto">
          <a:xfrm>
            <a:off x="1810660" y="3820747"/>
            <a:ext cx="5494020" cy="2415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9C552-EECE-40ED-95F7-BB360A2A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623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/>
              <a:t>Results (straight section)</a:t>
            </a:r>
          </a:p>
          <a:p>
            <a:pPr lvl="1"/>
            <a:r>
              <a:rPr lang="en-US" dirty="0"/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2B8F2-E3E7-47E7-AC77-75B87D97E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888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C742-C7DC-40FC-8E93-0F08952D0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 excess straight section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9FF76E-906A-4DAA-BA19-4E5BCEC4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C7CE7BA-C987-43DF-AAE1-E2B2614B1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D5F5BB5-95DF-4BFD-94BF-8475C6C632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431" y="1219200"/>
            <a:ext cx="6763137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86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F3A42-D5BA-4B20-95E1-B02994125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 excess straight section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CED7E5-FDE1-4C57-95FF-37CD964AA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0E3734C-BFCE-4966-AE30-C1C3AFC68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D034051-ABDF-42DE-A15A-25E416DEC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431" y="1219200"/>
            <a:ext cx="6763137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22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3886E-2E60-454D-8631-A7D31661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 excess straight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3C8AC-ECD1-481C-AA47-2E29F7B75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  <a:p>
            <a:pPr lvl="1"/>
            <a:r>
              <a:rPr lang="en-US" dirty="0"/>
              <a:t>All coils with several points out of spec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Action items</a:t>
            </a:r>
          </a:p>
          <a:p>
            <a:pPr lvl="1"/>
            <a:r>
              <a:rPr lang="en-US" dirty="0"/>
              <a:t>The coils will be shimmed on the mid-plane to compensate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F7605-0F60-4A47-82FD-C23832BC6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D1F36A-521E-48C8-B9DA-4D1574FE2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9315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>
                <a:solidFill>
                  <a:schemeClr val="bg2"/>
                </a:solidFill>
              </a:rPr>
              <a:t>Results (straight section)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Arc length excess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Delta arc length excess straight section - ends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98F5FB-47C5-465C-9893-A15E95315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029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Arc length excess (ends)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25698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At </a:t>
            </a:r>
            <a:r>
              <a:rPr lang="en-US" dirty="0">
                <a:solidFill>
                  <a:schemeClr val="bg2"/>
                </a:solidFill>
              </a:rPr>
              <a:t>260 and 300 mm </a:t>
            </a:r>
            <a:r>
              <a:rPr lang="en-US" dirty="0"/>
              <a:t>(for the </a:t>
            </a:r>
            <a:r>
              <a:rPr lang="en-US" dirty="0">
                <a:solidFill>
                  <a:schemeClr val="bg2"/>
                </a:solidFill>
              </a:rPr>
              <a:t>lead end</a:t>
            </a:r>
            <a:r>
              <a:rPr lang="en-US" dirty="0"/>
              <a:t>) and at </a:t>
            </a:r>
            <a:r>
              <a:rPr lang="en-US" dirty="0">
                <a:solidFill>
                  <a:schemeClr val="bg2"/>
                </a:solidFill>
              </a:rPr>
              <a:t>4340 and 4380 mm</a:t>
            </a:r>
            <a:r>
              <a:rPr lang="en-US" dirty="0"/>
              <a:t> (for the </a:t>
            </a:r>
            <a:r>
              <a:rPr lang="en-US" dirty="0">
                <a:solidFill>
                  <a:schemeClr val="bg2"/>
                </a:solidFill>
              </a:rPr>
              <a:t>return end</a:t>
            </a:r>
            <a:r>
              <a:rPr lang="en-US" dirty="0"/>
              <a:t>) the absolute value of the coil </a:t>
            </a:r>
            <a:r>
              <a:rPr lang="en-US" b="1" dirty="0">
                <a:solidFill>
                  <a:schemeClr val="bg2"/>
                </a:solidFill>
              </a:rPr>
              <a:t>delta arc-length </a:t>
            </a:r>
            <a:r>
              <a:rPr lang="en-US" dirty="0"/>
              <a:t>must not exceed </a:t>
            </a:r>
            <a:r>
              <a:rPr lang="en-US" b="1" dirty="0">
                <a:solidFill>
                  <a:schemeClr val="bg2"/>
                </a:solidFill>
              </a:rPr>
              <a:t>210 mm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The coil </a:t>
            </a:r>
            <a:r>
              <a:rPr lang="en-US" dirty="0">
                <a:solidFill>
                  <a:schemeClr val="bg2"/>
                </a:solidFill>
              </a:rPr>
              <a:t>delta arc-length </a:t>
            </a:r>
            <a:r>
              <a:rPr lang="en-US" dirty="0"/>
              <a:t>is the difference between the coil arc length at each location in the ends and the average coil arc-length in the straight section. </a:t>
            </a:r>
          </a:p>
          <a:p>
            <a:endParaRPr lang="en-US" b="1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0741" r="3611" b="6420"/>
          <a:stretch/>
        </p:blipFill>
        <p:spPr bwMode="auto">
          <a:xfrm>
            <a:off x="1810660" y="3820747"/>
            <a:ext cx="5494020" cy="2415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9C552-EECE-40ED-95F7-BB360A2A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635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C742-C7DC-40FC-8E93-0F08952D0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 excess full length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9FF76E-906A-4DAA-BA19-4E5BCEC4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C7CE7BA-C987-43DF-AAE1-E2B2614B1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0A44DCA-6BCA-48BE-8685-B2D55AEE54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4604" y="1219200"/>
            <a:ext cx="6754792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772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C742-C7DC-40FC-8E93-0F08952D0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 excess 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9FF76E-906A-4DAA-BA19-4E5BCEC4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C7CE7BA-C987-43DF-AAE1-E2B2614B1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26</a:t>
            </a:fld>
            <a:endParaRPr lang="fr-FR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4483819-CDEF-47D4-ABCD-80BE43B881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4604" y="1219200"/>
            <a:ext cx="6754792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04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C742-C7DC-40FC-8E93-0F08952D0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 excess 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9FF76E-906A-4DAA-BA19-4E5BCEC4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C7CE7BA-C987-43DF-AAE1-E2B2614B1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27</a:t>
            </a:fld>
            <a:endParaRPr lang="fr-FR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AA01EC3-34E0-4600-AF0D-B692BFE55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4604" y="1219200"/>
            <a:ext cx="6754792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8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10ACF-0303-4998-8E39-43DD704CC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 between arc length excess straight section and spacer-wedge transition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ED061E-2D82-42C5-8D57-B706FEAB0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00399E-D510-4608-974C-74EAC80EB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28</a:t>
            </a:fld>
            <a:endParaRPr lang="fr-FR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2ABC33D-AF3D-4C38-8ACE-53F0091EA8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1331" y="1219200"/>
            <a:ext cx="6761338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7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3886E-2E60-454D-8631-A7D31661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 arc length excess straight section - 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3C8AC-ECD1-481C-AA47-2E29F7B75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  <a:p>
            <a:pPr lvl="1"/>
            <a:r>
              <a:rPr lang="en-US" dirty="0"/>
              <a:t>All coils except 150 within spec</a:t>
            </a:r>
          </a:p>
          <a:p>
            <a:pPr lvl="2"/>
            <a:r>
              <a:rPr lang="en-US" dirty="0"/>
              <a:t>225 and 225 both before and after the loading</a:t>
            </a:r>
          </a:p>
          <a:p>
            <a:pPr lvl="1"/>
            <a:r>
              <a:rPr lang="en-US" dirty="0"/>
              <a:t>150 marginally out of spec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Action items</a:t>
            </a:r>
          </a:p>
          <a:p>
            <a:pPr lvl="1"/>
            <a:r>
              <a:rPr lang="en-US" dirty="0"/>
              <a:t>No action items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F7605-0F60-4A47-82FD-C23832BC6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D1F36A-521E-48C8-B9DA-4D1574FE2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350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/>
              <a:t>Results (straight section)</a:t>
            </a:r>
          </a:p>
          <a:p>
            <a:pPr lvl="1"/>
            <a:r>
              <a:rPr lang="en-US" dirty="0"/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2FF25-3FB3-4887-9551-ECBBDA3A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816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>
                <a:solidFill>
                  <a:schemeClr val="bg2"/>
                </a:solidFill>
              </a:rPr>
              <a:t>Results (straight section)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Delta arc length excess straight section - ends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98F5FB-47C5-465C-9893-A15E95315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78619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990C-F87B-4F4D-870D-3DD2B2F5D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Outer radius profile deviation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D52EF3-E5CE-43CE-84E9-D7D479A61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5" y="2113707"/>
            <a:ext cx="7918450" cy="311794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91450-E8EB-4AAE-B801-A35063C5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722A3D7-BE89-4AE9-8530-6C393F40898E}"/>
              </a:ext>
            </a:extLst>
          </p:cNvPr>
          <p:cNvCxnSpPr>
            <a:cxnSpLocks/>
          </p:cNvCxnSpPr>
          <p:nvPr/>
        </p:nvCxnSpPr>
        <p:spPr>
          <a:xfrm>
            <a:off x="2403911" y="2293221"/>
            <a:ext cx="360040" cy="517159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C709709-6D32-4ED7-8476-851B962AE70D}"/>
              </a:ext>
            </a:extLst>
          </p:cNvPr>
          <p:cNvCxnSpPr>
            <a:cxnSpLocks/>
          </p:cNvCxnSpPr>
          <p:nvPr/>
        </p:nvCxnSpPr>
        <p:spPr>
          <a:xfrm flipH="1">
            <a:off x="6732240" y="2350509"/>
            <a:ext cx="360040" cy="512260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FA4C579-21E1-4C94-828F-3B2C1975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5117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Outer radius profile deviation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256984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impregnated coil is accepted for use in MQXFA if its </a:t>
            </a:r>
            <a:r>
              <a:rPr lang="en-US" dirty="0">
                <a:solidFill>
                  <a:schemeClr val="bg2"/>
                </a:solidFill>
              </a:rPr>
              <a:t>outer radius profile deviations</a:t>
            </a:r>
            <a:r>
              <a:rPr lang="en-US" dirty="0"/>
              <a:t> along the straight section are within the following tolerances: </a:t>
            </a:r>
            <a:r>
              <a:rPr lang="en-US" b="1" dirty="0">
                <a:solidFill>
                  <a:schemeClr val="bg2"/>
                </a:solidFill>
              </a:rPr>
              <a:t>+0.200/-0.250 mm</a:t>
            </a:r>
            <a:endParaRPr lang="en-US" dirty="0">
              <a:solidFill>
                <a:schemeClr val="bg2"/>
              </a:solidFill>
            </a:endParaRPr>
          </a:p>
          <a:p>
            <a:pPr lvl="0"/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outer radius profile deviation</a:t>
            </a:r>
            <a:r>
              <a:rPr lang="en-US" b="1" dirty="0"/>
              <a:t>, </a:t>
            </a:r>
            <a:r>
              <a:rPr lang="en-US" dirty="0"/>
              <a:t>which is given by the variation of each point on the outer radius with respect to the nominal outer radius, is determined by fitting </a:t>
            </a:r>
            <a:r>
              <a:rPr lang="en-US" i="1" dirty="0"/>
              <a:t>outer radius and mid-planes points with the nominal profile, with equal weighting and imposing as symmetrical the two mid-planes offsets</a:t>
            </a:r>
            <a:r>
              <a:rPr lang="en-US" dirty="0"/>
              <a:t>. </a:t>
            </a:r>
            <a:r>
              <a:rPr lang="en-US" u="sng" dirty="0"/>
              <a:t>Positive deviation indicates more material than nominal, negative indicates less material than nominal.</a:t>
            </a:r>
            <a:endParaRPr lang="en-US" b="1" u="sng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0741" r="3611" b="6420"/>
          <a:stretch/>
        </p:blipFill>
        <p:spPr bwMode="auto">
          <a:xfrm>
            <a:off x="1810660" y="3820747"/>
            <a:ext cx="5494020" cy="2415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EB338-AE8F-4252-9F11-A4A3B6CB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7033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2C1C6-971F-4EC2-B9D7-0EEAEDDAD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Outer radius profile deviations straight section (min-max)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3DA42-3FBE-4919-9210-55EA5C76B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4F9B501-DB78-4D71-8E09-6DD3E5DC8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33</a:t>
            </a:fld>
            <a:endParaRPr lang="fr-FR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9F0E7497-02D5-4292-B76B-FB9F14738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1331" y="1219200"/>
            <a:ext cx="6761338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562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2C1C6-971F-4EC2-B9D7-0EEAEDDAD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Outer radius profile deviations straight section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3DA42-3FBE-4919-9210-55EA5C76B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575CAA-4BDA-4C60-B7C3-E53097D1D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34</a:t>
            </a:fld>
            <a:endParaRPr lang="fr-FR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59158ACC-454D-47EA-AAF6-D29A7DA405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4604" y="1219200"/>
            <a:ext cx="6754792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525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3886E-2E60-454D-8631-A7D31661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Outer radius profile deviations straight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3C8AC-ECD1-481C-AA47-2E29F7B75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  <a:p>
            <a:pPr lvl="1"/>
            <a:r>
              <a:rPr lang="en-US" dirty="0"/>
              <a:t>All coils within spec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Action items</a:t>
            </a:r>
          </a:p>
          <a:p>
            <a:pPr lvl="1"/>
            <a:r>
              <a:rPr lang="en-US" dirty="0"/>
              <a:t>No action items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F7605-0F60-4A47-82FD-C23832BC6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90BE7-B4E6-4F1C-B8FD-8E7D84BAC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5364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/>
              <a:t>Results (straight section)</a:t>
            </a:r>
          </a:p>
          <a:p>
            <a:pPr lvl="1"/>
            <a:r>
              <a:rPr lang="en-US" dirty="0"/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Delta arc length excess straight section - ends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B9A6CD-5DB6-4059-BBE9-99BCD891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6979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990C-F87B-4F4D-870D-3DD2B2F5D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Inner radial deviations (coil blocks)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D52EF3-E5CE-43CE-84E9-D7D479A61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5" y="2113707"/>
            <a:ext cx="7918450" cy="311794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91450-E8EB-4AAE-B801-A35063C5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1680867-0956-41DC-AF99-5A74580A525A}"/>
              </a:ext>
            </a:extLst>
          </p:cNvPr>
          <p:cNvCxnSpPr>
            <a:cxnSpLocks/>
          </p:cNvCxnSpPr>
          <p:nvPr/>
        </p:nvCxnSpPr>
        <p:spPr>
          <a:xfrm flipH="1" flipV="1">
            <a:off x="3563888" y="4504643"/>
            <a:ext cx="360040" cy="456970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BD01B92-7AA8-44FF-8D85-5C47D403C197}"/>
              </a:ext>
            </a:extLst>
          </p:cNvPr>
          <p:cNvCxnSpPr>
            <a:cxnSpLocks/>
          </p:cNvCxnSpPr>
          <p:nvPr/>
        </p:nvCxnSpPr>
        <p:spPr>
          <a:xfrm flipV="1">
            <a:off x="5446040" y="4504642"/>
            <a:ext cx="360040" cy="508534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CBF64E2-B0E0-46CA-B3CD-0341C390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4052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“Coil blocks” inner radius profile deviation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278586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impregnated coil is accepted for use in MQXFA if its </a:t>
            </a:r>
            <a:r>
              <a:rPr lang="en-US" dirty="0">
                <a:solidFill>
                  <a:schemeClr val="bg2"/>
                </a:solidFill>
              </a:rPr>
              <a:t>“coil blocks” inner radius profile deviations </a:t>
            </a:r>
            <a:r>
              <a:rPr lang="en-US" dirty="0"/>
              <a:t>(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E-F in </a:t>
            </a:r>
            <a:r>
              <a:rPr lang="en-US" dirty="0"/>
              <a:t>next slide) along the straight section are within the following tolerances: </a:t>
            </a:r>
            <a:r>
              <a:rPr lang="en-US" b="1" dirty="0">
                <a:solidFill>
                  <a:schemeClr val="bg2"/>
                </a:solidFill>
              </a:rPr>
              <a:t>+0.150/-0.250 mm</a:t>
            </a:r>
            <a:endParaRPr lang="en-US" dirty="0">
              <a:solidFill>
                <a:schemeClr val="bg2"/>
              </a:solidFill>
            </a:endParaRPr>
          </a:p>
          <a:p>
            <a:pPr lvl="0"/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“coil blocks” inner radius profile deviations</a:t>
            </a:r>
            <a:r>
              <a:rPr lang="en-US" b="1" dirty="0"/>
              <a:t>, </a:t>
            </a:r>
            <a:r>
              <a:rPr lang="en-US" dirty="0"/>
              <a:t>which is given by the variation of each point on the inner radius with respect to the nominal radius, is determined by fitting </a:t>
            </a:r>
            <a:r>
              <a:rPr lang="en-US" i="1" dirty="0"/>
              <a:t>outer radius and mid-planes points with the nominal profile, with equal weighting and imposing as symmetrical the two mid-planes offsets</a:t>
            </a:r>
            <a:r>
              <a:rPr lang="en-US" dirty="0"/>
              <a:t>. </a:t>
            </a:r>
            <a:r>
              <a:rPr lang="en-US" u="sng" dirty="0"/>
              <a:t>Positive deviation indicates more material than nominal, negative indicates less material than nominal.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1944" r="3611" b="7604"/>
          <a:stretch/>
        </p:blipFill>
        <p:spPr bwMode="auto">
          <a:xfrm>
            <a:off x="2123728" y="3940674"/>
            <a:ext cx="5400600" cy="22966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ACC52-E9E2-4AE5-946D-03B29159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5829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B4958-4B3C-449C-98B2-4A2C019B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blocks inner radial deviations straight section (min-max)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C44E5-AB6D-45CA-A7D1-BDA49F0FE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1D19264-E0D5-4C7C-90F5-CC6F87C38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39</a:t>
            </a:fld>
            <a:endParaRPr lang="fr-FR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B2FF4A-2BE2-4940-A75C-774B45DBBD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431" y="1219200"/>
            <a:ext cx="6763137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81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75AF0-041F-4412-8E44-83A9B8EA3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taking and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AD9AD-153E-4802-BBBB-E91BEAAD5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3964944" cy="4906963"/>
          </a:xfrm>
        </p:spPr>
        <p:txBody>
          <a:bodyPr/>
          <a:lstStyle/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Leica System</a:t>
            </a:r>
          </a:p>
          <a:p>
            <a:pPr lvl="1"/>
            <a:r>
              <a:rPr lang="en-US" dirty="0"/>
              <a:t>AT960 with T-Probe</a:t>
            </a:r>
          </a:p>
          <a:p>
            <a:endParaRPr lang="en-US" dirty="0"/>
          </a:p>
          <a:p>
            <a:r>
              <a:rPr lang="en-US" dirty="0"/>
              <a:t>Data processed using 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Spatial Analyzer</a:t>
            </a:r>
          </a:p>
          <a:p>
            <a:pPr lvl="2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ECC6B4-9B7D-464F-8E18-9707B6309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17812A-4DDA-4E2D-B370-29BBC8CC0E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670742" y="1648689"/>
            <a:ext cx="2498908" cy="3861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A221FC-AD6F-44AC-8DBE-C19C14969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6016" y="1826613"/>
            <a:ext cx="2428163" cy="35052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EC33BE-73E9-45AE-9306-A4F86B0CD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356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B4958-4B3C-449C-98B2-4A2C019B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blocks inner radial deviations straight section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C44E5-AB6D-45CA-A7D1-BDA49F0FE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43696F-75BB-405B-B618-585BDD084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40</a:t>
            </a:fld>
            <a:endParaRPr lang="fr-FR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0CF355E-9200-46C7-93E5-C2BFEC00A8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1331" y="1258341"/>
            <a:ext cx="6761338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929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3886E-2E60-454D-8631-A7D31661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blocks inner radial deviations straight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3C8AC-ECD1-481C-AA47-2E29F7B75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Some coils marginally </a:t>
            </a:r>
            <a:r>
              <a:rPr lang="fr-FR" dirty="0"/>
              <a:t>out of </a:t>
            </a:r>
            <a:r>
              <a:rPr lang="fr-FR" dirty="0" err="1"/>
              <a:t>spec</a:t>
            </a:r>
            <a:r>
              <a:rPr lang="fr-FR" dirty="0"/>
              <a:t> in few positions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r>
              <a:rPr lang="fr-FR" dirty="0"/>
              <a:t>Action items</a:t>
            </a:r>
          </a:p>
          <a:p>
            <a:pPr lvl="1"/>
            <a:r>
              <a:rPr lang="en-US" dirty="0"/>
              <a:t>Non critical non conformity</a:t>
            </a:r>
          </a:p>
          <a:p>
            <a:pPr lvl="2"/>
            <a:r>
              <a:rPr lang="en-US" dirty="0"/>
              <a:t>Increase of </a:t>
            </a:r>
            <a:r>
              <a:rPr lang="en-US" dirty="0" err="1"/>
              <a:t>LHe</a:t>
            </a:r>
            <a:r>
              <a:rPr lang="en-US" dirty="0"/>
              <a:t> space between cold bore and inner coil in one location</a:t>
            </a:r>
          </a:p>
          <a:p>
            <a:pPr marL="457200" lvl="1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endParaRPr lang="fr-FR" dirty="0"/>
          </a:p>
          <a:p>
            <a:pPr lvl="1"/>
            <a:endParaRPr lang="fr-FR" dirty="0"/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F7605-0F60-4A47-82FD-C23832BC6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961E2-CE83-43DE-91BB-1931666F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1212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/>
              <a:t>Results (straight section)</a:t>
            </a:r>
          </a:p>
          <a:p>
            <a:pPr lvl="1"/>
            <a:r>
              <a:rPr lang="en-US" dirty="0"/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Delta arc length excess straight section - ends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44BE6-C4AF-4697-9E32-426E6BC00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6778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990C-F87B-4F4D-870D-3DD2B2F5D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Inner radial deviations (pole)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D52EF3-E5CE-43CE-84E9-D7D479A61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5" y="2113707"/>
            <a:ext cx="7918450" cy="311794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91450-E8EB-4AAE-B801-A35063C5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211F333-0AFC-464B-8ED1-51F8800B0702}"/>
              </a:ext>
            </a:extLst>
          </p:cNvPr>
          <p:cNvCxnSpPr>
            <a:cxnSpLocks/>
          </p:cNvCxnSpPr>
          <p:nvPr/>
        </p:nvCxnSpPr>
        <p:spPr>
          <a:xfrm flipV="1">
            <a:off x="4683765" y="4197235"/>
            <a:ext cx="0" cy="720080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243DD-7E38-49CD-9132-08F40A375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4709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“Pole” inner radius profile deviation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278586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impregnated coil is accepted for use in MQXFA if its </a:t>
            </a:r>
            <a:r>
              <a:rPr lang="en-US" dirty="0">
                <a:solidFill>
                  <a:schemeClr val="bg2"/>
                </a:solidFill>
              </a:rPr>
              <a:t>“pole” inner radius profile deviations </a:t>
            </a:r>
            <a:r>
              <a:rPr lang="en-US" dirty="0"/>
              <a:t>(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C-E and D-F in </a:t>
            </a:r>
            <a:r>
              <a:rPr lang="en-US" dirty="0"/>
              <a:t>next slide) along the straight section are within the following tolerances: </a:t>
            </a:r>
            <a:r>
              <a:rPr lang="en-US" b="1" dirty="0">
                <a:solidFill>
                  <a:schemeClr val="bg2"/>
                </a:solidFill>
              </a:rPr>
              <a:t>+0.000/-0.250 mm</a:t>
            </a:r>
            <a:r>
              <a:rPr lang="en-US" dirty="0">
                <a:solidFill>
                  <a:schemeClr val="bg2"/>
                </a:solidFill>
              </a:rPr>
              <a:t>*</a:t>
            </a:r>
          </a:p>
          <a:p>
            <a:pPr lvl="0"/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“pole” inner radius profile deviations</a:t>
            </a:r>
            <a:r>
              <a:rPr lang="en-US" b="1" dirty="0"/>
              <a:t>, </a:t>
            </a:r>
            <a:r>
              <a:rPr lang="en-US" dirty="0"/>
              <a:t>which is given by the variation of each point on the inner radius with respect to the nominal radius, is determined by fitting </a:t>
            </a:r>
            <a:r>
              <a:rPr lang="en-US" i="1" dirty="0"/>
              <a:t>outer radius and mid-planes points with the nominal profile, with equal weighting and imposing as symmetrical the two mid-planes offsets</a:t>
            </a:r>
            <a:r>
              <a:rPr lang="en-US" dirty="0"/>
              <a:t>. </a:t>
            </a:r>
            <a:r>
              <a:rPr lang="en-US" u="sng" dirty="0"/>
              <a:t>Positive deviation indicates more material than nominal, negative indicates less material than nominal.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1944" r="3611" b="7604"/>
          <a:stretch/>
        </p:blipFill>
        <p:spPr bwMode="auto">
          <a:xfrm>
            <a:off x="2123728" y="3940674"/>
            <a:ext cx="5400600" cy="22966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16959-FA55-4E87-A945-8AA5DA432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92000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B4958-4B3C-449C-98B2-4A2C019B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Pole inner radial deviations straight section</a:t>
            </a:r>
            <a:br>
              <a:rPr lang="en-US" dirty="0"/>
            </a:br>
            <a:r>
              <a:rPr lang="en-US" dirty="0"/>
              <a:t>(min-max)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C44E5-AB6D-45CA-A7D1-BDA49F0FE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6816346-FE84-4CE9-95A3-C350D2902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45</a:t>
            </a:fld>
            <a:endParaRPr lang="fr-FR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6A7926D-8975-4A21-9AB7-595CA7F9FC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431" y="1219200"/>
            <a:ext cx="6763137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744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B4958-4B3C-449C-98B2-4A2C019B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Pole inner radial deviations straight section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C44E5-AB6D-45CA-A7D1-BDA49F0FE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14D29-86AF-41CB-9D45-5FAD2CA67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46</a:t>
            </a:fld>
            <a:endParaRPr lang="fr-FR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44AA1A7-4069-4F7B-B503-CC197E5D72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431" y="1219200"/>
            <a:ext cx="6763137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387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3886E-2E60-454D-8631-A7D31661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Pole inner radial deviations straight section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3C8AC-ECD1-481C-AA47-2E29F7B75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Several out of spec positions, in all coils, 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Coil bumper thickness to be corrected to compensate</a:t>
            </a:r>
            <a:endParaRPr lang="fr-FR" dirty="0"/>
          </a:p>
          <a:p>
            <a:pPr lvl="1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dirty="0"/>
              <a:t>Action items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Coil bumper thickness to be corrected to compensate</a:t>
            </a:r>
            <a:endParaRPr lang="fr-FR" dirty="0"/>
          </a:p>
          <a:p>
            <a:pPr lvl="2"/>
            <a:endParaRPr lang="fr-FR" dirty="0"/>
          </a:p>
          <a:p>
            <a:pPr lvl="1"/>
            <a:endParaRPr lang="fr-FR" dirty="0"/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F7605-0F60-4A47-82FD-C23832BC6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961E2-CE83-43DE-91BB-1931666F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7298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/>
              <a:t>Results (straight section)</a:t>
            </a:r>
          </a:p>
          <a:p>
            <a:pPr lvl="1"/>
            <a:r>
              <a:rPr lang="en-US" dirty="0"/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Delta arc length excess straight section - ends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7AE324-F755-4610-A517-237560B96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4902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990C-F87B-4F4D-870D-3DD2B2F5D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slot deviations*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D52EF3-E5CE-43CE-84E9-D7D479A61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5" y="2113707"/>
            <a:ext cx="7918450" cy="311794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91450-E8EB-4AAE-B801-A35063C5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211F333-0AFC-464B-8ED1-51F8800B0702}"/>
              </a:ext>
            </a:extLst>
          </p:cNvPr>
          <p:cNvCxnSpPr>
            <a:cxnSpLocks/>
          </p:cNvCxnSpPr>
          <p:nvPr/>
        </p:nvCxnSpPr>
        <p:spPr>
          <a:xfrm>
            <a:off x="3912042" y="2711394"/>
            <a:ext cx="507546" cy="13874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4B159EC-32F0-484D-A0E9-8421287C6D5B}"/>
              </a:ext>
            </a:extLst>
          </p:cNvPr>
          <p:cNvCxnSpPr>
            <a:cxnSpLocks/>
          </p:cNvCxnSpPr>
          <p:nvPr/>
        </p:nvCxnSpPr>
        <p:spPr>
          <a:xfrm flipH="1">
            <a:off x="4937748" y="2726594"/>
            <a:ext cx="455468" cy="0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46DA3D6-9CE4-4AF6-8EE4-CF3B46723D63}"/>
              </a:ext>
            </a:extLst>
          </p:cNvPr>
          <p:cNvSpPr txBox="1"/>
          <p:nvPr/>
        </p:nvSpPr>
        <p:spPr>
          <a:xfrm>
            <a:off x="0" y="5301208"/>
            <a:ext cx="4745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dirty="0">
                <a:solidFill>
                  <a:schemeClr val="bg2"/>
                </a:solidFill>
              </a:rPr>
              <a:t>*View from LE, positive shift towards left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6604B5-1D5B-4A54-A023-0CFCC173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5827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046D2-2A64-41DF-9340-73BD63621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099F9-8121-4C99-80A0-9FE980DDA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2281807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Each cross section is treated separately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Coils cross-sections are measured in 15 different locations along the coil length, from 70 mm close to the lead end to 4426 mm close to the return end.</a:t>
            </a:r>
          </a:p>
          <a:p>
            <a:pPr lvl="1"/>
            <a:r>
              <a:rPr lang="en-US" dirty="0"/>
              <a:t>The 12 so-called straight section locations, where the pole key slot is present, are from 465 mm close to the lead end to 4310 mm close to the return end. </a:t>
            </a:r>
          </a:p>
          <a:p>
            <a:pPr lvl="1"/>
            <a:r>
              <a:rPr lang="en-US" dirty="0"/>
              <a:t>The strain gauge is at location 3965 mm.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DDA99E-78AC-4AE2-92DB-43FF6C175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37A93A-7A7E-402C-B232-C88408863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4E53AC-5D04-4CEA-A6D0-72F5A0EA2C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2" t="31099" r="5900" b="15981"/>
          <a:stretch/>
        </p:blipFill>
        <p:spPr>
          <a:xfrm>
            <a:off x="899592" y="3501008"/>
            <a:ext cx="7344816" cy="27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249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Pole key slot mis-alignment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278586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impregnated coil is accepted for use in MQXFA if its </a:t>
            </a:r>
            <a:r>
              <a:rPr lang="en-US" dirty="0">
                <a:solidFill>
                  <a:schemeClr val="bg2"/>
                </a:solidFill>
              </a:rPr>
              <a:t>pole key slot mis-alignment </a:t>
            </a:r>
            <a:r>
              <a:rPr lang="en-US" dirty="0"/>
              <a:t>along the straight section are within the following tolerances: </a:t>
            </a:r>
            <a:r>
              <a:rPr lang="en-US" b="1" dirty="0">
                <a:solidFill>
                  <a:schemeClr val="bg2"/>
                </a:solidFill>
              </a:rPr>
              <a:t>+0.250/-0.250 mm </a:t>
            </a:r>
            <a:endParaRPr lang="en-US" dirty="0">
              <a:solidFill>
                <a:schemeClr val="bg2"/>
              </a:solidFill>
            </a:endParaRPr>
          </a:p>
          <a:p>
            <a:pPr lvl="0"/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pole key slot mis-alignment</a:t>
            </a:r>
            <a:r>
              <a:rPr lang="en-US" dirty="0"/>
              <a:t>, which is the misalignment of the center of the pole key slot with respect to the nominal position, is determined by fitting outer radius and mid-planes points with the nominal profile, with equal weighting and imposing as symmetrical the two mid-planes offsets.</a:t>
            </a:r>
          </a:p>
          <a:p>
            <a:pPr lvl="1"/>
            <a:r>
              <a:rPr lang="en-US" dirty="0"/>
              <a:t>View from LE, positive shift towards left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1944" r="3611" b="7604"/>
          <a:stretch/>
        </p:blipFill>
        <p:spPr bwMode="auto">
          <a:xfrm>
            <a:off x="2123728" y="3940674"/>
            <a:ext cx="5400600" cy="22966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0BC11-B2E2-4B3A-A5CE-D4F5927E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7511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6E2B3-447D-44CD-931F-B1A35E9F7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slot deviations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27C52E-48DA-476A-9F7D-75E4AD6F3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155CE2-D0E5-470D-BC68-44DFFFDB2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51</a:t>
            </a:fld>
            <a:endParaRPr lang="fr-FR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E8336C8-95D3-4DEE-AF83-11F04C3F13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1331" y="1219200"/>
            <a:ext cx="6761338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901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6E2B3-447D-44CD-931F-B1A35E9F7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slot deviations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27C52E-48DA-476A-9F7D-75E4AD6F3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155CE2-D0E5-470D-BC68-44DFFFDB2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52</a:t>
            </a:fld>
            <a:endParaRPr lang="fr-FR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7B16A1F-8D96-4030-A256-C3A06425F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431" y="1219200"/>
            <a:ext cx="6763137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881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3886E-2E60-454D-8631-A7D31661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slot deviations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3C8AC-ECD1-481C-AA47-2E29F7B75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data out of spec</a:t>
            </a:r>
            <a:endParaRPr lang="fr-FR" dirty="0"/>
          </a:p>
          <a:p>
            <a:pPr lvl="2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*See LBNL note and Record of Decision in Docdb-2844</a:t>
            </a:r>
            <a:endParaRPr lang="fr-FR" sz="1800" dirty="0"/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F7605-0F60-4A47-82FD-C23832BC6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369DD5-D792-4902-9540-390DAF94C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53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5C25BB-FE7B-43E9-9709-6F412DA466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00" t="13460" r="31100" b="70160"/>
          <a:stretch/>
        </p:blipFill>
        <p:spPr>
          <a:xfrm>
            <a:off x="2195736" y="5019954"/>
            <a:ext cx="4569940" cy="123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941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/>
              <a:t>Results (straight section)</a:t>
            </a:r>
          </a:p>
          <a:p>
            <a:pPr lvl="1"/>
            <a:r>
              <a:rPr lang="en-US" dirty="0"/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Delta arc length excess straight section - ends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174370-8108-4BBB-B6C2-F42B991A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0407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FDBF3-BED8-4711-8C9F-7D3B2CA6E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Best-fit outer radius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9CC5C-335F-4B99-8132-B9824B539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4752088" cy="4586063"/>
          </a:xfrm>
        </p:spPr>
        <p:txBody>
          <a:bodyPr>
            <a:normAutofit/>
          </a:bodyPr>
          <a:lstStyle/>
          <a:p>
            <a:pPr lvl="0"/>
            <a:endParaRPr lang="en-US" dirty="0"/>
          </a:p>
          <a:p>
            <a:pPr lvl="0"/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best-fit outer radius </a:t>
            </a:r>
            <a:r>
              <a:rPr lang="en-US" dirty="0"/>
              <a:t>is determined by best-fitting only the outer radius points.</a:t>
            </a:r>
          </a:p>
          <a:p>
            <a:r>
              <a:rPr lang="en-US" u="sng" dirty="0"/>
              <a:t>No tolerance is specified</a:t>
            </a:r>
          </a:p>
          <a:p>
            <a:pPr lvl="1"/>
            <a:r>
              <a:rPr lang="en-US" dirty="0"/>
              <a:t>Used to monitor coil-to-collar contact surfaces (“LQ effect”)</a:t>
            </a:r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012815-7FC7-4220-B7B2-177889F6F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2EF4FD-F428-40F3-A66A-9F4FE22C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52" r="14846"/>
          <a:stretch/>
        </p:blipFill>
        <p:spPr>
          <a:xfrm>
            <a:off x="5724128" y="1700808"/>
            <a:ext cx="2775366" cy="362628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7E16AD-333A-4094-84EA-8CE7C2270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7047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93A4B-F092-499F-B1E7-B79D9C39E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Best-fit outer radius deviations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C47954-2E95-4992-BCAD-096A8339A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DA78C0-7ED1-4B25-962C-F25ACE238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56</a:t>
            </a:fld>
            <a:endParaRPr lang="fr-FR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AA8E8A1E-6753-4EF2-A662-F7B7C4AAD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431" y="1219200"/>
            <a:ext cx="6763137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293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21017-7CD4-4228-A4F6-E1E75980B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Best-fit outer radius deviations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3CB9A-65D1-4B1C-BE6B-A226FB557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20D83-9B5E-4363-8D15-8AACDBEC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57</a:t>
            </a:fld>
            <a:endParaRPr lang="fr-FR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49EC45A-0FBD-40E1-896E-DD8BE83F32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4604" y="1219200"/>
            <a:ext cx="6754792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918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3886E-2E60-454D-8631-A7D31661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Best-fit outer radius deviations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3C8AC-ECD1-481C-AA47-2E29F7B75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consistent with previous magnets</a:t>
            </a:r>
          </a:p>
          <a:p>
            <a:pPr lvl="2"/>
            <a:endParaRPr lang="fr-FR" dirty="0"/>
          </a:p>
          <a:p>
            <a:pPr lvl="1"/>
            <a:endParaRPr lang="fr-FR" dirty="0"/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F7605-0F60-4A47-82FD-C23832BC6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961E2-CE83-43DE-91BB-1931666F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7382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7E6BD-F556-4A2D-AC64-4251C5B3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 of specs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43F09-4D93-48EA-ABFA-1157FF94C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49069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Arc length excess</a:t>
            </a:r>
          </a:p>
          <a:p>
            <a:pPr lvl="1"/>
            <a:r>
              <a:rPr lang="en-US" dirty="0"/>
              <a:t>All coils several points out of spec</a:t>
            </a:r>
          </a:p>
          <a:p>
            <a:pPr lvl="2"/>
            <a:r>
              <a:rPr lang="en-US" dirty="0"/>
              <a:t>The coils will be shimmed on the mid-plane to compensate</a:t>
            </a:r>
          </a:p>
          <a:p>
            <a:r>
              <a:rPr lang="en-US" dirty="0"/>
              <a:t>Delta arc length excess straight section – ends</a:t>
            </a:r>
          </a:p>
          <a:p>
            <a:pPr lvl="1"/>
            <a:r>
              <a:rPr lang="en-US" dirty="0"/>
              <a:t>All coils except 150 within spec</a:t>
            </a:r>
          </a:p>
          <a:p>
            <a:pPr lvl="2"/>
            <a:r>
              <a:rPr lang="en-US" dirty="0"/>
              <a:t>225 and 225 both before and after the loading</a:t>
            </a:r>
          </a:p>
          <a:p>
            <a:pPr lvl="1"/>
            <a:r>
              <a:rPr lang="en-US" dirty="0"/>
              <a:t>150 marginally out of spec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All coils within spec</a:t>
            </a:r>
          </a:p>
          <a:p>
            <a:r>
              <a:rPr lang="en-US" dirty="0"/>
              <a:t>Inner radial deviations (coil blocks)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Some coils marginally out of spec in few positions</a:t>
            </a:r>
          </a:p>
          <a:p>
            <a:pPr lvl="2"/>
            <a:r>
              <a:rPr lang="en-US" dirty="0"/>
              <a:t>Non critical non conformity</a:t>
            </a:r>
          </a:p>
          <a:p>
            <a:pPr lvl="3"/>
            <a:r>
              <a:rPr lang="en-US" dirty="0"/>
              <a:t>Increase of </a:t>
            </a:r>
            <a:r>
              <a:rPr lang="en-US" dirty="0" err="1"/>
              <a:t>LHe</a:t>
            </a:r>
            <a:r>
              <a:rPr lang="en-US" dirty="0"/>
              <a:t> space between cold bore and inner coil in one location</a:t>
            </a:r>
          </a:p>
          <a:p>
            <a:r>
              <a:rPr lang="en-US" dirty="0"/>
              <a:t>Inner radial deviations (pole)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Several out of spec positions, in all coils, 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Coil bumper thickness to be corrected to compensate</a:t>
            </a:r>
            <a:endParaRPr lang="fr-FR" dirty="0"/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Key slot deviations</a:t>
            </a:r>
          </a:p>
          <a:p>
            <a:pPr lvl="1"/>
            <a:r>
              <a:rPr lang="en-US" dirty="0"/>
              <a:t>No data out of spec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Best-fit outer radius deviations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consistent with previous magnets</a:t>
            </a:r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A88A46-5E92-4F44-BAC5-A81081DCF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B26E5D-D50D-4E0E-891B-217B9C66A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980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>
                <a:solidFill>
                  <a:schemeClr val="bg2"/>
                </a:solidFill>
              </a:rPr>
              <a:t>Impregnated coil dimensional tolerances </a:t>
            </a:r>
          </a:p>
          <a:p>
            <a:r>
              <a:rPr lang="en-US" dirty="0"/>
              <a:t>Results (straight section)</a:t>
            </a:r>
          </a:p>
          <a:p>
            <a:pPr lvl="1"/>
            <a:r>
              <a:rPr lang="en-US" dirty="0"/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A89440-C880-4868-8932-D5C6933A4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3627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/>
              <a:t>Results (straight section)</a:t>
            </a:r>
          </a:p>
          <a:p>
            <a:pPr lvl="1"/>
            <a:r>
              <a:rPr lang="en-US" dirty="0"/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Delta arc length excess straight section - ends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>
                <a:solidFill>
                  <a:schemeClr val="bg2"/>
                </a:solidFill>
              </a:rPr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BA120-F1E9-4B16-9768-48CFE138F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4328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2FC16-1443-47CA-A552-332BE3497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BDF0F-9DCE-4C3E-974E-1DE9244D1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7A7E29-9C97-4921-8C2C-F8F6CEE12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C9FE74-F8D6-4686-9749-E3E2955AA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0779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3B1A7-8353-4CF5-90B9-77B222524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Reproducibility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AE5B3-1895-4008-96CE-00783D7B2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Coil 240, same operator, 2 independent meas.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B4A86-2559-4B7C-A62D-9E331F30F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E8A90C-1156-45B8-A3F8-ABAB0CE48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62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6A8707-22B2-428B-8E74-FD4ABB64C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775538"/>
            <a:ext cx="5996352" cy="435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382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C0F77-BD8F-4A28-B51C-FD7F2FF1A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CERN coil 140 and 139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CAE04-F253-4C79-893D-199C29202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4CDAC-228D-44F2-8F3E-C1F8B7FA1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82C569-9D4C-4DD3-9AB2-45DDD92DA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63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37A2AB-BD4A-405D-9547-637698E98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54608"/>
            <a:ext cx="4617245" cy="39576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A0EA76-41E5-469E-9229-4200D412E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986" y="1736016"/>
            <a:ext cx="4788024" cy="398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972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C742-C7DC-40FC-8E93-0F08952D0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 excess straight section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9FF76E-906A-4DAA-BA19-4E5BCEC4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C7CE7BA-C987-43DF-AAE1-E2B2614B1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64</a:t>
            </a:fld>
            <a:endParaRPr lang="fr-FR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BB89E1-E3B6-417D-9060-7EC33C0818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4604" y="1219200"/>
            <a:ext cx="6754792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41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78163-0AB8-4E61-8128-834C759C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 excess straight section</a:t>
            </a:r>
            <a:br>
              <a:rPr lang="en-US" dirty="0"/>
            </a:br>
            <a:r>
              <a:rPr lang="en-US" dirty="0"/>
              <a:t>(with min/max straight sect and full-length)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312E84-9A57-4855-98D0-4E9934B01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70E179-A594-43F1-B501-905177773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65</a:t>
            </a:fld>
            <a:endParaRPr lang="fr-FR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6F48C2A-6EDE-4B06-8412-81663E7680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1331" y="1219200"/>
            <a:ext cx="6761338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89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DD867-3B0F-4830-8124-E31A1D604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Impregnated coil dimensional tolerances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for series coils</a:t>
            </a:r>
            <a:r>
              <a:rPr lang="en-US" dirty="0"/>
              <a:t>)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CBE153-DB0C-41CE-BD51-83EAEE448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490" t="14527" r="11115" b="5975"/>
          <a:stretch/>
        </p:blipFill>
        <p:spPr>
          <a:xfrm>
            <a:off x="691580" y="1196752"/>
            <a:ext cx="7760840" cy="498238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50872E-8A12-4137-8F39-7EFB2E7F2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6B996-28EA-4D89-BCBE-0C430075A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824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Arc length excess (straight section)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256984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impregnated coil is accepted for use in MQXFA if its </a:t>
            </a:r>
            <a:r>
              <a:rPr lang="en-US" dirty="0">
                <a:solidFill>
                  <a:schemeClr val="bg2"/>
                </a:solidFill>
              </a:rPr>
              <a:t>arc length excesses</a:t>
            </a:r>
            <a:r>
              <a:rPr lang="en-US" dirty="0"/>
              <a:t> along the straight section are within the following tolerances: </a:t>
            </a:r>
            <a:r>
              <a:rPr lang="en-US" b="1" dirty="0">
                <a:solidFill>
                  <a:schemeClr val="bg2"/>
                </a:solidFill>
              </a:rPr>
              <a:t>+0.150/-0.250 mm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arc length excess</a:t>
            </a:r>
            <a:r>
              <a:rPr lang="en-US" b="1" dirty="0"/>
              <a:t>, </a:t>
            </a:r>
            <a:r>
              <a:rPr lang="en-US" dirty="0"/>
              <a:t>which</a:t>
            </a:r>
            <a:r>
              <a:rPr lang="en-US" b="1" dirty="0"/>
              <a:t> </a:t>
            </a:r>
            <a:r>
              <a:rPr lang="en-US" dirty="0"/>
              <a:t>is difference between the measured coil arc length and the nominal one, is determined by fitting </a:t>
            </a:r>
            <a:r>
              <a:rPr lang="en-US" i="1" dirty="0"/>
              <a:t>outer radius and mid-planes points with the nominal profile, with equal weighting and imposing as symmetrical the two mid-planes offsets</a:t>
            </a:r>
            <a:r>
              <a:rPr lang="en-US" dirty="0"/>
              <a:t>. The sum of the two measured mid-plane offsets provides the arc length excess</a:t>
            </a:r>
          </a:p>
          <a:p>
            <a:endParaRPr lang="en-US" b="1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0741" r="3611" b="6420"/>
          <a:stretch/>
        </p:blipFill>
        <p:spPr bwMode="auto">
          <a:xfrm>
            <a:off x="1810660" y="3820747"/>
            <a:ext cx="5494020" cy="2415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9C552-EECE-40ED-95F7-BB360A2A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5629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Arc length excess (ends)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25698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At </a:t>
            </a:r>
            <a:r>
              <a:rPr lang="en-US" dirty="0">
                <a:solidFill>
                  <a:schemeClr val="bg2"/>
                </a:solidFill>
              </a:rPr>
              <a:t>260 and 300 mm </a:t>
            </a:r>
            <a:r>
              <a:rPr lang="en-US" dirty="0"/>
              <a:t>(for the </a:t>
            </a:r>
            <a:r>
              <a:rPr lang="en-US" dirty="0">
                <a:solidFill>
                  <a:schemeClr val="bg2"/>
                </a:solidFill>
              </a:rPr>
              <a:t>lead end</a:t>
            </a:r>
            <a:r>
              <a:rPr lang="en-US" dirty="0"/>
              <a:t>) and at </a:t>
            </a:r>
            <a:r>
              <a:rPr lang="en-US" dirty="0">
                <a:solidFill>
                  <a:schemeClr val="bg2"/>
                </a:solidFill>
              </a:rPr>
              <a:t>4340 and 4380 mm</a:t>
            </a:r>
            <a:r>
              <a:rPr lang="en-US" dirty="0"/>
              <a:t> (for the </a:t>
            </a:r>
            <a:r>
              <a:rPr lang="en-US" dirty="0">
                <a:solidFill>
                  <a:schemeClr val="bg2"/>
                </a:solidFill>
              </a:rPr>
              <a:t>return end</a:t>
            </a:r>
            <a:r>
              <a:rPr lang="en-US" dirty="0"/>
              <a:t>) the absolute value of the coil </a:t>
            </a:r>
            <a:r>
              <a:rPr lang="en-US" b="1" dirty="0">
                <a:solidFill>
                  <a:schemeClr val="bg2"/>
                </a:solidFill>
              </a:rPr>
              <a:t>delta arc-length </a:t>
            </a:r>
            <a:r>
              <a:rPr lang="en-US" dirty="0"/>
              <a:t>must not exceed </a:t>
            </a:r>
            <a:r>
              <a:rPr lang="en-US" b="1" dirty="0">
                <a:solidFill>
                  <a:schemeClr val="bg2"/>
                </a:solidFill>
              </a:rPr>
              <a:t>210 mm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The coil </a:t>
            </a:r>
            <a:r>
              <a:rPr lang="en-US" dirty="0">
                <a:solidFill>
                  <a:schemeClr val="bg2"/>
                </a:solidFill>
              </a:rPr>
              <a:t>delta arc-length </a:t>
            </a:r>
            <a:r>
              <a:rPr lang="en-US" dirty="0"/>
              <a:t>is the difference between the coil arc length at each location in the ends and the average coil arc-length in the straight section. </a:t>
            </a:r>
          </a:p>
          <a:p>
            <a:endParaRPr lang="en-US" b="1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0741" r="3611" b="6420"/>
          <a:stretch/>
        </p:blipFill>
        <p:spPr bwMode="auto">
          <a:xfrm>
            <a:off x="1810660" y="3820747"/>
            <a:ext cx="5494020" cy="2415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9C552-EECE-40ED-95F7-BB360A2A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0392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170480</TotalTime>
  <Words>3526</Words>
  <Application>Microsoft Office PowerPoint</Application>
  <PresentationFormat>On-screen Show (4:3)</PresentationFormat>
  <Paragraphs>480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9" baseType="lpstr">
      <vt:lpstr>Arial</vt:lpstr>
      <vt:lpstr>Calibri</vt:lpstr>
      <vt:lpstr>Wingdings</vt:lpstr>
      <vt:lpstr>Thème Office</vt:lpstr>
      <vt:lpstr>MQXFA12b coil dimensions </vt:lpstr>
      <vt:lpstr>Outline</vt:lpstr>
      <vt:lpstr>Outline</vt:lpstr>
      <vt:lpstr>Data taking and processing</vt:lpstr>
      <vt:lpstr>Post processing</vt:lpstr>
      <vt:lpstr>Outline</vt:lpstr>
      <vt:lpstr>Impregnated coil dimensional tolerances (for series coils) </vt:lpstr>
      <vt:lpstr>Impregnated coil dimensional tolerances Arc length excess (straight section) </vt:lpstr>
      <vt:lpstr>Impregnated coil dimensional tolerances Arc length excess (ends) </vt:lpstr>
      <vt:lpstr>Impregnated coil dimensional tolerances Outer radius profile deviation</vt:lpstr>
      <vt:lpstr>Impregnated coil dimensional tolerances “Coil blocks” inner radius profile deviation </vt:lpstr>
      <vt:lpstr>Impregnated coil dimensional tolerances </vt:lpstr>
      <vt:lpstr>Impregnated coil dimensional tolerances “Pole” inner radius profile deviation </vt:lpstr>
      <vt:lpstr>Impregnated coil dimensional tolerances </vt:lpstr>
      <vt:lpstr>Impregnated coil dimensional tolerances Pole key slot mis-alignment</vt:lpstr>
      <vt:lpstr>Best-fit outer radius</vt:lpstr>
      <vt:lpstr>Outline</vt:lpstr>
      <vt:lpstr>Arc length excess</vt:lpstr>
      <vt:lpstr>Impregnated coil dimensional tolerances Arc length excess (straight section) </vt:lpstr>
      <vt:lpstr>Arc length excess straight section</vt:lpstr>
      <vt:lpstr>Arc length excess straight section</vt:lpstr>
      <vt:lpstr>Arc length excess straight section</vt:lpstr>
      <vt:lpstr>Outline</vt:lpstr>
      <vt:lpstr>Impregnated coil dimensional tolerances Arc length excess (ends) </vt:lpstr>
      <vt:lpstr>Arc length excess full length</vt:lpstr>
      <vt:lpstr>Arc length excess LE</vt:lpstr>
      <vt:lpstr>Arc length excess RE</vt:lpstr>
      <vt:lpstr>Delta between arc length excess straight section and spacer-wedge transition</vt:lpstr>
      <vt:lpstr>Delta arc length excess straight section - ends</vt:lpstr>
      <vt:lpstr>Outline</vt:lpstr>
      <vt:lpstr>Outer radius profile deviation</vt:lpstr>
      <vt:lpstr>Impregnated coil dimensional tolerances Outer radius profile deviation</vt:lpstr>
      <vt:lpstr>Outer radius profile deviations straight section (min-max)</vt:lpstr>
      <vt:lpstr>Outer radius profile deviations straight section</vt:lpstr>
      <vt:lpstr>Outer radius profile deviations straight section</vt:lpstr>
      <vt:lpstr>Outline</vt:lpstr>
      <vt:lpstr>Inner radial deviations (coil blocks)</vt:lpstr>
      <vt:lpstr>Impregnated coil dimensional tolerances “Coil blocks” inner radius profile deviation </vt:lpstr>
      <vt:lpstr>Coil blocks inner radial deviations straight section (min-max)</vt:lpstr>
      <vt:lpstr>Coil blocks inner radial deviations straight section</vt:lpstr>
      <vt:lpstr>Coil blocks inner radial deviations straight section</vt:lpstr>
      <vt:lpstr>Outline</vt:lpstr>
      <vt:lpstr>Inner radial deviations (pole)</vt:lpstr>
      <vt:lpstr>Impregnated coil dimensional tolerances “Pole” inner radius profile deviation </vt:lpstr>
      <vt:lpstr>Pole inner radial deviations straight section (min-max)</vt:lpstr>
      <vt:lpstr>Pole inner radial deviations straight section</vt:lpstr>
      <vt:lpstr>Pole inner radial deviations straight section </vt:lpstr>
      <vt:lpstr>Outline</vt:lpstr>
      <vt:lpstr>Key slot deviations*</vt:lpstr>
      <vt:lpstr>Impregnated coil dimensional tolerances Pole key slot mis-alignment</vt:lpstr>
      <vt:lpstr>Key slot deviations</vt:lpstr>
      <vt:lpstr>Key slot deviations</vt:lpstr>
      <vt:lpstr>Key slot deviations</vt:lpstr>
      <vt:lpstr>Outline</vt:lpstr>
      <vt:lpstr>Best-fit outer radius</vt:lpstr>
      <vt:lpstr>Best-fit outer radius deviations</vt:lpstr>
      <vt:lpstr>Best-fit outer radius deviations</vt:lpstr>
      <vt:lpstr>Best-fit outer radius deviations </vt:lpstr>
      <vt:lpstr>Out of specs</vt:lpstr>
      <vt:lpstr>Outline</vt:lpstr>
      <vt:lpstr>Appendix</vt:lpstr>
      <vt:lpstr>Reproducibility</vt:lpstr>
      <vt:lpstr>CERN coil 140 and 139 </vt:lpstr>
      <vt:lpstr>Arc length excess straight section</vt:lpstr>
      <vt:lpstr>Arc length excess straight section (with min/max straight sect and full-length)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André-Pierre OLIVIER</dc:creator>
  <cp:lastModifiedBy>Paolo Ferracin</cp:lastModifiedBy>
  <cp:revision>2217</cp:revision>
  <dcterms:created xsi:type="dcterms:W3CDTF">2016-03-23T12:58:39Z</dcterms:created>
  <dcterms:modified xsi:type="dcterms:W3CDTF">2024-02-14T01:11:12Z</dcterms:modified>
</cp:coreProperties>
</file>