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2"/>
  </p:notesMasterIdLst>
  <p:sldIdLst>
    <p:sldId id="309" r:id="rId2"/>
    <p:sldId id="317" r:id="rId3"/>
    <p:sldId id="316" r:id="rId4"/>
    <p:sldId id="315" r:id="rId5"/>
    <p:sldId id="265" r:id="rId6"/>
    <p:sldId id="314" r:id="rId7"/>
    <p:sldId id="307" r:id="rId8"/>
    <p:sldId id="313" r:id="rId9"/>
    <p:sldId id="308" r:id="rId10"/>
    <p:sldId id="310" r:id="rId11"/>
    <p:sldId id="311" r:id="rId12"/>
    <p:sldId id="312" r:id="rId13"/>
    <p:sldId id="306" r:id="rId14"/>
    <p:sldId id="303" r:id="rId15"/>
    <p:sldId id="304" r:id="rId16"/>
    <p:sldId id="305" r:id="rId17"/>
    <p:sldId id="302" r:id="rId18"/>
    <p:sldId id="300" r:id="rId19"/>
    <p:sldId id="301" r:id="rId20"/>
    <p:sldId id="299" r:id="rId21"/>
    <p:sldId id="298" r:id="rId22"/>
    <p:sldId id="297" r:id="rId23"/>
    <p:sldId id="293" r:id="rId24"/>
    <p:sldId id="294" r:id="rId25"/>
    <p:sldId id="295" r:id="rId26"/>
    <p:sldId id="296" r:id="rId27"/>
    <p:sldId id="292" r:id="rId28"/>
    <p:sldId id="288" r:id="rId29"/>
    <p:sldId id="289" r:id="rId30"/>
    <p:sldId id="291" r:id="rId31"/>
    <p:sldId id="290" r:id="rId32"/>
    <p:sldId id="287" r:id="rId33"/>
    <p:sldId id="283" r:id="rId34"/>
    <p:sldId id="284" r:id="rId35"/>
    <p:sldId id="285" r:id="rId36"/>
    <p:sldId id="282" r:id="rId37"/>
    <p:sldId id="281" r:id="rId38"/>
    <p:sldId id="277" r:id="rId39"/>
    <p:sldId id="278" r:id="rId40"/>
    <p:sldId id="279" r:id="rId41"/>
    <p:sldId id="280" r:id="rId42"/>
    <p:sldId id="276" r:id="rId43"/>
    <p:sldId id="256" r:id="rId44"/>
    <p:sldId id="274" r:id="rId45"/>
    <p:sldId id="271" r:id="rId46"/>
    <p:sldId id="272" r:id="rId47"/>
    <p:sldId id="273" r:id="rId48"/>
    <p:sldId id="270" r:id="rId49"/>
    <p:sldId id="268" r:id="rId50"/>
    <p:sldId id="269" r:id="rId51"/>
    <p:sldId id="267" r:id="rId52"/>
    <p:sldId id="266" r:id="rId53"/>
    <p:sldId id="258" r:id="rId54"/>
    <p:sldId id="264" r:id="rId55"/>
    <p:sldId id="260" r:id="rId56"/>
    <p:sldId id="262" r:id="rId57"/>
    <p:sldId id="261" r:id="rId58"/>
    <p:sldId id="263" r:id="rId59"/>
    <p:sldId id="257" r:id="rId60"/>
    <p:sldId id="259" r:id="rId61"/>
  </p:sldIdLst>
  <p:sldSz cx="9144000" cy="6858000" type="screen4x3"/>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4"/>
    <p:restoredTop sz="96306"/>
  </p:normalViewPr>
  <p:slideViewPr>
    <p:cSldViewPr snapToGrid="0" snapToObjects="1">
      <p:cViewPr>
        <p:scale>
          <a:sx n="100" d="100"/>
          <a:sy n="100" d="100"/>
        </p:scale>
        <p:origin x="1856" y="7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EB225-8E66-4940-9698-9B10B7609A32}" type="datetimeFigureOut">
              <a:rPr lang="en-CH" smtClean="0"/>
              <a:t>13.02.24</a:t>
            </a:fld>
            <a:endParaRPr lang="en-C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839EC-9C4A-7D4A-BF94-ABDFD5027CF9}" type="slidenum">
              <a:rPr lang="en-CH" smtClean="0"/>
              <a:t>‹#›</a:t>
            </a:fld>
            <a:endParaRPr lang="en-CH"/>
          </a:p>
        </p:txBody>
      </p:sp>
    </p:spTree>
    <p:extLst>
      <p:ext uri="{BB962C8B-B14F-4D97-AF65-F5344CB8AC3E}">
        <p14:creationId xmlns:p14="http://schemas.microsoft.com/office/powerpoint/2010/main" val="1594042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F245-AB48-0744-9802-B4811C0E06A9}"/>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613B74A5-6B10-A242-AD88-77CD2F7EADF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99A26607-5283-EC43-8D50-9DD2A40C8561}"/>
              </a:ext>
            </a:extLst>
          </p:cNvPr>
          <p:cNvSpPr>
            <a:spLocks noGrp="1"/>
          </p:cNvSpPr>
          <p:nvPr>
            <p:ph type="dt" sz="half" idx="10"/>
          </p:nvPr>
        </p:nvSpPr>
        <p:spPr/>
        <p:txBody>
          <a:bodyPr/>
          <a:lstStyle/>
          <a:p>
            <a:r>
              <a:rPr lang="de-CH"/>
              <a:t>FEB.15.24</a:t>
            </a:r>
            <a:endParaRPr lang="en-CH"/>
          </a:p>
        </p:txBody>
      </p:sp>
      <p:sp>
        <p:nvSpPr>
          <p:cNvPr id="5" name="Footer Placeholder 4">
            <a:extLst>
              <a:ext uri="{FF2B5EF4-FFF2-40B4-BE49-F238E27FC236}">
                <a16:creationId xmlns:a16="http://schemas.microsoft.com/office/drawing/2014/main" id="{287DE5AC-90FE-B543-B330-4D06D3B3756A}"/>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F218C074-7FB7-274A-9AAE-D6AFDA3B429D}"/>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21118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719B-E61A-D747-A26A-D61C886B0995}"/>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90EB9094-3073-9545-90ED-A33B98937D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48E868D-74D7-7448-A783-26A90428BEED}"/>
              </a:ext>
            </a:extLst>
          </p:cNvPr>
          <p:cNvSpPr>
            <a:spLocks noGrp="1"/>
          </p:cNvSpPr>
          <p:nvPr>
            <p:ph type="dt" sz="half" idx="10"/>
          </p:nvPr>
        </p:nvSpPr>
        <p:spPr/>
        <p:txBody>
          <a:bodyPr/>
          <a:lstStyle/>
          <a:p>
            <a:r>
              <a:rPr lang="de-CH"/>
              <a:t>FEB.15.24</a:t>
            </a:r>
            <a:endParaRPr lang="en-CH"/>
          </a:p>
        </p:txBody>
      </p:sp>
      <p:sp>
        <p:nvSpPr>
          <p:cNvPr id="5" name="Footer Placeholder 4">
            <a:extLst>
              <a:ext uri="{FF2B5EF4-FFF2-40B4-BE49-F238E27FC236}">
                <a16:creationId xmlns:a16="http://schemas.microsoft.com/office/drawing/2014/main" id="{B85CE22E-7BF7-C045-9B14-793044FC5B7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66205B68-E5C2-FF4A-A988-8C3DF3457F2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94170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E42ED9-6A5A-FB41-8BD3-7945C42051BA}"/>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7E4ECCA2-64EC-8B4A-BB53-BDAEC400CEFB}"/>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01A2ED3-5F51-4C4A-BB06-A83650F59D07}"/>
              </a:ext>
            </a:extLst>
          </p:cNvPr>
          <p:cNvSpPr>
            <a:spLocks noGrp="1"/>
          </p:cNvSpPr>
          <p:nvPr>
            <p:ph type="dt" sz="half" idx="10"/>
          </p:nvPr>
        </p:nvSpPr>
        <p:spPr/>
        <p:txBody>
          <a:bodyPr/>
          <a:lstStyle/>
          <a:p>
            <a:r>
              <a:rPr lang="de-CH"/>
              <a:t>FEB.15.24</a:t>
            </a:r>
            <a:endParaRPr lang="en-CH"/>
          </a:p>
        </p:txBody>
      </p:sp>
      <p:sp>
        <p:nvSpPr>
          <p:cNvPr id="5" name="Footer Placeholder 4">
            <a:extLst>
              <a:ext uri="{FF2B5EF4-FFF2-40B4-BE49-F238E27FC236}">
                <a16:creationId xmlns:a16="http://schemas.microsoft.com/office/drawing/2014/main" id="{9389CEE9-A1C8-B347-A34F-4C7451BBA225}"/>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02C33671-FB4C-C249-A1E2-7EDE7515148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24098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49386-9B37-0C4E-93F6-E8B67D1E32A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59C427BD-04F5-574E-B2A3-EAB121C06CC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D6678FA-4970-CE4B-B400-8A5EE5C65F8D}"/>
              </a:ext>
            </a:extLst>
          </p:cNvPr>
          <p:cNvSpPr>
            <a:spLocks noGrp="1"/>
          </p:cNvSpPr>
          <p:nvPr>
            <p:ph type="dt" sz="half" idx="10"/>
          </p:nvPr>
        </p:nvSpPr>
        <p:spPr/>
        <p:txBody>
          <a:bodyPr/>
          <a:lstStyle/>
          <a:p>
            <a:r>
              <a:rPr lang="de-CH"/>
              <a:t>FEB.15.24</a:t>
            </a:r>
            <a:endParaRPr lang="en-CH"/>
          </a:p>
        </p:txBody>
      </p:sp>
      <p:sp>
        <p:nvSpPr>
          <p:cNvPr id="5" name="Footer Placeholder 4">
            <a:extLst>
              <a:ext uri="{FF2B5EF4-FFF2-40B4-BE49-F238E27FC236}">
                <a16:creationId xmlns:a16="http://schemas.microsoft.com/office/drawing/2014/main" id="{1DE7F725-4DDB-8841-95D8-506E2F50361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B5D4A7DB-809E-CC48-8F49-3A7D0209565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0878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534F-3435-5C44-93DC-6E27D280DD50}"/>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9F6E965C-1683-2F42-9A0A-F5D70E95B55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8A5E591-B0A2-DF46-9113-4F91E3DBA889}"/>
              </a:ext>
            </a:extLst>
          </p:cNvPr>
          <p:cNvSpPr>
            <a:spLocks noGrp="1"/>
          </p:cNvSpPr>
          <p:nvPr>
            <p:ph type="dt" sz="half" idx="10"/>
          </p:nvPr>
        </p:nvSpPr>
        <p:spPr/>
        <p:txBody>
          <a:bodyPr/>
          <a:lstStyle/>
          <a:p>
            <a:r>
              <a:rPr lang="de-CH"/>
              <a:t>FEB.15.24</a:t>
            </a:r>
            <a:endParaRPr lang="en-CH"/>
          </a:p>
        </p:txBody>
      </p:sp>
      <p:sp>
        <p:nvSpPr>
          <p:cNvPr id="5" name="Footer Placeholder 4">
            <a:extLst>
              <a:ext uri="{FF2B5EF4-FFF2-40B4-BE49-F238E27FC236}">
                <a16:creationId xmlns:a16="http://schemas.microsoft.com/office/drawing/2014/main" id="{C86A7F74-0FC0-0E41-9BC0-F9E212330E6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301AD5A-004C-CE40-A1D0-6F64C53EB590}"/>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24129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9724B-3FC2-5B45-9349-6B4D0F5AE17D}"/>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96B0EB60-C0D9-4F4C-A7DE-CC70F68AF25E}"/>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22B40CF5-F197-A743-A0DC-F71E2007DD2F}"/>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674BFD41-865E-BB4C-9FE6-DBB9DF22F31C}"/>
              </a:ext>
            </a:extLst>
          </p:cNvPr>
          <p:cNvSpPr>
            <a:spLocks noGrp="1"/>
          </p:cNvSpPr>
          <p:nvPr>
            <p:ph type="dt" sz="half" idx="10"/>
          </p:nvPr>
        </p:nvSpPr>
        <p:spPr/>
        <p:txBody>
          <a:bodyPr/>
          <a:lstStyle/>
          <a:p>
            <a:r>
              <a:rPr lang="de-CH"/>
              <a:t>FEB.15.24</a:t>
            </a:r>
            <a:endParaRPr lang="en-CH"/>
          </a:p>
        </p:txBody>
      </p:sp>
      <p:sp>
        <p:nvSpPr>
          <p:cNvPr id="6" name="Footer Placeholder 5">
            <a:extLst>
              <a:ext uri="{FF2B5EF4-FFF2-40B4-BE49-F238E27FC236}">
                <a16:creationId xmlns:a16="http://schemas.microsoft.com/office/drawing/2014/main" id="{1E84CAF1-A24A-6745-B865-744B22709B78}"/>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E75E0B5-447A-FA43-B1F7-87BA50A147B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02302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A7C30-3216-2A4D-B232-1B47006E7DB2}"/>
              </a:ext>
            </a:extLst>
          </p:cNvPr>
          <p:cNvSpPr>
            <a:spLocks noGrp="1"/>
          </p:cNvSpPr>
          <p:nvPr>
            <p:ph type="title"/>
          </p:nvPr>
        </p:nvSpPr>
        <p:spPr>
          <a:xfrm>
            <a:off x="629841" y="365126"/>
            <a:ext cx="78867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C1174D97-D59A-D849-8263-C6CB2A0AD86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4DA102C2-11C3-A641-9CA3-86CDDABDDCA9}"/>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682EA26C-913B-DF45-B2C2-1D9A73D75BE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5D552426-60C7-9C43-B0FD-6C9D480A0ADE}"/>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641B1247-97D9-EC4E-BC7F-34B4A9217B21}"/>
              </a:ext>
            </a:extLst>
          </p:cNvPr>
          <p:cNvSpPr>
            <a:spLocks noGrp="1"/>
          </p:cNvSpPr>
          <p:nvPr>
            <p:ph type="dt" sz="half" idx="10"/>
          </p:nvPr>
        </p:nvSpPr>
        <p:spPr/>
        <p:txBody>
          <a:bodyPr/>
          <a:lstStyle/>
          <a:p>
            <a:r>
              <a:rPr lang="de-CH"/>
              <a:t>FEB.15.24</a:t>
            </a:r>
            <a:endParaRPr lang="en-CH"/>
          </a:p>
        </p:txBody>
      </p:sp>
      <p:sp>
        <p:nvSpPr>
          <p:cNvPr id="8" name="Footer Placeholder 7">
            <a:extLst>
              <a:ext uri="{FF2B5EF4-FFF2-40B4-BE49-F238E27FC236}">
                <a16:creationId xmlns:a16="http://schemas.microsoft.com/office/drawing/2014/main" id="{5E0C4E32-CFCD-6943-B719-3D9935F09D11}"/>
              </a:ext>
            </a:extLst>
          </p:cNvPr>
          <p:cNvSpPr>
            <a:spLocks noGrp="1"/>
          </p:cNvSpPr>
          <p:nvPr>
            <p:ph type="ftr" sz="quarter" idx="11"/>
          </p:nvPr>
        </p:nvSpPr>
        <p:spPr/>
        <p:txBody>
          <a:bodyPr/>
          <a:lstStyle/>
          <a:p>
            <a:r>
              <a:rPr lang="en-GB"/>
              <a:t>Nicola Bacchetta</a:t>
            </a:r>
            <a:endParaRPr lang="en-CH"/>
          </a:p>
        </p:txBody>
      </p:sp>
      <p:sp>
        <p:nvSpPr>
          <p:cNvPr id="9" name="Slide Number Placeholder 8">
            <a:extLst>
              <a:ext uri="{FF2B5EF4-FFF2-40B4-BE49-F238E27FC236}">
                <a16:creationId xmlns:a16="http://schemas.microsoft.com/office/drawing/2014/main" id="{279876E4-ED73-D645-8CE0-425E61B03EA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442499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8116-A51E-AA47-853E-84AC01E2D4AC}"/>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2B474D49-7C8B-204A-95EE-D5D2F3E804B8}"/>
              </a:ext>
            </a:extLst>
          </p:cNvPr>
          <p:cNvSpPr>
            <a:spLocks noGrp="1"/>
          </p:cNvSpPr>
          <p:nvPr>
            <p:ph type="dt" sz="half" idx="10"/>
          </p:nvPr>
        </p:nvSpPr>
        <p:spPr/>
        <p:txBody>
          <a:bodyPr/>
          <a:lstStyle/>
          <a:p>
            <a:r>
              <a:rPr lang="de-CH"/>
              <a:t>FEB.15.24</a:t>
            </a:r>
            <a:endParaRPr lang="en-CH"/>
          </a:p>
        </p:txBody>
      </p:sp>
      <p:sp>
        <p:nvSpPr>
          <p:cNvPr id="4" name="Footer Placeholder 3">
            <a:extLst>
              <a:ext uri="{FF2B5EF4-FFF2-40B4-BE49-F238E27FC236}">
                <a16:creationId xmlns:a16="http://schemas.microsoft.com/office/drawing/2014/main" id="{2C2ADA10-07BF-8B44-92C6-DE7E8FC50691}"/>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AEA6C75E-C4F2-1E4E-9BF2-8FE5C21C2A44}"/>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393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0AE34-5AEA-1F4F-A556-62F060CD0E95}"/>
              </a:ext>
            </a:extLst>
          </p:cNvPr>
          <p:cNvSpPr>
            <a:spLocks noGrp="1"/>
          </p:cNvSpPr>
          <p:nvPr>
            <p:ph type="dt" sz="half" idx="10"/>
          </p:nvPr>
        </p:nvSpPr>
        <p:spPr/>
        <p:txBody>
          <a:bodyPr/>
          <a:lstStyle/>
          <a:p>
            <a:r>
              <a:rPr lang="de-CH"/>
              <a:t>FEB.15.24</a:t>
            </a:r>
            <a:endParaRPr lang="en-CH"/>
          </a:p>
        </p:txBody>
      </p:sp>
      <p:sp>
        <p:nvSpPr>
          <p:cNvPr id="3" name="Footer Placeholder 2">
            <a:extLst>
              <a:ext uri="{FF2B5EF4-FFF2-40B4-BE49-F238E27FC236}">
                <a16:creationId xmlns:a16="http://schemas.microsoft.com/office/drawing/2014/main" id="{A7EA066D-3A68-D044-BA0B-2E83970BDB85}"/>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45A80D0D-C81A-0849-88F1-1BA5431CDA3B}"/>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00185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CED4-AB85-CD46-86EF-4DBC56F3AB50}"/>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B7C1F6C9-3F7C-764A-A3EF-4DDB96636D6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B97AB8AC-C6FC-A24D-8AF6-C5DF07066C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1BBD60C-BFA9-9F4E-8F75-7464EFB49110}"/>
              </a:ext>
            </a:extLst>
          </p:cNvPr>
          <p:cNvSpPr>
            <a:spLocks noGrp="1"/>
          </p:cNvSpPr>
          <p:nvPr>
            <p:ph type="dt" sz="half" idx="10"/>
          </p:nvPr>
        </p:nvSpPr>
        <p:spPr/>
        <p:txBody>
          <a:bodyPr/>
          <a:lstStyle/>
          <a:p>
            <a:r>
              <a:rPr lang="de-CH"/>
              <a:t>FEB.15.24</a:t>
            </a:r>
            <a:endParaRPr lang="en-CH"/>
          </a:p>
        </p:txBody>
      </p:sp>
      <p:sp>
        <p:nvSpPr>
          <p:cNvPr id="6" name="Footer Placeholder 5">
            <a:extLst>
              <a:ext uri="{FF2B5EF4-FFF2-40B4-BE49-F238E27FC236}">
                <a16:creationId xmlns:a16="http://schemas.microsoft.com/office/drawing/2014/main" id="{4A120D12-4765-EE43-B1C5-0F0A9C9399FF}"/>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A0DC6DFF-955C-7B40-AC0B-89EC7B9AB0B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23952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3063-F583-0547-9F02-C79FD56685F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51A2B94E-6B74-9D4C-88A9-41F71EB9A57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CH"/>
          </a:p>
        </p:txBody>
      </p:sp>
      <p:sp>
        <p:nvSpPr>
          <p:cNvPr id="4" name="Text Placeholder 3">
            <a:extLst>
              <a:ext uri="{FF2B5EF4-FFF2-40B4-BE49-F238E27FC236}">
                <a16:creationId xmlns:a16="http://schemas.microsoft.com/office/drawing/2014/main" id="{3B972572-ADFF-6C43-9A3D-3C9204EB2DF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27CD162-8043-574A-AA35-0AAB7AFDEE19}"/>
              </a:ext>
            </a:extLst>
          </p:cNvPr>
          <p:cNvSpPr>
            <a:spLocks noGrp="1"/>
          </p:cNvSpPr>
          <p:nvPr>
            <p:ph type="dt" sz="half" idx="10"/>
          </p:nvPr>
        </p:nvSpPr>
        <p:spPr/>
        <p:txBody>
          <a:bodyPr/>
          <a:lstStyle/>
          <a:p>
            <a:r>
              <a:rPr lang="de-CH"/>
              <a:t>FEB.15.24</a:t>
            </a:r>
            <a:endParaRPr lang="en-CH"/>
          </a:p>
        </p:txBody>
      </p:sp>
      <p:sp>
        <p:nvSpPr>
          <p:cNvPr id="6" name="Footer Placeholder 5">
            <a:extLst>
              <a:ext uri="{FF2B5EF4-FFF2-40B4-BE49-F238E27FC236}">
                <a16:creationId xmlns:a16="http://schemas.microsoft.com/office/drawing/2014/main" id="{CE69C4B7-A1F3-424A-834E-DBC53C5A577B}"/>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38E0B6A-8559-564C-9A61-BA115992744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0613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7A284C-CA18-6C47-B9FC-E365BF1D569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42F0F8B-941A-3B43-A11A-CC0DA2DD8E6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747B76CE-8035-9949-8DA3-6C045FA30EC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FEB.15.24</a:t>
            </a:r>
            <a:endParaRPr lang="en-CH"/>
          </a:p>
        </p:txBody>
      </p:sp>
      <p:sp>
        <p:nvSpPr>
          <p:cNvPr id="5" name="Footer Placeholder 4">
            <a:extLst>
              <a:ext uri="{FF2B5EF4-FFF2-40B4-BE49-F238E27FC236}">
                <a16:creationId xmlns:a16="http://schemas.microsoft.com/office/drawing/2014/main" id="{5DE61104-330B-E742-A4EA-607F4269BC4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Nicola Bacchetta</a:t>
            </a:r>
            <a:endParaRPr lang="en-CH"/>
          </a:p>
        </p:txBody>
      </p:sp>
      <p:sp>
        <p:nvSpPr>
          <p:cNvPr id="6" name="Slide Number Placeholder 5">
            <a:extLst>
              <a:ext uri="{FF2B5EF4-FFF2-40B4-BE49-F238E27FC236}">
                <a16:creationId xmlns:a16="http://schemas.microsoft.com/office/drawing/2014/main" id="{5356A5B5-159A-6B4B-A6A9-54F3DDA2CCC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2BED9C-DB89-E840-AFDF-3C456D6DDDAD}" type="slidenum">
              <a:rPr lang="en-CH" smtClean="0"/>
              <a:t>‹#›</a:t>
            </a:fld>
            <a:endParaRPr lang="en-CH"/>
          </a:p>
        </p:txBody>
      </p:sp>
    </p:spTree>
    <p:extLst>
      <p:ext uri="{BB962C8B-B14F-4D97-AF65-F5344CB8AC3E}">
        <p14:creationId xmlns:p14="http://schemas.microsoft.com/office/powerpoint/2010/main" val="30291165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hyperlink" Target="https://indico.fnal.gov/event/63058/contributions/283340/attachments/174664/236877/IERC%20Conference%20Collaboration%20Furniture.pdf"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mailto:djayson@fnal.gov"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hyperlink" Target="mailto:HEERC_managers@fnal.gov"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hyperlink" Target="https://www-esh.fnal.gov/pls/apex/f?p=150:1:17089239814925:::::"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hyperlink" Target="https://fermipoint.fnal.gov/service/tsworc/Lists/tsworc/NewForm.aspx?Source=/service/tsworc/&amp;Beam=0&amp;orc=1" TargetMode="Externa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fermi.servicenowservices.com/kb_view.do?sysparm_article=KB0010655" TargetMode="External"/><Relationship Id="rId2" Type="http://schemas.openxmlformats.org/officeDocument/2006/relationships/hyperlink" Target="http://appora.fnal.gov/pls/default/node_registration.html" TargetMode="Externa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mailto:cbarker@fnal.gov" TargetMode="External"/><Relationship Id="rId2" Type="http://schemas.openxmlformats.org/officeDocument/2006/relationships/hyperlink" Target="mailto:sbarrett@fnal.gov" TargetMode="Externa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0595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15,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49" y="791363"/>
            <a:ext cx="8133513" cy="4401205"/>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Repair work on the leak on the 1</a:t>
            </a:r>
            <a:r>
              <a:rPr lang="en-GB" sz="2000" baseline="30000" dirty="0">
                <a:solidFill>
                  <a:schemeClr val="accent1"/>
                </a:solidFill>
                <a:latin typeface="Arial" panose="020B0604020202020204" pitchFamily="34" charset="0"/>
                <a:cs typeface="Arial" panose="020B0604020202020204" pitchFamily="34" charset="0"/>
              </a:rPr>
              <a:t>st</a:t>
            </a:r>
            <a:r>
              <a:rPr lang="en-GB" sz="2000" dirty="0">
                <a:solidFill>
                  <a:schemeClr val="accent1"/>
                </a:solidFill>
                <a:latin typeface="Arial" panose="020B0604020202020204" pitchFamily="34" charset="0"/>
                <a:cs typeface="Arial" panose="020B0604020202020204" pitchFamily="34" charset="0"/>
              </a:rPr>
              <a:t> floor near Fritz Schwartz office should have started today but it has been postponed.</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had a meeting this morning with ISD in order to agree on how to proceed with the interdependence between ISD maintained equipment and the ODH analysis of our lab spaces. Some progress but still more work to do.</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With Adam we did some more investigation on the Chilled water circuit and clearly is not working as it should. </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plan to have a walk through with Blake </a:t>
            </a:r>
            <a:r>
              <a:rPr lang="en-GB" sz="2000" dirty="0" err="1">
                <a:solidFill>
                  <a:schemeClr val="accent1"/>
                </a:solidFill>
                <a:latin typeface="Arial" panose="020B0604020202020204" pitchFamily="34" charset="0"/>
                <a:cs typeface="Arial" panose="020B0604020202020204" pitchFamily="34" charset="0"/>
              </a:rPr>
              <a:t>Hanauer</a:t>
            </a:r>
            <a:r>
              <a:rPr lang="en-GB" sz="2000" dirty="0">
                <a:solidFill>
                  <a:schemeClr val="accent1"/>
                </a:solidFill>
                <a:latin typeface="Arial" panose="020B0604020202020204" pitchFamily="34" charset="0"/>
                <a:cs typeface="Arial" panose="020B0604020202020204" pitchFamily="34" charset="0"/>
              </a:rPr>
              <a:t> soon to identify the spot for the installation of the filter and understand a bit better how the system actually works.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a:t>
            </a:fld>
            <a:endParaRPr lang="en-CH"/>
          </a:p>
        </p:txBody>
      </p:sp>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spTree>
    <p:extLst>
      <p:ext uri="{BB962C8B-B14F-4D97-AF65-F5344CB8AC3E}">
        <p14:creationId xmlns:p14="http://schemas.microsoft.com/office/powerpoint/2010/main" val="3180344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8,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49" y="791363"/>
            <a:ext cx="8133513" cy="1938992"/>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has been a recent request (C. Pena) for more space in the south chase to install more chiller units for a dilution refrigerator and other equipment to be installed in Great Hall East (G321). </a:t>
            </a:r>
            <a:r>
              <a:rPr lang="en-GB" sz="2000" u="sng" dirty="0">
                <a:solidFill>
                  <a:schemeClr val="accent1"/>
                </a:solidFill>
                <a:latin typeface="Arial" panose="020B0604020202020204" pitchFamily="34" charset="0"/>
                <a:cs typeface="Arial" panose="020B0604020202020204" pitchFamily="34" charset="0"/>
              </a:rPr>
              <a:t>Space is limited </a:t>
            </a:r>
            <a:r>
              <a:rPr lang="en-GB" sz="2000" dirty="0">
                <a:solidFill>
                  <a:schemeClr val="accent1"/>
                </a:solidFill>
                <a:latin typeface="Arial" panose="020B0604020202020204" pitchFamily="34" charset="0"/>
                <a:cs typeface="Arial" panose="020B0604020202020204" pitchFamily="34" charset="0"/>
              </a:rPr>
              <a:t>and Don Mitchel is keeping track of the space in the chase. Any change should be coordinated with the relevant stake holders and eventually green-lighted by him.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10</a:t>
            </a:fld>
            <a:endParaRPr lang="en-CH"/>
          </a:p>
        </p:txBody>
      </p:sp>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8" name="Picture 7">
            <a:extLst>
              <a:ext uri="{FF2B5EF4-FFF2-40B4-BE49-F238E27FC236}">
                <a16:creationId xmlns:a16="http://schemas.microsoft.com/office/drawing/2014/main" id="{722D7771-E63C-7243-AA01-C7A6F8E5BC8F}"/>
              </a:ext>
            </a:extLst>
          </p:cNvPr>
          <p:cNvPicPr>
            <a:picLocks noChangeAspect="1"/>
          </p:cNvPicPr>
          <p:nvPr/>
        </p:nvPicPr>
        <p:blipFill>
          <a:blip r:embed="rId2"/>
          <a:stretch>
            <a:fillRect/>
          </a:stretch>
        </p:blipFill>
        <p:spPr>
          <a:xfrm>
            <a:off x="844550" y="2730355"/>
            <a:ext cx="2184400" cy="2914650"/>
          </a:xfrm>
          <a:prstGeom prst="rect">
            <a:avLst/>
          </a:prstGeom>
        </p:spPr>
      </p:pic>
      <p:pic>
        <p:nvPicPr>
          <p:cNvPr id="12" name="Picture 11">
            <a:extLst>
              <a:ext uri="{FF2B5EF4-FFF2-40B4-BE49-F238E27FC236}">
                <a16:creationId xmlns:a16="http://schemas.microsoft.com/office/drawing/2014/main" id="{DD3EEC39-513C-7140-835E-127CF40F1F3B}"/>
              </a:ext>
            </a:extLst>
          </p:cNvPr>
          <p:cNvPicPr>
            <a:picLocks noChangeAspect="1"/>
          </p:cNvPicPr>
          <p:nvPr/>
        </p:nvPicPr>
        <p:blipFill>
          <a:blip r:embed="rId3"/>
          <a:stretch>
            <a:fillRect/>
          </a:stretch>
        </p:blipFill>
        <p:spPr>
          <a:xfrm>
            <a:off x="3244850" y="2711602"/>
            <a:ext cx="2185987" cy="2914649"/>
          </a:xfrm>
          <a:prstGeom prst="rect">
            <a:avLst/>
          </a:prstGeom>
        </p:spPr>
      </p:pic>
      <p:pic>
        <p:nvPicPr>
          <p:cNvPr id="14" name="Picture 13">
            <a:extLst>
              <a:ext uri="{FF2B5EF4-FFF2-40B4-BE49-F238E27FC236}">
                <a16:creationId xmlns:a16="http://schemas.microsoft.com/office/drawing/2014/main" id="{2D90A65B-78C6-454C-AE48-AF52C4B35D11}"/>
              </a:ext>
            </a:extLst>
          </p:cNvPr>
          <p:cNvPicPr>
            <a:picLocks noChangeAspect="1"/>
          </p:cNvPicPr>
          <p:nvPr/>
        </p:nvPicPr>
        <p:blipFill>
          <a:blip r:embed="rId4"/>
          <a:stretch>
            <a:fillRect/>
          </a:stretch>
        </p:blipFill>
        <p:spPr>
          <a:xfrm>
            <a:off x="5645151" y="2730355"/>
            <a:ext cx="2185986" cy="2914648"/>
          </a:xfrm>
          <a:prstGeom prst="rect">
            <a:avLst/>
          </a:prstGeom>
        </p:spPr>
      </p:pic>
    </p:spTree>
    <p:extLst>
      <p:ext uri="{BB962C8B-B14F-4D97-AF65-F5344CB8AC3E}">
        <p14:creationId xmlns:p14="http://schemas.microsoft.com/office/powerpoint/2010/main" val="1019655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8,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49" y="791363"/>
            <a:ext cx="8133513"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have been some issues with birds hitting the windows of IERC (East and West). Wally </a:t>
            </a:r>
            <a:r>
              <a:rPr lang="en-GB" sz="2000" dirty="0" err="1">
                <a:solidFill>
                  <a:schemeClr val="accent1"/>
                </a:solidFill>
                <a:latin typeface="Arial" panose="020B0604020202020204" pitchFamily="34" charset="0"/>
                <a:cs typeface="Arial" panose="020B0604020202020204" pitchFamily="34" charset="0"/>
              </a:rPr>
              <a:t>Levernier</a:t>
            </a:r>
            <a:r>
              <a:rPr lang="en-GB" sz="2000" dirty="0">
                <a:solidFill>
                  <a:schemeClr val="accent1"/>
                </a:solidFill>
                <a:latin typeface="Arial" panose="020B0604020202020204" pitchFamily="34" charset="0"/>
                <a:cs typeface="Arial" panose="020B0604020202020204" pitchFamily="34" charset="0"/>
              </a:rPr>
              <a:t> (Fermilab ecologist) is following this issue. A possible solution would be to install visual deterrents such as adhesive dots or similar.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11</a:t>
            </a:fld>
            <a:endParaRPr lang="en-CH"/>
          </a:p>
        </p:txBody>
      </p:sp>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9" name="Picture 8">
            <a:extLst>
              <a:ext uri="{FF2B5EF4-FFF2-40B4-BE49-F238E27FC236}">
                <a16:creationId xmlns:a16="http://schemas.microsoft.com/office/drawing/2014/main" id="{F2D86DD8-DE4D-6041-9E58-71E87B1BDDF4}"/>
              </a:ext>
            </a:extLst>
          </p:cNvPr>
          <p:cNvPicPr>
            <a:picLocks noChangeAspect="1"/>
          </p:cNvPicPr>
          <p:nvPr/>
        </p:nvPicPr>
        <p:blipFill>
          <a:blip r:embed="rId2"/>
          <a:stretch>
            <a:fillRect/>
          </a:stretch>
        </p:blipFill>
        <p:spPr>
          <a:xfrm rot="5400000">
            <a:off x="256691" y="2511253"/>
            <a:ext cx="3171613" cy="2378710"/>
          </a:xfrm>
          <a:prstGeom prst="rect">
            <a:avLst/>
          </a:prstGeom>
        </p:spPr>
      </p:pic>
      <p:sp>
        <p:nvSpPr>
          <p:cNvPr id="13" name="TextBox 12">
            <a:extLst>
              <a:ext uri="{FF2B5EF4-FFF2-40B4-BE49-F238E27FC236}">
                <a16:creationId xmlns:a16="http://schemas.microsoft.com/office/drawing/2014/main" id="{B7474DB0-9DED-FB49-803C-95E80A824B81}"/>
              </a:ext>
            </a:extLst>
          </p:cNvPr>
          <p:cNvSpPr txBox="1"/>
          <p:nvPr/>
        </p:nvSpPr>
        <p:spPr>
          <a:xfrm>
            <a:off x="505243" y="5520274"/>
            <a:ext cx="8133513" cy="70788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2 large TV screen for Mu2e were actually found on the upper floor of the Mu2e building. </a:t>
            </a:r>
          </a:p>
        </p:txBody>
      </p:sp>
    </p:spTree>
    <p:extLst>
      <p:ext uri="{BB962C8B-B14F-4D97-AF65-F5344CB8AC3E}">
        <p14:creationId xmlns:p14="http://schemas.microsoft.com/office/powerpoint/2010/main" val="2057613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8,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49" y="791363"/>
            <a:ext cx="8133513" cy="163121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temporarily moving the dismounted class 100 clean room from G-WEST to the unfinished large conference room on the 1</a:t>
            </a:r>
            <a:r>
              <a:rPr lang="en-GB" sz="2000" baseline="30000" dirty="0">
                <a:solidFill>
                  <a:schemeClr val="accent1"/>
                </a:solidFill>
                <a:latin typeface="Arial" panose="020B0604020202020204" pitchFamily="34" charset="0"/>
                <a:cs typeface="Arial" panose="020B0604020202020204" pitchFamily="34" charset="0"/>
              </a:rPr>
              <a:t>st</a:t>
            </a:r>
            <a:r>
              <a:rPr lang="en-GB" sz="2000" dirty="0">
                <a:solidFill>
                  <a:schemeClr val="accent1"/>
                </a:solidFill>
                <a:latin typeface="Arial" panose="020B0604020202020204" pitchFamily="34" charset="0"/>
                <a:cs typeface="Arial" panose="020B0604020202020204" pitchFamily="34" charset="0"/>
              </a:rPr>
              <a:t> floor. This is in preparation for the laying of the new floor, however the PO 707736 is on hold since the awarded company did not quote prevailing wages (req. was signed August 2023).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12</a:t>
            </a:fld>
            <a:endParaRPr lang="en-CH"/>
          </a:p>
        </p:txBody>
      </p:sp>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8" name="Picture 7">
            <a:extLst>
              <a:ext uri="{FF2B5EF4-FFF2-40B4-BE49-F238E27FC236}">
                <a16:creationId xmlns:a16="http://schemas.microsoft.com/office/drawing/2014/main" id="{08975F3E-6CCA-074A-A843-EC3E819B70BB}"/>
              </a:ext>
            </a:extLst>
          </p:cNvPr>
          <p:cNvPicPr>
            <a:picLocks noChangeAspect="1"/>
          </p:cNvPicPr>
          <p:nvPr/>
        </p:nvPicPr>
        <p:blipFill>
          <a:blip r:embed="rId2"/>
          <a:stretch>
            <a:fillRect/>
          </a:stretch>
        </p:blipFill>
        <p:spPr>
          <a:xfrm rot="5400000">
            <a:off x="256056" y="3287031"/>
            <a:ext cx="3176693" cy="2382520"/>
          </a:xfrm>
          <a:prstGeom prst="rect">
            <a:avLst/>
          </a:prstGeom>
        </p:spPr>
      </p:pic>
    </p:spTree>
    <p:extLst>
      <p:ext uri="{BB962C8B-B14F-4D97-AF65-F5344CB8AC3E}">
        <p14:creationId xmlns:p14="http://schemas.microsoft.com/office/powerpoint/2010/main" val="3069587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401205"/>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DOE Safety tour of IERC (JAN 31</a:t>
            </a:r>
            <a:r>
              <a:rPr lang="en-GB" sz="2000" baseline="30000" dirty="0">
                <a:solidFill>
                  <a:schemeClr val="accent1"/>
                </a:solidFill>
                <a:latin typeface="Arial" panose="020B0604020202020204" pitchFamily="34" charset="0"/>
                <a:cs typeface="Arial" panose="020B0604020202020204" pitchFamily="34" charset="0"/>
              </a:rPr>
              <a:t>st</a:t>
            </a:r>
            <a:r>
              <a:rPr lang="en-GB" sz="2000" dirty="0">
                <a:solidFill>
                  <a:schemeClr val="accent1"/>
                </a:solidFill>
                <a:latin typeface="Arial" panose="020B0604020202020204" pitchFamily="34" charset="0"/>
                <a:cs typeface="Arial" panose="020B0604020202020204" pitchFamily="34" charset="0"/>
              </a:rPr>
              <a:t> at 11:00am) went pretty well, I think. Nothing major to report. Thanks to all participants.</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had a meeting with ISD (Aria </a:t>
            </a:r>
            <a:r>
              <a:rPr lang="en-GB" sz="2000" dirty="0" err="1">
                <a:solidFill>
                  <a:schemeClr val="accent1"/>
                </a:solidFill>
                <a:latin typeface="Arial" panose="020B0604020202020204" pitchFamily="34" charset="0"/>
                <a:cs typeface="Arial" panose="020B0604020202020204" pitchFamily="34" charset="0"/>
              </a:rPr>
              <a:t>Soha</a:t>
            </a:r>
            <a:r>
              <a:rPr lang="en-GB" sz="2000" dirty="0">
                <a:solidFill>
                  <a:schemeClr val="accent1"/>
                </a:solidFill>
                <a:latin typeface="Arial" panose="020B0604020202020204" pitchFamily="34" charset="0"/>
                <a:cs typeface="Arial" panose="020B0604020202020204" pitchFamily="34" charset="0"/>
              </a:rPr>
              <a:t>) regarding the needed improvements on the chilled water circuit. Blake </a:t>
            </a:r>
            <a:r>
              <a:rPr lang="en-GB" sz="2000" dirty="0" err="1">
                <a:solidFill>
                  <a:schemeClr val="accent1"/>
                </a:solidFill>
                <a:latin typeface="Arial" panose="020B0604020202020204" pitchFamily="34" charset="0"/>
                <a:cs typeface="Arial" panose="020B0604020202020204" pitchFamily="34" charset="0"/>
              </a:rPr>
              <a:t>Hanauer</a:t>
            </a:r>
            <a:r>
              <a:rPr lang="en-GB" sz="2000" dirty="0">
                <a:solidFill>
                  <a:schemeClr val="accent1"/>
                </a:solidFill>
                <a:latin typeface="Arial" panose="020B0604020202020204" pitchFamily="34" charset="0"/>
                <a:cs typeface="Arial" panose="020B0604020202020204" pitchFamily="34" charset="0"/>
              </a:rPr>
              <a:t> will get us a quote for the filter installation and regular maintenance from ISD.</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Lisa </a:t>
            </a:r>
            <a:r>
              <a:rPr lang="en-GB" sz="2000" dirty="0" err="1">
                <a:solidFill>
                  <a:schemeClr val="accent1"/>
                </a:solidFill>
                <a:latin typeface="Arial" panose="020B0604020202020204" pitchFamily="34" charset="0"/>
                <a:cs typeface="Arial" panose="020B0604020202020204" pitchFamily="34" charset="0"/>
              </a:rPr>
              <a:t>Reger</a:t>
            </a:r>
            <a:r>
              <a:rPr lang="en-GB" sz="2000" dirty="0">
                <a:solidFill>
                  <a:schemeClr val="accent1"/>
                </a:solidFill>
                <a:latin typeface="Arial" panose="020B0604020202020204" pitchFamily="34" charset="0"/>
                <a:cs typeface="Arial" panose="020B0604020202020204" pitchFamily="34" charset="0"/>
              </a:rPr>
              <a:t> is organizing a meeting with the relevant people on ISD to make sure that maintenance and other interventions on equipment that are linked to the ODH analysis for IERC are properly identified and we have the necessary procedures in place. Meeting is scheduled for Feb 15, 10:00 to 11:00 in the IERC “cantilever” room.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13</a:t>
            </a:fld>
            <a:endParaRPr lang="en-CH"/>
          </a:p>
        </p:txBody>
      </p:sp>
    </p:spTree>
    <p:extLst>
      <p:ext uri="{BB962C8B-B14F-4D97-AF65-F5344CB8AC3E}">
        <p14:creationId xmlns:p14="http://schemas.microsoft.com/office/powerpoint/2010/main" val="1845405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Monday Feb 5</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will start the installation of the new furniture for the conference rooms, common areas and wellness </a:t>
            </a:r>
            <a:r>
              <a:rPr lang="en-GB" sz="2000" dirty="0" err="1">
                <a:solidFill>
                  <a:schemeClr val="accent1"/>
                </a:solidFill>
                <a:latin typeface="Arial" panose="020B0604020202020204" pitchFamily="34" charset="0"/>
                <a:cs typeface="Arial" panose="020B0604020202020204" pitchFamily="34" charset="0"/>
              </a:rPr>
              <a:t>centers</a:t>
            </a:r>
            <a:r>
              <a:rPr lang="en-GB" sz="2000" dirty="0">
                <a:solidFill>
                  <a:schemeClr val="accent1"/>
                </a:solidFill>
                <a:latin typeface="Arial" panose="020B0604020202020204" pitchFamily="34" charset="0"/>
                <a:cs typeface="Arial" panose="020B0604020202020204" pitchFamily="34" charset="0"/>
              </a:rPr>
              <a:t>. We need to empty the conference room from the current “borrowed” furniture.</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14</a:t>
            </a:fld>
            <a:endParaRPr lang="en-CH"/>
          </a:p>
        </p:txBody>
      </p:sp>
      <p:pic>
        <p:nvPicPr>
          <p:cNvPr id="8" name="Picture 7">
            <a:extLst>
              <a:ext uri="{FF2B5EF4-FFF2-40B4-BE49-F238E27FC236}">
                <a16:creationId xmlns:a16="http://schemas.microsoft.com/office/drawing/2014/main" id="{8A8A2160-5F98-B846-B3F4-7C3D345D6195}"/>
              </a:ext>
            </a:extLst>
          </p:cNvPr>
          <p:cNvPicPr>
            <a:picLocks noChangeAspect="1"/>
          </p:cNvPicPr>
          <p:nvPr/>
        </p:nvPicPr>
        <p:blipFill>
          <a:blip r:embed="rId2"/>
          <a:stretch>
            <a:fillRect/>
          </a:stretch>
        </p:blipFill>
        <p:spPr>
          <a:xfrm>
            <a:off x="223284" y="2336994"/>
            <a:ext cx="4238277" cy="2363083"/>
          </a:xfrm>
          <a:prstGeom prst="rect">
            <a:avLst/>
          </a:prstGeom>
        </p:spPr>
      </p:pic>
      <p:pic>
        <p:nvPicPr>
          <p:cNvPr id="10" name="Picture 9">
            <a:extLst>
              <a:ext uri="{FF2B5EF4-FFF2-40B4-BE49-F238E27FC236}">
                <a16:creationId xmlns:a16="http://schemas.microsoft.com/office/drawing/2014/main" id="{03C80EF1-12A4-014F-8167-48A3C294D84A}"/>
              </a:ext>
            </a:extLst>
          </p:cNvPr>
          <p:cNvPicPr>
            <a:picLocks noChangeAspect="1"/>
          </p:cNvPicPr>
          <p:nvPr/>
        </p:nvPicPr>
        <p:blipFill>
          <a:blip r:embed="rId3"/>
          <a:stretch>
            <a:fillRect/>
          </a:stretch>
        </p:blipFill>
        <p:spPr>
          <a:xfrm>
            <a:off x="4415161" y="2532141"/>
            <a:ext cx="4728839" cy="2167936"/>
          </a:xfrm>
          <a:prstGeom prst="rect">
            <a:avLst/>
          </a:prstGeom>
        </p:spPr>
      </p:pic>
      <p:sp>
        <p:nvSpPr>
          <p:cNvPr id="11" name="TextBox 10">
            <a:extLst>
              <a:ext uri="{FF2B5EF4-FFF2-40B4-BE49-F238E27FC236}">
                <a16:creationId xmlns:a16="http://schemas.microsoft.com/office/drawing/2014/main" id="{A5741C8F-0D39-3949-BAC2-98A0C2E9E436}"/>
              </a:ext>
            </a:extLst>
          </p:cNvPr>
          <p:cNvSpPr txBox="1"/>
          <p:nvPr/>
        </p:nvSpPr>
        <p:spPr>
          <a:xfrm>
            <a:off x="743487" y="4700077"/>
            <a:ext cx="7877908" cy="769441"/>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List of furniture is available here: </a:t>
            </a:r>
            <a:r>
              <a:rPr lang="en-GB" sz="1200" dirty="0">
                <a:solidFill>
                  <a:schemeClr val="accent1"/>
                </a:solidFill>
                <a:latin typeface="Arial" panose="020B0604020202020204" pitchFamily="34" charset="0"/>
                <a:cs typeface="Arial" panose="020B0604020202020204" pitchFamily="34" charset="0"/>
                <a:hlinkClick r:id="rId4"/>
              </a:rPr>
              <a:t>https://indico.fnal.gov/event/63058/contributions/283340/attachments/174664/236877/IERC Conference Collaboration Furniture.pdf</a:t>
            </a:r>
            <a:endParaRPr lang="en-GB" sz="1200" dirty="0">
              <a:solidFill>
                <a:schemeClr val="accent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F05B14B-920F-4945-8F47-9F9071EFF72A}"/>
              </a:ext>
            </a:extLst>
          </p:cNvPr>
          <p:cNvSpPr txBox="1"/>
          <p:nvPr/>
        </p:nvSpPr>
        <p:spPr>
          <a:xfrm>
            <a:off x="743487" y="5586910"/>
            <a:ext cx="7877908" cy="70788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completion of the furniture for the double occupancy offices is still on-hold (req. 350162)</a:t>
            </a:r>
            <a:endParaRPr lang="en-GB"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607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70788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agreed this is the list of new workbenches for the various labs that I have collected. Final negotiations in progress.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15</a:t>
            </a:fld>
            <a:endParaRPr lang="en-CH"/>
          </a:p>
        </p:txBody>
      </p:sp>
      <p:pic>
        <p:nvPicPr>
          <p:cNvPr id="7" name="Picture 6">
            <a:extLst>
              <a:ext uri="{FF2B5EF4-FFF2-40B4-BE49-F238E27FC236}">
                <a16:creationId xmlns:a16="http://schemas.microsoft.com/office/drawing/2014/main" id="{00ECE619-5AD6-F246-B70C-1CF8B5293A06}"/>
              </a:ext>
            </a:extLst>
          </p:cNvPr>
          <p:cNvPicPr>
            <a:picLocks noChangeAspect="1"/>
          </p:cNvPicPr>
          <p:nvPr/>
        </p:nvPicPr>
        <p:blipFill>
          <a:blip r:embed="rId2"/>
          <a:stretch>
            <a:fillRect/>
          </a:stretch>
        </p:blipFill>
        <p:spPr>
          <a:xfrm>
            <a:off x="1106967" y="1798525"/>
            <a:ext cx="6930065" cy="3069567"/>
          </a:xfrm>
          <a:prstGeom prst="rect">
            <a:avLst/>
          </a:prstGeom>
        </p:spPr>
      </p:pic>
      <p:sp>
        <p:nvSpPr>
          <p:cNvPr id="9" name="TextBox 8">
            <a:extLst>
              <a:ext uri="{FF2B5EF4-FFF2-40B4-BE49-F238E27FC236}">
                <a16:creationId xmlns:a16="http://schemas.microsoft.com/office/drawing/2014/main" id="{9D3241A6-20CB-EB4A-846B-07A332962B6E}"/>
              </a:ext>
            </a:extLst>
          </p:cNvPr>
          <p:cNvSpPr txBox="1"/>
          <p:nvPr/>
        </p:nvSpPr>
        <p:spPr>
          <a:xfrm>
            <a:off x="803643" y="5047343"/>
            <a:ext cx="7877908" cy="1169551"/>
          </a:xfrm>
          <a:prstGeom prst="rect">
            <a:avLst/>
          </a:prstGeom>
          <a:noFill/>
        </p:spPr>
        <p:txBody>
          <a:bodyPr wrap="square" rtlCol="0">
            <a:spAutoFit/>
          </a:bodyPr>
          <a:lstStyle/>
          <a:p>
            <a:pPr marL="342900" indent="-342900">
              <a:buFont typeface="+mj-lt"/>
              <a:buAutoNum type="arabicPeriod"/>
            </a:pPr>
            <a:r>
              <a:rPr lang="en-CH" sz="1400" dirty="0">
                <a:latin typeface="Arial" panose="020B0604020202020204" pitchFamily="34" charset="0"/>
                <a:cs typeface="Arial" panose="020B0604020202020204" pitchFamily="34" charset="0"/>
              </a:rPr>
              <a:t>Mu2e to return 2 workbenches to CMB-S4 for the CMB-S4 assembly lab</a:t>
            </a:r>
          </a:p>
          <a:p>
            <a:pPr marL="342900" indent="-342900">
              <a:buFont typeface="+mj-lt"/>
              <a:buAutoNum type="arabicPeriod"/>
            </a:pPr>
            <a:r>
              <a:rPr lang="en-CH" sz="1400" dirty="0">
                <a:latin typeface="Arial" panose="020B0604020202020204" pitchFamily="34" charset="0"/>
                <a:cs typeface="Arial" panose="020B0604020202020204" pitchFamily="34" charset="0"/>
              </a:rPr>
              <a:t>One extra ESD workbench with shelves is available in G211</a:t>
            </a:r>
          </a:p>
          <a:p>
            <a:pPr marL="342900" indent="-342900">
              <a:buFont typeface="+mj-lt"/>
              <a:buAutoNum type="arabicPeriod"/>
            </a:pPr>
            <a:r>
              <a:rPr lang="en-CH" sz="1400" dirty="0">
                <a:latin typeface="Arial" panose="020B0604020202020204" pitchFamily="34" charset="0"/>
                <a:cs typeface="Arial" panose="020B0604020202020204" pitchFamily="34" charset="0"/>
              </a:rPr>
              <a:t>2 workbenches to be returned from Alan Prosser</a:t>
            </a:r>
          </a:p>
          <a:p>
            <a:pPr marL="342900" indent="-342900">
              <a:buFont typeface="+mj-lt"/>
              <a:buAutoNum type="arabicPeriod"/>
            </a:pPr>
            <a:r>
              <a:rPr lang="en-GB" sz="1400" dirty="0">
                <a:latin typeface="Arial" panose="020B0604020202020204" pitchFamily="34" charset="0"/>
                <a:cs typeface="Arial" panose="020B0604020202020204" pitchFamily="34" charset="0"/>
              </a:rPr>
              <a:t>W</a:t>
            </a:r>
            <a:r>
              <a:rPr lang="en-CH" sz="1400" dirty="0">
                <a:latin typeface="Arial" panose="020B0604020202020204" pitchFamily="34" charset="0"/>
                <a:cs typeface="Arial" panose="020B0604020202020204" pitchFamily="34" charset="0"/>
              </a:rPr>
              <a:t>e had to cut the request from G211 from 5 to 3 and from EED from 6 to 5 in order to fit into the PPD budget</a:t>
            </a:r>
          </a:p>
        </p:txBody>
      </p:sp>
    </p:spTree>
    <p:extLst>
      <p:ext uri="{BB962C8B-B14F-4D97-AF65-F5344CB8AC3E}">
        <p14:creationId xmlns:p14="http://schemas.microsoft.com/office/powerpoint/2010/main" val="2069534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015663"/>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have removed the link to the zoom meeting from the indico agenda. I have asked Leticia to send the new zoom link (which will be always the same) together with the weekly reminder.</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16</a:t>
            </a:fld>
            <a:endParaRPr lang="en-CH"/>
          </a:p>
        </p:txBody>
      </p:sp>
      <p:pic>
        <p:nvPicPr>
          <p:cNvPr id="11" name="Picture 10">
            <a:extLst>
              <a:ext uri="{FF2B5EF4-FFF2-40B4-BE49-F238E27FC236}">
                <a16:creationId xmlns:a16="http://schemas.microsoft.com/office/drawing/2014/main" id="{5C72C327-2D97-964F-ABAE-2439A9D2E256}"/>
              </a:ext>
            </a:extLst>
          </p:cNvPr>
          <p:cNvPicPr>
            <a:picLocks noChangeAspect="1"/>
          </p:cNvPicPr>
          <p:nvPr/>
        </p:nvPicPr>
        <p:blipFill>
          <a:blip r:embed="rId2"/>
          <a:stretch>
            <a:fillRect/>
          </a:stretch>
        </p:blipFill>
        <p:spPr>
          <a:xfrm>
            <a:off x="514523" y="2124002"/>
            <a:ext cx="8114954" cy="1668203"/>
          </a:xfrm>
          <a:prstGeom prst="rect">
            <a:avLst/>
          </a:prstGeom>
        </p:spPr>
      </p:pic>
      <p:sp>
        <p:nvSpPr>
          <p:cNvPr id="12" name="TextBox 11">
            <a:extLst>
              <a:ext uri="{FF2B5EF4-FFF2-40B4-BE49-F238E27FC236}">
                <a16:creationId xmlns:a16="http://schemas.microsoft.com/office/drawing/2014/main" id="{3556D13A-FCDE-5541-A6E1-367D661CB397}"/>
              </a:ext>
            </a:extLst>
          </p:cNvPr>
          <p:cNvSpPr txBox="1"/>
          <p:nvPr/>
        </p:nvSpPr>
        <p:spPr>
          <a:xfrm>
            <a:off x="637442" y="3792205"/>
            <a:ext cx="4103688" cy="369332"/>
          </a:xfrm>
          <a:prstGeom prst="rect">
            <a:avLst/>
          </a:prstGeom>
          <a:noFill/>
        </p:spPr>
        <p:txBody>
          <a:bodyPr wrap="none" rtlCol="0">
            <a:spAutoFit/>
          </a:bodyPr>
          <a:lstStyle/>
          <a:p>
            <a:r>
              <a:rPr lang="en-GB" dirty="0"/>
              <a:t>D</a:t>
            </a:r>
            <a:r>
              <a:rPr lang="en-CH" dirty="0"/>
              <a:t>oes anybody know anything about this ?</a:t>
            </a:r>
          </a:p>
        </p:txBody>
      </p:sp>
    </p:spTree>
    <p:extLst>
      <p:ext uri="{BB962C8B-B14F-4D97-AF65-F5344CB8AC3E}">
        <p14:creationId xmlns:p14="http://schemas.microsoft.com/office/powerpoint/2010/main" val="3934623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9312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25,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093428"/>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have an on-going visit today from AMTS who is charged to assess the cost/possibility of using space at IERC for advanced microelectronic packaging equipment.</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have a now a meeting with ISD (Aria </a:t>
            </a:r>
            <a:r>
              <a:rPr lang="en-GB" sz="2000" dirty="0" err="1">
                <a:solidFill>
                  <a:schemeClr val="accent1"/>
                </a:solidFill>
                <a:latin typeface="Arial" panose="020B0604020202020204" pitchFamily="34" charset="0"/>
                <a:cs typeface="Arial" panose="020B0604020202020204" pitchFamily="34" charset="0"/>
              </a:rPr>
              <a:t>Soha</a:t>
            </a:r>
            <a:r>
              <a:rPr lang="en-GB" sz="2000" dirty="0">
                <a:solidFill>
                  <a:schemeClr val="accent1"/>
                </a:solidFill>
                <a:latin typeface="Arial" panose="020B0604020202020204" pitchFamily="34" charset="0"/>
                <a:cs typeface="Arial" panose="020B0604020202020204" pitchFamily="34" charset="0"/>
              </a:rPr>
              <a:t>) on the 29</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at 11:30am to discuss how to proceed with the IERC chilled water circuit</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have a DOE Safety tour of IERC scheduled for the 31</a:t>
            </a:r>
            <a:r>
              <a:rPr lang="en-GB" sz="2000" baseline="30000" dirty="0">
                <a:solidFill>
                  <a:schemeClr val="accent1"/>
                </a:solidFill>
                <a:latin typeface="Arial" panose="020B0604020202020204" pitchFamily="34" charset="0"/>
                <a:cs typeface="Arial" panose="020B0604020202020204" pitchFamily="34" charset="0"/>
              </a:rPr>
              <a:t>st</a:t>
            </a:r>
            <a:r>
              <a:rPr lang="en-GB" sz="2000" dirty="0">
                <a:solidFill>
                  <a:schemeClr val="accent1"/>
                </a:solidFill>
                <a:latin typeface="Arial" panose="020B0604020202020204" pitchFamily="34" charset="0"/>
                <a:cs typeface="Arial" panose="020B0604020202020204" pitchFamily="34" charset="0"/>
              </a:rPr>
              <a:t> at 11:00am</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Please try to discard the many cardboard boxes still laying around in the labs.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17</a:t>
            </a:fld>
            <a:endParaRPr lang="en-CH"/>
          </a:p>
        </p:txBody>
      </p:sp>
    </p:spTree>
    <p:extLst>
      <p:ext uri="{BB962C8B-B14F-4D97-AF65-F5344CB8AC3E}">
        <p14:creationId xmlns:p14="http://schemas.microsoft.com/office/powerpoint/2010/main" val="2335842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9312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25,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18</a:t>
            </a:fld>
            <a:endParaRPr lang="en-CH"/>
          </a:p>
        </p:txBody>
      </p:sp>
      <p:pic>
        <p:nvPicPr>
          <p:cNvPr id="8" name="Picture 7">
            <a:extLst>
              <a:ext uri="{FF2B5EF4-FFF2-40B4-BE49-F238E27FC236}">
                <a16:creationId xmlns:a16="http://schemas.microsoft.com/office/drawing/2014/main" id="{A7031D19-6F6B-E342-A84F-3625F0CC0702}"/>
              </a:ext>
            </a:extLst>
          </p:cNvPr>
          <p:cNvPicPr>
            <a:picLocks noChangeAspect="1"/>
          </p:cNvPicPr>
          <p:nvPr/>
        </p:nvPicPr>
        <p:blipFill>
          <a:blip r:embed="rId2"/>
          <a:stretch>
            <a:fillRect/>
          </a:stretch>
        </p:blipFill>
        <p:spPr>
          <a:xfrm rot="5400000">
            <a:off x="467057" y="1153645"/>
            <a:ext cx="2898257" cy="2173693"/>
          </a:xfrm>
          <a:prstGeom prst="rect">
            <a:avLst/>
          </a:prstGeom>
        </p:spPr>
      </p:pic>
      <p:pic>
        <p:nvPicPr>
          <p:cNvPr id="10" name="Picture 9">
            <a:extLst>
              <a:ext uri="{FF2B5EF4-FFF2-40B4-BE49-F238E27FC236}">
                <a16:creationId xmlns:a16="http://schemas.microsoft.com/office/drawing/2014/main" id="{F15C7120-05E3-A142-AAC1-29FE9E21394F}"/>
              </a:ext>
            </a:extLst>
          </p:cNvPr>
          <p:cNvPicPr>
            <a:picLocks noChangeAspect="1"/>
          </p:cNvPicPr>
          <p:nvPr/>
        </p:nvPicPr>
        <p:blipFill>
          <a:blip r:embed="rId3"/>
          <a:stretch>
            <a:fillRect/>
          </a:stretch>
        </p:blipFill>
        <p:spPr>
          <a:xfrm rot="5400000">
            <a:off x="3262090" y="1153645"/>
            <a:ext cx="2898259" cy="2173694"/>
          </a:xfrm>
          <a:prstGeom prst="rect">
            <a:avLst/>
          </a:prstGeom>
        </p:spPr>
      </p:pic>
      <p:sp>
        <p:nvSpPr>
          <p:cNvPr id="11" name="TextBox 10">
            <a:extLst>
              <a:ext uri="{FF2B5EF4-FFF2-40B4-BE49-F238E27FC236}">
                <a16:creationId xmlns:a16="http://schemas.microsoft.com/office/drawing/2014/main" id="{C7F5E7E0-FF76-234F-9696-6ACE6795F223}"/>
              </a:ext>
            </a:extLst>
          </p:cNvPr>
          <p:cNvSpPr txBox="1"/>
          <p:nvPr/>
        </p:nvSpPr>
        <p:spPr>
          <a:xfrm>
            <a:off x="437215" y="3891517"/>
            <a:ext cx="5183470" cy="369332"/>
          </a:xfrm>
          <a:prstGeom prst="rect">
            <a:avLst/>
          </a:prstGeom>
          <a:noFill/>
        </p:spPr>
        <p:txBody>
          <a:bodyPr wrap="none" rtlCol="0">
            <a:spAutoFit/>
          </a:bodyPr>
          <a:lstStyle/>
          <a:p>
            <a:pPr marL="285750" indent="-285750">
              <a:buFont typeface="Courier New" panose="02070309020205020404" pitchFamily="49" charset="0"/>
              <a:buChar char="o"/>
            </a:pPr>
            <a:r>
              <a:rPr lang="en-CH" dirty="0">
                <a:solidFill>
                  <a:schemeClr val="accent1"/>
                </a:solidFill>
              </a:rPr>
              <a:t>Also, I think we should get rid of these old pallets  </a:t>
            </a:r>
          </a:p>
        </p:txBody>
      </p:sp>
      <p:pic>
        <p:nvPicPr>
          <p:cNvPr id="13" name="Picture 12">
            <a:extLst>
              <a:ext uri="{FF2B5EF4-FFF2-40B4-BE49-F238E27FC236}">
                <a16:creationId xmlns:a16="http://schemas.microsoft.com/office/drawing/2014/main" id="{C57354B2-9CBA-D048-9730-B29E44B48863}"/>
              </a:ext>
            </a:extLst>
          </p:cNvPr>
          <p:cNvPicPr>
            <a:picLocks noChangeAspect="1"/>
          </p:cNvPicPr>
          <p:nvPr/>
        </p:nvPicPr>
        <p:blipFill>
          <a:blip r:embed="rId4"/>
          <a:stretch>
            <a:fillRect/>
          </a:stretch>
        </p:blipFill>
        <p:spPr>
          <a:xfrm rot="5400000">
            <a:off x="6053572" y="1157197"/>
            <a:ext cx="2926677" cy="2195008"/>
          </a:xfrm>
          <a:prstGeom prst="rect">
            <a:avLst/>
          </a:prstGeom>
        </p:spPr>
      </p:pic>
    </p:spTree>
    <p:extLst>
      <p:ext uri="{BB962C8B-B14F-4D97-AF65-F5344CB8AC3E}">
        <p14:creationId xmlns:p14="http://schemas.microsoft.com/office/powerpoint/2010/main" val="3846368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9312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25,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19</a:t>
            </a:fld>
            <a:endParaRPr lang="en-CH"/>
          </a:p>
        </p:txBody>
      </p:sp>
      <p:sp>
        <p:nvSpPr>
          <p:cNvPr id="11" name="TextBox 10">
            <a:extLst>
              <a:ext uri="{FF2B5EF4-FFF2-40B4-BE49-F238E27FC236}">
                <a16:creationId xmlns:a16="http://schemas.microsoft.com/office/drawing/2014/main" id="{C7F5E7E0-FF76-234F-9696-6ACE6795F223}"/>
              </a:ext>
            </a:extLst>
          </p:cNvPr>
          <p:cNvSpPr txBox="1"/>
          <p:nvPr/>
        </p:nvSpPr>
        <p:spPr>
          <a:xfrm>
            <a:off x="437216" y="978196"/>
            <a:ext cx="8377175" cy="1754326"/>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rPr>
              <a:t>From Brian Rubik: </a:t>
            </a:r>
          </a:p>
          <a:p>
            <a:pPr lvl="1"/>
            <a:r>
              <a:rPr lang="en-GB" dirty="0">
                <a:solidFill>
                  <a:schemeClr val="accent1"/>
                </a:solidFill>
              </a:rPr>
              <a:t>we’ve tentatively scheduled the IERC conference / collaboration furniture install to start on </a:t>
            </a:r>
            <a:r>
              <a:rPr lang="en-GB" dirty="0">
                <a:solidFill>
                  <a:srgbClr val="C00000"/>
                </a:solidFill>
              </a:rPr>
              <a:t>Monday, February 5th</a:t>
            </a:r>
            <a:r>
              <a:rPr lang="en-GB" dirty="0">
                <a:solidFill>
                  <a:schemeClr val="accent1"/>
                </a:solidFill>
              </a:rPr>
              <a:t>.  The installers believe that all furniture listed below and shown in the attached PDF can be installed in 2 days (Monday / Tuesday).  </a:t>
            </a:r>
            <a:r>
              <a:rPr lang="en-GB" dirty="0">
                <a:solidFill>
                  <a:srgbClr val="C00000"/>
                </a:solidFill>
              </a:rPr>
              <a:t>Please arrange for any temporary furniture, equipment, or any other materials that have been placed in these areas to be relocated before the 5th.  </a:t>
            </a:r>
            <a:endParaRPr lang="en-CH" dirty="0">
              <a:solidFill>
                <a:srgbClr val="C00000"/>
              </a:solidFill>
            </a:endParaRPr>
          </a:p>
        </p:txBody>
      </p:sp>
    </p:spTree>
    <p:extLst>
      <p:ext uri="{BB962C8B-B14F-4D97-AF65-F5344CB8AC3E}">
        <p14:creationId xmlns:p14="http://schemas.microsoft.com/office/powerpoint/2010/main" val="3055869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0595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15,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a:t>
            </a:fld>
            <a:endParaRPr lang="en-CH"/>
          </a:p>
        </p:txBody>
      </p:sp>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8" name="Picture 7">
            <a:extLst>
              <a:ext uri="{FF2B5EF4-FFF2-40B4-BE49-F238E27FC236}">
                <a16:creationId xmlns:a16="http://schemas.microsoft.com/office/drawing/2014/main" id="{62587F51-CFBD-3447-9F65-4586E0FF97CE}"/>
              </a:ext>
            </a:extLst>
          </p:cNvPr>
          <p:cNvPicPr>
            <a:picLocks noChangeAspect="1"/>
          </p:cNvPicPr>
          <p:nvPr/>
        </p:nvPicPr>
        <p:blipFill>
          <a:blip r:embed="rId2"/>
          <a:stretch>
            <a:fillRect/>
          </a:stretch>
        </p:blipFill>
        <p:spPr>
          <a:xfrm>
            <a:off x="155537" y="1245476"/>
            <a:ext cx="8832926" cy="4989437"/>
          </a:xfrm>
          <a:prstGeom prst="rect">
            <a:avLst/>
          </a:prstGeom>
        </p:spPr>
      </p:pic>
    </p:spTree>
    <p:extLst>
      <p:ext uri="{BB962C8B-B14F-4D97-AF65-F5344CB8AC3E}">
        <p14:creationId xmlns:p14="http://schemas.microsoft.com/office/powerpoint/2010/main" val="4183992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76008"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11,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016758"/>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erratic behaviour of some of the IERC lights seems to have been resolved now.</a:t>
            </a:r>
          </a:p>
          <a:p>
            <a:r>
              <a:rPr lang="en-GB" sz="2000" i="1" dirty="0">
                <a:solidFill>
                  <a:schemeClr val="accent1"/>
                </a:solidFill>
                <a:latin typeface="Arial" panose="020B0604020202020204" pitchFamily="34" charset="0"/>
                <a:cs typeface="Arial" panose="020B0604020202020204" pitchFamily="34" charset="0"/>
              </a:rPr>
              <a:t>Meade was onsite today investigating and was able to fix the lighting issue. Meade rebooted the system and everything now functions properly.  Crestron tech support thought it may have been power outage of some sort that may have caused the issue. </a:t>
            </a:r>
          </a:p>
          <a:p>
            <a:endParaRPr lang="en-GB" sz="2000" i="1"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 visit from the NIU president (Lisa Freeman) has been scheduled for January 18th at 12:30 (1/2 hour). This seems to be mainly aimed at neutrino activities and Monica and </a:t>
            </a: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are on board.</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Also a visit from AMTS is scheduled for the 18</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in order to assess the compatibility of IERC for potential future use for advanced packaging. Jim </a:t>
            </a:r>
            <a:r>
              <a:rPr lang="en-GB" sz="2000" dirty="0" err="1">
                <a:solidFill>
                  <a:schemeClr val="accent1"/>
                </a:solidFill>
                <a:latin typeface="Arial" panose="020B0604020202020204" pitchFamily="34" charset="0"/>
                <a:cs typeface="Arial" panose="020B0604020202020204" pitchFamily="34" charset="0"/>
              </a:rPr>
              <a:t>Hirschauer</a:t>
            </a:r>
            <a:r>
              <a:rPr lang="en-GB" sz="2000" dirty="0">
                <a:solidFill>
                  <a:schemeClr val="accent1"/>
                </a:solidFill>
                <a:latin typeface="Arial" panose="020B0604020202020204" pitchFamily="34" charset="0"/>
                <a:cs typeface="Arial" panose="020B0604020202020204" pitchFamily="34" charset="0"/>
              </a:rPr>
              <a:t>, Rick Ford, Dan </a:t>
            </a:r>
            <a:r>
              <a:rPr lang="en-GB" sz="2000" dirty="0" err="1">
                <a:solidFill>
                  <a:schemeClr val="accent1"/>
                </a:solidFill>
                <a:latin typeface="Arial" panose="020B0604020202020204" pitchFamily="34" charset="0"/>
                <a:cs typeface="Arial" panose="020B0604020202020204" pitchFamily="34" charset="0"/>
              </a:rPr>
              <a:t>Fograse</a:t>
            </a:r>
            <a:r>
              <a:rPr lang="en-GB" sz="2000" dirty="0">
                <a:solidFill>
                  <a:schemeClr val="accent1"/>
                </a:solidFill>
                <a:latin typeface="Arial" panose="020B0604020202020204" pitchFamily="34" charset="0"/>
                <a:cs typeface="Arial" panose="020B0604020202020204" pitchFamily="34" charset="0"/>
              </a:rPr>
              <a:t> and Brian Rubik are following this.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20</a:t>
            </a:fld>
            <a:endParaRPr lang="en-CH"/>
          </a:p>
        </p:txBody>
      </p:sp>
    </p:spTree>
    <p:extLst>
      <p:ext uri="{BB962C8B-B14F-4D97-AF65-F5344CB8AC3E}">
        <p14:creationId xmlns:p14="http://schemas.microsoft.com/office/powerpoint/2010/main" val="1016600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76008"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11,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938992"/>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Safety walk-through by DOE (</a:t>
            </a:r>
            <a:r>
              <a:rPr lang="en-GB" sz="2000" dirty="0" err="1">
                <a:solidFill>
                  <a:schemeClr val="accent1"/>
                </a:solidFill>
                <a:latin typeface="Arial" panose="020B0604020202020204" pitchFamily="34" charset="0"/>
                <a:cs typeface="Arial" panose="020B0604020202020204" pitchFamily="34" charset="0"/>
              </a:rPr>
              <a:t>Madiar</a:t>
            </a:r>
            <a:r>
              <a:rPr lang="en-GB" sz="2000" dirty="0">
                <a:solidFill>
                  <a:schemeClr val="accent1"/>
                </a:solidFill>
                <a:latin typeface="Arial" panose="020B0604020202020204" pitchFamily="34" charset="0"/>
                <a:cs typeface="Arial" panose="020B0604020202020204" pitchFamily="34" charset="0"/>
              </a:rPr>
              <a:t>, Rachel) is foreseen for Friday January 26</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2-3 pm.  </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Dave </a:t>
            </a:r>
            <a:r>
              <a:rPr lang="en-GB" sz="2000" dirty="0" err="1">
                <a:solidFill>
                  <a:schemeClr val="accent1"/>
                </a:solidFill>
                <a:latin typeface="Arial" panose="020B0604020202020204" pitchFamily="34" charset="0"/>
                <a:cs typeface="Arial" panose="020B0604020202020204" pitchFamily="34" charset="0"/>
              </a:rPr>
              <a:t>Pushka</a:t>
            </a:r>
            <a:r>
              <a:rPr lang="en-GB" sz="2000" dirty="0">
                <a:solidFill>
                  <a:schemeClr val="accent1"/>
                </a:solidFill>
                <a:latin typeface="Arial" panose="020B0604020202020204" pitchFamily="34" charset="0"/>
                <a:cs typeface="Arial" panose="020B0604020202020204" pitchFamily="34" charset="0"/>
              </a:rPr>
              <a:t> and Dave Jayson worked on cleaning up the large conference room area where left over from the building construction was left.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21</a:t>
            </a:fld>
            <a:endParaRPr lang="en-CH"/>
          </a:p>
        </p:txBody>
      </p:sp>
    </p:spTree>
    <p:extLst>
      <p:ext uri="{BB962C8B-B14F-4D97-AF65-F5344CB8AC3E}">
        <p14:creationId xmlns:p14="http://schemas.microsoft.com/office/powerpoint/2010/main" val="1924867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63121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Some issues were reported regarding lights in the bathrooms. Not clear whether this is resolved. Dave Jayson was informed.</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Gas rack has been installed.  Would remove the old rack and start using it.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22</a:t>
            </a:fld>
            <a:endParaRPr lang="en-CH"/>
          </a:p>
        </p:txBody>
      </p:sp>
      <p:pic>
        <p:nvPicPr>
          <p:cNvPr id="8" name="Picture 7">
            <a:extLst>
              <a:ext uri="{FF2B5EF4-FFF2-40B4-BE49-F238E27FC236}">
                <a16:creationId xmlns:a16="http://schemas.microsoft.com/office/drawing/2014/main" id="{0920828D-DF1B-F046-BFAE-5DE9C6D5ED75}"/>
              </a:ext>
            </a:extLst>
          </p:cNvPr>
          <p:cNvPicPr>
            <a:picLocks noChangeAspect="1"/>
          </p:cNvPicPr>
          <p:nvPr/>
        </p:nvPicPr>
        <p:blipFill>
          <a:blip r:embed="rId2"/>
          <a:stretch>
            <a:fillRect/>
          </a:stretch>
        </p:blipFill>
        <p:spPr>
          <a:xfrm rot="5400000">
            <a:off x="277458" y="3291901"/>
            <a:ext cx="3462670" cy="2597002"/>
          </a:xfrm>
          <a:prstGeom prst="rect">
            <a:avLst/>
          </a:prstGeom>
        </p:spPr>
      </p:pic>
      <p:sp>
        <p:nvSpPr>
          <p:cNvPr id="11" name="TextBox 10">
            <a:extLst>
              <a:ext uri="{FF2B5EF4-FFF2-40B4-BE49-F238E27FC236}">
                <a16:creationId xmlns:a16="http://schemas.microsoft.com/office/drawing/2014/main" id="{1414F1D0-99D2-1B4B-8D16-ED1160830E2F}"/>
              </a:ext>
            </a:extLst>
          </p:cNvPr>
          <p:cNvSpPr txBox="1"/>
          <p:nvPr/>
        </p:nvSpPr>
        <p:spPr>
          <a:xfrm>
            <a:off x="3518030" y="3003615"/>
            <a:ext cx="53545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Be reminded that you need to switch OFF the crane remote controllers otherwise the batteries will quickly deplete. We found several controllers with depleted batteries.</a:t>
            </a:r>
          </a:p>
        </p:txBody>
      </p:sp>
    </p:spTree>
    <p:extLst>
      <p:ext uri="{BB962C8B-B14F-4D97-AF65-F5344CB8AC3E}">
        <p14:creationId xmlns:p14="http://schemas.microsoft.com/office/powerpoint/2010/main" val="720290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015663"/>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Safety walk through this morning in preparation for a DOE walk-through Jan 16</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(perhaps to be postponed to the following week since I am not available that week):</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23</a:t>
            </a:fld>
            <a:endParaRPr lang="en-CH"/>
          </a:p>
        </p:txBody>
      </p:sp>
      <p:pic>
        <p:nvPicPr>
          <p:cNvPr id="9" name="Picture 8">
            <a:extLst>
              <a:ext uri="{FF2B5EF4-FFF2-40B4-BE49-F238E27FC236}">
                <a16:creationId xmlns:a16="http://schemas.microsoft.com/office/drawing/2014/main" id="{6935E02D-5FE1-EB4A-8631-EDFF1650F24F}"/>
              </a:ext>
            </a:extLst>
          </p:cNvPr>
          <p:cNvPicPr>
            <a:picLocks noChangeAspect="1"/>
          </p:cNvPicPr>
          <p:nvPr/>
        </p:nvPicPr>
        <p:blipFill>
          <a:blip r:embed="rId2"/>
          <a:stretch>
            <a:fillRect/>
          </a:stretch>
        </p:blipFill>
        <p:spPr>
          <a:xfrm rot="5400000">
            <a:off x="635294" y="2388573"/>
            <a:ext cx="2105247" cy="1578935"/>
          </a:xfrm>
          <a:prstGeom prst="rect">
            <a:avLst/>
          </a:prstGeom>
        </p:spPr>
      </p:pic>
      <p:sp>
        <p:nvSpPr>
          <p:cNvPr id="10" name="TextBox 9">
            <a:extLst>
              <a:ext uri="{FF2B5EF4-FFF2-40B4-BE49-F238E27FC236}">
                <a16:creationId xmlns:a16="http://schemas.microsoft.com/office/drawing/2014/main" id="{D141AB2B-F0AF-8E42-9122-2992884FE482}"/>
              </a:ext>
            </a:extLst>
          </p:cNvPr>
          <p:cNvSpPr txBox="1"/>
          <p:nvPr/>
        </p:nvSpPr>
        <p:spPr>
          <a:xfrm>
            <a:off x="2796363" y="2955851"/>
            <a:ext cx="6095836" cy="369332"/>
          </a:xfrm>
          <a:prstGeom prst="rect">
            <a:avLst/>
          </a:prstGeom>
          <a:noFill/>
        </p:spPr>
        <p:txBody>
          <a:bodyPr wrap="none" rtlCol="0">
            <a:spAutoFit/>
          </a:bodyPr>
          <a:lstStyle/>
          <a:p>
            <a:r>
              <a:rPr lang="en-CH" dirty="0"/>
              <a:t>3D printer should be in an enclosed box (like the one next to it)</a:t>
            </a:r>
          </a:p>
        </p:txBody>
      </p:sp>
      <p:pic>
        <p:nvPicPr>
          <p:cNvPr id="12" name="Picture 11">
            <a:extLst>
              <a:ext uri="{FF2B5EF4-FFF2-40B4-BE49-F238E27FC236}">
                <a16:creationId xmlns:a16="http://schemas.microsoft.com/office/drawing/2014/main" id="{C4D34CB8-1D8C-D64E-85EC-DE14208A9B37}"/>
              </a:ext>
            </a:extLst>
          </p:cNvPr>
          <p:cNvPicPr>
            <a:picLocks noChangeAspect="1"/>
          </p:cNvPicPr>
          <p:nvPr/>
        </p:nvPicPr>
        <p:blipFill>
          <a:blip r:embed="rId3"/>
          <a:stretch>
            <a:fillRect/>
          </a:stretch>
        </p:blipFill>
        <p:spPr>
          <a:xfrm rot="5400000">
            <a:off x="635294" y="4604340"/>
            <a:ext cx="2105246" cy="1578935"/>
          </a:xfrm>
          <a:prstGeom prst="rect">
            <a:avLst/>
          </a:prstGeom>
        </p:spPr>
      </p:pic>
      <p:sp>
        <p:nvSpPr>
          <p:cNvPr id="13" name="TextBox 12">
            <a:extLst>
              <a:ext uri="{FF2B5EF4-FFF2-40B4-BE49-F238E27FC236}">
                <a16:creationId xmlns:a16="http://schemas.microsoft.com/office/drawing/2014/main" id="{F6D37DE7-7CB8-0849-B393-C3F1DA6544A8}"/>
              </a:ext>
            </a:extLst>
          </p:cNvPr>
          <p:cNvSpPr txBox="1"/>
          <p:nvPr/>
        </p:nvSpPr>
        <p:spPr>
          <a:xfrm>
            <a:off x="2686050" y="5266204"/>
            <a:ext cx="6095836" cy="646331"/>
          </a:xfrm>
          <a:prstGeom prst="rect">
            <a:avLst/>
          </a:prstGeom>
          <a:noFill/>
        </p:spPr>
        <p:txBody>
          <a:bodyPr wrap="square" rtlCol="0">
            <a:spAutoFit/>
          </a:bodyPr>
          <a:lstStyle/>
          <a:p>
            <a:r>
              <a:rPr lang="en-CH" dirty="0"/>
              <a:t>Cardboard boxes should be disposed of and not left on the floor (fire hazard)</a:t>
            </a:r>
          </a:p>
        </p:txBody>
      </p:sp>
    </p:spTree>
    <p:extLst>
      <p:ext uri="{BB962C8B-B14F-4D97-AF65-F5344CB8AC3E}">
        <p14:creationId xmlns:p14="http://schemas.microsoft.com/office/powerpoint/2010/main" val="340470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24</a:t>
            </a:fld>
            <a:endParaRPr lang="en-CH"/>
          </a:p>
        </p:txBody>
      </p:sp>
      <p:sp>
        <p:nvSpPr>
          <p:cNvPr id="10" name="TextBox 9">
            <a:extLst>
              <a:ext uri="{FF2B5EF4-FFF2-40B4-BE49-F238E27FC236}">
                <a16:creationId xmlns:a16="http://schemas.microsoft.com/office/drawing/2014/main" id="{D141AB2B-F0AF-8E42-9122-2992884FE482}"/>
              </a:ext>
            </a:extLst>
          </p:cNvPr>
          <p:cNvSpPr txBox="1"/>
          <p:nvPr/>
        </p:nvSpPr>
        <p:spPr>
          <a:xfrm>
            <a:off x="2583712" y="1235179"/>
            <a:ext cx="6308488" cy="1200329"/>
          </a:xfrm>
          <a:prstGeom prst="rect">
            <a:avLst/>
          </a:prstGeom>
          <a:noFill/>
        </p:spPr>
        <p:txBody>
          <a:bodyPr wrap="square" rtlCol="0">
            <a:spAutoFit/>
          </a:bodyPr>
          <a:lstStyle/>
          <a:p>
            <a:r>
              <a:rPr lang="en-CH" dirty="0"/>
              <a:t>We still have a lot of left over material from Mortensen in the large conference room (1462) that need proper storage. There are several chemical and flammable material containers left on the floor.</a:t>
            </a:r>
          </a:p>
        </p:txBody>
      </p:sp>
      <p:pic>
        <p:nvPicPr>
          <p:cNvPr id="8" name="Picture 7">
            <a:extLst>
              <a:ext uri="{FF2B5EF4-FFF2-40B4-BE49-F238E27FC236}">
                <a16:creationId xmlns:a16="http://schemas.microsoft.com/office/drawing/2014/main" id="{1C1EC33A-057D-4745-AF3F-F41551653FC5}"/>
              </a:ext>
            </a:extLst>
          </p:cNvPr>
          <p:cNvPicPr>
            <a:picLocks noChangeAspect="1"/>
          </p:cNvPicPr>
          <p:nvPr/>
        </p:nvPicPr>
        <p:blipFill>
          <a:blip r:embed="rId2"/>
          <a:stretch>
            <a:fillRect/>
          </a:stretch>
        </p:blipFill>
        <p:spPr>
          <a:xfrm rot="5400000">
            <a:off x="-116573" y="1303206"/>
            <a:ext cx="2946990" cy="2210243"/>
          </a:xfrm>
          <a:prstGeom prst="rect">
            <a:avLst/>
          </a:prstGeom>
        </p:spPr>
      </p:pic>
      <p:pic>
        <p:nvPicPr>
          <p:cNvPr id="14" name="Picture 13">
            <a:extLst>
              <a:ext uri="{FF2B5EF4-FFF2-40B4-BE49-F238E27FC236}">
                <a16:creationId xmlns:a16="http://schemas.microsoft.com/office/drawing/2014/main" id="{4751728B-9C05-4541-8E39-3FEE1D05AB69}"/>
              </a:ext>
            </a:extLst>
          </p:cNvPr>
          <p:cNvPicPr>
            <a:picLocks noChangeAspect="1"/>
          </p:cNvPicPr>
          <p:nvPr/>
        </p:nvPicPr>
        <p:blipFill>
          <a:blip r:embed="rId3"/>
          <a:stretch>
            <a:fillRect/>
          </a:stretch>
        </p:blipFill>
        <p:spPr>
          <a:xfrm rot="5400000">
            <a:off x="3550766" y="3053990"/>
            <a:ext cx="3578507" cy="2683880"/>
          </a:xfrm>
          <a:prstGeom prst="rect">
            <a:avLst/>
          </a:prstGeom>
        </p:spPr>
      </p:pic>
    </p:spTree>
    <p:extLst>
      <p:ext uri="{BB962C8B-B14F-4D97-AF65-F5344CB8AC3E}">
        <p14:creationId xmlns:p14="http://schemas.microsoft.com/office/powerpoint/2010/main" val="571942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25</a:t>
            </a:fld>
            <a:endParaRPr lang="en-CH"/>
          </a:p>
        </p:txBody>
      </p:sp>
      <p:sp>
        <p:nvSpPr>
          <p:cNvPr id="10" name="TextBox 9">
            <a:extLst>
              <a:ext uri="{FF2B5EF4-FFF2-40B4-BE49-F238E27FC236}">
                <a16:creationId xmlns:a16="http://schemas.microsoft.com/office/drawing/2014/main" id="{D141AB2B-F0AF-8E42-9122-2992884FE482}"/>
              </a:ext>
            </a:extLst>
          </p:cNvPr>
          <p:cNvSpPr txBox="1"/>
          <p:nvPr/>
        </p:nvSpPr>
        <p:spPr>
          <a:xfrm>
            <a:off x="3518030" y="1235179"/>
            <a:ext cx="5374170" cy="1200329"/>
          </a:xfrm>
          <a:prstGeom prst="rect">
            <a:avLst/>
          </a:prstGeom>
          <a:noFill/>
        </p:spPr>
        <p:txBody>
          <a:bodyPr wrap="square" rtlCol="0">
            <a:spAutoFit/>
          </a:bodyPr>
          <a:lstStyle/>
          <a:p>
            <a:r>
              <a:rPr lang="en-CH" dirty="0"/>
              <a:t>In G291 there are a few setup that seem in use:</a:t>
            </a:r>
          </a:p>
          <a:p>
            <a:pPr marL="285750" indent="-285750">
              <a:buFontTx/>
              <a:buChar char="-"/>
            </a:pPr>
            <a:r>
              <a:rPr lang="en-GB" dirty="0"/>
              <a:t>D</a:t>
            </a:r>
            <a:r>
              <a:rPr lang="en-CH" dirty="0"/>
              <a:t>o they all have an ORC ?</a:t>
            </a:r>
          </a:p>
          <a:p>
            <a:pPr marL="285750" indent="-285750">
              <a:buFontTx/>
              <a:buChar char="-"/>
            </a:pPr>
            <a:r>
              <a:rPr lang="en-GB" dirty="0"/>
              <a:t>T</a:t>
            </a:r>
            <a:r>
              <a:rPr lang="en-CH" dirty="0"/>
              <a:t>he setup here does not seem to be properly placed and protected </a:t>
            </a:r>
          </a:p>
        </p:txBody>
      </p:sp>
      <p:pic>
        <p:nvPicPr>
          <p:cNvPr id="7" name="Picture 6">
            <a:extLst>
              <a:ext uri="{FF2B5EF4-FFF2-40B4-BE49-F238E27FC236}">
                <a16:creationId xmlns:a16="http://schemas.microsoft.com/office/drawing/2014/main" id="{41AAF826-AEBA-1E40-AF0D-E00027CF09F0}"/>
              </a:ext>
            </a:extLst>
          </p:cNvPr>
          <p:cNvPicPr>
            <a:picLocks noChangeAspect="1"/>
          </p:cNvPicPr>
          <p:nvPr/>
        </p:nvPicPr>
        <p:blipFill>
          <a:blip r:embed="rId2"/>
          <a:stretch>
            <a:fillRect/>
          </a:stretch>
        </p:blipFill>
        <p:spPr>
          <a:xfrm rot="5400000">
            <a:off x="-208972" y="1405729"/>
            <a:ext cx="3686175" cy="2764631"/>
          </a:xfrm>
          <a:prstGeom prst="rect">
            <a:avLst/>
          </a:prstGeom>
        </p:spPr>
      </p:pic>
    </p:spTree>
    <p:extLst>
      <p:ext uri="{BB962C8B-B14F-4D97-AF65-F5344CB8AC3E}">
        <p14:creationId xmlns:p14="http://schemas.microsoft.com/office/powerpoint/2010/main" val="282292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26</a:t>
            </a:fld>
            <a:endParaRPr lang="en-CH"/>
          </a:p>
        </p:txBody>
      </p:sp>
      <p:sp>
        <p:nvSpPr>
          <p:cNvPr id="8" name="TextBox 7">
            <a:extLst>
              <a:ext uri="{FF2B5EF4-FFF2-40B4-BE49-F238E27FC236}">
                <a16:creationId xmlns:a16="http://schemas.microsoft.com/office/drawing/2014/main" id="{6EAF8907-EE0A-4047-BB87-5E4E43D15820}"/>
              </a:ext>
            </a:extLst>
          </p:cNvPr>
          <p:cNvSpPr txBox="1"/>
          <p:nvPr/>
        </p:nvSpPr>
        <p:spPr>
          <a:xfrm>
            <a:off x="637442" y="1013555"/>
            <a:ext cx="7877908" cy="1938992"/>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 visit from the NIU president (Lisa Freeman) has been scheduled for January 18</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at 12:30 (1/2 hour)</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will not be available that week. They seem to be interested mainly in the neutrino program and </a:t>
            </a: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and Monica were also contacted. Is this OK ?</a:t>
            </a:r>
          </a:p>
        </p:txBody>
      </p:sp>
    </p:spTree>
    <p:extLst>
      <p:ext uri="{BB962C8B-B14F-4D97-AF65-F5344CB8AC3E}">
        <p14:creationId xmlns:p14="http://schemas.microsoft.com/office/powerpoint/2010/main" val="656800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More electrical work needed for Great Hall West (Adam) and East (Cristian). Meeting today with Dave Featherston to detail the job and start the process</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Proposal for how to proceed with the chilled water circuit:</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Get the water treated (should be relative simple and inexpensive) for right PH (ISD).</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Start using it for Great Hall West (it is already in use for the CCD lab)</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Proceed in parallel with the plan for installing permanent filters (ISD)</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Place this circuit in the list of those that are regularly tested by Fehr (ISD)</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27</a:t>
            </a:fld>
            <a:endParaRPr lang="en-CH"/>
          </a:p>
        </p:txBody>
      </p:sp>
      <p:pic>
        <p:nvPicPr>
          <p:cNvPr id="9" name="Picture 8">
            <a:extLst>
              <a:ext uri="{FF2B5EF4-FFF2-40B4-BE49-F238E27FC236}">
                <a16:creationId xmlns:a16="http://schemas.microsoft.com/office/drawing/2014/main" id="{5BD9B2A3-5C72-E549-BD21-6E4BA359AE3E}"/>
              </a:ext>
            </a:extLst>
          </p:cNvPr>
          <p:cNvPicPr>
            <a:picLocks noChangeAspect="1"/>
          </p:cNvPicPr>
          <p:nvPr/>
        </p:nvPicPr>
        <p:blipFill>
          <a:blip r:embed="rId2"/>
          <a:stretch>
            <a:fillRect/>
          </a:stretch>
        </p:blipFill>
        <p:spPr>
          <a:xfrm>
            <a:off x="1219199" y="5117401"/>
            <a:ext cx="4208783" cy="1238949"/>
          </a:xfrm>
          <a:prstGeom prst="rect">
            <a:avLst/>
          </a:prstGeom>
        </p:spPr>
      </p:pic>
      <p:sp>
        <p:nvSpPr>
          <p:cNvPr id="10" name="TextBox 9">
            <a:extLst>
              <a:ext uri="{FF2B5EF4-FFF2-40B4-BE49-F238E27FC236}">
                <a16:creationId xmlns:a16="http://schemas.microsoft.com/office/drawing/2014/main" id="{D4B159FE-5BDC-7241-8FDE-D7834EEDBFBA}"/>
              </a:ext>
            </a:extLst>
          </p:cNvPr>
          <p:cNvSpPr txBox="1"/>
          <p:nvPr/>
        </p:nvSpPr>
        <p:spPr>
          <a:xfrm>
            <a:off x="1286458" y="6217851"/>
            <a:ext cx="2393989" cy="276999"/>
          </a:xfrm>
          <a:prstGeom prst="rect">
            <a:avLst/>
          </a:prstGeom>
          <a:noFill/>
        </p:spPr>
        <p:txBody>
          <a:bodyPr wrap="none" rtlCol="0">
            <a:spAutoFit/>
          </a:bodyPr>
          <a:lstStyle/>
          <a:p>
            <a:r>
              <a:rPr lang="en-GB" sz="1200" b="0" i="0" u="none" strike="noStrike" dirty="0" err="1">
                <a:solidFill>
                  <a:srgbClr val="C00000"/>
                </a:solidFill>
                <a:effectLst/>
                <a:latin typeface="Calibri" panose="020F0502020204030204" pitchFamily="34" charset="0"/>
              </a:rPr>
              <a:t>Cryomech</a:t>
            </a:r>
            <a:r>
              <a:rPr lang="en-GB" sz="1200" b="0" i="0" u="none" strike="noStrike" dirty="0">
                <a:solidFill>
                  <a:srgbClr val="C00000"/>
                </a:solidFill>
                <a:effectLst/>
                <a:latin typeface="Calibri" panose="020F0502020204030204" pitchFamily="34" charset="0"/>
              </a:rPr>
              <a:t> cryocooler specifications</a:t>
            </a:r>
            <a:endParaRPr lang="en-CH" sz="1200" dirty="0">
              <a:solidFill>
                <a:srgbClr val="C00000"/>
              </a:solidFill>
            </a:endParaRPr>
          </a:p>
        </p:txBody>
      </p:sp>
    </p:spTree>
    <p:extLst>
      <p:ext uri="{BB962C8B-B14F-4D97-AF65-F5344CB8AC3E}">
        <p14:creationId xmlns:p14="http://schemas.microsoft.com/office/powerpoint/2010/main" val="2688078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397600" y="5112530"/>
            <a:ext cx="78779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Working on the Julie scan procedures for “small” work which eventually will be used for the gas shack installation at IERC (sorry is taking much longer that I had anticipated).</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28</a:t>
            </a:fld>
            <a:endParaRPr lang="en-CH"/>
          </a:p>
        </p:txBody>
      </p:sp>
      <p:pic>
        <p:nvPicPr>
          <p:cNvPr id="9" name="Picture 8">
            <a:extLst>
              <a:ext uri="{FF2B5EF4-FFF2-40B4-BE49-F238E27FC236}">
                <a16:creationId xmlns:a16="http://schemas.microsoft.com/office/drawing/2014/main" id="{5BD9B2A3-5C72-E549-BD21-6E4BA359AE3E}"/>
              </a:ext>
            </a:extLst>
          </p:cNvPr>
          <p:cNvPicPr>
            <a:picLocks noChangeAspect="1"/>
          </p:cNvPicPr>
          <p:nvPr/>
        </p:nvPicPr>
        <p:blipFill>
          <a:blip r:embed="rId2"/>
          <a:stretch>
            <a:fillRect/>
          </a:stretch>
        </p:blipFill>
        <p:spPr>
          <a:xfrm>
            <a:off x="397600" y="1066571"/>
            <a:ext cx="4208783" cy="1238949"/>
          </a:xfrm>
          <a:prstGeom prst="rect">
            <a:avLst/>
          </a:prstGeom>
        </p:spPr>
      </p:pic>
      <p:sp>
        <p:nvSpPr>
          <p:cNvPr id="10" name="TextBox 9">
            <a:extLst>
              <a:ext uri="{FF2B5EF4-FFF2-40B4-BE49-F238E27FC236}">
                <a16:creationId xmlns:a16="http://schemas.microsoft.com/office/drawing/2014/main" id="{D4B159FE-5BDC-7241-8FDE-D7834EEDBFBA}"/>
              </a:ext>
            </a:extLst>
          </p:cNvPr>
          <p:cNvSpPr txBox="1"/>
          <p:nvPr/>
        </p:nvSpPr>
        <p:spPr>
          <a:xfrm>
            <a:off x="464859" y="2167021"/>
            <a:ext cx="2393989" cy="276999"/>
          </a:xfrm>
          <a:prstGeom prst="rect">
            <a:avLst/>
          </a:prstGeom>
          <a:noFill/>
        </p:spPr>
        <p:txBody>
          <a:bodyPr wrap="none" rtlCol="0">
            <a:spAutoFit/>
          </a:bodyPr>
          <a:lstStyle/>
          <a:p>
            <a:r>
              <a:rPr lang="en-GB" sz="1200" b="0" i="0" u="none" strike="noStrike" dirty="0" err="1">
                <a:solidFill>
                  <a:srgbClr val="C00000"/>
                </a:solidFill>
                <a:effectLst/>
                <a:latin typeface="Calibri" panose="020F0502020204030204" pitchFamily="34" charset="0"/>
              </a:rPr>
              <a:t>Cryomech</a:t>
            </a:r>
            <a:r>
              <a:rPr lang="en-GB" sz="1200" b="0" i="0" u="none" strike="noStrike" dirty="0">
                <a:solidFill>
                  <a:srgbClr val="C00000"/>
                </a:solidFill>
                <a:effectLst/>
                <a:latin typeface="Calibri" panose="020F0502020204030204" pitchFamily="34" charset="0"/>
              </a:rPr>
              <a:t> cryocooler specifications</a:t>
            </a:r>
            <a:endParaRPr lang="en-CH" sz="1200" dirty="0">
              <a:solidFill>
                <a:srgbClr val="C00000"/>
              </a:solidFill>
            </a:endParaRPr>
          </a:p>
        </p:txBody>
      </p:sp>
      <p:pic>
        <p:nvPicPr>
          <p:cNvPr id="11" name="Picture 10">
            <a:extLst>
              <a:ext uri="{FF2B5EF4-FFF2-40B4-BE49-F238E27FC236}">
                <a16:creationId xmlns:a16="http://schemas.microsoft.com/office/drawing/2014/main" id="{4D38D682-E6E7-F04B-8D90-01696AC615CC}"/>
              </a:ext>
            </a:extLst>
          </p:cNvPr>
          <p:cNvPicPr>
            <a:picLocks noChangeAspect="1"/>
          </p:cNvPicPr>
          <p:nvPr/>
        </p:nvPicPr>
        <p:blipFill>
          <a:blip r:embed="rId3"/>
          <a:stretch>
            <a:fillRect/>
          </a:stretch>
        </p:blipFill>
        <p:spPr>
          <a:xfrm>
            <a:off x="4846357" y="0"/>
            <a:ext cx="3832784" cy="4991725"/>
          </a:xfrm>
          <a:prstGeom prst="rect">
            <a:avLst/>
          </a:prstGeom>
        </p:spPr>
      </p:pic>
    </p:spTree>
    <p:extLst>
      <p:ext uri="{BB962C8B-B14F-4D97-AF65-F5344CB8AC3E}">
        <p14:creationId xmlns:p14="http://schemas.microsoft.com/office/powerpoint/2010/main" val="2481853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442570" y="975244"/>
            <a:ext cx="78779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is a proposal for placing a “tech. shop” on the first floor inside mechanical room 1605. We’ll talk to safety (James) tomorrow</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29</a:t>
            </a:fld>
            <a:endParaRPr lang="en-CH"/>
          </a:p>
        </p:txBody>
      </p:sp>
      <p:pic>
        <p:nvPicPr>
          <p:cNvPr id="12" name="Picture 11">
            <a:extLst>
              <a:ext uri="{FF2B5EF4-FFF2-40B4-BE49-F238E27FC236}">
                <a16:creationId xmlns:a16="http://schemas.microsoft.com/office/drawing/2014/main" id="{05D80328-B0EF-C54B-88C5-E9BE016A8E0B}"/>
              </a:ext>
            </a:extLst>
          </p:cNvPr>
          <p:cNvPicPr>
            <a:picLocks noChangeAspect="1"/>
          </p:cNvPicPr>
          <p:nvPr/>
        </p:nvPicPr>
        <p:blipFill>
          <a:blip r:embed="rId2"/>
          <a:stretch>
            <a:fillRect/>
          </a:stretch>
        </p:blipFill>
        <p:spPr>
          <a:xfrm rot="5400000">
            <a:off x="3106195" y="-931404"/>
            <a:ext cx="2807114" cy="9019501"/>
          </a:xfrm>
          <a:prstGeom prst="rect">
            <a:avLst/>
          </a:prstGeom>
        </p:spPr>
      </p:pic>
      <p:sp>
        <p:nvSpPr>
          <p:cNvPr id="7" name="Rounded Rectangle 6">
            <a:extLst>
              <a:ext uri="{FF2B5EF4-FFF2-40B4-BE49-F238E27FC236}">
                <a16:creationId xmlns:a16="http://schemas.microsoft.com/office/drawing/2014/main" id="{22C3713D-48FC-7C4F-92FF-54A8AE943C94}"/>
              </a:ext>
            </a:extLst>
          </p:cNvPr>
          <p:cNvSpPr/>
          <p:nvPr/>
        </p:nvSpPr>
        <p:spPr>
          <a:xfrm>
            <a:off x="4629150" y="3549651"/>
            <a:ext cx="333375" cy="139700"/>
          </a:xfrm>
          <a:prstGeom prst="roundRect">
            <a:avLst/>
          </a:prstGeom>
          <a:solidFill>
            <a:schemeClr val="accent2">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3" name="Rounded Rectangle 12">
            <a:extLst>
              <a:ext uri="{FF2B5EF4-FFF2-40B4-BE49-F238E27FC236}">
                <a16:creationId xmlns:a16="http://schemas.microsoft.com/office/drawing/2014/main" id="{4FCD0D4D-DEA0-1C4D-BA28-CBF4F5A26BFA}"/>
              </a:ext>
            </a:extLst>
          </p:cNvPr>
          <p:cNvSpPr/>
          <p:nvPr/>
        </p:nvSpPr>
        <p:spPr>
          <a:xfrm>
            <a:off x="4629150" y="3835401"/>
            <a:ext cx="333375" cy="193674"/>
          </a:xfrm>
          <a:prstGeom prst="roundRect">
            <a:avLst/>
          </a:prstGeom>
          <a:solidFill>
            <a:schemeClr val="accent2">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4" name="TextBox 13">
            <a:extLst>
              <a:ext uri="{FF2B5EF4-FFF2-40B4-BE49-F238E27FC236}">
                <a16:creationId xmlns:a16="http://schemas.microsoft.com/office/drawing/2014/main" id="{486DE68F-647A-3A40-AC2F-01D8D8D0DA8B}"/>
              </a:ext>
            </a:extLst>
          </p:cNvPr>
          <p:cNvSpPr txBox="1"/>
          <p:nvPr/>
        </p:nvSpPr>
        <p:spPr>
          <a:xfrm>
            <a:off x="250586" y="5032912"/>
            <a:ext cx="3810775" cy="1015663"/>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Electrically powered Drill Press,</a:t>
            </a:r>
          </a:p>
          <a:p>
            <a:r>
              <a:rPr lang="en-GB" sz="1200" dirty="0">
                <a:solidFill>
                  <a:schemeClr val="accent1"/>
                </a:solidFill>
                <a:latin typeface="Arial" panose="020B0604020202020204" pitchFamily="34" charset="0"/>
                <a:cs typeface="Arial" panose="020B0604020202020204" pitchFamily="34" charset="0"/>
              </a:rPr>
              <a:t>Electrically powered Band Saw (vertical or horizontal)</a:t>
            </a:r>
          </a:p>
          <a:p>
            <a:r>
              <a:rPr lang="en-GB" sz="1200" dirty="0">
                <a:solidFill>
                  <a:schemeClr val="accent1"/>
                </a:solidFill>
                <a:latin typeface="Arial" panose="020B0604020202020204" pitchFamily="34" charset="0"/>
                <a:cs typeface="Arial" panose="020B0604020202020204" pitchFamily="34" charset="0"/>
              </a:rPr>
              <a:t>Electrically powered Grinder, Electrically powered Belt sander, and Electrically powered Dust collections system (vacuum) for both</a:t>
            </a:r>
          </a:p>
        </p:txBody>
      </p:sp>
      <p:sp>
        <p:nvSpPr>
          <p:cNvPr id="15" name="TextBox 14">
            <a:extLst>
              <a:ext uri="{FF2B5EF4-FFF2-40B4-BE49-F238E27FC236}">
                <a16:creationId xmlns:a16="http://schemas.microsoft.com/office/drawing/2014/main" id="{FBCC7072-09E3-4A4E-A162-F572297D542A}"/>
              </a:ext>
            </a:extLst>
          </p:cNvPr>
          <p:cNvSpPr txBox="1"/>
          <p:nvPr/>
        </p:nvSpPr>
        <p:spPr>
          <a:xfrm>
            <a:off x="4509703" y="5032911"/>
            <a:ext cx="3810775" cy="1200329"/>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abrasive machines</a:t>
            </a:r>
          </a:p>
          <a:p>
            <a:r>
              <a:rPr lang="en-GB" sz="1200" dirty="0">
                <a:solidFill>
                  <a:schemeClr val="accent1"/>
                </a:solidFill>
                <a:latin typeface="Arial" panose="020B0604020202020204" pitchFamily="34" charset="0"/>
                <a:cs typeface="Arial" panose="020B0604020202020204" pitchFamily="34" charset="0"/>
              </a:rPr>
              <a:t>Sheet Metal Shear</a:t>
            </a:r>
          </a:p>
          <a:p>
            <a:r>
              <a:rPr lang="en-GB" sz="1200" dirty="0">
                <a:solidFill>
                  <a:schemeClr val="accent1"/>
                </a:solidFill>
                <a:latin typeface="Arial" panose="020B0604020202020204" pitchFamily="34" charset="0"/>
                <a:cs typeface="Arial" panose="020B0604020202020204" pitchFamily="34" charset="0"/>
              </a:rPr>
              <a:t>Sheet Metal Brake</a:t>
            </a:r>
          </a:p>
          <a:p>
            <a:r>
              <a:rPr lang="en-GB" sz="1200" dirty="0">
                <a:solidFill>
                  <a:schemeClr val="accent1"/>
                </a:solidFill>
                <a:latin typeface="Arial" panose="020B0604020202020204" pitchFamily="34" charset="0"/>
                <a:cs typeface="Arial" panose="020B0604020202020204" pitchFamily="34" charset="0"/>
              </a:rPr>
              <a:t>Sheet Metal circle punch (roto punch)</a:t>
            </a:r>
          </a:p>
          <a:p>
            <a:r>
              <a:rPr lang="en-GB" sz="1200" dirty="0">
                <a:solidFill>
                  <a:schemeClr val="accent1"/>
                </a:solidFill>
                <a:latin typeface="Arial" panose="020B0604020202020204" pitchFamily="34" charset="0"/>
                <a:cs typeface="Arial" panose="020B0604020202020204" pitchFamily="34" charset="0"/>
              </a:rPr>
              <a:t>Sheet Metal </a:t>
            </a:r>
            <a:r>
              <a:rPr lang="en-GB" sz="1200" dirty="0" err="1">
                <a:solidFill>
                  <a:schemeClr val="accent1"/>
                </a:solidFill>
                <a:latin typeface="Arial" panose="020B0604020202020204" pitchFamily="34" charset="0"/>
                <a:cs typeface="Arial" panose="020B0604020202020204" pitchFamily="34" charset="0"/>
              </a:rPr>
              <a:t>notcher</a:t>
            </a:r>
            <a:endParaRPr lang="en-GB" sz="1200" dirty="0">
              <a:solidFill>
                <a:schemeClr val="accent1"/>
              </a:solidFill>
              <a:latin typeface="Arial" panose="020B0604020202020204" pitchFamily="34" charset="0"/>
              <a:cs typeface="Arial" panose="020B0604020202020204" pitchFamily="34" charset="0"/>
            </a:endParaRPr>
          </a:p>
          <a:p>
            <a:r>
              <a:rPr lang="en-GB" sz="1200" dirty="0">
                <a:solidFill>
                  <a:schemeClr val="accent1"/>
                </a:solidFill>
                <a:latin typeface="Arial" panose="020B0604020202020204" pitchFamily="34" charset="0"/>
                <a:cs typeface="Arial" panose="020B0604020202020204" pitchFamily="34" charset="0"/>
              </a:rPr>
              <a:t>Bench with a </a:t>
            </a:r>
            <a:r>
              <a:rPr lang="en-GB" sz="1200" dirty="0" err="1">
                <a:solidFill>
                  <a:schemeClr val="accent1"/>
                </a:solidFill>
                <a:latin typeface="Arial" panose="020B0604020202020204" pitchFamily="34" charset="0"/>
                <a:cs typeface="Arial" panose="020B0604020202020204" pitchFamily="34" charset="0"/>
              </a:rPr>
              <a:t>vise</a:t>
            </a:r>
            <a:endParaRPr lang="en-GB"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407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0595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15,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49" y="791363"/>
            <a:ext cx="8133513" cy="163121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An extra fire cabinet has been shipped from </a:t>
            </a:r>
            <a:r>
              <a:rPr lang="en-GB" sz="2000" dirty="0" err="1">
                <a:solidFill>
                  <a:schemeClr val="accent1"/>
                </a:solidFill>
                <a:latin typeface="Arial" panose="020B0604020202020204" pitchFamily="34" charset="0"/>
                <a:cs typeface="Arial" panose="020B0604020202020204" pitchFamily="34" charset="0"/>
              </a:rPr>
              <a:t>SiDet</a:t>
            </a:r>
            <a:r>
              <a:rPr lang="en-GB" sz="2000" dirty="0">
                <a:solidFill>
                  <a:schemeClr val="accent1"/>
                </a:solidFill>
                <a:latin typeface="Arial" panose="020B0604020202020204" pitchFamily="34" charset="0"/>
                <a:cs typeface="Arial" panose="020B0604020202020204" pitchFamily="34" charset="0"/>
              </a:rPr>
              <a:t> and is a IERC now. A second fire cabinet is in G-West (G-723). They should be used to store the flammable material that was moved out of the large conference room and is now in the mechanical room on the 1</a:t>
            </a:r>
            <a:r>
              <a:rPr lang="en-GB" sz="2000" baseline="30000" dirty="0">
                <a:solidFill>
                  <a:schemeClr val="accent1"/>
                </a:solidFill>
                <a:latin typeface="Arial" panose="020B0604020202020204" pitchFamily="34" charset="0"/>
                <a:cs typeface="Arial" panose="020B0604020202020204" pitchFamily="34" charset="0"/>
              </a:rPr>
              <a:t>st</a:t>
            </a:r>
            <a:r>
              <a:rPr lang="en-GB" sz="2000" dirty="0">
                <a:solidFill>
                  <a:schemeClr val="accent1"/>
                </a:solidFill>
                <a:latin typeface="Arial" panose="020B0604020202020204" pitchFamily="34" charset="0"/>
                <a:cs typeface="Arial" panose="020B0604020202020204" pitchFamily="34" charset="0"/>
              </a:rPr>
              <a:t> floor.</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a:t>
            </a:fld>
            <a:endParaRPr lang="en-CH"/>
          </a:p>
        </p:txBody>
      </p:sp>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8" name="Picture 7">
            <a:extLst>
              <a:ext uri="{FF2B5EF4-FFF2-40B4-BE49-F238E27FC236}">
                <a16:creationId xmlns:a16="http://schemas.microsoft.com/office/drawing/2014/main" id="{01158E5B-267E-3D4F-B02B-A60F5CDB5E99}"/>
              </a:ext>
            </a:extLst>
          </p:cNvPr>
          <p:cNvPicPr>
            <a:picLocks noChangeAspect="1"/>
          </p:cNvPicPr>
          <p:nvPr/>
        </p:nvPicPr>
        <p:blipFill>
          <a:blip r:embed="rId2"/>
          <a:stretch>
            <a:fillRect/>
          </a:stretch>
        </p:blipFill>
        <p:spPr>
          <a:xfrm rot="5400000">
            <a:off x="2866493" y="2445197"/>
            <a:ext cx="2696636" cy="2022477"/>
          </a:xfrm>
          <a:prstGeom prst="rect">
            <a:avLst/>
          </a:prstGeom>
        </p:spPr>
      </p:pic>
      <p:sp>
        <p:nvSpPr>
          <p:cNvPr id="10" name="TextBox 9">
            <a:extLst>
              <a:ext uri="{FF2B5EF4-FFF2-40B4-BE49-F238E27FC236}">
                <a16:creationId xmlns:a16="http://schemas.microsoft.com/office/drawing/2014/main" id="{953C5529-09F0-8744-B1CF-F9B7E976BFA5}"/>
              </a:ext>
            </a:extLst>
          </p:cNvPr>
          <p:cNvSpPr txBox="1"/>
          <p:nvPr/>
        </p:nvSpPr>
        <p:spPr>
          <a:xfrm>
            <a:off x="505243" y="4804753"/>
            <a:ext cx="8133513" cy="163121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Next week I have invited Wally </a:t>
            </a:r>
            <a:r>
              <a:rPr lang="en-GB" sz="2000" dirty="0" err="1">
                <a:solidFill>
                  <a:schemeClr val="accent1"/>
                </a:solidFill>
                <a:latin typeface="Arial" panose="020B0604020202020204" pitchFamily="34" charset="0"/>
                <a:cs typeface="Arial" panose="020B0604020202020204" pitchFamily="34" charset="0"/>
              </a:rPr>
              <a:t>Levernier</a:t>
            </a:r>
            <a:r>
              <a:rPr lang="en-GB" sz="2000" dirty="0">
                <a:solidFill>
                  <a:schemeClr val="accent1"/>
                </a:solidFill>
                <a:latin typeface="Arial" panose="020B0604020202020204" pitchFamily="34" charset="0"/>
                <a:cs typeface="Arial" panose="020B0604020202020204" pitchFamily="34" charset="0"/>
              </a:rPr>
              <a:t> to update us on the issue of the birds hitting the IERC windows.</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With Donna we installed a T/RH sensor in the G211 clean room to track Temperature and humidity. We record every 5 minutes 24/7</a:t>
            </a:r>
          </a:p>
        </p:txBody>
      </p:sp>
    </p:spTree>
    <p:extLst>
      <p:ext uri="{BB962C8B-B14F-4D97-AF65-F5344CB8AC3E}">
        <p14:creationId xmlns:p14="http://schemas.microsoft.com/office/powerpoint/2010/main" val="882625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50" y="1527143"/>
            <a:ext cx="7877908" cy="4093428"/>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Switches in IERC are in need of new IOS and will require a reboot. I would like to schedule these the week of Christmas to minimize user outages. The list is below, thoughts or recommendations on who to notify if you like the timeline?</a:t>
            </a:r>
          </a:p>
          <a:p>
            <a:r>
              <a:rPr lang="en-GB" sz="2000" dirty="0">
                <a:solidFill>
                  <a:schemeClr val="accent1"/>
                </a:solidFill>
                <a:latin typeface="Arial" panose="020B0604020202020204" pitchFamily="34" charset="0"/>
                <a:cs typeface="Arial" panose="020B0604020202020204" pitchFamily="34" charset="0"/>
              </a:rPr>
              <a:t> </a:t>
            </a:r>
          </a:p>
          <a:p>
            <a:r>
              <a:rPr lang="en-GB" sz="2000" dirty="0">
                <a:solidFill>
                  <a:schemeClr val="accent1"/>
                </a:solidFill>
                <a:latin typeface="Arial" panose="020B0604020202020204" pitchFamily="34" charset="0"/>
                <a:cs typeface="Arial" panose="020B0604020202020204" pitchFamily="34" charset="0"/>
              </a:rPr>
              <a:t>s-ierc-g44-1</a:t>
            </a:r>
          </a:p>
          <a:p>
            <a:r>
              <a:rPr lang="en-GB" sz="2000" dirty="0">
                <a:solidFill>
                  <a:schemeClr val="accent1"/>
                </a:solidFill>
                <a:latin typeface="Arial" panose="020B0604020202020204" pitchFamily="34" charset="0"/>
                <a:cs typeface="Arial" panose="020B0604020202020204" pitchFamily="34" charset="0"/>
              </a:rPr>
              <a:t>s-ierc-g535-1</a:t>
            </a:r>
          </a:p>
          <a:p>
            <a:r>
              <a:rPr lang="en-GB" sz="2000" dirty="0">
                <a:solidFill>
                  <a:schemeClr val="accent1"/>
                </a:solidFill>
                <a:latin typeface="Arial" panose="020B0604020202020204" pitchFamily="34" charset="0"/>
                <a:cs typeface="Arial" panose="020B0604020202020204" pitchFamily="34" charset="0"/>
              </a:rPr>
              <a:t>s-ierc-idf-1</a:t>
            </a:r>
          </a:p>
          <a:p>
            <a:r>
              <a:rPr lang="en-GB" sz="2000" dirty="0">
                <a:solidFill>
                  <a:schemeClr val="accent1"/>
                </a:solidFill>
                <a:latin typeface="Arial" panose="020B0604020202020204" pitchFamily="34" charset="0"/>
                <a:cs typeface="Arial" panose="020B0604020202020204" pitchFamily="34" charset="0"/>
              </a:rPr>
              <a:t>s-ierc-idf-2</a:t>
            </a:r>
          </a:p>
          <a:p>
            <a:r>
              <a:rPr lang="en-GB" sz="2000" dirty="0">
                <a:solidFill>
                  <a:schemeClr val="accent1"/>
                </a:solidFill>
                <a:latin typeface="Arial" panose="020B0604020202020204" pitchFamily="34" charset="0"/>
                <a:cs typeface="Arial" panose="020B0604020202020204" pitchFamily="34" charset="0"/>
              </a:rPr>
              <a:t>s-ierc-idf-3</a:t>
            </a:r>
          </a:p>
          <a:p>
            <a:r>
              <a:rPr lang="en-GB" sz="2000" dirty="0">
                <a:solidFill>
                  <a:schemeClr val="accent1"/>
                </a:solidFill>
                <a:latin typeface="Arial" panose="020B0604020202020204" pitchFamily="34" charset="0"/>
                <a:cs typeface="Arial" panose="020B0604020202020204" pitchFamily="34" charset="0"/>
              </a:rPr>
              <a:t>s-ierc-idf-4</a:t>
            </a:r>
          </a:p>
          <a:p>
            <a:r>
              <a:rPr lang="en-GB" sz="2000" dirty="0">
                <a:solidFill>
                  <a:schemeClr val="accent1"/>
                </a:solidFill>
                <a:latin typeface="Arial" panose="020B0604020202020204" pitchFamily="34" charset="0"/>
                <a:cs typeface="Arial" panose="020B0604020202020204" pitchFamily="34" charset="0"/>
              </a:rPr>
              <a:t>s-ierc-mdf-1</a:t>
            </a:r>
          </a:p>
          <a:p>
            <a:r>
              <a:rPr lang="en-GB" sz="2000" dirty="0">
                <a:solidFill>
                  <a:schemeClr val="accent1"/>
                </a:solidFill>
                <a:latin typeface="Arial" panose="020B0604020202020204" pitchFamily="34" charset="0"/>
                <a:cs typeface="Arial" panose="020B0604020202020204" pitchFamily="34" charset="0"/>
              </a:rPr>
              <a:t>s-ierc-mdf-2</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30</a:t>
            </a:fld>
            <a:endParaRPr lang="en-CH"/>
          </a:p>
        </p:txBody>
      </p:sp>
      <p:sp>
        <p:nvSpPr>
          <p:cNvPr id="8" name="TextBox 7">
            <a:extLst>
              <a:ext uri="{FF2B5EF4-FFF2-40B4-BE49-F238E27FC236}">
                <a16:creationId xmlns:a16="http://schemas.microsoft.com/office/drawing/2014/main" id="{12208E59-EE1E-B54D-9EA2-538280779F96}"/>
              </a:ext>
            </a:extLst>
          </p:cNvPr>
          <p:cNvSpPr txBox="1"/>
          <p:nvPr/>
        </p:nvSpPr>
        <p:spPr>
          <a:xfrm>
            <a:off x="807522" y="1009403"/>
            <a:ext cx="3923959" cy="369332"/>
          </a:xfrm>
          <a:prstGeom prst="rect">
            <a:avLst/>
          </a:prstGeom>
          <a:noFill/>
        </p:spPr>
        <p:txBody>
          <a:bodyPr wrap="none" rtlCol="0">
            <a:spAutoFit/>
          </a:bodyPr>
          <a:lstStyle/>
          <a:p>
            <a:r>
              <a:rPr lang="en-CH" dirty="0"/>
              <a:t>From </a:t>
            </a:r>
            <a:r>
              <a:rPr lang="en-GB" dirty="0"/>
              <a:t>Tim </a:t>
            </a:r>
            <a:r>
              <a:rPr lang="en-GB" dirty="0" err="1"/>
              <a:t>Niemiec</a:t>
            </a:r>
            <a:r>
              <a:rPr lang="en-GB" dirty="0"/>
              <a:t> ITD Network Analyst:</a:t>
            </a:r>
          </a:p>
        </p:txBody>
      </p:sp>
    </p:spTree>
    <p:extLst>
      <p:ext uri="{BB962C8B-B14F-4D97-AF65-F5344CB8AC3E}">
        <p14:creationId xmlns:p14="http://schemas.microsoft.com/office/powerpoint/2010/main" val="3855468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1897" y="2291662"/>
            <a:ext cx="7877908" cy="4185761"/>
          </a:xfrm>
          <a:prstGeom prst="rect">
            <a:avLst/>
          </a:prstGeom>
          <a:noFill/>
        </p:spPr>
        <p:txBody>
          <a:bodyPr wrap="square" rtlCol="0">
            <a:spAutoFit/>
          </a:bodyPr>
          <a:lstStyle/>
          <a:p>
            <a:pPr lvl="1"/>
            <a:r>
              <a:rPr lang="en-GB" sz="1400" dirty="0">
                <a:solidFill>
                  <a:schemeClr val="accent1"/>
                </a:solidFill>
                <a:latin typeface="Arial" panose="020B0604020202020204" pitchFamily="34" charset="0"/>
                <a:cs typeface="Arial" panose="020B0604020202020204" pitchFamily="34" charset="0"/>
              </a:rPr>
              <a:t>Dear colleagues,</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As we mentioned in November, we are committed to keeping Fermilab employees and users/affiliates informed and aware of updates to building access.</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All Fermilab employees, users, and affiliates as well as DOE-badged personnel now have access to the following buildings using the card readers installed at:</a:t>
            </a:r>
          </a:p>
          <a:p>
            <a:pPr lvl="1"/>
            <a:r>
              <a:rPr lang="en-GB" sz="1400" dirty="0">
                <a:solidFill>
                  <a:schemeClr val="accent1"/>
                </a:solidFill>
                <a:latin typeface="Arial" panose="020B0604020202020204" pitchFamily="34" charset="0"/>
                <a:cs typeface="Arial" panose="020B0604020202020204" pitchFamily="34" charset="0"/>
              </a:rPr>
              <a:t>·         IERC (Integrated Engineering Research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IARC (Illinois Accelerator Research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FCC (Feynman Computing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ICB (Industrial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 Building)</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err="1">
                <a:solidFill>
                  <a:schemeClr val="accent1"/>
                </a:solidFill>
                <a:latin typeface="Arial" panose="020B0604020202020204" pitchFamily="34" charset="0"/>
                <a:cs typeface="Arial" panose="020B0604020202020204" pitchFamily="34" charset="0"/>
              </a:rPr>
              <a:t>SiDet</a:t>
            </a:r>
            <a:r>
              <a:rPr lang="en-GB" sz="1400" dirty="0">
                <a:solidFill>
                  <a:schemeClr val="accent1"/>
                </a:solidFill>
                <a:latin typeface="Arial" panose="020B0604020202020204" pitchFamily="34" charset="0"/>
                <a:cs typeface="Arial" panose="020B0604020202020204" pitchFamily="34" charset="0"/>
              </a:rPr>
              <a:t> will be added to this list in the near future as card reader access control is added to its doors. A further announcement will be made when that implementation schedule is finalized.</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Signage is installed on all entrances with contact numbers if you have any issues with the badge readers. Per our usual protocol, business visitors are permitted entry with a properly badged escort.</a:t>
            </a:r>
          </a:p>
          <a:p>
            <a:pPr lvl="1"/>
            <a:endParaRPr lang="en-GB" sz="14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31</a:t>
            </a:fld>
            <a:endParaRPr lang="en-CH"/>
          </a:p>
        </p:txBody>
      </p:sp>
      <p:sp>
        <p:nvSpPr>
          <p:cNvPr id="8" name="TextBox 7">
            <a:extLst>
              <a:ext uri="{FF2B5EF4-FFF2-40B4-BE49-F238E27FC236}">
                <a16:creationId xmlns:a16="http://schemas.microsoft.com/office/drawing/2014/main" id="{3F5C82B6-901A-854E-A5B8-823B985F4609}"/>
              </a:ext>
            </a:extLst>
          </p:cNvPr>
          <p:cNvSpPr txBox="1"/>
          <p:nvPr/>
        </p:nvSpPr>
        <p:spPr>
          <a:xfrm>
            <a:off x="653143" y="951503"/>
            <a:ext cx="1782924" cy="369332"/>
          </a:xfrm>
          <a:prstGeom prst="rect">
            <a:avLst/>
          </a:prstGeom>
          <a:noFill/>
        </p:spPr>
        <p:txBody>
          <a:bodyPr wrap="none" rtlCol="0">
            <a:spAutoFit/>
          </a:bodyPr>
          <a:lstStyle/>
          <a:p>
            <a:r>
              <a:rPr lang="en-CH" dirty="0"/>
              <a:t>From Joe Rogers:</a:t>
            </a:r>
          </a:p>
        </p:txBody>
      </p:sp>
      <p:sp>
        <p:nvSpPr>
          <p:cNvPr id="9" name="TextBox 8">
            <a:extLst>
              <a:ext uri="{FF2B5EF4-FFF2-40B4-BE49-F238E27FC236}">
                <a16:creationId xmlns:a16="http://schemas.microsoft.com/office/drawing/2014/main" id="{6BD9ABF8-7C5B-9B49-8EF1-9AF0AC36F281}"/>
              </a:ext>
            </a:extLst>
          </p:cNvPr>
          <p:cNvSpPr txBox="1"/>
          <p:nvPr/>
        </p:nvSpPr>
        <p:spPr>
          <a:xfrm>
            <a:off x="771897" y="1460665"/>
            <a:ext cx="8098971" cy="830997"/>
          </a:xfrm>
          <a:prstGeom prst="rect">
            <a:avLst/>
          </a:prstGeom>
          <a:noFill/>
        </p:spPr>
        <p:txBody>
          <a:bodyPr wrap="square" rtlCol="0">
            <a:spAutoFit/>
          </a:bodyPr>
          <a:lstStyle/>
          <a:p>
            <a:r>
              <a:rPr lang="en-GB" sz="1200" dirty="0"/>
              <a:t>The Security Department will be taking a proactive approach in response to this new change and will patrol these areas more often next week in the event there is any confusion. Since each of your facilities operate uniquely, we ask that you help spread the news with your stakeholders.  If there are any immediate issues please call the Security Operations </a:t>
            </a:r>
            <a:r>
              <a:rPr lang="en-GB" sz="1200" dirty="0" err="1"/>
              <a:t>Center</a:t>
            </a:r>
            <a:r>
              <a:rPr lang="en-GB" sz="1200" dirty="0"/>
              <a:t> at 630-840-3414 or for any card access issues, please direct those to </a:t>
            </a:r>
            <a:r>
              <a:rPr lang="en-GB" sz="1200" dirty="0" err="1"/>
              <a:t>cardaccess@fnal.gov</a:t>
            </a:r>
            <a:r>
              <a:rPr lang="en-GB" sz="1200" dirty="0"/>
              <a:t>. </a:t>
            </a:r>
            <a:endParaRPr lang="en-CH" sz="1200" dirty="0"/>
          </a:p>
        </p:txBody>
      </p:sp>
    </p:spTree>
    <p:extLst>
      <p:ext uri="{BB962C8B-B14F-4D97-AF65-F5344CB8AC3E}">
        <p14:creationId xmlns:p14="http://schemas.microsoft.com/office/powerpoint/2010/main" val="584325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6183"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7,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32</a:t>
            </a:fld>
            <a:endParaRPr lang="en-CH"/>
          </a:p>
        </p:txBody>
      </p:sp>
      <p:pic>
        <p:nvPicPr>
          <p:cNvPr id="7" name="Picture 6">
            <a:extLst>
              <a:ext uri="{FF2B5EF4-FFF2-40B4-BE49-F238E27FC236}">
                <a16:creationId xmlns:a16="http://schemas.microsoft.com/office/drawing/2014/main" id="{ECF631CE-AD65-7541-8380-EC7B973CF5E9}"/>
              </a:ext>
            </a:extLst>
          </p:cNvPr>
          <p:cNvPicPr>
            <a:picLocks noChangeAspect="1"/>
          </p:cNvPicPr>
          <p:nvPr/>
        </p:nvPicPr>
        <p:blipFill>
          <a:blip r:embed="rId2"/>
          <a:stretch>
            <a:fillRect/>
          </a:stretch>
        </p:blipFill>
        <p:spPr>
          <a:xfrm>
            <a:off x="0" y="908425"/>
            <a:ext cx="9144000" cy="2448674"/>
          </a:xfrm>
          <a:prstGeom prst="rect">
            <a:avLst/>
          </a:prstGeom>
        </p:spPr>
      </p:pic>
      <p:pic>
        <p:nvPicPr>
          <p:cNvPr id="8" name="Picture 7">
            <a:extLst>
              <a:ext uri="{FF2B5EF4-FFF2-40B4-BE49-F238E27FC236}">
                <a16:creationId xmlns:a16="http://schemas.microsoft.com/office/drawing/2014/main" id="{845039EA-69D0-5943-B82C-29FB1296FA4A}"/>
              </a:ext>
            </a:extLst>
          </p:cNvPr>
          <p:cNvPicPr>
            <a:picLocks noChangeAspect="1"/>
          </p:cNvPicPr>
          <p:nvPr/>
        </p:nvPicPr>
        <p:blipFill>
          <a:blip r:embed="rId3"/>
          <a:stretch>
            <a:fillRect/>
          </a:stretch>
        </p:blipFill>
        <p:spPr>
          <a:xfrm>
            <a:off x="134513" y="3500902"/>
            <a:ext cx="4101325" cy="3081690"/>
          </a:xfrm>
          <a:prstGeom prst="rect">
            <a:avLst/>
          </a:prstGeom>
        </p:spPr>
      </p:pic>
      <p:sp>
        <p:nvSpPr>
          <p:cNvPr id="9" name="TextBox 8">
            <a:extLst>
              <a:ext uri="{FF2B5EF4-FFF2-40B4-BE49-F238E27FC236}">
                <a16:creationId xmlns:a16="http://schemas.microsoft.com/office/drawing/2014/main" id="{0C7333E5-C1A2-1B4A-BC7B-F31B313D6CA3}"/>
              </a:ext>
            </a:extLst>
          </p:cNvPr>
          <p:cNvSpPr txBox="1"/>
          <p:nvPr/>
        </p:nvSpPr>
        <p:spPr>
          <a:xfrm>
            <a:off x="4813160" y="3718308"/>
            <a:ext cx="3521319" cy="1323439"/>
          </a:xfrm>
          <a:prstGeom prst="rect">
            <a:avLst/>
          </a:prstGeom>
          <a:noFill/>
        </p:spPr>
        <p:txBody>
          <a:bodyPr wrap="square" rtlCol="0">
            <a:spAutoFit/>
          </a:bodyPr>
          <a:lstStyle/>
          <a:p>
            <a:r>
              <a:rPr lang="en-GB" sz="2000" dirty="0">
                <a:solidFill>
                  <a:schemeClr val="accent1"/>
                </a:solidFill>
                <a:latin typeface="Arial" panose="020B0604020202020204" pitchFamily="34" charset="0"/>
                <a:cs typeface="Arial" panose="020B0604020202020204" pitchFamily="34" charset="0"/>
              </a:rPr>
              <a:t>These are the request for benches I have received so far. Please have a look and let me know if this is OK.</a:t>
            </a:r>
          </a:p>
        </p:txBody>
      </p:sp>
    </p:spTree>
    <p:extLst>
      <p:ext uri="{BB962C8B-B14F-4D97-AF65-F5344CB8AC3E}">
        <p14:creationId xmlns:p14="http://schemas.microsoft.com/office/powerpoint/2010/main" val="2103259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109091"/>
          </a:xfrm>
          <a:prstGeom prst="rect">
            <a:avLst/>
          </a:prstGeom>
          <a:noFill/>
        </p:spPr>
        <p:txBody>
          <a:bodyPr wrap="square" rtlCol="0">
            <a:spAutoFit/>
          </a:bodyPr>
          <a:lstStyle/>
          <a:p>
            <a:r>
              <a:rPr lang="en-GB" sz="2000" dirty="0">
                <a:solidFill>
                  <a:schemeClr val="accent1"/>
                </a:solidFill>
                <a:latin typeface="Arial" panose="020B0604020202020204" pitchFamily="34" charset="0"/>
                <a:cs typeface="Arial" panose="020B0604020202020204" pitchFamily="34" charset="0"/>
              </a:rPr>
              <a:t>Proposed new policy for those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Open to active DOE, User, Affiliate, and employee LSSO/HSPD12 badge holders via card readers at building entrances.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All offices with accountable equipment and/or export-controlled, sensitive, or personally identifiable information must be secured.</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Need to manage access to individual Labs at IERC. Our model of having responsible person for each Lab and require training was considered adequate.</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If export-controlled items/information, CUI, or sensitive information will be installed stored, or used in a lab or any office, a control plan will be developed by the lab manager in cooperation with SEMD and submitted to the Site Office in advance of utilization.</a:t>
            </a:r>
          </a:p>
          <a:p>
            <a:pPr marL="742950" lvl="1" indent="-285750">
              <a:buFont typeface="Arial" panose="020B0604020202020204" pitchFamily="34" charset="0"/>
              <a:buChar char="•"/>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made a formal request to both Brian </a:t>
            </a:r>
            <a:r>
              <a:rPr lang="en-GB" dirty="0" err="1">
                <a:solidFill>
                  <a:schemeClr val="accent1"/>
                </a:solidFill>
                <a:latin typeface="Arial" panose="020B0604020202020204" pitchFamily="34" charset="0"/>
                <a:cs typeface="Arial" panose="020B0604020202020204" pitchFamily="34" charset="0"/>
              </a:rPr>
              <a:t>Sherin</a:t>
            </a:r>
            <a:r>
              <a:rPr lang="en-GB" dirty="0">
                <a:solidFill>
                  <a:schemeClr val="accent1"/>
                </a:solidFill>
                <a:latin typeface="Arial" panose="020B0604020202020204" pitchFamily="34" charset="0"/>
                <a:cs typeface="Arial" panose="020B0604020202020204" pitchFamily="34" charset="0"/>
              </a:rPr>
              <a:t> and Joseph Rogers to add 2 card readers to the IERC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open the middle garage door on the North East for deliveries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access the chase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33</a:t>
            </a:fld>
            <a:endParaRPr lang="en-CH"/>
          </a:p>
        </p:txBody>
      </p:sp>
    </p:spTree>
    <p:extLst>
      <p:ext uri="{BB962C8B-B14F-4D97-AF65-F5344CB8AC3E}">
        <p14:creationId xmlns:p14="http://schemas.microsoft.com/office/powerpoint/2010/main" val="2425514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34</a:t>
            </a:fld>
            <a:endParaRPr lang="en-CH"/>
          </a:p>
        </p:txBody>
      </p:sp>
      <p:pic>
        <p:nvPicPr>
          <p:cNvPr id="9" name="Picture 8">
            <a:extLst>
              <a:ext uri="{FF2B5EF4-FFF2-40B4-BE49-F238E27FC236}">
                <a16:creationId xmlns:a16="http://schemas.microsoft.com/office/drawing/2014/main" id="{98FCE94B-D8C0-F747-8472-A37E761E7824}"/>
              </a:ext>
            </a:extLst>
          </p:cNvPr>
          <p:cNvPicPr>
            <a:picLocks noChangeAspect="1"/>
          </p:cNvPicPr>
          <p:nvPr/>
        </p:nvPicPr>
        <p:blipFill>
          <a:blip r:embed="rId2"/>
          <a:stretch>
            <a:fillRect/>
          </a:stretch>
        </p:blipFill>
        <p:spPr>
          <a:xfrm>
            <a:off x="508000" y="965425"/>
            <a:ext cx="8128000" cy="5689600"/>
          </a:xfrm>
          <a:prstGeom prst="rect">
            <a:avLst/>
          </a:prstGeom>
        </p:spPr>
      </p:pic>
    </p:spTree>
    <p:extLst>
      <p:ext uri="{BB962C8B-B14F-4D97-AF65-F5344CB8AC3E}">
        <p14:creationId xmlns:p14="http://schemas.microsoft.com/office/powerpoint/2010/main" val="1334241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923330"/>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There was some discussion on some technical specification on the chilled water circuit at IERC and Adam agreed to summarize the issues and where we are standing.</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35</a:t>
            </a:fld>
            <a:endParaRPr lang="en-CH"/>
          </a:p>
        </p:txBody>
      </p:sp>
    </p:spTree>
    <p:extLst>
      <p:ext uri="{BB962C8B-B14F-4D97-AF65-F5344CB8AC3E}">
        <p14:creationId xmlns:p14="http://schemas.microsoft.com/office/powerpoint/2010/main" val="504867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016758"/>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new AFM for IERC is now Dave Jayson (</a:t>
            </a:r>
            <a:r>
              <a:rPr lang="en-GB" sz="2000" dirty="0">
                <a:solidFill>
                  <a:schemeClr val="accent1"/>
                </a:solidFill>
                <a:latin typeface="Arial" panose="020B0604020202020204" pitchFamily="34" charset="0"/>
                <a:cs typeface="Arial" panose="020B0604020202020204" pitchFamily="34" charset="0"/>
                <a:hlinkClick r:id="rId2"/>
              </a:rPr>
              <a:t>djayson@fnal.gov</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t>
            </a:r>
            <a:r>
              <a:rPr lang="en-GB" sz="2000" dirty="0" err="1">
                <a:solidFill>
                  <a:schemeClr val="accent1"/>
                </a:solidFill>
                <a:latin typeface="Arial" panose="020B0604020202020204" pitchFamily="34" charset="0"/>
                <a:cs typeface="Arial" panose="020B0604020202020204" pitchFamily="34" charset="0"/>
              </a:rPr>
              <a:t>Sprosty</a:t>
            </a:r>
            <a:r>
              <a:rPr lang="en-GB" sz="2000" dirty="0">
                <a:solidFill>
                  <a:schemeClr val="accent1"/>
                </a:solidFill>
                <a:latin typeface="Arial" panose="020B0604020202020204" pitchFamily="34" charset="0"/>
                <a:cs typeface="Arial" panose="020B0604020202020204" pitchFamily="34" charset="0"/>
              </a:rPr>
              <a:t> is phasing out and I want to thank her for all the work she did for the building during her tenure.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Scrap metal can has been provided outside by the dumpster.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roll up door has been serviced. Technicians verified voltage, no lose connection. No problems  found. Controller opened and closed the door several times and worked flawlessly.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All cranes monthly preventive maintenance completed today.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Electrical work is on-going for Adam and Claudio. Not sure yet about the requests for M. Utes (Mu2e) and for the Great Hall East.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36</a:t>
            </a:fld>
            <a:endParaRPr lang="en-CH"/>
          </a:p>
        </p:txBody>
      </p:sp>
    </p:spTree>
    <p:extLst>
      <p:ext uri="{BB962C8B-B14F-4D97-AF65-F5344CB8AC3E}">
        <p14:creationId xmlns:p14="http://schemas.microsoft.com/office/powerpoint/2010/main" val="595189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37</a:t>
            </a:fld>
            <a:endParaRPr lang="en-CH"/>
          </a:p>
        </p:txBody>
      </p:sp>
      <p:pic>
        <p:nvPicPr>
          <p:cNvPr id="8" name="Picture 7">
            <a:extLst>
              <a:ext uri="{FF2B5EF4-FFF2-40B4-BE49-F238E27FC236}">
                <a16:creationId xmlns:a16="http://schemas.microsoft.com/office/drawing/2014/main" id="{DA548D98-2B34-1A41-9FDF-0605BE537372}"/>
              </a:ext>
            </a:extLst>
          </p:cNvPr>
          <p:cNvPicPr>
            <a:picLocks noChangeAspect="1"/>
          </p:cNvPicPr>
          <p:nvPr/>
        </p:nvPicPr>
        <p:blipFill>
          <a:blip r:embed="rId2"/>
          <a:stretch>
            <a:fillRect/>
          </a:stretch>
        </p:blipFill>
        <p:spPr>
          <a:xfrm rot="5400000">
            <a:off x="-290110" y="2042746"/>
            <a:ext cx="4572000" cy="3429000"/>
          </a:xfrm>
          <a:prstGeom prst="rect">
            <a:avLst/>
          </a:prstGeom>
        </p:spPr>
      </p:pic>
      <p:sp>
        <p:nvSpPr>
          <p:cNvPr id="9" name="TextBox 8">
            <a:extLst>
              <a:ext uri="{FF2B5EF4-FFF2-40B4-BE49-F238E27FC236}">
                <a16:creationId xmlns:a16="http://schemas.microsoft.com/office/drawing/2014/main" id="{EF78969D-F574-C849-8429-169BF83202BE}"/>
              </a:ext>
            </a:extLst>
          </p:cNvPr>
          <p:cNvSpPr txBox="1"/>
          <p:nvPr/>
        </p:nvSpPr>
        <p:spPr>
          <a:xfrm>
            <a:off x="628650" y="1471246"/>
            <a:ext cx="886205" cy="369332"/>
          </a:xfrm>
          <a:prstGeom prst="rect">
            <a:avLst/>
          </a:prstGeom>
          <a:noFill/>
        </p:spPr>
        <p:txBody>
          <a:bodyPr wrap="none" rtlCol="0">
            <a:spAutoFit/>
          </a:bodyPr>
          <a:lstStyle/>
          <a:p>
            <a:r>
              <a:rPr lang="en-CH" dirty="0">
                <a:solidFill>
                  <a:srgbClr val="C00000"/>
                </a:solidFill>
              </a:rPr>
              <a:t>Recycle</a:t>
            </a:r>
          </a:p>
        </p:txBody>
      </p:sp>
      <p:sp>
        <p:nvSpPr>
          <p:cNvPr id="10" name="TextBox 9">
            <a:extLst>
              <a:ext uri="{FF2B5EF4-FFF2-40B4-BE49-F238E27FC236}">
                <a16:creationId xmlns:a16="http://schemas.microsoft.com/office/drawing/2014/main" id="{B9EB40A4-E578-EE44-AD2E-582E97AE281F}"/>
              </a:ext>
            </a:extLst>
          </p:cNvPr>
          <p:cNvSpPr txBox="1"/>
          <p:nvPr/>
        </p:nvSpPr>
        <p:spPr>
          <a:xfrm>
            <a:off x="1995890" y="1471246"/>
            <a:ext cx="895566" cy="369332"/>
          </a:xfrm>
          <a:prstGeom prst="rect">
            <a:avLst/>
          </a:prstGeom>
          <a:noFill/>
        </p:spPr>
        <p:txBody>
          <a:bodyPr wrap="none" rtlCol="0">
            <a:spAutoFit/>
          </a:bodyPr>
          <a:lstStyle/>
          <a:p>
            <a:r>
              <a:rPr lang="en-CH" dirty="0">
                <a:solidFill>
                  <a:srgbClr val="C00000"/>
                </a:solidFill>
              </a:rPr>
              <a:t>Regular</a:t>
            </a:r>
          </a:p>
        </p:txBody>
      </p:sp>
      <p:cxnSp>
        <p:nvCxnSpPr>
          <p:cNvPr id="12" name="Straight Arrow Connector 11">
            <a:extLst>
              <a:ext uri="{FF2B5EF4-FFF2-40B4-BE49-F238E27FC236}">
                <a16:creationId xmlns:a16="http://schemas.microsoft.com/office/drawing/2014/main" id="{44B144F9-26BD-0944-A105-D24A7D3E637B}"/>
              </a:ext>
            </a:extLst>
          </p:cNvPr>
          <p:cNvCxnSpPr/>
          <p:nvPr/>
        </p:nvCxnSpPr>
        <p:spPr>
          <a:xfrm>
            <a:off x="1160584"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4945CB3-7EA2-4543-A59E-AB9497E0E043}"/>
              </a:ext>
            </a:extLst>
          </p:cNvPr>
          <p:cNvCxnSpPr/>
          <p:nvPr/>
        </p:nvCxnSpPr>
        <p:spPr>
          <a:xfrm>
            <a:off x="2443673"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735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00110"/>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Working on the order for new work benches and chairs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38</a:t>
            </a:fld>
            <a:endParaRPr lang="en-CH"/>
          </a:p>
        </p:txBody>
      </p:sp>
      <p:pic>
        <p:nvPicPr>
          <p:cNvPr id="7" name="Picture 6">
            <a:extLst>
              <a:ext uri="{FF2B5EF4-FFF2-40B4-BE49-F238E27FC236}">
                <a16:creationId xmlns:a16="http://schemas.microsoft.com/office/drawing/2014/main" id="{B6D03EE8-BA42-9648-B813-4D61E579147A}"/>
              </a:ext>
            </a:extLst>
          </p:cNvPr>
          <p:cNvPicPr>
            <a:picLocks noChangeAspect="1"/>
          </p:cNvPicPr>
          <p:nvPr/>
        </p:nvPicPr>
        <p:blipFill>
          <a:blip r:embed="rId2"/>
          <a:stretch>
            <a:fillRect/>
          </a:stretch>
        </p:blipFill>
        <p:spPr>
          <a:xfrm>
            <a:off x="375139" y="1635857"/>
            <a:ext cx="7315200" cy="2362200"/>
          </a:xfrm>
          <a:prstGeom prst="rect">
            <a:avLst/>
          </a:prstGeom>
        </p:spPr>
      </p:pic>
      <p:sp>
        <p:nvSpPr>
          <p:cNvPr id="8" name="TextBox 7">
            <a:extLst>
              <a:ext uri="{FF2B5EF4-FFF2-40B4-BE49-F238E27FC236}">
                <a16:creationId xmlns:a16="http://schemas.microsoft.com/office/drawing/2014/main" id="{4C50E360-F06E-F544-81AE-7D3FBE244758}"/>
              </a:ext>
            </a:extLst>
          </p:cNvPr>
          <p:cNvSpPr txBox="1"/>
          <p:nvPr/>
        </p:nvSpPr>
        <p:spPr>
          <a:xfrm>
            <a:off x="438151" y="4220249"/>
            <a:ext cx="7877908" cy="1938992"/>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have collected already a few requests and I need to complete asking everyone. In any case we are already exceeding the number of work stations we thought we could afford.</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Options are regular, ESD or wood tops, with or without extra shelves.</a:t>
            </a:r>
          </a:p>
        </p:txBody>
      </p:sp>
    </p:spTree>
    <p:extLst>
      <p:ext uri="{BB962C8B-B14F-4D97-AF65-F5344CB8AC3E}">
        <p14:creationId xmlns:p14="http://schemas.microsoft.com/office/powerpoint/2010/main" val="36840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63121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had a meeting last week to discuss the issues related with the HVAC system in relationship with the ODH analysis. I think we are moving in the direction of having a good understanding with ISD and be part of the distribution chain for interventions and alarms. Details to follow.</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39</a:t>
            </a:fld>
            <a:endParaRPr lang="en-CH"/>
          </a:p>
        </p:txBody>
      </p:sp>
    </p:spTree>
    <p:extLst>
      <p:ext uri="{BB962C8B-B14F-4D97-AF65-F5344CB8AC3E}">
        <p14:creationId xmlns:p14="http://schemas.microsoft.com/office/powerpoint/2010/main" val="1792104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DFF5F74-F6AC-C34A-9C76-E182DD500178}"/>
              </a:ext>
            </a:extLst>
          </p:cNvPr>
          <p:cNvPicPr>
            <a:picLocks noChangeAspect="1"/>
          </p:cNvPicPr>
          <p:nvPr/>
        </p:nvPicPr>
        <p:blipFill>
          <a:blip r:embed="rId2"/>
          <a:stretch>
            <a:fillRect/>
          </a:stretch>
        </p:blipFill>
        <p:spPr>
          <a:xfrm>
            <a:off x="0" y="1014604"/>
            <a:ext cx="9144000" cy="5336791"/>
          </a:xfrm>
          <a:prstGeom prst="rect">
            <a:avLst/>
          </a:prstGeom>
        </p:spPr>
      </p:pic>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0595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15,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a:t>
            </a:fld>
            <a:endParaRPr lang="en-CH"/>
          </a:p>
        </p:txBody>
      </p:sp>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sp>
        <p:nvSpPr>
          <p:cNvPr id="12" name="TextBox 11">
            <a:extLst>
              <a:ext uri="{FF2B5EF4-FFF2-40B4-BE49-F238E27FC236}">
                <a16:creationId xmlns:a16="http://schemas.microsoft.com/office/drawing/2014/main" id="{FBBF7F78-B794-AD47-8529-5F0634AA8B5B}"/>
              </a:ext>
            </a:extLst>
          </p:cNvPr>
          <p:cNvSpPr txBox="1"/>
          <p:nvPr/>
        </p:nvSpPr>
        <p:spPr>
          <a:xfrm>
            <a:off x="1297431" y="3672997"/>
            <a:ext cx="1806905"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W</a:t>
            </a:r>
            <a:r>
              <a:rPr lang="en-CH" sz="1200" dirty="0">
                <a:latin typeface="Arial" panose="020B0604020202020204" pitchFamily="34" charset="0"/>
                <a:cs typeface="Arial" panose="020B0604020202020204" pitchFamily="34" charset="0"/>
              </a:rPr>
              <a:t>hat are these events?</a:t>
            </a:r>
          </a:p>
        </p:txBody>
      </p:sp>
      <p:cxnSp>
        <p:nvCxnSpPr>
          <p:cNvPr id="14" name="Straight Arrow Connector 13">
            <a:extLst>
              <a:ext uri="{FF2B5EF4-FFF2-40B4-BE49-F238E27FC236}">
                <a16:creationId xmlns:a16="http://schemas.microsoft.com/office/drawing/2014/main" id="{B6F59441-0C11-9749-BD06-1ED06FF2627B}"/>
              </a:ext>
            </a:extLst>
          </p:cNvPr>
          <p:cNvCxnSpPr>
            <a:cxnSpLocks/>
            <a:stCxn id="12" idx="0"/>
          </p:cNvCxnSpPr>
          <p:nvPr/>
        </p:nvCxnSpPr>
        <p:spPr>
          <a:xfrm flipH="1" flipV="1">
            <a:off x="1872884" y="3185003"/>
            <a:ext cx="328000" cy="4879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B5B058E-4705-1942-92D4-C76A3B4EDFAA}"/>
              </a:ext>
            </a:extLst>
          </p:cNvPr>
          <p:cNvCxnSpPr>
            <a:cxnSpLocks/>
            <a:stCxn id="12" idx="0"/>
          </p:cNvCxnSpPr>
          <p:nvPr/>
        </p:nvCxnSpPr>
        <p:spPr>
          <a:xfrm flipV="1">
            <a:off x="2200884" y="3294254"/>
            <a:ext cx="836757" cy="3787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24F0ADE-4F94-0D4A-A116-A52A81EF8635}"/>
              </a:ext>
            </a:extLst>
          </p:cNvPr>
          <p:cNvCxnSpPr>
            <a:cxnSpLocks/>
            <a:stCxn id="20" idx="0"/>
          </p:cNvCxnSpPr>
          <p:nvPr/>
        </p:nvCxnSpPr>
        <p:spPr>
          <a:xfrm flipH="1" flipV="1">
            <a:off x="3325183" y="2663145"/>
            <a:ext cx="54023" cy="16367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2B9C8DD-D108-BE4F-B89F-D1910746D99F}"/>
              </a:ext>
            </a:extLst>
          </p:cNvPr>
          <p:cNvSpPr txBox="1"/>
          <p:nvPr/>
        </p:nvSpPr>
        <p:spPr>
          <a:xfrm>
            <a:off x="2186411" y="4299879"/>
            <a:ext cx="2385589" cy="461665"/>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W</a:t>
            </a:r>
            <a:r>
              <a:rPr lang="en-CH" sz="1200" dirty="0">
                <a:latin typeface="Arial" panose="020B0604020202020204" pitchFamily="34" charset="0"/>
                <a:cs typeface="Arial" panose="020B0604020202020204" pitchFamily="34" charset="0"/>
              </a:rPr>
              <a:t>hat happened here?</a:t>
            </a:r>
          </a:p>
          <a:p>
            <a:pPr algn="ctr"/>
            <a:r>
              <a:rPr lang="en-CH" sz="1200" dirty="0">
                <a:latin typeface="Arial" panose="020B0604020202020204" pitchFamily="34" charset="0"/>
                <a:cs typeface="Arial" panose="020B0604020202020204" pitchFamily="34" charset="0"/>
              </a:rPr>
              <a:t>FEB 8 between 12:00 and 13:00</a:t>
            </a:r>
          </a:p>
        </p:txBody>
      </p:sp>
      <p:sp>
        <p:nvSpPr>
          <p:cNvPr id="26" name="Rectangle 25">
            <a:extLst>
              <a:ext uri="{FF2B5EF4-FFF2-40B4-BE49-F238E27FC236}">
                <a16:creationId xmlns:a16="http://schemas.microsoft.com/office/drawing/2014/main" id="{6427E126-C90A-634B-84F1-9E1375A0C2AE}"/>
              </a:ext>
            </a:extLst>
          </p:cNvPr>
          <p:cNvSpPr/>
          <p:nvPr/>
        </p:nvSpPr>
        <p:spPr>
          <a:xfrm>
            <a:off x="968379" y="2092325"/>
            <a:ext cx="7521571" cy="492125"/>
          </a:xfrm>
          <a:prstGeom prst="rect">
            <a:avLst/>
          </a:prstGeom>
          <a:solidFill>
            <a:srgbClr val="C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7" name="TextBox 26">
            <a:extLst>
              <a:ext uri="{FF2B5EF4-FFF2-40B4-BE49-F238E27FC236}">
                <a16:creationId xmlns:a16="http://schemas.microsoft.com/office/drawing/2014/main" id="{131420F1-291F-0448-92D2-DB89E0A979FF}"/>
              </a:ext>
            </a:extLst>
          </p:cNvPr>
          <p:cNvSpPr txBox="1"/>
          <p:nvPr/>
        </p:nvSpPr>
        <p:spPr>
          <a:xfrm>
            <a:off x="7915275" y="2515700"/>
            <a:ext cx="490840"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35%</a:t>
            </a:r>
          </a:p>
        </p:txBody>
      </p:sp>
      <p:sp>
        <p:nvSpPr>
          <p:cNvPr id="28" name="TextBox 27">
            <a:extLst>
              <a:ext uri="{FF2B5EF4-FFF2-40B4-BE49-F238E27FC236}">
                <a16:creationId xmlns:a16="http://schemas.microsoft.com/office/drawing/2014/main" id="{EF12F098-13BC-704B-8B14-848096CB1832}"/>
              </a:ext>
            </a:extLst>
          </p:cNvPr>
          <p:cNvSpPr txBox="1"/>
          <p:nvPr/>
        </p:nvSpPr>
        <p:spPr>
          <a:xfrm>
            <a:off x="7915275" y="1888514"/>
            <a:ext cx="490840"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42%</a:t>
            </a:r>
          </a:p>
        </p:txBody>
      </p:sp>
    </p:spTree>
    <p:extLst>
      <p:ext uri="{BB962C8B-B14F-4D97-AF65-F5344CB8AC3E}">
        <p14:creationId xmlns:p14="http://schemas.microsoft.com/office/powerpoint/2010/main" val="4152001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14305" y="339323"/>
            <a:ext cx="5853525"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Workbenches location (plus sign means “with shelves”)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40</a:t>
            </a:fld>
            <a:endParaRPr lang="en-CH"/>
          </a:p>
        </p:txBody>
      </p:sp>
      <p:pic>
        <p:nvPicPr>
          <p:cNvPr id="7" name="Picture 6">
            <a:extLst>
              <a:ext uri="{FF2B5EF4-FFF2-40B4-BE49-F238E27FC236}">
                <a16:creationId xmlns:a16="http://schemas.microsoft.com/office/drawing/2014/main" id="{B57B29F3-8696-2042-B4BC-34C9402F95C8}"/>
              </a:ext>
            </a:extLst>
          </p:cNvPr>
          <p:cNvPicPr>
            <a:picLocks noChangeAspect="1"/>
          </p:cNvPicPr>
          <p:nvPr/>
        </p:nvPicPr>
        <p:blipFill>
          <a:blip r:embed="rId2"/>
          <a:stretch>
            <a:fillRect/>
          </a:stretch>
        </p:blipFill>
        <p:spPr>
          <a:xfrm>
            <a:off x="0" y="1032438"/>
            <a:ext cx="9104524" cy="2371411"/>
          </a:xfrm>
          <a:prstGeom prst="rect">
            <a:avLst/>
          </a:prstGeom>
        </p:spPr>
      </p:pic>
      <p:sp>
        <p:nvSpPr>
          <p:cNvPr id="8" name="TextBox 7">
            <a:extLst>
              <a:ext uri="{FF2B5EF4-FFF2-40B4-BE49-F238E27FC236}">
                <a16:creationId xmlns:a16="http://schemas.microsoft.com/office/drawing/2014/main" id="{AC4CC215-FA91-D049-A11B-27943E5884EE}"/>
              </a:ext>
            </a:extLst>
          </p:cNvPr>
          <p:cNvSpPr txBox="1"/>
          <p:nvPr/>
        </p:nvSpPr>
        <p:spPr>
          <a:xfrm>
            <a:off x="1888558" y="1706307"/>
            <a:ext cx="378630" cy="369332"/>
          </a:xfrm>
          <a:prstGeom prst="rect">
            <a:avLst/>
          </a:prstGeom>
          <a:noFill/>
        </p:spPr>
        <p:txBody>
          <a:bodyPr wrap="none" rtlCol="0">
            <a:spAutoFit/>
          </a:bodyPr>
          <a:lstStyle/>
          <a:p>
            <a:r>
              <a:rPr lang="en-CH" dirty="0">
                <a:solidFill>
                  <a:srgbClr val="C00000"/>
                </a:solidFill>
              </a:rPr>
              <a:t>7</a:t>
            </a:r>
            <a:r>
              <a:rPr lang="en-CH" baseline="30000" dirty="0">
                <a:solidFill>
                  <a:srgbClr val="C00000"/>
                </a:solidFill>
              </a:rPr>
              <a:t>+</a:t>
            </a:r>
          </a:p>
        </p:txBody>
      </p:sp>
      <p:sp>
        <p:nvSpPr>
          <p:cNvPr id="9" name="TextBox 8">
            <a:extLst>
              <a:ext uri="{FF2B5EF4-FFF2-40B4-BE49-F238E27FC236}">
                <a16:creationId xmlns:a16="http://schemas.microsoft.com/office/drawing/2014/main" id="{56E68563-AF8F-7043-A533-BB4D0CDEE912}"/>
              </a:ext>
            </a:extLst>
          </p:cNvPr>
          <p:cNvSpPr txBox="1"/>
          <p:nvPr/>
        </p:nvSpPr>
        <p:spPr>
          <a:xfrm>
            <a:off x="2987108" y="1665032"/>
            <a:ext cx="495649" cy="369332"/>
          </a:xfrm>
          <a:prstGeom prst="rect">
            <a:avLst/>
          </a:prstGeom>
          <a:noFill/>
        </p:spPr>
        <p:txBody>
          <a:bodyPr wrap="none" rtlCol="0">
            <a:spAutoFit/>
          </a:bodyPr>
          <a:lstStyle/>
          <a:p>
            <a:r>
              <a:rPr lang="en-CH" dirty="0">
                <a:solidFill>
                  <a:srgbClr val="C00000"/>
                </a:solidFill>
              </a:rPr>
              <a:t>16</a:t>
            </a:r>
            <a:r>
              <a:rPr lang="en-CH" baseline="30000" dirty="0">
                <a:solidFill>
                  <a:srgbClr val="C00000"/>
                </a:solidFill>
              </a:rPr>
              <a:t>+</a:t>
            </a:r>
          </a:p>
        </p:txBody>
      </p:sp>
      <p:sp>
        <p:nvSpPr>
          <p:cNvPr id="10" name="TextBox 9">
            <a:extLst>
              <a:ext uri="{FF2B5EF4-FFF2-40B4-BE49-F238E27FC236}">
                <a16:creationId xmlns:a16="http://schemas.microsoft.com/office/drawing/2014/main" id="{6F97F2A0-F12C-3047-B807-8DE2F9457DFD}"/>
              </a:ext>
            </a:extLst>
          </p:cNvPr>
          <p:cNvSpPr txBox="1"/>
          <p:nvPr/>
        </p:nvSpPr>
        <p:spPr>
          <a:xfrm>
            <a:off x="4523808" y="1848811"/>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1" name="TextBox 10">
            <a:extLst>
              <a:ext uri="{FF2B5EF4-FFF2-40B4-BE49-F238E27FC236}">
                <a16:creationId xmlns:a16="http://schemas.microsoft.com/office/drawing/2014/main" id="{0F322F0E-20C1-6A44-A017-6213493DE964}"/>
              </a:ext>
            </a:extLst>
          </p:cNvPr>
          <p:cNvSpPr txBox="1"/>
          <p:nvPr/>
        </p:nvSpPr>
        <p:spPr>
          <a:xfrm>
            <a:off x="8044883" y="2369882"/>
            <a:ext cx="378630" cy="369332"/>
          </a:xfrm>
          <a:prstGeom prst="rect">
            <a:avLst/>
          </a:prstGeom>
          <a:noFill/>
        </p:spPr>
        <p:txBody>
          <a:bodyPr wrap="none" rtlCol="0">
            <a:spAutoFit/>
          </a:bodyPr>
          <a:lstStyle/>
          <a:p>
            <a:r>
              <a:rPr lang="en-CH" dirty="0">
                <a:solidFill>
                  <a:srgbClr val="C00000"/>
                </a:solidFill>
              </a:rPr>
              <a:t>5</a:t>
            </a:r>
            <a:r>
              <a:rPr lang="en-CH" baseline="30000" dirty="0">
                <a:solidFill>
                  <a:srgbClr val="C00000"/>
                </a:solidFill>
              </a:rPr>
              <a:t>+</a:t>
            </a:r>
          </a:p>
        </p:txBody>
      </p:sp>
      <p:sp>
        <p:nvSpPr>
          <p:cNvPr id="12" name="TextBox 11">
            <a:extLst>
              <a:ext uri="{FF2B5EF4-FFF2-40B4-BE49-F238E27FC236}">
                <a16:creationId xmlns:a16="http://schemas.microsoft.com/office/drawing/2014/main" id="{1A5B68A5-7C81-E54E-BBF4-2155EAB28185}"/>
              </a:ext>
            </a:extLst>
          </p:cNvPr>
          <p:cNvSpPr txBox="1"/>
          <p:nvPr/>
        </p:nvSpPr>
        <p:spPr>
          <a:xfrm>
            <a:off x="5911283" y="2506036"/>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3" name="TextBox 12">
            <a:extLst>
              <a:ext uri="{FF2B5EF4-FFF2-40B4-BE49-F238E27FC236}">
                <a16:creationId xmlns:a16="http://schemas.microsoft.com/office/drawing/2014/main" id="{E03A24E6-5E62-C74E-ACD0-20E19E2F5714}"/>
              </a:ext>
            </a:extLst>
          </p:cNvPr>
          <p:cNvSpPr txBox="1"/>
          <p:nvPr/>
        </p:nvSpPr>
        <p:spPr>
          <a:xfrm>
            <a:off x="3364933" y="2406951"/>
            <a:ext cx="378630" cy="369332"/>
          </a:xfrm>
          <a:prstGeom prst="rect">
            <a:avLst/>
          </a:prstGeom>
          <a:noFill/>
        </p:spPr>
        <p:txBody>
          <a:bodyPr wrap="none" rtlCol="0">
            <a:spAutoFit/>
          </a:bodyPr>
          <a:lstStyle/>
          <a:p>
            <a:r>
              <a:rPr lang="en-CH" dirty="0">
                <a:solidFill>
                  <a:srgbClr val="C00000"/>
                </a:solidFill>
              </a:rPr>
              <a:t>1</a:t>
            </a:r>
            <a:r>
              <a:rPr lang="en-CH" baseline="30000" dirty="0">
                <a:solidFill>
                  <a:srgbClr val="C00000"/>
                </a:solidFill>
              </a:rPr>
              <a:t>+</a:t>
            </a:r>
          </a:p>
        </p:txBody>
      </p:sp>
      <p:sp>
        <p:nvSpPr>
          <p:cNvPr id="14" name="TextBox 13">
            <a:extLst>
              <a:ext uri="{FF2B5EF4-FFF2-40B4-BE49-F238E27FC236}">
                <a16:creationId xmlns:a16="http://schemas.microsoft.com/office/drawing/2014/main" id="{86F02BB3-A9C1-424D-BB7E-C0AC4ED78928}"/>
              </a:ext>
            </a:extLst>
          </p:cNvPr>
          <p:cNvSpPr txBox="1"/>
          <p:nvPr/>
        </p:nvSpPr>
        <p:spPr>
          <a:xfrm>
            <a:off x="2914083" y="2406951"/>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5" name="TextBox 14">
            <a:extLst>
              <a:ext uri="{FF2B5EF4-FFF2-40B4-BE49-F238E27FC236}">
                <a16:creationId xmlns:a16="http://schemas.microsoft.com/office/drawing/2014/main" id="{7A4C6166-2ABD-B54A-822E-BE975F4FEFF6}"/>
              </a:ext>
            </a:extLst>
          </p:cNvPr>
          <p:cNvSpPr txBox="1"/>
          <p:nvPr/>
        </p:nvSpPr>
        <p:spPr>
          <a:xfrm>
            <a:off x="2666258" y="731582"/>
            <a:ext cx="1210588" cy="369332"/>
          </a:xfrm>
          <a:prstGeom prst="rect">
            <a:avLst/>
          </a:prstGeom>
          <a:noFill/>
        </p:spPr>
        <p:txBody>
          <a:bodyPr wrap="none" rtlCol="0">
            <a:spAutoFit/>
          </a:bodyPr>
          <a:lstStyle/>
          <a:p>
            <a:r>
              <a:rPr lang="en-CH" dirty="0">
                <a:solidFill>
                  <a:srgbClr val="C00000"/>
                </a:solidFill>
              </a:rPr>
              <a:t>4 </a:t>
            </a:r>
            <a:r>
              <a:rPr lang="en-CH" sz="800" dirty="0">
                <a:solidFill>
                  <a:srgbClr val="C00000"/>
                </a:solidFill>
              </a:rPr>
              <a:t>(leftover from SiDet)</a:t>
            </a:r>
            <a:endParaRPr lang="en-CH" sz="800" baseline="30000" dirty="0">
              <a:solidFill>
                <a:srgbClr val="C00000"/>
              </a:solidFill>
            </a:endParaRPr>
          </a:p>
        </p:txBody>
      </p:sp>
      <p:cxnSp>
        <p:nvCxnSpPr>
          <p:cNvPr id="16" name="Straight Arrow Connector 15">
            <a:extLst>
              <a:ext uri="{FF2B5EF4-FFF2-40B4-BE49-F238E27FC236}">
                <a16:creationId xmlns:a16="http://schemas.microsoft.com/office/drawing/2014/main" id="{BCB11A6E-41EE-5F4B-AB7E-175406A54001}"/>
              </a:ext>
            </a:extLst>
          </p:cNvPr>
          <p:cNvCxnSpPr/>
          <p:nvPr/>
        </p:nvCxnSpPr>
        <p:spPr>
          <a:xfrm flipH="1">
            <a:off x="2707708" y="1032438"/>
            <a:ext cx="111125" cy="59766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59FEE8B-90B0-754B-B54C-60EDA871451F}"/>
              </a:ext>
            </a:extLst>
          </p:cNvPr>
          <p:cNvPicPr>
            <a:picLocks noChangeAspect="1"/>
          </p:cNvPicPr>
          <p:nvPr/>
        </p:nvPicPr>
        <p:blipFill>
          <a:blip r:embed="rId3"/>
          <a:stretch>
            <a:fillRect/>
          </a:stretch>
        </p:blipFill>
        <p:spPr>
          <a:xfrm rot="5400000">
            <a:off x="3159950" y="443043"/>
            <a:ext cx="2807114" cy="9019501"/>
          </a:xfrm>
          <a:prstGeom prst="rect">
            <a:avLst/>
          </a:prstGeom>
        </p:spPr>
      </p:pic>
      <p:sp>
        <p:nvSpPr>
          <p:cNvPr id="18" name="TextBox 17">
            <a:extLst>
              <a:ext uri="{FF2B5EF4-FFF2-40B4-BE49-F238E27FC236}">
                <a16:creationId xmlns:a16="http://schemas.microsoft.com/office/drawing/2014/main" id="{0F2E5C74-D6B1-E14F-9AB3-F1C45BEB15F8}"/>
              </a:ext>
            </a:extLst>
          </p:cNvPr>
          <p:cNvSpPr txBox="1"/>
          <p:nvPr/>
        </p:nvSpPr>
        <p:spPr>
          <a:xfrm>
            <a:off x="4940749" y="5391042"/>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9" name="TextBox 18">
            <a:extLst>
              <a:ext uri="{FF2B5EF4-FFF2-40B4-BE49-F238E27FC236}">
                <a16:creationId xmlns:a16="http://schemas.microsoft.com/office/drawing/2014/main" id="{29668100-DB1E-2D4E-9E52-81BAD828EA29}"/>
              </a:ext>
            </a:extLst>
          </p:cNvPr>
          <p:cNvSpPr txBox="1"/>
          <p:nvPr/>
        </p:nvSpPr>
        <p:spPr>
          <a:xfrm>
            <a:off x="5455869" y="5575453"/>
            <a:ext cx="910827"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North/East</a:t>
            </a:r>
          </a:p>
        </p:txBody>
      </p:sp>
      <p:sp>
        <p:nvSpPr>
          <p:cNvPr id="20" name="TextBox 19">
            <a:extLst>
              <a:ext uri="{FF2B5EF4-FFF2-40B4-BE49-F238E27FC236}">
                <a16:creationId xmlns:a16="http://schemas.microsoft.com/office/drawing/2014/main" id="{D6179506-33D8-A54C-A923-34F5CBB276F3}"/>
              </a:ext>
            </a:extLst>
          </p:cNvPr>
          <p:cNvSpPr txBox="1"/>
          <p:nvPr/>
        </p:nvSpPr>
        <p:spPr>
          <a:xfrm>
            <a:off x="2643421" y="5570903"/>
            <a:ext cx="936475"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South/East</a:t>
            </a:r>
          </a:p>
        </p:txBody>
      </p:sp>
      <p:sp>
        <p:nvSpPr>
          <p:cNvPr id="21" name="TextBox 20">
            <a:extLst>
              <a:ext uri="{FF2B5EF4-FFF2-40B4-BE49-F238E27FC236}">
                <a16:creationId xmlns:a16="http://schemas.microsoft.com/office/drawing/2014/main" id="{B0C03DB9-AD54-924E-B317-C2F4DCECF24D}"/>
              </a:ext>
            </a:extLst>
          </p:cNvPr>
          <p:cNvSpPr txBox="1"/>
          <p:nvPr/>
        </p:nvSpPr>
        <p:spPr>
          <a:xfrm>
            <a:off x="1972370" y="4520951"/>
            <a:ext cx="976999"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South/West</a:t>
            </a:r>
          </a:p>
        </p:txBody>
      </p:sp>
      <p:sp>
        <p:nvSpPr>
          <p:cNvPr id="22" name="TextBox 21">
            <a:extLst>
              <a:ext uri="{FF2B5EF4-FFF2-40B4-BE49-F238E27FC236}">
                <a16:creationId xmlns:a16="http://schemas.microsoft.com/office/drawing/2014/main" id="{5F968092-1FAD-D946-AFFA-BDE610B4BE45}"/>
              </a:ext>
            </a:extLst>
          </p:cNvPr>
          <p:cNvSpPr txBox="1"/>
          <p:nvPr/>
        </p:nvSpPr>
        <p:spPr>
          <a:xfrm>
            <a:off x="6255835" y="4506568"/>
            <a:ext cx="951351"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North/West</a:t>
            </a:r>
          </a:p>
        </p:txBody>
      </p:sp>
    </p:spTree>
    <p:extLst>
      <p:ext uri="{BB962C8B-B14F-4D97-AF65-F5344CB8AC3E}">
        <p14:creationId xmlns:p14="http://schemas.microsoft.com/office/powerpoint/2010/main" val="224310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41</a:t>
            </a:fld>
            <a:endParaRPr lang="en-CH"/>
          </a:p>
        </p:txBody>
      </p:sp>
      <p:pic>
        <p:nvPicPr>
          <p:cNvPr id="23" name="Picture 22">
            <a:extLst>
              <a:ext uri="{FF2B5EF4-FFF2-40B4-BE49-F238E27FC236}">
                <a16:creationId xmlns:a16="http://schemas.microsoft.com/office/drawing/2014/main" id="{A40D4B8A-2F23-174C-B446-369FC04D89FF}"/>
              </a:ext>
            </a:extLst>
          </p:cNvPr>
          <p:cNvPicPr>
            <a:picLocks noChangeAspect="1"/>
          </p:cNvPicPr>
          <p:nvPr/>
        </p:nvPicPr>
        <p:blipFill>
          <a:blip r:embed="rId2"/>
          <a:stretch>
            <a:fillRect/>
          </a:stretch>
        </p:blipFill>
        <p:spPr>
          <a:xfrm rot="5400000">
            <a:off x="-102455" y="2129813"/>
            <a:ext cx="4283808" cy="3212856"/>
          </a:xfrm>
          <a:prstGeom prst="rect">
            <a:avLst/>
          </a:prstGeom>
        </p:spPr>
      </p:pic>
      <p:pic>
        <p:nvPicPr>
          <p:cNvPr id="25" name="Picture 24">
            <a:extLst>
              <a:ext uri="{FF2B5EF4-FFF2-40B4-BE49-F238E27FC236}">
                <a16:creationId xmlns:a16="http://schemas.microsoft.com/office/drawing/2014/main" id="{C9E5E9C2-A76F-1145-9890-04E331DA95F1}"/>
              </a:ext>
            </a:extLst>
          </p:cNvPr>
          <p:cNvPicPr>
            <a:picLocks noChangeAspect="1"/>
          </p:cNvPicPr>
          <p:nvPr/>
        </p:nvPicPr>
        <p:blipFill>
          <a:blip r:embed="rId3"/>
          <a:stretch>
            <a:fillRect/>
          </a:stretch>
        </p:blipFill>
        <p:spPr>
          <a:xfrm rot="5400000">
            <a:off x="4316046" y="2129813"/>
            <a:ext cx="4283808" cy="3212856"/>
          </a:xfrm>
          <a:prstGeom prst="rect">
            <a:avLst/>
          </a:prstGeom>
        </p:spPr>
      </p:pic>
    </p:spTree>
    <p:extLst>
      <p:ext uri="{BB962C8B-B14F-4D97-AF65-F5344CB8AC3E}">
        <p14:creationId xmlns:p14="http://schemas.microsoft.com/office/powerpoint/2010/main" val="322347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324535"/>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already mentioned (slide 6) P.O. were issued for missing furniture for the meetings rooms, wellness rooms and common areas (Brian Rubik).  Except for the large conference room (1462) and adjacent conference room (1416). A temporary small table was placed there, but a more suitable table is available.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in the process of acquiring new workbenches and chairs for the labs (Lisa Carrigan and Rick Ford).</a:t>
            </a:r>
          </a:p>
          <a:p>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understand that Sue will soon be replaced by somebody else as building manager.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also will work on signage for emergency gathering points and weather shelters. Leo will update the IERC Hazard Awareness training (some names have changed) and then ask Ryan Rivera, Dave </a:t>
            </a:r>
            <a:r>
              <a:rPr lang="en-GB" sz="2000" dirty="0" err="1">
                <a:solidFill>
                  <a:schemeClr val="accent1"/>
                </a:solidFill>
                <a:latin typeface="Arial" panose="020B0604020202020204" pitchFamily="34" charset="0"/>
                <a:cs typeface="Arial" panose="020B0604020202020204" pitchFamily="34" charset="0"/>
              </a:rPr>
              <a:t>Pushka</a:t>
            </a:r>
            <a:r>
              <a:rPr lang="en-GB" sz="2000" dirty="0">
                <a:solidFill>
                  <a:schemeClr val="accent1"/>
                </a:solidFill>
                <a:latin typeface="Arial" panose="020B0604020202020204" pitchFamily="34" charset="0"/>
                <a:cs typeface="Arial" panose="020B0604020202020204" pitchFamily="34" charset="0"/>
              </a:rPr>
              <a:t> and Rick Ford to see that people in their groups who have offices in the building take it.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42</a:t>
            </a:fld>
            <a:endParaRPr lang="en-CH"/>
          </a:p>
        </p:txBody>
      </p:sp>
    </p:spTree>
    <p:extLst>
      <p:ext uri="{BB962C8B-B14F-4D97-AF65-F5344CB8AC3E}">
        <p14:creationId xmlns:p14="http://schemas.microsoft.com/office/powerpoint/2010/main" val="1072425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50"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was asking about dumpsters.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was a meeting where Lisa and Del expressed their concern with people from ISD and came away with the feeling that they had been heard.  A walk-through with some people who will be doing maintenance on parts of the system will happen tomorrow at 2pm.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Donna and Monica are following up the cleaning of the laboratory space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the electrical work (Adam, Claudio and Vadim).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and plans for Great Hall East (321)</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cranes audible warnings</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outdoor gas rack</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43</a:t>
            </a:fld>
            <a:endParaRPr lang="en-CH"/>
          </a:p>
        </p:txBody>
      </p:sp>
    </p:spTree>
    <p:extLst>
      <p:ext uri="{BB962C8B-B14F-4D97-AF65-F5344CB8AC3E}">
        <p14:creationId xmlns:p14="http://schemas.microsoft.com/office/powerpoint/2010/main" val="661227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Pick up trash and recycle is every 2 weeks</a:t>
            </a:r>
            <a:r>
              <a:rPr lang="en-GB" sz="2000" baseline="30000" dirty="0">
                <a:solidFill>
                  <a:schemeClr val="accent1"/>
                </a:solidFill>
                <a:latin typeface="Arial" panose="020B0604020202020204" pitchFamily="34" charset="0"/>
                <a:cs typeface="Arial" panose="020B0604020202020204" pitchFamily="34" charset="0"/>
              </a:rPr>
              <a:t>(*)</a:t>
            </a:r>
            <a:r>
              <a:rPr lang="en-GB" sz="2000" dirty="0">
                <a:solidFill>
                  <a:schemeClr val="accent1"/>
                </a:solidFill>
                <a:latin typeface="Arial" panose="020B0604020202020204" pitchFamily="34" charset="0"/>
                <a:cs typeface="Arial" panose="020B0604020202020204" pitchFamily="34" charset="0"/>
              </a:rPr>
              <a:t> on Thursday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continuing to try to understand what is going on with the HVAC system and how to make sure that we are in the loop for green-lighting interventions which might have consequences on the ODH assessment of certain areas. Lisa is trying to organize another meeting for next week. </a:t>
            </a:r>
            <a:r>
              <a:rPr lang="en-GB" sz="2000" dirty="0">
                <a:solidFill>
                  <a:schemeClr val="accent1"/>
                </a:solidFill>
                <a:effectLst/>
                <a:latin typeface="Helvetica Neue" panose="02000503000000020004" pitchFamily="2" charset="0"/>
              </a:rPr>
              <a:t>Andrew Martens and Michael Michalak seem to be the right people to interface with for the HVAC syste</a:t>
            </a:r>
            <a:r>
              <a:rPr lang="en-GB" sz="2000" dirty="0">
                <a:solidFill>
                  <a:schemeClr val="accent1"/>
                </a:solidFill>
                <a:latin typeface="Helvetica Neue" panose="02000503000000020004" pitchFamily="2" charset="0"/>
              </a:rPr>
              <a:t>m. A schematics of the system is attached to the agenda.</a:t>
            </a:r>
          </a:p>
          <a:p>
            <a:pPr marL="285750" indent="-285750">
              <a:buFont typeface="Courier New" panose="02070309020205020404" pitchFamily="49" charset="0"/>
              <a:buChar char="o"/>
            </a:pPr>
            <a:endParaRPr lang="en-GB" sz="2000" dirty="0">
              <a:solidFill>
                <a:schemeClr val="accent1"/>
              </a:solidFill>
              <a:latin typeface="Helvetica Neue" panose="02000503000000020004" pitchFamily="2"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Helvetica Neue" panose="02000503000000020004" pitchFamily="2" charset="0"/>
                <a:cs typeface="Arial" panose="020B0604020202020204" pitchFamily="34" charset="0"/>
              </a:rPr>
              <a:t>It was reported yesterday that there was a “gas-like” smell in the clean room. Anybody else smelled something strange ?</a:t>
            </a:r>
            <a:r>
              <a:rPr lang="en-GB" sz="2000" dirty="0">
                <a:solidFill>
                  <a:schemeClr val="accent1"/>
                </a:solidFill>
                <a:latin typeface="Arial" panose="020B0604020202020204" pitchFamily="34" charset="0"/>
                <a:cs typeface="Arial" panose="020B0604020202020204" pitchFamily="34" charset="0"/>
              </a:rPr>
              <a:t> Fire brigade came in with sniffers but could not measure anything, so it should be safe to continue working there.</a:t>
            </a:r>
            <a:endParaRPr lang="en-GB" sz="2000" dirty="0">
              <a:solidFill>
                <a:schemeClr val="accent1"/>
              </a:solidFill>
              <a:latin typeface="Helvetica Neue" panose="02000503000000020004" pitchFamily="2"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44</a:t>
            </a:fld>
            <a:endParaRPr lang="en-CH"/>
          </a:p>
        </p:txBody>
      </p:sp>
      <p:sp>
        <p:nvSpPr>
          <p:cNvPr id="7" name="TextBox 6">
            <a:extLst>
              <a:ext uri="{FF2B5EF4-FFF2-40B4-BE49-F238E27FC236}">
                <a16:creationId xmlns:a16="http://schemas.microsoft.com/office/drawing/2014/main" id="{FD70B658-C034-F54E-9C1C-94C19C7F1C06}"/>
              </a:ext>
            </a:extLst>
          </p:cNvPr>
          <p:cNvSpPr txBox="1"/>
          <p:nvPr/>
        </p:nvSpPr>
        <p:spPr>
          <a:xfrm>
            <a:off x="432079" y="6037155"/>
            <a:ext cx="8279842"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 The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is also only 2 times per month. Not done every other week. When there are 5 weeks in a month, a week will be skipped.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service is never on the last </a:t>
            </a:r>
            <a:r>
              <a:rPr lang="en-GB" sz="1000" dirty="0" err="1">
                <a:latin typeface="Arial" panose="020B0604020202020204" pitchFamily="34" charset="0"/>
                <a:cs typeface="Arial" panose="020B0604020202020204" pitchFamily="34" charset="0"/>
              </a:rPr>
              <a:t>Thrs</a:t>
            </a:r>
            <a:r>
              <a:rPr lang="en-GB" sz="1000" dirty="0">
                <a:latin typeface="Arial" panose="020B0604020202020204" pitchFamily="34" charset="0"/>
                <a:cs typeface="Arial" panose="020B0604020202020204" pitchFamily="34" charset="0"/>
              </a:rPr>
              <a:t>. of every month, it’s the week before or after (except 5 </a:t>
            </a:r>
            <a:r>
              <a:rPr lang="en-GB" sz="1000" dirty="0" err="1">
                <a:latin typeface="Arial" panose="020B0604020202020204" pitchFamily="34" charset="0"/>
                <a:cs typeface="Arial" panose="020B0604020202020204" pitchFamily="34" charset="0"/>
              </a:rPr>
              <a:t>wk</a:t>
            </a:r>
            <a:r>
              <a:rPr lang="en-GB" sz="1000" dirty="0">
                <a:latin typeface="Arial" panose="020B0604020202020204" pitchFamily="34" charset="0"/>
                <a:cs typeface="Arial" panose="020B0604020202020204" pitchFamily="34" charset="0"/>
              </a:rPr>
              <a:t> months). Kimberly Hamilton &lt;</a:t>
            </a:r>
            <a:r>
              <a:rPr lang="en-GB" sz="1000" dirty="0" err="1">
                <a:latin typeface="Arial" panose="020B0604020202020204" pitchFamily="34" charset="0"/>
                <a:cs typeface="Arial" panose="020B0604020202020204" pitchFamily="34" charset="0"/>
              </a:rPr>
              <a:t>kahamilt@fnal.gov</a:t>
            </a:r>
            <a:r>
              <a:rPr lang="en-GB" sz="1000" dirty="0">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4010891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2246769"/>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Cleaning of the labs can be done using the PPD IERC ops code as clarified by Rick (sorry, I had misunderstood the standing policy). Dune cold and Warm labs should use ND ops code.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still need electrical work to be performed and it is very slow moving. Latest is for Mu2e TDAQ (Michael Utes) who met with Dave Featherston recently.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45</a:t>
            </a:fld>
            <a:endParaRPr lang="en-CH"/>
          </a:p>
        </p:txBody>
      </p:sp>
      <p:pic>
        <p:nvPicPr>
          <p:cNvPr id="10" name="Picture 9">
            <a:extLst>
              <a:ext uri="{FF2B5EF4-FFF2-40B4-BE49-F238E27FC236}">
                <a16:creationId xmlns:a16="http://schemas.microsoft.com/office/drawing/2014/main" id="{5647E09E-68A3-984B-9EDF-3F9CD7B54C4B}"/>
              </a:ext>
            </a:extLst>
          </p:cNvPr>
          <p:cNvPicPr>
            <a:picLocks noChangeAspect="1"/>
          </p:cNvPicPr>
          <p:nvPr/>
        </p:nvPicPr>
        <p:blipFill>
          <a:blip r:embed="rId2"/>
          <a:stretch>
            <a:fillRect/>
          </a:stretch>
        </p:blipFill>
        <p:spPr>
          <a:xfrm>
            <a:off x="628650" y="3551597"/>
            <a:ext cx="3500455" cy="2625341"/>
          </a:xfrm>
          <a:prstGeom prst="rect">
            <a:avLst/>
          </a:prstGeom>
        </p:spPr>
      </p:pic>
      <p:pic>
        <p:nvPicPr>
          <p:cNvPr id="11" name="Picture 10">
            <a:extLst>
              <a:ext uri="{FF2B5EF4-FFF2-40B4-BE49-F238E27FC236}">
                <a16:creationId xmlns:a16="http://schemas.microsoft.com/office/drawing/2014/main" id="{0AB83EC8-3D9D-2E41-868A-03AAD22D6A25}"/>
              </a:ext>
            </a:extLst>
          </p:cNvPr>
          <p:cNvPicPr>
            <a:picLocks noChangeAspect="1"/>
          </p:cNvPicPr>
          <p:nvPr/>
        </p:nvPicPr>
        <p:blipFill>
          <a:blip r:embed="rId3"/>
          <a:stretch>
            <a:fillRect/>
          </a:stretch>
        </p:blipFill>
        <p:spPr>
          <a:xfrm>
            <a:off x="4825091" y="3523443"/>
            <a:ext cx="2057401" cy="2743201"/>
          </a:xfrm>
          <a:prstGeom prst="rect">
            <a:avLst/>
          </a:prstGeom>
        </p:spPr>
      </p:pic>
    </p:spTree>
    <p:extLst>
      <p:ext uri="{BB962C8B-B14F-4D97-AF65-F5344CB8AC3E}">
        <p14:creationId xmlns:p14="http://schemas.microsoft.com/office/powerpoint/2010/main" val="1257578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BA9948E-7DEE-C548-B9CE-03AB7D9B2F4D}"/>
              </a:ext>
            </a:extLst>
          </p:cNvPr>
          <p:cNvPicPr>
            <a:picLocks noChangeAspect="1"/>
          </p:cNvPicPr>
          <p:nvPr/>
        </p:nvPicPr>
        <p:blipFill>
          <a:blip r:embed="rId2"/>
          <a:stretch>
            <a:fillRect/>
          </a:stretch>
        </p:blipFill>
        <p:spPr>
          <a:xfrm>
            <a:off x="4171950" y="3556580"/>
            <a:ext cx="4972050" cy="2837558"/>
          </a:xfrm>
          <a:prstGeom prst="rect">
            <a:avLst/>
          </a:prstGeom>
        </p:spPr>
      </p:pic>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70788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POs have been issued to complete the meetings rooms, wellness rooms and common areas (Brian Rubik).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46</a:t>
            </a:fld>
            <a:endParaRPr lang="en-CH"/>
          </a:p>
        </p:txBody>
      </p:sp>
      <p:pic>
        <p:nvPicPr>
          <p:cNvPr id="9" name="Picture 8">
            <a:extLst>
              <a:ext uri="{FF2B5EF4-FFF2-40B4-BE49-F238E27FC236}">
                <a16:creationId xmlns:a16="http://schemas.microsoft.com/office/drawing/2014/main" id="{D1BA30D5-3A6A-1442-97E9-DBAF07A42E44}"/>
              </a:ext>
            </a:extLst>
          </p:cNvPr>
          <p:cNvPicPr>
            <a:picLocks noChangeAspect="1"/>
          </p:cNvPicPr>
          <p:nvPr/>
        </p:nvPicPr>
        <p:blipFill>
          <a:blip r:embed="rId3"/>
          <a:stretch>
            <a:fillRect/>
          </a:stretch>
        </p:blipFill>
        <p:spPr>
          <a:xfrm>
            <a:off x="912935" y="1931516"/>
            <a:ext cx="3086100" cy="1477306"/>
          </a:xfrm>
          <a:prstGeom prst="rect">
            <a:avLst/>
          </a:prstGeom>
        </p:spPr>
      </p:pic>
      <p:pic>
        <p:nvPicPr>
          <p:cNvPr id="14" name="Picture 13">
            <a:extLst>
              <a:ext uri="{FF2B5EF4-FFF2-40B4-BE49-F238E27FC236}">
                <a16:creationId xmlns:a16="http://schemas.microsoft.com/office/drawing/2014/main" id="{A206986D-040C-F94D-B0C1-E10C3CF0041C}"/>
              </a:ext>
            </a:extLst>
          </p:cNvPr>
          <p:cNvPicPr>
            <a:picLocks noChangeAspect="1"/>
          </p:cNvPicPr>
          <p:nvPr/>
        </p:nvPicPr>
        <p:blipFill>
          <a:blip r:embed="rId4"/>
          <a:stretch>
            <a:fillRect/>
          </a:stretch>
        </p:blipFill>
        <p:spPr>
          <a:xfrm>
            <a:off x="4171950" y="1889333"/>
            <a:ext cx="4572000" cy="2090934"/>
          </a:xfrm>
          <a:prstGeom prst="rect">
            <a:avLst/>
          </a:prstGeom>
        </p:spPr>
      </p:pic>
      <p:pic>
        <p:nvPicPr>
          <p:cNvPr id="18" name="Picture 17">
            <a:extLst>
              <a:ext uri="{FF2B5EF4-FFF2-40B4-BE49-F238E27FC236}">
                <a16:creationId xmlns:a16="http://schemas.microsoft.com/office/drawing/2014/main" id="{268878B7-8384-8A46-B114-F3C723F3EFDA}"/>
              </a:ext>
            </a:extLst>
          </p:cNvPr>
          <p:cNvPicPr>
            <a:picLocks noChangeAspect="1"/>
          </p:cNvPicPr>
          <p:nvPr/>
        </p:nvPicPr>
        <p:blipFill>
          <a:blip r:embed="rId5"/>
          <a:stretch>
            <a:fillRect/>
          </a:stretch>
        </p:blipFill>
        <p:spPr>
          <a:xfrm>
            <a:off x="861344" y="3793827"/>
            <a:ext cx="3137691" cy="2042863"/>
          </a:xfrm>
          <a:prstGeom prst="rect">
            <a:avLst/>
          </a:prstGeom>
        </p:spPr>
      </p:pic>
      <p:sp>
        <p:nvSpPr>
          <p:cNvPr id="19" name="TextBox 18">
            <a:extLst>
              <a:ext uri="{FF2B5EF4-FFF2-40B4-BE49-F238E27FC236}">
                <a16:creationId xmlns:a16="http://schemas.microsoft.com/office/drawing/2014/main" id="{39B49CF6-27A8-074D-800D-9144EEDCB59B}"/>
              </a:ext>
            </a:extLst>
          </p:cNvPr>
          <p:cNvSpPr txBox="1"/>
          <p:nvPr/>
        </p:nvSpPr>
        <p:spPr>
          <a:xfrm>
            <a:off x="2839743" y="3874846"/>
            <a:ext cx="1159292" cy="307777"/>
          </a:xfrm>
          <a:prstGeom prst="rect">
            <a:avLst/>
          </a:prstGeom>
          <a:noFill/>
        </p:spPr>
        <p:txBody>
          <a:bodyPr wrap="none" rtlCol="0">
            <a:spAutoFit/>
          </a:bodyPr>
          <a:lstStyle/>
          <a:p>
            <a:r>
              <a:rPr lang="en-CH" sz="1400" dirty="0">
                <a:solidFill>
                  <a:schemeClr val="accent1"/>
                </a:solidFill>
                <a:latin typeface="Arial" panose="020B0604020202020204" pitchFamily="34" charset="0"/>
                <a:cs typeface="Arial" panose="020B0604020202020204" pitchFamily="34" charset="0"/>
              </a:rPr>
              <a:t>Lobby G001</a:t>
            </a:r>
          </a:p>
        </p:txBody>
      </p:sp>
      <p:sp>
        <p:nvSpPr>
          <p:cNvPr id="20" name="TextBox 19">
            <a:extLst>
              <a:ext uri="{FF2B5EF4-FFF2-40B4-BE49-F238E27FC236}">
                <a16:creationId xmlns:a16="http://schemas.microsoft.com/office/drawing/2014/main" id="{024A52D8-8D74-1643-9F76-E3791A90B912}"/>
              </a:ext>
            </a:extLst>
          </p:cNvPr>
          <p:cNvSpPr txBox="1"/>
          <p:nvPr/>
        </p:nvSpPr>
        <p:spPr>
          <a:xfrm>
            <a:off x="684358" y="5905902"/>
            <a:ext cx="3570208" cy="246221"/>
          </a:xfrm>
          <a:prstGeom prst="rect">
            <a:avLst/>
          </a:prstGeom>
          <a:noFill/>
        </p:spPr>
        <p:txBody>
          <a:bodyPr wrap="none" rtlCol="0">
            <a:spAutoFit/>
          </a:bodyPr>
          <a:lstStyle/>
          <a:p>
            <a:r>
              <a:rPr lang="en-GB" sz="1000" dirty="0"/>
              <a:t>F</a:t>
            </a:r>
            <a:r>
              <a:rPr lang="en-CH" sz="1000" dirty="0"/>
              <a:t>ull list of furnitures and pictures is appended to the agenda page</a:t>
            </a:r>
          </a:p>
        </p:txBody>
      </p:sp>
    </p:spTree>
    <p:extLst>
      <p:ext uri="{BB962C8B-B14F-4D97-AF65-F5344CB8AC3E}">
        <p14:creationId xmlns:p14="http://schemas.microsoft.com/office/powerpoint/2010/main" val="1669880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47</a:t>
            </a:fld>
            <a:endParaRPr lang="en-CH"/>
          </a:p>
        </p:txBody>
      </p:sp>
      <p:sp>
        <p:nvSpPr>
          <p:cNvPr id="12" name="TextBox 11">
            <a:extLst>
              <a:ext uri="{FF2B5EF4-FFF2-40B4-BE49-F238E27FC236}">
                <a16:creationId xmlns:a16="http://schemas.microsoft.com/office/drawing/2014/main" id="{D00B8C36-4DF1-594F-985D-7F62F28E797E}"/>
              </a:ext>
            </a:extLst>
          </p:cNvPr>
          <p:cNvSpPr txBox="1"/>
          <p:nvPr/>
        </p:nvSpPr>
        <p:spPr>
          <a:xfrm>
            <a:off x="637442"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Also Audio/Video equipment has been purchased on-project for all conference rooms above including 1416. Is this implying that they are “zoom” ready conference room or is there extra equipment to be purchased ?</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are expected to arrive in mid/end of January 2024.</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time approaches we should then remove current furniture.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A.Prosser</a:t>
            </a:r>
            <a:r>
              <a:rPr lang="en-GB" sz="2000" dirty="0">
                <a:solidFill>
                  <a:schemeClr val="accent1"/>
                </a:solidFill>
                <a:latin typeface="Arial" panose="020B0604020202020204" pitchFamily="34" charset="0"/>
                <a:cs typeface="Arial" panose="020B0604020202020204" pitchFamily="34" charset="0"/>
              </a:rPr>
              <a:t>: The large optical table is now in G291 for now. If this is a problem it can be moved out in relatively little time.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G321 should have been vacated by the contractor yesterday and free for usage by us (Cristian Pena, </a:t>
            </a:r>
            <a:r>
              <a:rPr lang="en-GB" sz="2000" dirty="0" err="1">
                <a:solidFill>
                  <a:schemeClr val="accent1"/>
                </a:solidFill>
                <a:latin typeface="Arial" panose="020B0604020202020204" pitchFamily="34" charset="0"/>
                <a:cs typeface="Arial" panose="020B0604020202020204" pitchFamily="34" charset="0"/>
              </a:rPr>
              <a:t>Rakshya</a:t>
            </a:r>
            <a:r>
              <a:rPr lang="en-GB" sz="2000" dirty="0">
                <a:solidFill>
                  <a:schemeClr val="accent1"/>
                </a:solidFill>
                <a:latin typeface="Arial" panose="020B0604020202020204" pitchFamily="34" charset="0"/>
                <a:cs typeface="Arial" panose="020B0604020202020204" pitchFamily="34" charset="0"/>
              </a:rPr>
              <a:t> Khatiwada, Andrew </a:t>
            </a:r>
            <a:r>
              <a:rPr lang="en-GB" sz="2000" dirty="0" err="1">
                <a:solidFill>
                  <a:schemeClr val="accent1"/>
                </a:solidFill>
                <a:latin typeface="Arial" panose="020B0604020202020204" pitchFamily="34" charset="0"/>
                <a:cs typeface="Arial" panose="020B0604020202020204" pitchFamily="34" charset="0"/>
              </a:rPr>
              <a:t>Sonnenschein</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Next week I will be away and I think I won’t be able to connect. Perhaps we should still have a meeting to discuss any progress on the HVAC system situation. Can some of you lead the discussion ?</a:t>
            </a:r>
          </a:p>
        </p:txBody>
      </p:sp>
    </p:spTree>
    <p:extLst>
      <p:ext uri="{BB962C8B-B14F-4D97-AF65-F5344CB8AC3E}">
        <p14:creationId xmlns:p14="http://schemas.microsoft.com/office/powerpoint/2010/main" val="3871344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Dan spoke with the contractor and agreed that Contractor will be removing all of their equipment and materials from G321 by end of day next Wednesday 10/25/23.</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already announced we will have monthly safety walk-through. First was today at 11:00am.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err="1">
                <a:solidFill>
                  <a:schemeClr val="accent1"/>
                </a:solidFill>
                <a:latin typeface="Arial" panose="020B0604020202020204" pitchFamily="34" charset="0"/>
                <a:cs typeface="Arial" panose="020B0604020202020204" pitchFamily="34" charset="0"/>
              </a:rPr>
              <a:t>HEERC_safety</a:t>
            </a:r>
            <a:r>
              <a:rPr lang="en-GB" dirty="0">
                <a:solidFill>
                  <a:schemeClr val="accent1"/>
                </a:solidFill>
                <a:latin typeface="Arial" panose="020B0604020202020204" pitchFamily="34" charset="0"/>
                <a:cs typeface="Arial" panose="020B0604020202020204" pitchFamily="34" charset="0"/>
              </a:rPr>
              <a:t> mailing list is now fixed. Still not in the approval list for intervention on the HVAC system which might have an impact on the ODH analysis. Dan, can you comment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Monica, </a:t>
            </a:r>
            <a:r>
              <a:rPr lang="en-GB" dirty="0" err="1">
                <a:solidFill>
                  <a:schemeClr val="accent1"/>
                </a:solidFill>
                <a:latin typeface="Arial" panose="020B0604020202020204" pitchFamily="34" charset="0"/>
                <a:cs typeface="Arial" panose="020B0604020202020204" pitchFamily="34" charset="0"/>
              </a:rPr>
              <a:t>Flor</a:t>
            </a:r>
            <a:r>
              <a:rPr lang="en-GB" dirty="0">
                <a:solidFill>
                  <a:schemeClr val="accent1"/>
                </a:solidFill>
                <a:latin typeface="Arial" panose="020B0604020202020204" pitchFamily="34" charset="0"/>
                <a:cs typeface="Arial" panose="020B0604020202020204" pitchFamily="34" charset="0"/>
              </a:rPr>
              <a:t> and Daniel </a:t>
            </a:r>
            <a:r>
              <a:rPr lang="en-GB" dirty="0" err="1">
                <a:solidFill>
                  <a:schemeClr val="accent1"/>
                </a:solidFill>
                <a:latin typeface="Arial" panose="020B0604020202020204" pitchFamily="34" charset="0"/>
                <a:cs typeface="Arial" panose="020B0604020202020204" pitchFamily="34" charset="0"/>
              </a:rPr>
              <a:t>Urrea</a:t>
            </a:r>
            <a:r>
              <a:rPr lang="en-GB" dirty="0">
                <a:solidFill>
                  <a:schemeClr val="accent1"/>
                </a:solidFill>
                <a:latin typeface="Arial" panose="020B0604020202020204" pitchFamily="34" charset="0"/>
                <a:cs typeface="Arial" panose="020B0604020202020204" pitchFamily="34" charset="0"/>
              </a:rPr>
              <a:t>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are making arrangements for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to clean the Cleanroom, CCD room and Dune Warm Lab weekly. Donna will measure (since this is the first time we do it ourselves) ESD property of the floor before/after.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Optical table for </a:t>
            </a:r>
            <a:r>
              <a:rPr lang="en-GB" dirty="0" err="1">
                <a:solidFill>
                  <a:schemeClr val="accent1"/>
                </a:solidFill>
                <a:latin typeface="Arial" panose="020B0604020202020204" pitchFamily="34" charset="0"/>
                <a:cs typeface="Arial" panose="020B0604020202020204" pitchFamily="34" charset="0"/>
              </a:rPr>
              <a:t>A.Prosser</a:t>
            </a:r>
            <a:r>
              <a:rPr lang="en-GB" dirty="0">
                <a:solidFill>
                  <a:schemeClr val="accent1"/>
                </a:solidFill>
                <a:latin typeface="Arial" panose="020B0604020202020204" pitchFamily="34" charset="0"/>
                <a:cs typeface="Arial" panose="020B0604020202020204" pitchFamily="34" charset="0"/>
              </a:rPr>
              <a:t> in final location but larger optical table does not fit in the elevator. Need to understand what can be done.</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48</a:t>
            </a:fld>
            <a:endParaRPr lang="en-CH"/>
          </a:p>
        </p:txBody>
      </p:sp>
    </p:spTree>
    <p:extLst>
      <p:ext uri="{BB962C8B-B14F-4D97-AF65-F5344CB8AC3E}">
        <p14:creationId xmlns:p14="http://schemas.microsoft.com/office/powerpoint/2010/main" val="4382835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8119068" cy="3970318"/>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continue experiencing issues with card readers, access is lost, regained, re-lost… and we do not seem to understand the root of the problem.</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Follow up from Marcel </a:t>
            </a:r>
            <a:r>
              <a:rPr lang="en-GB" dirty="0" err="1">
                <a:solidFill>
                  <a:schemeClr val="accent1"/>
                </a:solidFill>
                <a:latin typeface="Arial" panose="020B0604020202020204" pitchFamily="34" charset="0"/>
                <a:cs typeface="Arial" panose="020B0604020202020204" pitchFamily="34" charset="0"/>
              </a:rPr>
              <a:t>Borcean</a:t>
            </a:r>
            <a:r>
              <a:rPr lang="en-GB" dirty="0">
                <a:solidFill>
                  <a:schemeClr val="accent1"/>
                </a:solidFill>
                <a:latin typeface="Arial" panose="020B0604020202020204" pitchFamily="34" charset="0"/>
                <a:cs typeface="Arial" panose="020B0604020202020204" pitchFamily="34" charset="0"/>
              </a:rPr>
              <a:t> on cranes. </a:t>
            </a:r>
          </a:p>
          <a:p>
            <a:pPr lvl="1"/>
            <a:r>
              <a:rPr lang="en-GB" i="1" dirty="0">
                <a:solidFill>
                  <a:schemeClr val="accent1"/>
                </a:solidFill>
                <a:latin typeface="Arial" panose="020B0604020202020204" pitchFamily="34" charset="0"/>
                <a:cs typeface="Arial" panose="020B0604020202020204" pitchFamily="34" charset="0"/>
              </a:rPr>
              <a:t>The limit switch adjustments were made during the monthly inspections. </a:t>
            </a:r>
            <a:r>
              <a:rPr lang="en-GB" i="1" u="sng" dirty="0">
                <a:solidFill>
                  <a:schemeClr val="accent1"/>
                </a:solidFill>
                <a:latin typeface="Arial" panose="020B0604020202020204" pitchFamily="34" charset="0"/>
                <a:cs typeface="Arial" panose="020B0604020202020204" pitchFamily="34" charset="0"/>
              </a:rPr>
              <a:t>Cranes are operational</a:t>
            </a:r>
            <a:r>
              <a:rPr lang="en-GB" i="1" dirty="0">
                <a:solidFill>
                  <a:schemeClr val="accent1"/>
                </a:solidFill>
                <a:latin typeface="Arial" panose="020B0604020202020204" pitchFamily="34" charset="0"/>
                <a:cs typeface="Arial" panose="020B0604020202020204" pitchFamily="34" charset="0"/>
              </a:rPr>
              <a:t>. Audible warning devices are missing on 3 cranes. This was noted during commissioning. It is not a big task but it will need to be corrected. Please advise if the original contractor will warranty this repair.</a:t>
            </a:r>
          </a:p>
          <a:p>
            <a:pPr marL="285750" indent="-285750">
              <a:buFont typeface="Courier New" panose="02070309020205020404" pitchFamily="49" charset="0"/>
              <a:buChar char="o"/>
            </a:pPr>
            <a:endParaRPr lang="en-GB"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HVAC to be shut-off next Monday but it still un-clear which one. Is it just the clean room HVAC system ? Also we do not receive these notes unless Sue’s forwarding them to us.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49</a:t>
            </a:fld>
            <a:endParaRPr lang="en-CH"/>
          </a:p>
        </p:txBody>
      </p:sp>
      <p:pic>
        <p:nvPicPr>
          <p:cNvPr id="8" name="Picture 7">
            <a:extLst>
              <a:ext uri="{FF2B5EF4-FFF2-40B4-BE49-F238E27FC236}">
                <a16:creationId xmlns:a16="http://schemas.microsoft.com/office/drawing/2014/main" id="{44886A86-1FA2-684C-8A52-574621DB9E61}"/>
              </a:ext>
            </a:extLst>
          </p:cNvPr>
          <p:cNvPicPr>
            <a:picLocks noChangeAspect="1"/>
          </p:cNvPicPr>
          <p:nvPr/>
        </p:nvPicPr>
        <p:blipFill>
          <a:blip r:embed="rId2"/>
          <a:stretch>
            <a:fillRect/>
          </a:stretch>
        </p:blipFill>
        <p:spPr>
          <a:xfrm>
            <a:off x="962443" y="5009685"/>
            <a:ext cx="7741628" cy="1425701"/>
          </a:xfrm>
          <a:prstGeom prst="rect">
            <a:avLst/>
          </a:prstGeom>
        </p:spPr>
      </p:pic>
    </p:spTree>
    <p:extLst>
      <p:ext uri="{BB962C8B-B14F-4D97-AF65-F5344CB8AC3E}">
        <p14:creationId xmlns:p14="http://schemas.microsoft.com/office/powerpoint/2010/main" val="1712779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944975" y="3351843"/>
            <a:ext cx="268535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From Previous Meetings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a:t>
            </a:fld>
            <a:endParaRPr lang="en-CH"/>
          </a:p>
        </p:txBody>
      </p:sp>
    </p:spTree>
    <p:extLst>
      <p:ext uri="{BB962C8B-B14F-4D97-AF65-F5344CB8AC3E}">
        <p14:creationId xmlns:p14="http://schemas.microsoft.com/office/powerpoint/2010/main" val="4011493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50</a:t>
            </a:fld>
            <a:endParaRPr lang="en-CH"/>
          </a:p>
        </p:txBody>
      </p:sp>
      <p:pic>
        <p:nvPicPr>
          <p:cNvPr id="8" name="Picture 7">
            <a:extLst>
              <a:ext uri="{FF2B5EF4-FFF2-40B4-BE49-F238E27FC236}">
                <a16:creationId xmlns:a16="http://schemas.microsoft.com/office/drawing/2014/main" id="{A3A57DDF-599F-2245-A0CD-8E8EFAF5EEDF}"/>
              </a:ext>
            </a:extLst>
          </p:cNvPr>
          <p:cNvPicPr>
            <a:picLocks noChangeAspect="1"/>
          </p:cNvPicPr>
          <p:nvPr/>
        </p:nvPicPr>
        <p:blipFill>
          <a:blip r:embed="rId2"/>
          <a:stretch>
            <a:fillRect/>
          </a:stretch>
        </p:blipFill>
        <p:spPr>
          <a:xfrm>
            <a:off x="320431" y="1004835"/>
            <a:ext cx="5045389" cy="5168662"/>
          </a:xfrm>
          <a:prstGeom prst="rect">
            <a:avLst/>
          </a:prstGeom>
        </p:spPr>
      </p:pic>
    </p:spTree>
    <p:extLst>
      <p:ext uri="{BB962C8B-B14F-4D97-AF65-F5344CB8AC3E}">
        <p14:creationId xmlns:p14="http://schemas.microsoft.com/office/powerpoint/2010/main" val="18020478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Tenants at IERC should contact their department Admin for Travel / Vouchers / and Orders (this has not changed). </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Spring Barrett and Cathy Barker will be stocking the cabinets, filling the copiers/printers with paper, and keeping track of the Conference room.   They will go to IERC once a week to make sure things are good.</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agreed with James Burke (Safety) to have monthly safety walk-through. First is Thursday 19th at 11:00am. The idea is for them to familiarize with the equipment that is currently at IERC since they will be required to sign off on any ORC. If some of you can be in the lab and explain what is going on it would be beneficial.</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Chilled water: </a:t>
            </a:r>
            <a:r>
              <a:rPr lang="en-GB" sz="1800" dirty="0">
                <a:solidFill>
                  <a:schemeClr val="accent1"/>
                </a:solidFill>
                <a:latin typeface="Arial" panose="020B0604020202020204" pitchFamily="34" charset="0"/>
                <a:cs typeface="Arial" panose="020B0604020202020204" pitchFamily="34" charset="0"/>
              </a:rPr>
              <a:t>fall under the purview of the ISD Mechanical Shop, supervised by John (JP) Pollock. Fehr Solution (water treatment consultant) should have the IERC chilled water system added to their list for regular sampling. Question: Was a Sample Point or Chem Feeder installed in this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51</a:t>
            </a:fld>
            <a:endParaRPr lang="en-CH"/>
          </a:p>
        </p:txBody>
      </p:sp>
    </p:spTree>
    <p:extLst>
      <p:ext uri="{BB962C8B-B14F-4D97-AF65-F5344CB8AC3E}">
        <p14:creationId xmlns:p14="http://schemas.microsoft.com/office/powerpoint/2010/main" val="1453874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 follow up on the HVAC intervention on the 29</a:t>
            </a:r>
            <a:r>
              <a:rPr lang="en-GB" baseline="30000" dirty="0">
                <a:solidFill>
                  <a:schemeClr val="accent1"/>
                </a:solidFill>
                <a:latin typeface="Arial" panose="020B0604020202020204" pitchFamily="34" charset="0"/>
                <a:cs typeface="Arial" panose="020B0604020202020204" pitchFamily="34" charset="0"/>
              </a:rPr>
              <a:t>th</a:t>
            </a:r>
            <a:r>
              <a:rPr lang="en-GB" dirty="0">
                <a:solidFill>
                  <a:schemeClr val="accent1"/>
                </a:solidFill>
                <a:latin typeface="Arial" panose="020B0604020202020204" pitchFamily="34" charset="0"/>
                <a:cs typeface="Arial" panose="020B0604020202020204" pitchFamily="34" charset="0"/>
              </a:rPr>
              <a:t> of September, we had a meeting with ISD and Safety to discuss better procedures for such cases as they potentially alter the normal situation in terms of ODH analysis for various places at IERC.  A specific </a:t>
            </a:r>
            <a:r>
              <a:rPr lang="en-GB" dirty="0" err="1">
                <a:solidFill>
                  <a:schemeClr val="accent1"/>
                </a:solidFill>
                <a:latin typeface="Arial" panose="020B0604020202020204" pitchFamily="34" charset="0"/>
                <a:cs typeface="Arial" panose="020B0604020202020204" pitchFamily="34" charset="0"/>
              </a:rPr>
              <a:t>HEERC_safety@fnal.gov</a:t>
            </a:r>
            <a:r>
              <a:rPr lang="en-GB" dirty="0">
                <a:solidFill>
                  <a:schemeClr val="accent1"/>
                </a:solidFill>
                <a:latin typeface="Arial" panose="020B0604020202020204" pitchFamily="34" charset="0"/>
                <a:cs typeface="Arial" panose="020B0604020202020204" pitchFamily="34" charset="0"/>
              </a:rPr>
              <a:t> list will be created with the idea to be in the loop of the approval process for such events. In any case, once approved, all events will be announced to the </a:t>
            </a:r>
            <a:r>
              <a:rPr lang="en-GB" dirty="0">
                <a:solidFill>
                  <a:schemeClr val="accent1"/>
                </a:solidFill>
                <a:latin typeface="Arial" panose="020B0604020202020204" pitchFamily="34" charset="0"/>
                <a:cs typeface="Arial" panose="020B0604020202020204" pitchFamily="34" charset="0"/>
                <a:hlinkClick r:id="rId2"/>
              </a:rPr>
              <a:t>HEERC_managers@fnal.gov</a:t>
            </a:r>
            <a:r>
              <a:rPr lang="en-GB" dirty="0">
                <a:solidFill>
                  <a:schemeClr val="accent1"/>
                </a:solidFill>
                <a:latin typeface="Arial" panose="020B0604020202020204" pitchFamily="34" charset="0"/>
                <a:cs typeface="Arial" panose="020B0604020202020204" pitchFamily="34" charset="0"/>
              </a:rPr>
              <a:t> list with as much advance notice as possible. Question: is ODH the only issue here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are in the process of developing the necessary procedures for being able to perform </a:t>
            </a:r>
            <a:r>
              <a:rPr lang="en-GB" u="sng" dirty="0">
                <a:solidFill>
                  <a:schemeClr val="accent1"/>
                </a:solidFill>
                <a:latin typeface="Arial" panose="020B0604020202020204" pitchFamily="34" charset="0"/>
                <a:cs typeface="Arial" panose="020B0604020202020204" pitchFamily="34" charset="0"/>
              </a:rPr>
              <a:t>simple</a:t>
            </a:r>
            <a:r>
              <a:rPr lang="en-GB" dirty="0">
                <a:solidFill>
                  <a:schemeClr val="accent1"/>
                </a:solidFill>
                <a:latin typeface="Arial" panose="020B0604020202020204" pitchFamily="34" charset="0"/>
                <a:cs typeface="Arial" panose="020B0604020202020204" pitchFamily="34" charset="0"/>
              </a:rPr>
              <a:t> “Julie scans” ourselves without having to call the outside company who is very expensive. We will test drive the procedure for the installation of the new gas shack outside IERC North/Est end soon.</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If you need to place some equipment in the storage room (G523) you can do so.  In the future we might purchase cabinets to populate the room.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52</a:t>
            </a:fld>
            <a:endParaRPr lang="en-CH"/>
          </a:p>
        </p:txBody>
      </p:sp>
    </p:spTree>
    <p:extLst>
      <p:ext uri="{BB962C8B-B14F-4D97-AF65-F5344CB8AC3E}">
        <p14:creationId xmlns:p14="http://schemas.microsoft.com/office/powerpoint/2010/main" val="23055196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59E69ED-347E-444A-B6C7-7044F3C13857}"/>
              </a:ext>
            </a:extLst>
          </p:cNvPr>
          <p:cNvPicPr>
            <a:picLocks noChangeAspect="1"/>
          </p:cNvPicPr>
          <p:nvPr/>
        </p:nvPicPr>
        <p:blipFill>
          <a:blip r:embed="rId2"/>
          <a:stretch>
            <a:fillRect/>
          </a:stretch>
        </p:blipFill>
        <p:spPr>
          <a:xfrm>
            <a:off x="0" y="1208319"/>
            <a:ext cx="9138218" cy="2309348"/>
          </a:xfrm>
          <a:prstGeom prst="rect">
            <a:avLst/>
          </a:prstGeom>
        </p:spPr>
      </p:pic>
      <p:sp>
        <p:nvSpPr>
          <p:cNvPr id="3" name="Date Placeholder 2">
            <a:extLst>
              <a:ext uri="{FF2B5EF4-FFF2-40B4-BE49-F238E27FC236}">
                <a16:creationId xmlns:a16="http://schemas.microsoft.com/office/drawing/2014/main" id="{2BC03D08-0996-864F-A9AB-5A06C62271C7}"/>
              </a:ext>
            </a:extLst>
          </p:cNvPr>
          <p:cNvSpPr>
            <a:spLocks noGrp="1"/>
          </p:cNvSpPr>
          <p:nvPr>
            <p:ph type="dt" sz="half" idx="10"/>
          </p:nvPr>
        </p:nvSpPr>
        <p:spPr/>
        <p:txBody>
          <a:bodyPr/>
          <a:lstStyle/>
          <a:p>
            <a:r>
              <a:rPr lang="de-CH"/>
              <a:t>FEB.15.24</a:t>
            </a:r>
            <a:endParaRPr lang="en-CH"/>
          </a:p>
        </p:txBody>
      </p:sp>
      <p:sp>
        <p:nvSpPr>
          <p:cNvPr id="5" name="Footer Placeholder 4">
            <a:extLst>
              <a:ext uri="{FF2B5EF4-FFF2-40B4-BE49-F238E27FC236}">
                <a16:creationId xmlns:a16="http://schemas.microsoft.com/office/drawing/2014/main" id="{DCE00262-E209-814A-BBF0-6969F8AEE9E6}"/>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E3AF39AC-1B59-334C-823E-9EE15910C29B}"/>
              </a:ext>
            </a:extLst>
          </p:cNvPr>
          <p:cNvSpPr>
            <a:spLocks noGrp="1"/>
          </p:cNvSpPr>
          <p:nvPr>
            <p:ph type="sldNum" sz="quarter" idx="12"/>
          </p:nvPr>
        </p:nvSpPr>
        <p:spPr/>
        <p:txBody>
          <a:bodyPr/>
          <a:lstStyle/>
          <a:p>
            <a:fld id="{7F2BED9C-DB89-E840-AFDF-3C456D6DDDAD}" type="slidenum">
              <a:rPr lang="en-CH" smtClean="0"/>
              <a:t>53</a:t>
            </a:fld>
            <a:endParaRPr lang="en-CH"/>
          </a:p>
        </p:txBody>
      </p:sp>
      <p:sp>
        <p:nvSpPr>
          <p:cNvPr id="2" name="TextBox 1">
            <a:extLst>
              <a:ext uri="{FF2B5EF4-FFF2-40B4-BE49-F238E27FC236}">
                <a16:creationId xmlns:a16="http://schemas.microsoft.com/office/drawing/2014/main" id="{EFD3B9BB-B36E-0D40-8AF6-D95B47F64F22}"/>
              </a:ext>
            </a:extLst>
          </p:cNvPr>
          <p:cNvSpPr txBox="1"/>
          <p:nvPr/>
        </p:nvSpPr>
        <p:spPr>
          <a:xfrm>
            <a:off x="1549400" y="1912394"/>
            <a:ext cx="1122423"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West </a:t>
            </a:r>
          </a:p>
          <a:p>
            <a:pPr algn="ctr"/>
            <a:r>
              <a:rPr lang="en-CH" sz="1000" dirty="0">
                <a:solidFill>
                  <a:schemeClr val="accent1"/>
                </a:solidFill>
                <a:latin typeface="Arial" panose="020B0604020202020204" pitchFamily="34" charset="0"/>
                <a:cs typeface="Arial" panose="020B0604020202020204" pitchFamily="34" charset="0"/>
              </a:rPr>
              <a:t>(CMB-S4)</a:t>
            </a:r>
          </a:p>
        </p:txBody>
      </p:sp>
      <p:sp>
        <p:nvSpPr>
          <p:cNvPr id="7" name="TextBox 6">
            <a:extLst>
              <a:ext uri="{FF2B5EF4-FFF2-40B4-BE49-F238E27FC236}">
                <a16:creationId xmlns:a16="http://schemas.microsoft.com/office/drawing/2014/main" id="{F8C75963-4369-F04D-805A-3366C5D92E97}"/>
              </a:ext>
            </a:extLst>
          </p:cNvPr>
          <p:cNvSpPr txBox="1"/>
          <p:nvPr/>
        </p:nvSpPr>
        <p:spPr>
          <a:xfrm>
            <a:off x="1549400" y="1599964"/>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8" name="TextBox 7">
            <a:extLst>
              <a:ext uri="{FF2B5EF4-FFF2-40B4-BE49-F238E27FC236}">
                <a16:creationId xmlns:a16="http://schemas.microsoft.com/office/drawing/2014/main" id="{F72C38A2-A6CF-7547-AFE5-18077DE76FC6}"/>
              </a:ext>
            </a:extLst>
          </p:cNvPr>
          <p:cNvSpPr txBox="1"/>
          <p:nvPr/>
        </p:nvSpPr>
        <p:spPr>
          <a:xfrm>
            <a:off x="3359150" y="2045893"/>
            <a:ext cx="46358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CCD</a:t>
            </a:r>
          </a:p>
        </p:txBody>
      </p:sp>
      <p:sp>
        <p:nvSpPr>
          <p:cNvPr id="10" name="TextBox 9">
            <a:extLst>
              <a:ext uri="{FF2B5EF4-FFF2-40B4-BE49-F238E27FC236}">
                <a16:creationId xmlns:a16="http://schemas.microsoft.com/office/drawing/2014/main" id="{1C837653-E6EF-EF43-9C40-7244FCB38A5D}"/>
              </a:ext>
            </a:extLst>
          </p:cNvPr>
          <p:cNvSpPr txBox="1"/>
          <p:nvPr/>
        </p:nvSpPr>
        <p:spPr>
          <a:xfrm>
            <a:off x="2781300" y="1574564"/>
            <a:ext cx="63671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C.Chavez</a:t>
            </a:r>
          </a:p>
        </p:txBody>
      </p:sp>
      <p:sp>
        <p:nvSpPr>
          <p:cNvPr id="11" name="TextBox 10">
            <a:extLst>
              <a:ext uri="{FF2B5EF4-FFF2-40B4-BE49-F238E27FC236}">
                <a16:creationId xmlns:a16="http://schemas.microsoft.com/office/drawing/2014/main" id="{AF2A8005-D8C6-0E4A-8D92-116852A15317}"/>
              </a:ext>
            </a:extLst>
          </p:cNvPr>
          <p:cNvSpPr txBox="1"/>
          <p:nvPr/>
        </p:nvSpPr>
        <p:spPr>
          <a:xfrm>
            <a:off x="1551873" y="2533205"/>
            <a:ext cx="52931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C.Pena</a:t>
            </a:r>
          </a:p>
        </p:txBody>
      </p:sp>
      <p:sp>
        <p:nvSpPr>
          <p:cNvPr id="13" name="TextBox 12">
            <a:extLst>
              <a:ext uri="{FF2B5EF4-FFF2-40B4-BE49-F238E27FC236}">
                <a16:creationId xmlns:a16="http://schemas.microsoft.com/office/drawing/2014/main" id="{503A6DAA-20B8-0A41-B55D-6E79D4ABDC61}"/>
              </a:ext>
            </a:extLst>
          </p:cNvPr>
          <p:cNvSpPr txBox="1"/>
          <p:nvPr/>
        </p:nvSpPr>
        <p:spPr>
          <a:xfrm rot="18902166">
            <a:off x="2437698" y="2959997"/>
            <a:ext cx="56137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F.Fahim</a:t>
            </a:r>
          </a:p>
        </p:txBody>
      </p:sp>
      <p:sp>
        <p:nvSpPr>
          <p:cNvPr id="14" name="TextBox 13">
            <a:extLst>
              <a:ext uri="{FF2B5EF4-FFF2-40B4-BE49-F238E27FC236}">
                <a16:creationId xmlns:a16="http://schemas.microsoft.com/office/drawing/2014/main" id="{81102933-CD97-F644-BC4A-4E48C08DDD1F}"/>
              </a:ext>
            </a:extLst>
          </p:cNvPr>
          <p:cNvSpPr txBox="1"/>
          <p:nvPr/>
        </p:nvSpPr>
        <p:spPr>
          <a:xfrm>
            <a:off x="2492211" y="2540744"/>
            <a:ext cx="48282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ASIC</a:t>
            </a:r>
          </a:p>
        </p:txBody>
      </p:sp>
      <p:sp>
        <p:nvSpPr>
          <p:cNvPr id="15" name="TextBox 14">
            <a:extLst>
              <a:ext uri="{FF2B5EF4-FFF2-40B4-BE49-F238E27FC236}">
                <a16:creationId xmlns:a16="http://schemas.microsoft.com/office/drawing/2014/main" id="{A9EA946E-8FF4-AE41-BF08-F1DB14F611CC}"/>
              </a:ext>
            </a:extLst>
          </p:cNvPr>
          <p:cNvSpPr txBox="1"/>
          <p:nvPr/>
        </p:nvSpPr>
        <p:spPr>
          <a:xfrm>
            <a:off x="2831772" y="2533205"/>
            <a:ext cx="50366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Mu2e</a:t>
            </a:r>
          </a:p>
        </p:txBody>
      </p:sp>
      <p:sp>
        <p:nvSpPr>
          <p:cNvPr id="16" name="TextBox 15">
            <a:extLst>
              <a:ext uri="{FF2B5EF4-FFF2-40B4-BE49-F238E27FC236}">
                <a16:creationId xmlns:a16="http://schemas.microsoft.com/office/drawing/2014/main" id="{FE357698-4C95-6B41-B33E-6152AF900424}"/>
              </a:ext>
            </a:extLst>
          </p:cNvPr>
          <p:cNvSpPr txBox="1"/>
          <p:nvPr/>
        </p:nvSpPr>
        <p:spPr>
          <a:xfrm>
            <a:off x="2765797" y="2858547"/>
            <a:ext cx="636713" cy="461665"/>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R.Rivera</a:t>
            </a:r>
          </a:p>
          <a:p>
            <a:r>
              <a:rPr lang="en-CH" sz="800" i="1" dirty="0">
                <a:solidFill>
                  <a:schemeClr val="accent1"/>
                </a:solidFill>
                <a:latin typeface="Arial" panose="020B0604020202020204" pitchFamily="34" charset="0"/>
                <a:cs typeface="Arial" panose="020B0604020202020204" pitchFamily="34" charset="0"/>
              </a:rPr>
              <a:t>V.Rusu</a:t>
            </a:r>
          </a:p>
          <a:p>
            <a:r>
              <a:rPr lang="en-CH" sz="800" i="1" dirty="0">
                <a:solidFill>
                  <a:schemeClr val="accent1"/>
                </a:solidFill>
                <a:latin typeface="Arial" panose="020B0604020202020204" pitchFamily="34" charset="0"/>
                <a:cs typeface="Arial" panose="020B0604020202020204" pitchFamily="34" charset="0"/>
              </a:rPr>
              <a:t>A.Prosser</a:t>
            </a:r>
          </a:p>
        </p:txBody>
      </p:sp>
      <p:sp>
        <p:nvSpPr>
          <p:cNvPr id="17" name="TextBox 16">
            <a:extLst>
              <a:ext uri="{FF2B5EF4-FFF2-40B4-BE49-F238E27FC236}">
                <a16:creationId xmlns:a16="http://schemas.microsoft.com/office/drawing/2014/main" id="{51BADC32-EDF6-C340-9EAD-BBB1606AE0C5}"/>
              </a:ext>
            </a:extLst>
          </p:cNvPr>
          <p:cNvSpPr txBox="1"/>
          <p:nvPr/>
        </p:nvSpPr>
        <p:spPr>
          <a:xfrm>
            <a:off x="3367165" y="2533025"/>
            <a:ext cx="44755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EED</a:t>
            </a:r>
          </a:p>
        </p:txBody>
      </p:sp>
      <p:sp>
        <p:nvSpPr>
          <p:cNvPr id="18" name="TextBox 17">
            <a:extLst>
              <a:ext uri="{FF2B5EF4-FFF2-40B4-BE49-F238E27FC236}">
                <a16:creationId xmlns:a16="http://schemas.microsoft.com/office/drawing/2014/main" id="{CF8EDA2C-479E-424F-A4DF-45C197AB58DC}"/>
              </a:ext>
            </a:extLst>
          </p:cNvPr>
          <p:cNvSpPr txBox="1"/>
          <p:nvPr/>
        </p:nvSpPr>
        <p:spPr>
          <a:xfrm>
            <a:off x="3300640" y="2935883"/>
            <a:ext cx="580608" cy="338554"/>
          </a:xfrm>
          <a:prstGeom prst="rect">
            <a:avLst/>
          </a:prstGeom>
          <a:noFill/>
        </p:spPr>
        <p:txBody>
          <a:bodyPr wrap="none" rtlCol="0">
            <a:spAutoFit/>
          </a:bodyPr>
          <a:lstStyle/>
          <a:p>
            <a:r>
              <a:rPr lang="en-GB" sz="800" i="1" dirty="0">
                <a:solidFill>
                  <a:schemeClr val="accent1"/>
                </a:solidFill>
                <a:latin typeface="Arial" panose="020B0604020202020204" pitchFamily="34" charset="0"/>
                <a:cs typeface="Arial" panose="020B0604020202020204" pitchFamily="34" charset="0"/>
              </a:rPr>
              <a:t>T. Shaw</a:t>
            </a:r>
          </a:p>
          <a:p>
            <a:r>
              <a:rPr lang="en-GB" sz="800" i="1" dirty="0">
                <a:solidFill>
                  <a:schemeClr val="accent1"/>
                </a:solidFill>
                <a:latin typeface="Arial" panose="020B0604020202020204" pitchFamily="34" charset="0"/>
                <a:cs typeface="Arial" panose="020B0604020202020204" pitchFamily="34" charset="0"/>
              </a:rPr>
              <a:t>V. </a:t>
            </a:r>
            <a:r>
              <a:rPr lang="en-GB" sz="800" i="1" dirty="0" err="1">
                <a:solidFill>
                  <a:schemeClr val="accent1"/>
                </a:solidFill>
                <a:latin typeface="Arial" panose="020B0604020202020204" pitchFamily="34" charset="0"/>
                <a:cs typeface="Arial" panose="020B0604020202020204" pitchFamily="34" charset="0"/>
              </a:rPr>
              <a:t>Rusu</a:t>
            </a:r>
            <a:endParaRPr lang="en-CH" sz="800" i="1" dirty="0">
              <a:solidFill>
                <a:schemeClr val="accent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D15EAFE-DFCD-7E4E-BA02-93CE986CAE3B}"/>
              </a:ext>
            </a:extLst>
          </p:cNvPr>
          <p:cNvSpPr txBox="1"/>
          <p:nvPr/>
        </p:nvSpPr>
        <p:spPr>
          <a:xfrm>
            <a:off x="3751636" y="2735648"/>
            <a:ext cx="668773" cy="400110"/>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CMB-S4</a:t>
            </a:r>
          </a:p>
          <a:p>
            <a:r>
              <a:rPr lang="en-CH" sz="1000" dirty="0">
                <a:solidFill>
                  <a:schemeClr val="accent1"/>
                </a:solidFill>
                <a:latin typeface="Arial" panose="020B0604020202020204" pitchFamily="34" charset="0"/>
                <a:cs typeface="Arial" panose="020B0604020202020204" pitchFamily="34" charset="0"/>
              </a:rPr>
              <a:t>Det.A</a:t>
            </a:r>
            <a:r>
              <a:rPr lang="en-GB" sz="1000" dirty="0">
                <a:solidFill>
                  <a:schemeClr val="accent1"/>
                </a:solidFill>
                <a:latin typeface="Arial" panose="020B0604020202020204" pitchFamily="34" charset="0"/>
                <a:cs typeface="Arial" panose="020B0604020202020204" pitchFamily="34" charset="0"/>
              </a:rPr>
              <a:t>s</a:t>
            </a:r>
            <a:r>
              <a:rPr lang="en-CH" sz="1000" dirty="0">
                <a:solidFill>
                  <a:schemeClr val="accent1"/>
                </a:solidFill>
                <a:latin typeface="Arial" panose="020B0604020202020204" pitchFamily="34" charset="0"/>
                <a:cs typeface="Arial" panose="020B0604020202020204" pitchFamily="34" charset="0"/>
              </a:rPr>
              <a:t>s.</a:t>
            </a:r>
          </a:p>
        </p:txBody>
      </p:sp>
      <p:sp>
        <p:nvSpPr>
          <p:cNvPr id="20" name="TextBox 19">
            <a:extLst>
              <a:ext uri="{FF2B5EF4-FFF2-40B4-BE49-F238E27FC236}">
                <a16:creationId xmlns:a16="http://schemas.microsoft.com/office/drawing/2014/main" id="{947E32E1-2D5F-9D47-AECD-370CC6929127}"/>
              </a:ext>
            </a:extLst>
          </p:cNvPr>
          <p:cNvSpPr txBox="1"/>
          <p:nvPr/>
        </p:nvSpPr>
        <p:spPr>
          <a:xfrm>
            <a:off x="3736412" y="3035083"/>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21" name="TextBox 20">
            <a:extLst>
              <a:ext uri="{FF2B5EF4-FFF2-40B4-BE49-F238E27FC236}">
                <a16:creationId xmlns:a16="http://schemas.microsoft.com/office/drawing/2014/main" id="{D0825228-A481-8143-A40F-2684C1086E84}"/>
              </a:ext>
            </a:extLst>
          </p:cNvPr>
          <p:cNvSpPr txBox="1"/>
          <p:nvPr/>
        </p:nvSpPr>
        <p:spPr>
          <a:xfrm>
            <a:off x="4426467" y="1907879"/>
            <a:ext cx="894797"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Core Lab</a:t>
            </a:r>
          </a:p>
          <a:p>
            <a:pPr algn="ctr"/>
            <a:r>
              <a:rPr lang="en-US" sz="1000" dirty="0">
                <a:solidFill>
                  <a:schemeClr val="accent1"/>
                </a:solidFill>
                <a:latin typeface="Arial" panose="020B0604020202020204" pitchFamily="34" charset="0"/>
                <a:cs typeface="Arial" panose="020B0604020202020204" pitchFamily="34" charset="0"/>
              </a:rPr>
              <a:t>Clean Room</a:t>
            </a:r>
            <a:endParaRPr lang="en-CH" sz="1000" dirty="0">
              <a:solidFill>
                <a:schemeClr val="accent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343B4DF-9269-7B43-8C23-5648635FA9CB}"/>
              </a:ext>
            </a:extLst>
          </p:cNvPr>
          <p:cNvSpPr txBox="1"/>
          <p:nvPr/>
        </p:nvSpPr>
        <p:spPr>
          <a:xfrm>
            <a:off x="4461290" y="2225896"/>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3" name="TextBox 22">
            <a:extLst>
              <a:ext uri="{FF2B5EF4-FFF2-40B4-BE49-F238E27FC236}">
                <a16:creationId xmlns:a16="http://schemas.microsoft.com/office/drawing/2014/main" id="{E9386653-CA48-8141-87AF-AD297B2141C3}"/>
              </a:ext>
            </a:extLst>
          </p:cNvPr>
          <p:cNvSpPr txBox="1"/>
          <p:nvPr/>
        </p:nvSpPr>
        <p:spPr>
          <a:xfrm>
            <a:off x="5442568" y="1777942"/>
            <a:ext cx="1763624"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G-WEST</a:t>
            </a:r>
          </a:p>
          <a:p>
            <a:pPr algn="ctr"/>
            <a:r>
              <a:rPr lang="en-US" sz="1000" dirty="0">
                <a:solidFill>
                  <a:schemeClr val="accent1"/>
                </a:solidFill>
                <a:latin typeface="Arial" panose="020B0604020202020204" pitchFamily="34" charset="0"/>
                <a:cs typeface="Arial" panose="020B0604020202020204" pitchFamily="34" charset="0"/>
              </a:rPr>
              <a:t>CCD &amp; Future Collider R&amp;D</a:t>
            </a:r>
            <a:endParaRPr lang="en-CH" sz="1000" dirty="0">
              <a:solidFill>
                <a:schemeClr val="accent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1F5E892-C2E8-EA45-A44C-AE94AB818B0D}"/>
              </a:ext>
            </a:extLst>
          </p:cNvPr>
          <p:cNvSpPr txBox="1"/>
          <p:nvPr/>
        </p:nvSpPr>
        <p:spPr>
          <a:xfrm>
            <a:off x="5368345" y="2086720"/>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5" name="TextBox 24">
            <a:extLst>
              <a:ext uri="{FF2B5EF4-FFF2-40B4-BE49-F238E27FC236}">
                <a16:creationId xmlns:a16="http://schemas.microsoft.com/office/drawing/2014/main" id="{F5A61B08-54BC-3240-9248-ADE7CDA0F00B}"/>
              </a:ext>
            </a:extLst>
          </p:cNvPr>
          <p:cNvSpPr txBox="1"/>
          <p:nvPr/>
        </p:nvSpPr>
        <p:spPr>
          <a:xfrm>
            <a:off x="5294577" y="2563733"/>
            <a:ext cx="92685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Warm</a:t>
            </a:r>
            <a:endParaRPr lang="en-CH" sz="1000" dirty="0">
              <a:solidFill>
                <a:schemeClr val="accent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8620480-410F-414B-A8F6-87743BBDD2F5}"/>
              </a:ext>
            </a:extLst>
          </p:cNvPr>
          <p:cNvSpPr txBox="1"/>
          <p:nvPr/>
        </p:nvSpPr>
        <p:spPr>
          <a:xfrm>
            <a:off x="5284085" y="2714366"/>
            <a:ext cx="59663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M.Nunes</a:t>
            </a:r>
          </a:p>
        </p:txBody>
      </p:sp>
      <p:sp>
        <p:nvSpPr>
          <p:cNvPr id="27" name="TextBox 26">
            <a:extLst>
              <a:ext uri="{FF2B5EF4-FFF2-40B4-BE49-F238E27FC236}">
                <a16:creationId xmlns:a16="http://schemas.microsoft.com/office/drawing/2014/main" id="{12667789-320B-B747-B625-77AE82C13E61}"/>
              </a:ext>
            </a:extLst>
          </p:cNvPr>
          <p:cNvSpPr txBox="1"/>
          <p:nvPr/>
        </p:nvSpPr>
        <p:spPr>
          <a:xfrm>
            <a:off x="8101357" y="2014832"/>
            <a:ext cx="84670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Cold</a:t>
            </a:r>
            <a:endParaRPr lang="en-CH" sz="1000" dirty="0">
              <a:solidFill>
                <a:schemeClr val="accent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1554037-5186-CC4E-A6BC-DC714C973259}"/>
              </a:ext>
            </a:extLst>
          </p:cNvPr>
          <p:cNvSpPr txBox="1"/>
          <p:nvPr/>
        </p:nvSpPr>
        <p:spPr>
          <a:xfrm>
            <a:off x="8050790" y="2165465"/>
            <a:ext cx="73289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F.Blaszczyk</a:t>
            </a:r>
          </a:p>
        </p:txBody>
      </p:sp>
      <p:sp>
        <p:nvSpPr>
          <p:cNvPr id="30" name="TextBox 29">
            <a:extLst>
              <a:ext uri="{FF2B5EF4-FFF2-40B4-BE49-F238E27FC236}">
                <a16:creationId xmlns:a16="http://schemas.microsoft.com/office/drawing/2014/main" id="{FFBE2EF1-67F5-BA43-A5A3-F7965710B7F3}"/>
              </a:ext>
            </a:extLst>
          </p:cNvPr>
          <p:cNvSpPr txBox="1"/>
          <p:nvPr/>
        </p:nvSpPr>
        <p:spPr>
          <a:xfrm>
            <a:off x="0" y="5618111"/>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rooms in the zone</a:t>
            </a:r>
          </a:p>
        </p:txBody>
      </p:sp>
      <p:sp>
        <p:nvSpPr>
          <p:cNvPr id="33" name="TextBox 32">
            <a:extLst>
              <a:ext uri="{FF2B5EF4-FFF2-40B4-BE49-F238E27FC236}">
                <a16:creationId xmlns:a16="http://schemas.microsoft.com/office/drawing/2014/main" id="{4FD534E2-BF77-BA49-82E6-1E4A609BC282}"/>
              </a:ext>
            </a:extLst>
          </p:cNvPr>
          <p:cNvSpPr txBox="1"/>
          <p:nvPr/>
        </p:nvSpPr>
        <p:spPr>
          <a:xfrm>
            <a:off x="1576809" y="2773529"/>
            <a:ext cx="1085554"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East </a:t>
            </a:r>
          </a:p>
          <a:p>
            <a:pPr algn="ctr"/>
            <a:r>
              <a:rPr lang="en-CH" sz="1000" dirty="0">
                <a:solidFill>
                  <a:schemeClr val="accent1"/>
                </a:solidFill>
                <a:latin typeface="Arial" panose="020B0604020202020204" pitchFamily="34" charset="0"/>
                <a:cs typeface="Arial" panose="020B0604020202020204" pitchFamily="34" charset="0"/>
              </a:rPr>
              <a:t>(DM detectors)</a:t>
            </a:r>
          </a:p>
        </p:txBody>
      </p:sp>
      <p:sp>
        <p:nvSpPr>
          <p:cNvPr id="40" name="TextBox 39">
            <a:extLst>
              <a:ext uri="{FF2B5EF4-FFF2-40B4-BE49-F238E27FC236}">
                <a16:creationId xmlns:a16="http://schemas.microsoft.com/office/drawing/2014/main" id="{A264A7D2-11CB-974F-AA62-8F0815B08123}"/>
              </a:ext>
            </a:extLst>
          </p:cNvPr>
          <p:cNvSpPr txBox="1"/>
          <p:nvPr/>
        </p:nvSpPr>
        <p:spPr>
          <a:xfrm>
            <a:off x="157743" y="147109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G490</a:t>
            </a:r>
          </a:p>
        </p:txBody>
      </p:sp>
      <p:sp>
        <p:nvSpPr>
          <p:cNvPr id="41" name="TextBox 40">
            <a:extLst>
              <a:ext uri="{FF2B5EF4-FFF2-40B4-BE49-F238E27FC236}">
                <a16:creationId xmlns:a16="http://schemas.microsoft.com/office/drawing/2014/main" id="{94971FF4-7DA1-4244-9947-ECCB1C801CE5}"/>
              </a:ext>
            </a:extLst>
          </p:cNvPr>
          <p:cNvSpPr txBox="1"/>
          <p:nvPr/>
        </p:nvSpPr>
        <p:spPr>
          <a:xfrm>
            <a:off x="405502" y="174362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G480</a:t>
            </a:r>
          </a:p>
        </p:txBody>
      </p:sp>
      <p:sp>
        <p:nvSpPr>
          <p:cNvPr id="42" name="TextBox 41">
            <a:extLst>
              <a:ext uri="{FF2B5EF4-FFF2-40B4-BE49-F238E27FC236}">
                <a16:creationId xmlns:a16="http://schemas.microsoft.com/office/drawing/2014/main" id="{4331B5CE-EDA5-9247-9801-EE77D8A91168}"/>
              </a:ext>
            </a:extLst>
          </p:cNvPr>
          <p:cNvSpPr txBox="1"/>
          <p:nvPr/>
        </p:nvSpPr>
        <p:spPr>
          <a:xfrm>
            <a:off x="157743" y="208672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G460</a:t>
            </a:r>
          </a:p>
        </p:txBody>
      </p:sp>
      <p:sp>
        <p:nvSpPr>
          <p:cNvPr id="43" name="TextBox 42">
            <a:extLst>
              <a:ext uri="{FF2B5EF4-FFF2-40B4-BE49-F238E27FC236}">
                <a16:creationId xmlns:a16="http://schemas.microsoft.com/office/drawing/2014/main" id="{BB05E9EE-8055-104F-968A-70500D27B049}"/>
              </a:ext>
            </a:extLst>
          </p:cNvPr>
          <p:cNvSpPr txBox="1"/>
          <p:nvPr/>
        </p:nvSpPr>
        <p:spPr>
          <a:xfrm>
            <a:off x="82511"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G430</a:t>
            </a:r>
          </a:p>
        </p:txBody>
      </p:sp>
      <p:sp>
        <p:nvSpPr>
          <p:cNvPr id="44" name="TextBox 43">
            <a:extLst>
              <a:ext uri="{FF2B5EF4-FFF2-40B4-BE49-F238E27FC236}">
                <a16:creationId xmlns:a16="http://schemas.microsoft.com/office/drawing/2014/main" id="{39D7F3DB-79D8-1046-8865-4ACCD8661516}"/>
              </a:ext>
            </a:extLst>
          </p:cNvPr>
          <p:cNvSpPr txBox="1"/>
          <p:nvPr/>
        </p:nvSpPr>
        <p:spPr>
          <a:xfrm>
            <a:off x="1211998" y="171446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G523</a:t>
            </a:r>
          </a:p>
        </p:txBody>
      </p:sp>
      <p:sp>
        <p:nvSpPr>
          <p:cNvPr id="45" name="TextBox 44">
            <a:extLst>
              <a:ext uri="{FF2B5EF4-FFF2-40B4-BE49-F238E27FC236}">
                <a16:creationId xmlns:a16="http://schemas.microsoft.com/office/drawing/2014/main" id="{B71DD61E-2284-6F4D-A81B-0374B8A9B1F4}"/>
              </a:ext>
            </a:extLst>
          </p:cNvPr>
          <p:cNvSpPr txBox="1"/>
          <p:nvPr/>
        </p:nvSpPr>
        <p:spPr>
          <a:xfrm>
            <a:off x="1118095" y="2107934"/>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G535</a:t>
            </a:r>
          </a:p>
        </p:txBody>
      </p:sp>
      <p:sp>
        <p:nvSpPr>
          <p:cNvPr id="46" name="TextBox 45">
            <a:extLst>
              <a:ext uri="{FF2B5EF4-FFF2-40B4-BE49-F238E27FC236}">
                <a16:creationId xmlns:a16="http://schemas.microsoft.com/office/drawing/2014/main" id="{4DFBB8E2-067C-B549-9A84-05FAFC96AC3C}"/>
              </a:ext>
            </a:extLst>
          </p:cNvPr>
          <p:cNvSpPr txBox="1"/>
          <p:nvPr/>
        </p:nvSpPr>
        <p:spPr>
          <a:xfrm>
            <a:off x="2119586" y="25652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G321</a:t>
            </a:r>
          </a:p>
        </p:txBody>
      </p:sp>
      <p:sp>
        <p:nvSpPr>
          <p:cNvPr id="47" name="TextBox 46">
            <a:extLst>
              <a:ext uri="{FF2B5EF4-FFF2-40B4-BE49-F238E27FC236}">
                <a16:creationId xmlns:a16="http://schemas.microsoft.com/office/drawing/2014/main" id="{E5B3E199-C9CE-6149-8D6B-337B53AB7A74}"/>
              </a:ext>
            </a:extLst>
          </p:cNvPr>
          <p:cNvSpPr txBox="1"/>
          <p:nvPr/>
        </p:nvSpPr>
        <p:spPr>
          <a:xfrm>
            <a:off x="1046824" y="279315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G350</a:t>
            </a:r>
          </a:p>
        </p:txBody>
      </p:sp>
      <p:sp>
        <p:nvSpPr>
          <p:cNvPr id="48" name="TextBox 47">
            <a:extLst>
              <a:ext uri="{FF2B5EF4-FFF2-40B4-BE49-F238E27FC236}">
                <a16:creationId xmlns:a16="http://schemas.microsoft.com/office/drawing/2014/main" id="{1C610248-8379-D346-8C89-8A876319E9F6}"/>
              </a:ext>
            </a:extLst>
          </p:cNvPr>
          <p:cNvSpPr txBox="1"/>
          <p:nvPr/>
        </p:nvSpPr>
        <p:spPr>
          <a:xfrm>
            <a:off x="2160146" y="180605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G563</a:t>
            </a:r>
          </a:p>
        </p:txBody>
      </p:sp>
      <p:sp>
        <p:nvSpPr>
          <p:cNvPr id="49" name="TextBox 48">
            <a:extLst>
              <a:ext uri="{FF2B5EF4-FFF2-40B4-BE49-F238E27FC236}">
                <a16:creationId xmlns:a16="http://schemas.microsoft.com/office/drawing/2014/main" id="{8C23202B-319C-8544-9B5C-B909ADB0AFDA}"/>
              </a:ext>
            </a:extLst>
          </p:cNvPr>
          <p:cNvSpPr txBox="1"/>
          <p:nvPr/>
        </p:nvSpPr>
        <p:spPr>
          <a:xfrm>
            <a:off x="1601543" y="232530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G325</a:t>
            </a:r>
          </a:p>
        </p:txBody>
      </p:sp>
      <p:sp>
        <p:nvSpPr>
          <p:cNvPr id="50" name="TextBox 49">
            <a:extLst>
              <a:ext uri="{FF2B5EF4-FFF2-40B4-BE49-F238E27FC236}">
                <a16:creationId xmlns:a16="http://schemas.microsoft.com/office/drawing/2014/main" id="{40594630-51DD-FB43-AF21-52595E1CB57E}"/>
              </a:ext>
            </a:extLst>
          </p:cNvPr>
          <p:cNvSpPr txBox="1"/>
          <p:nvPr/>
        </p:nvSpPr>
        <p:spPr>
          <a:xfrm>
            <a:off x="2854148" y="231911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G295</a:t>
            </a:r>
          </a:p>
        </p:txBody>
      </p:sp>
      <p:sp>
        <p:nvSpPr>
          <p:cNvPr id="51" name="TextBox 50">
            <a:extLst>
              <a:ext uri="{FF2B5EF4-FFF2-40B4-BE49-F238E27FC236}">
                <a16:creationId xmlns:a16="http://schemas.microsoft.com/office/drawing/2014/main" id="{9A550130-4D28-2949-8F19-A09B8B7E643A}"/>
              </a:ext>
            </a:extLst>
          </p:cNvPr>
          <p:cNvSpPr txBox="1"/>
          <p:nvPr/>
        </p:nvSpPr>
        <p:spPr>
          <a:xfrm>
            <a:off x="3698845" y="183638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G623</a:t>
            </a:r>
          </a:p>
        </p:txBody>
      </p:sp>
      <p:sp>
        <p:nvSpPr>
          <p:cNvPr id="52" name="TextBox 51">
            <a:extLst>
              <a:ext uri="{FF2B5EF4-FFF2-40B4-BE49-F238E27FC236}">
                <a16:creationId xmlns:a16="http://schemas.microsoft.com/office/drawing/2014/main" id="{9933F8D8-3BF7-394A-BEA9-94A3710A4C0E}"/>
              </a:ext>
            </a:extLst>
          </p:cNvPr>
          <p:cNvSpPr txBox="1"/>
          <p:nvPr/>
        </p:nvSpPr>
        <p:spPr>
          <a:xfrm>
            <a:off x="2500508"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G301</a:t>
            </a:r>
          </a:p>
        </p:txBody>
      </p:sp>
      <p:sp>
        <p:nvSpPr>
          <p:cNvPr id="53" name="TextBox 52">
            <a:extLst>
              <a:ext uri="{FF2B5EF4-FFF2-40B4-BE49-F238E27FC236}">
                <a16:creationId xmlns:a16="http://schemas.microsoft.com/office/drawing/2014/main" id="{FC021021-9E92-314D-8BFD-DA6BC8AB20A3}"/>
              </a:ext>
            </a:extLst>
          </p:cNvPr>
          <p:cNvSpPr txBox="1"/>
          <p:nvPr/>
        </p:nvSpPr>
        <p:spPr>
          <a:xfrm>
            <a:off x="2862700" y="269739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G291</a:t>
            </a:r>
          </a:p>
        </p:txBody>
      </p:sp>
      <p:sp>
        <p:nvSpPr>
          <p:cNvPr id="54" name="TextBox 53">
            <a:extLst>
              <a:ext uri="{FF2B5EF4-FFF2-40B4-BE49-F238E27FC236}">
                <a16:creationId xmlns:a16="http://schemas.microsoft.com/office/drawing/2014/main" id="{A479E2EB-C631-9B4E-8491-256232A9712D}"/>
              </a:ext>
            </a:extLst>
          </p:cNvPr>
          <p:cNvSpPr txBox="1"/>
          <p:nvPr/>
        </p:nvSpPr>
        <p:spPr>
          <a:xfrm>
            <a:off x="3374029" y="267990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G271</a:t>
            </a:r>
          </a:p>
        </p:txBody>
      </p:sp>
      <p:sp>
        <p:nvSpPr>
          <p:cNvPr id="55" name="TextBox 54">
            <a:extLst>
              <a:ext uri="{FF2B5EF4-FFF2-40B4-BE49-F238E27FC236}">
                <a16:creationId xmlns:a16="http://schemas.microsoft.com/office/drawing/2014/main" id="{89230631-CF78-7A40-A09B-07E3CE7218F4}"/>
              </a:ext>
            </a:extLst>
          </p:cNvPr>
          <p:cNvSpPr txBox="1"/>
          <p:nvPr/>
        </p:nvSpPr>
        <p:spPr>
          <a:xfrm>
            <a:off x="3856936" y="255842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G251</a:t>
            </a:r>
          </a:p>
        </p:txBody>
      </p:sp>
      <p:sp>
        <p:nvSpPr>
          <p:cNvPr id="56" name="TextBox 55">
            <a:extLst>
              <a:ext uri="{FF2B5EF4-FFF2-40B4-BE49-F238E27FC236}">
                <a16:creationId xmlns:a16="http://schemas.microsoft.com/office/drawing/2014/main" id="{6C360A47-6F8E-654C-8BC0-8239533ED6CE}"/>
              </a:ext>
            </a:extLst>
          </p:cNvPr>
          <p:cNvSpPr txBox="1"/>
          <p:nvPr/>
        </p:nvSpPr>
        <p:spPr>
          <a:xfrm>
            <a:off x="4592700" y="262600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G211</a:t>
            </a:r>
          </a:p>
        </p:txBody>
      </p:sp>
      <p:sp>
        <p:nvSpPr>
          <p:cNvPr id="57" name="TextBox 56">
            <a:extLst>
              <a:ext uri="{FF2B5EF4-FFF2-40B4-BE49-F238E27FC236}">
                <a16:creationId xmlns:a16="http://schemas.microsoft.com/office/drawing/2014/main" id="{CD7909D7-264E-C84C-B61E-4C188747AFFD}"/>
              </a:ext>
            </a:extLst>
          </p:cNvPr>
          <p:cNvSpPr txBox="1"/>
          <p:nvPr/>
        </p:nvSpPr>
        <p:spPr>
          <a:xfrm>
            <a:off x="5880723" y="287422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G161</a:t>
            </a:r>
          </a:p>
        </p:txBody>
      </p:sp>
      <p:sp>
        <p:nvSpPr>
          <p:cNvPr id="58" name="TextBox 57">
            <a:extLst>
              <a:ext uri="{FF2B5EF4-FFF2-40B4-BE49-F238E27FC236}">
                <a16:creationId xmlns:a16="http://schemas.microsoft.com/office/drawing/2014/main" id="{8E854F91-CC68-714F-84AA-E4845C3D92AC}"/>
              </a:ext>
            </a:extLst>
          </p:cNvPr>
          <p:cNvSpPr txBox="1"/>
          <p:nvPr/>
        </p:nvSpPr>
        <p:spPr>
          <a:xfrm>
            <a:off x="6907137" y="3053767"/>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G121</a:t>
            </a:r>
          </a:p>
        </p:txBody>
      </p:sp>
      <p:sp>
        <p:nvSpPr>
          <p:cNvPr id="59" name="TextBox 58">
            <a:extLst>
              <a:ext uri="{FF2B5EF4-FFF2-40B4-BE49-F238E27FC236}">
                <a16:creationId xmlns:a16="http://schemas.microsoft.com/office/drawing/2014/main" id="{B56685C0-613E-4D4E-9182-4C98F38BC5E5}"/>
              </a:ext>
            </a:extLst>
          </p:cNvPr>
          <p:cNvSpPr txBox="1"/>
          <p:nvPr/>
        </p:nvSpPr>
        <p:spPr>
          <a:xfrm>
            <a:off x="6901175" y="262585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G123</a:t>
            </a:r>
          </a:p>
        </p:txBody>
      </p:sp>
      <p:sp>
        <p:nvSpPr>
          <p:cNvPr id="60" name="TextBox 59">
            <a:extLst>
              <a:ext uri="{FF2B5EF4-FFF2-40B4-BE49-F238E27FC236}">
                <a16:creationId xmlns:a16="http://schemas.microsoft.com/office/drawing/2014/main" id="{337D2AF0-670F-814D-B0A8-6222191757F7}"/>
              </a:ext>
            </a:extLst>
          </p:cNvPr>
          <p:cNvSpPr txBox="1"/>
          <p:nvPr/>
        </p:nvSpPr>
        <p:spPr>
          <a:xfrm>
            <a:off x="7206192" y="246815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G113</a:t>
            </a:r>
          </a:p>
        </p:txBody>
      </p:sp>
      <p:sp>
        <p:nvSpPr>
          <p:cNvPr id="61" name="TextBox 60">
            <a:extLst>
              <a:ext uri="{FF2B5EF4-FFF2-40B4-BE49-F238E27FC236}">
                <a16:creationId xmlns:a16="http://schemas.microsoft.com/office/drawing/2014/main" id="{09370584-C3A3-214A-9C86-071639103572}"/>
              </a:ext>
            </a:extLst>
          </p:cNvPr>
          <p:cNvSpPr txBox="1"/>
          <p:nvPr/>
        </p:nvSpPr>
        <p:spPr>
          <a:xfrm>
            <a:off x="5739713" y="231069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G165</a:t>
            </a:r>
          </a:p>
        </p:txBody>
      </p:sp>
      <p:sp>
        <p:nvSpPr>
          <p:cNvPr id="62" name="TextBox 61">
            <a:extLst>
              <a:ext uri="{FF2B5EF4-FFF2-40B4-BE49-F238E27FC236}">
                <a16:creationId xmlns:a16="http://schemas.microsoft.com/office/drawing/2014/main" id="{50EE8683-110B-D447-98EC-FBB370F56C8C}"/>
              </a:ext>
            </a:extLst>
          </p:cNvPr>
          <p:cNvSpPr txBox="1"/>
          <p:nvPr/>
        </p:nvSpPr>
        <p:spPr>
          <a:xfrm>
            <a:off x="8077410" y="2579121"/>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G044</a:t>
            </a:r>
          </a:p>
        </p:txBody>
      </p:sp>
      <p:sp>
        <p:nvSpPr>
          <p:cNvPr id="63" name="TextBox 62">
            <a:extLst>
              <a:ext uri="{FF2B5EF4-FFF2-40B4-BE49-F238E27FC236}">
                <a16:creationId xmlns:a16="http://schemas.microsoft.com/office/drawing/2014/main" id="{C234D853-A260-8443-927B-9887D032D176}"/>
              </a:ext>
            </a:extLst>
          </p:cNvPr>
          <p:cNvSpPr txBox="1"/>
          <p:nvPr/>
        </p:nvSpPr>
        <p:spPr>
          <a:xfrm>
            <a:off x="7267680" y="156704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G771</a:t>
            </a:r>
          </a:p>
        </p:txBody>
      </p:sp>
      <p:sp>
        <p:nvSpPr>
          <p:cNvPr id="64" name="TextBox 63">
            <a:extLst>
              <a:ext uri="{FF2B5EF4-FFF2-40B4-BE49-F238E27FC236}">
                <a16:creationId xmlns:a16="http://schemas.microsoft.com/office/drawing/2014/main" id="{5D2B27D2-931D-8B4C-BDBE-5263A6F7DBC3}"/>
              </a:ext>
            </a:extLst>
          </p:cNvPr>
          <p:cNvSpPr txBox="1"/>
          <p:nvPr/>
        </p:nvSpPr>
        <p:spPr>
          <a:xfrm>
            <a:off x="5630367" y="172283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G723</a:t>
            </a:r>
          </a:p>
        </p:txBody>
      </p:sp>
      <p:sp>
        <p:nvSpPr>
          <p:cNvPr id="65" name="TextBox 64">
            <a:extLst>
              <a:ext uri="{FF2B5EF4-FFF2-40B4-BE49-F238E27FC236}">
                <a16:creationId xmlns:a16="http://schemas.microsoft.com/office/drawing/2014/main" id="{B3353FF5-E947-144F-818A-8217C90B50D5}"/>
              </a:ext>
            </a:extLst>
          </p:cNvPr>
          <p:cNvSpPr txBox="1"/>
          <p:nvPr/>
        </p:nvSpPr>
        <p:spPr>
          <a:xfrm>
            <a:off x="4397010" y="159060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G671</a:t>
            </a:r>
          </a:p>
        </p:txBody>
      </p:sp>
      <p:pic>
        <p:nvPicPr>
          <p:cNvPr id="66" name="Picture 65">
            <a:extLst>
              <a:ext uri="{FF2B5EF4-FFF2-40B4-BE49-F238E27FC236}">
                <a16:creationId xmlns:a16="http://schemas.microsoft.com/office/drawing/2014/main" id="{5A4D6076-E7B9-8A4B-949E-1B0413869791}"/>
              </a:ext>
            </a:extLst>
          </p:cNvPr>
          <p:cNvPicPr>
            <a:picLocks noChangeAspect="1"/>
          </p:cNvPicPr>
          <p:nvPr/>
        </p:nvPicPr>
        <p:blipFill>
          <a:blip r:embed="rId3"/>
          <a:stretch>
            <a:fillRect/>
          </a:stretch>
        </p:blipFill>
        <p:spPr>
          <a:xfrm>
            <a:off x="39710" y="3590125"/>
            <a:ext cx="5168900" cy="2006600"/>
          </a:xfrm>
          <a:prstGeom prst="rect">
            <a:avLst/>
          </a:prstGeom>
        </p:spPr>
      </p:pic>
      <p:sp>
        <p:nvSpPr>
          <p:cNvPr id="67" name="TextBox 66">
            <a:extLst>
              <a:ext uri="{FF2B5EF4-FFF2-40B4-BE49-F238E27FC236}">
                <a16:creationId xmlns:a16="http://schemas.microsoft.com/office/drawing/2014/main" id="{8B54482A-F4D9-7147-962A-B9260097E3D1}"/>
              </a:ext>
            </a:extLst>
          </p:cNvPr>
          <p:cNvSpPr txBox="1"/>
          <p:nvPr/>
        </p:nvSpPr>
        <p:spPr>
          <a:xfrm>
            <a:off x="211237" y="174699"/>
            <a:ext cx="7877908" cy="646331"/>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This slide was sent to Lori </a:t>
            </a:r>
            <a:r>
              <a:rPr lang="en-GB" dirty="0" err="1">
                <a:solidFill>
                  <a:schemeClr val="accent1"/>
                </a:solidFill>
                <a:latin typeface="Arial" panose="020B0604020202020204" pitchFamily="34" charset="0"/>
                <a:cs typeface="Arial" panose="020B0604020202020204" pitchFamily="34" charset="0"/>
              </a:rPr>
              <a:t>Limberg</a:t>
            </a:r>
            <a:r>
              <a:rPr lang="en-GB" dirty="0">
                <a:solidFill>
                  <a:schemeClr val="accent1"/>
                </a:solidFill>
                <a:latin typeface="Arial" panose="020B0604020202020204" pitchFamily="34" charset="0"/>
                <a:cs typeface="Arial" panose="020B0604020202020204" pitchFamily="34" charset="0"/>
              </a:rPr>
              <a:t> (card access). Let me know if there are modifications needed  </a:t>
            </a:r>
          </a:p>
        </p:txBody>
      </p:sp>
    </p:spTree>
    <p:extLst>
      <p:ext uri="{BB962C8B-B14F-4D97-AF65-F5344CB8AC3E}">
        <p14:creationId xmlns:p14="http://schemas.microsoft.com/office/powerpoint/2010/main" val="4186341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355312"/>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Gas shack: Had a conversation with Arv Vasonis and agreed that for the moment we will install the gas rack where we now have the bottles next to the 3rd garage door on the north/east side of the building</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2 large dumpsters (cardboard + regular waste) to be placed on t</a:t>
            </a:r>
            <a:r>
              <a:rPr lang="en-GB" dirty="0">
                <a:solidFill>
                  <a:schemeClr val="accent1"/>
                </a:solidFill>
                <a:latin typeface="Arial" panose="020B0604020202020204" pitchFamily="34" charset="0"/>
                <a:cs typeface="Arial" panose="020B0604020202020204" pitchFamily="34" charset="0"/>
              </a:rPr>
              <a:t>he</a:t>
            </a:r>
            <a:r>
              <a:rPr lang="en-CH" dirty="0">
                <a:solidFill>
                  <a:schemeClr val="accent1"/>
                </a:solidFill>
                <a:latin typeface="Arial" panose="020B0604020202020204" pitchFamily="34" charset="0"/>
                <a:cs typeface="Arial" panose="020B0604020202020204" pitchFamily="34" charset="0"/>
              </a:rPr>
              <a:t> north/east side of the building. Sue is following this up.</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People with office at IERC should ask for a key. There were instances when Security passed by and locked all doors and you might be locked out of your office if you do not have a key. I’ll try to understand whether I can ask security NOT to lock office door. Link for requesting a key here: </a:t>
            </a:r>
            <a:r>
              <a:rPr lang="en-GB"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https://www-esh.fnal.gov/pls/apex/f?p=150:1:17089239814925:::::</a:t>
            </a:r>
            <a:r>
              <a:rPr lang="en-GB" dirty="0">
                <a:solidFill>
                  <a:srgbClr val="C00000"/>
                </a:solidFill>
                <a:latin typeface="Arial" panose="020B0604020202020204" pitchFamily="34" charset="0"/>
                <a:cs typeface="Arial" panose="020B0604020202020204" pitchFamily="34" charset="0"/>
              </a:rPr>
              <a:t> </a:t>
            </a:r>
            <a:r>
              <a:rPr lang="en-GB" dirty="0">
                <a:solidFill>
                  <a:schemeClr val="accent1"/>
                </a:solidFill>
                <a:latin typeface="Arial" panose="020B0604020202020204" pitchFamily="34" charset="0"/>
                <a:cs typeface="Arial" panose="020B0604020202020204" pitchFamily="34" charset="0"/>
              </a:rPr>
              <a:t>Specify in the request your office number (but the key is actually the same for all offices and it is V2BB1)</a:t>
            </a: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We need waste basket for the offices. Also would the cleaning services clean the offices and emtpy the waste baskets ?</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Admin person for IERC to be nominated</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54</a:t>
            </a:fld>
            <a:endParaRPr lang="en-CH"/>
          </a:p>
        </p:txBody>
      </p:sp>
    </p:spTree>
    <p:extLst>
      <p:ext uri="{BB962C8B-B14F-4D97-AF65-F5344CB8AC3E}">
        <p14:creationId xmlns:p14="http://schemas.microsoft.com/office/powerpoint/2010/main" val="3034152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Great Hall East (G321) has now been assigned for work related to SNSPD characterization for BREAD, quantum capacitance detectors and related generic </a:t>
            </a:r>
            <a:r>
              <a:rPr lang="en-US" dirty="0" err="1">
                <a:solidFill>
                  <a:schemeClr val="accent1"/>
                </a:solidFill>
                <a:latin typeface="Arial" panose="020B0604020202020204" pitchFamily="34" charset="0"/>
                <a:cs typeface="Arial" panose="020B0604020202020204" pitchFamily="34" charset="0"/>
              </a:rPr>
              <a:t>r&amp;d</a:t>
            </a:r>
            <a:r>
              <a:rPr lang="en-US" dirty="0">
                <a:solidFill>
                  <a:schemeClr val="accent1"/>
                </a:solidFill>
                <a:latin typeface="Arial" panose="020B0604020202020204" pitchFamily="34" charset="0"/>
                <a:cs typeface="Arial" panose="020B0604020202020204" pitchFamily="34" charset="0"/>
              </a:rPr>
              <a:t>. Person responsible for it would be Cristian Pena. </a:t>
            </a:r>
          </a:p>
          <a:p>
            <a:endParaRPr lang="en-US" dirty="0">
              <a:solidFill>
                <a:schemeClr val="accent1"/>
              </a:solidFill>
              <a:latin typeface="Arial" panose="020B0604020202020204" pitchFamily="34" charset="0"/>
              <a:cs typeface="Arial" panose="020B0604020202020204" pitchFamily="34" charset="0"/>
            </a:endParaRPr>
          </a:p>
          <a:p>
            <a:r>
              <a:rPr lang="en-US" dirty="0">
                <a:solidFill>
                  <a:schemeClr val="accent1"/>
                </a:solidFill>
                <a:latin typeface="Arial" panose="020B0604020202020204" pitchFamily="34" charset="0"/>
                <a:cs typeface="Arial" panose="020B0604020202020204" pitchFamily="34" charset="0"/>
              </a:rPr>
              <a:t>As a general reminder:</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electrical work is needed it should be addressed to </a:t>
            </a:r>
            <a:r>
              <a:rPr lang="en-US" u="sng" dirty="0">
                <a:solidFill>
                  <a:schemeClr val="accent1"/>
                </a:solidFill>
                <a:latin typeface="Arial" panose="020B0604020202020204" pitchFamily="34" charset="0"/>
                <a:cs typeface="Arial" panose="020B0604020202020204" pitchFamily="34" charset="0"/>
              </a:rPr>
              <a:t>Dave Featherston </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any type of gas is involved and ODH analysis should be done prior to move the relevant equipment there. Contact </a:t>
            </a:r>
            <a:r>
              <a:rPr lang="en-US" u="sng" dirty="0">
                <a:solidFill>
                  <a:schemeClr val="accent1"/>
                </a:solidFill>
                <a:latin typeface="Arial" panose="020B0604020202020204" pitchFamily="34" charset="0"/>
                <a:cs typeface="Arial" panose="020B0604020202020204" pitchFamily="34" charset="0"/>
              </a:rPr>
              <a:t>Del </a:t>
            </a:r>
            <a:r>
              <a:rPr lang="en-US" u="sng" dirty="0" err="1">
                <a:solidFill>
                  <a:schemeClr val="accent1"/>
                </a:solidFill>
                <a:latin typeface="Arial" panose="020B0604020202020204" pitchFamily="34" charset="0"/>
                <a:cs typeface="Arial" panose="020B0604020202020204" pitchFamily="34" charset="0"/>
              </a:rPr>
              <a:t>Allspach</a:t>
            </a:r>
            <a:endParaRPr lang="en-US" u="sng" dirty="0">
              <a:solidFill>
                <a:schemeClr val="accent1"/>
              </a:solidFill>
              <a:latin typeface="Arial" panose="020B0604020202020204" pitchFamily="34" charset="0"/>
              <a:cs typeface="Arial" panose="020B0604020202020204" pitchFamily="34" charset="0"/>
            </a:endParaRP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equipment is to be place in the chase, </a:t>
            </a:r>
            <a:r>
              <a:rPr lang="en-US" u="sng" dirty="0">
                <a:solidFill>
                  <a:schemeClr val="accent1"/>
                </a:solidFill>
                <a:latin typeface="Arial" panose="020B0604020202020204" pitchFamily="34" charset="0"/>
                <a:cs typeface="Arial" panose="020B0604020202020204" pitchFamily="34" charset="0"/>
              </a:rPr>
              <a:t>Don Mitchel </a:t>
            </a:r>
            <a:r>
              <a:rPr lang="en-US" dirty="0">
                <a:solidFill>
                  <a:schemeClr val="accent1"/>
                </a:solidFill>
                <a:latin typeface="Arial" panose="020B0604020202020204" pitchFamily="34" charset="0"/>
                <a:cs typeface="Arial" panose="020B0604020202020204" pitchFamily="34" charset="0"/>
              </a:rPr>
              <a:t>is keeping track of the 3D model and should be consulted prior to install any new equipment. No equipment should be placed there without prior authorization.</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An ORC should be requested before operating any setup in any lab at IERC, even when the setup has already been reviewed when elsewhere. </a:t>
            </a:r>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https://fermipoint.fnal.gov/service/tsworc/Lists/tsworc/NewForm.aspx?Source=/service/tsworc/&amp;Beam=0&amp;orc=1</a:t>
            </a:r>
            <a:endParaRPr lang="en-CH"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55</a:t>
            </a:fld>
            <a:endParaRPr lang="en-CH"/>
          </a:p>
        </p:txBody>
      </p:sp>
    </p:spTree>
    <p:extLst>
      <p:ext uri="{BB962C8B-B14F-4D97-AF65-F5344CB8AC3E}">
        <p14:creationId xmlns:p14="http://schemas.microsoft.com/office/powerpoint/2010/main" val="1374412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4985980"/>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For any Ethernet connection, please follow the standard Fermilab procedures and submit a ServiceNow request:</a:t>
            </a:r>
          </a:p>
          <a:p>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http://appora.fnal.gov/pls/default/node_registration.html</a:t>
            </a:r>
            <a:r>
              <a:rPr lang="en-US"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https://fermi.servicenowservices.com/kb_view.do?sysparm_article=KB0010655</a:t>
            </a:r>
            <a:endParaRPr lang="en-US"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r>
              <a:rPr lang="en-GB" sz="1200" i="1" dirty="0">
                <a:solidFill>
                  <a:schemeClr val="accent1"/>
                </a:solidFill>
                <a:latin typeface="Arial" panose="020B0604020202020204" pitchFamily="34" charset="0"/>
                <a:cs typeface="Arial" panose="020B0604020202020204" pitchFamily="34" charset="0"/>
              </a:rPr>
              <a:t>We have found  recently that some patch jumpers for the LAB connections at IERC were moved on the patch panels to  centrally managed network equipment in the Equipment Chases.  </a:t>
            </a:r>
            <a:r>
              <a:rPr lang="en-GB" sz="1200" i="1" dirty="0">
                <a:solidFill>
                  <a:srgbClr val="C00000"/>
                </a:solidFill>
                <a:latin typeface="Arial" panose="020B0604020202020204" pitchFamily="34" charset="0"/>
                <a:cs typeface="Arial" panose="020B0604020202020204" pitchFamily="34" charset="0"/>
              </a:rPr>
              <a:t>I think it should be  a common sense that  nobody but Network Services/Network Cabling are allowed to  connect/disconnect/ move anything in the racks with network equipment</a:t>
            </a:r>
            <a:r>
              <a:rPr lang="en-GB" sz="1200" i="1" dirty="0">
                <a:solidFill>
                  <a:schemeClr val="accent1"/>
                </a:solidFill>
                <a:latin typeface="Arial" panose="020B0604020202020204" pitchFamily="34" charset="0"/>
                <a:cs typeface="Arial" panose="020B0604020202020204" pitchFamily="34" charset="0"/>
              </a:rPr>
              <a:t>. </a:t>
            </a:r>
            <a:r>
              <a:rPr lang="en-GB" sz="1200" i="1" dirty="0">
                <a:solidFill>
                  <a:srgbClr val="C00000"/>
                </a:solidFill>
                <a:latin typeface="Arial" panose="020B0604020202020204" pitchFamily="34" charset="0"/>
                <a:cs typeface="Arial" panose="020B0604020202020204" pitchFamily="34" charset="0"/>
              </a:rPr>
              <a:t>We expect that users in the new  IERC building will demonstrate  a common sense  by not touching  the centrally managed infrastructure.   For any networking needs, users just need to submit a ServiceNow request and we will take care of the rest.</a:t>
            </a:r>
          </a:p>
          <a:p>
            <a:r>
              <a:rPr lang="en-GB" sz="1200" i="1" dirty="0">
                <a:solidFill>
                  <a:schemeClr val="accent1"/>
                </a:solidFill>
                <a:latin typeface="Arial" panose="020B0604020202020204" pitchFamily="34" charset="0"/>
                <a:cs typeface="Arial" panose="020B0604020202020204" pitchFamily="34" charset="0"/>
              </a:rPr>
              <a:t> </a:t>
            </a:r>
          </a:p>
          <a:p>
            <a:r>
              <a:rPr lang="en-GB" sz="1200" i="1" dirty="0">
                <a:solidFill>
                  <a:schemeClr val="accent1"/>
                </a:solidFill>
                <a:latin typeface="Arial" panose="020B0604020202020204" pitchFamily="34" charset="0"/>
                <a:cs typeface="Arial" panose="020B0604020202020204" pitchFamily="34" charset="0"/>
              </a:rPr>
              <a:t>We have been scrutinized recently by Cyber security for locations with network equipment and who can access it. If it continues to  happening, we might be required to replace all racks with network equipment in the IERC by the  lockable cabinets at the  expense of IERC stakeholders.</a:t>
            </a:r>
            <a:endParaRPr lang="en-CH" sz="1200"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It is important that we are notified with some advance notice of any intervention at IERC, especially for what concern power outages and the HVAC system as it has an impact on safety since the ODH analysis is linked to the proper functioning of the HVAC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56</a:t>
            </a:fld>
            <a:endParaRPr lang="en-CH"/>
          </a:p>
        </p:txBody>
      </p:sp>
    </p:spTree>
    <p:extLst>
      <p:ext uri="{BB962C8B-B14F-4D97-AF65-F5344CB8AC3E}">
        <p14:creationId xmlns:p14="http://schemas.microsoft.com/office/powerpoint/2010/main" val="37355706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27196" y="9578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4456" y="459931"/>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Plans for 1</a:t>
            </a:r>
            <a:r>
              <a:rPr lang="en-US" baseline="30000" dirty="0">
                <a:solidFill>
                  <a:schemeClr val="accent1"/>
                </a:solidFill>
                <a:latin typeface="Arial" panose="020B0604020202020204" pitchFamily="34" charset="0"/>
                <a:cs typeface="Arial" panose="020B0604020202020204" pitchFamily="34" charset="0"/>
              </a:rPr>
              <a:t>st</a:t>
            </a:r>
            <a:r>
              <a:rPr lang="en-US" dirty="0">
                <a:solidFill>
                  <a:schemeClr val="accent1"/>
                </a:solidFill>
                <a:latin typeface="Arial" panose="020B0604020202020204" pitchFamily="34" charset="0"/>
                <a:cs typeface="Arial" panose="020B0604020202020204" pitchFamily="34" charset="0"/>
              </a:rPr>
              <a:t> floor open space laboratories:</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Electronics lab space</a:t>
            </a:r>
            <a:r>
              <a:rPr lang="en-US" dirty="0">
                <a:solidFill>
                  <a:schemeClr val="accent1"/>
                </a:solidFill>
                <a:latin typeface="Arial" panose="020B0604020202020204" pitchFamily="34" charset="0"/>
                <a:cs typeface="Arial" panose="020B0604020202020204" pitchFamily="34" charset="0"/>
              </a:rPr>
              <a:t>: meant for bench top type of setups (electrical, optical, test stations etc.)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In the process of getting appropriate space dividers</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16.5’ wide by 21’ long</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Tech lab space</a:t>
            </a:r>
            <a:r>
              <a:rPr lang="en-US" dirty="0">
                <a:solidFill>
                  <a:schemeClr val="accent1"/>
                </a:solidFill>
                <a:latin typeface="Arial" panose="020B0604020202020204" pitchFamily="34" charset="0"/>
                <a:cs typeface="Arial" panose="020B0604020202020204" pitchFamily="34" charset="0"/>
              </a:rPr>
              <a:t>: meant for more mechanical work and to provide space for the technicians to have their space/material and computer etc. in support of the activities on-going at IERC.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11’ wide by 21’ long</a:t>
            </a: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We are in the process of purchasing new benches/chairs for equipping more labs at a reasonable price.</a:t>
            </a:r>
            <a:endParaRPr lang="en-CH" dirty="0">
              <a:solidFill>
                <a:srgbClr val="C00000"/>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57</a:t>
            </a:fld>
            <a:endParaRPr lang="en-CH"/>
          </a:p>
        </p:txBody>
      </p:sp>
      <p:pic>
        <p:nvPicPr>
          <p:cNvPr id="8" name="Picture 7">
            <a:extLst>
              <a:ext uri="{FF2B5EF4-FFF2-40B4-BE49-F238E27FC236}">
                <a16:creationId xmlns:a16="http://schemas.microsoft.com/office/drawing/2014/main" id="{C5A17142-7E1D-1E4E-ADFD-C624E4F9B380}"/>
              </a:ext>
            </a:extLst>
          </p:cNvPr>
          <p:cNvPicPr>
            <a:picLocks noChangeAspect="1"/>
          </p:cNvPicPr>
          <p:nvPr/>
        </p:nvPicPr>
        <p:blipFill>
          <a:blip r:embed="rId2"/>
          <a:stretch>
            <a:fillRect/>
          </a:stretch>
        </p:blipFill>
        <p:spPr>
          <a:xfrm rot="5400000">
            <a:off x="3160426" y="457464"/>
            <a:ext cx="2823148" cy="9071020"/>
          </a:xfrm>
          <a:prstGeom prst="rect">
            <a:avLst/>
          </a:prstGeom>
        </p:spPr>
      </p:pic>
      <p:sp>
        <p:nvSpPr>
          <p:cNvPr id="9" name="Rectangle 8">
            <a:extLst>
              <a:ext uri="{FF2B5EF4-FFF2-40B4-BE49-F238E27FC236}">
                <a16:creationId xmlns:a16="http://schemas.microsoft.com/office/drawing/2014/main" id="{36FAC356-AFBA-B448-8303-248386363E5A}"/>
              </a:ext>
            </a:extLst>
          </p:cNvPr>
          <p:cNvSpPr/>
          <p:nvPr/>
        </p:nvSpPr>
        <p:spPr>
          <a:xfrm>
            <a:off x="2109151" y="5471910"/>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11" name="Straight Connector 10">
            <a:extLst>
              <a:ext uri="{FF2B5EF4-FFF2-40B4-BE49-F238E27FC236}">
                <a16:creationId xmlns:a16="http://schemas.microsoft.com/office/drawing/2014/main" id="{3006C7D0-238B-4144-8D68-A465790FDA17}"/>
              </a:ext>
            </a:extLst>
          </p:cNvPr>
          <p:cNvCxnSpPr>
            <a:cxnSpLocks/>
          </p:cNvCxnSpPr>
          <p:nvPr/>
        </p:nvCxnSpPr>
        <p:spPr>
          <a:xfrm flipV="1">
            <a:off x="24455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DE8E35-9E3C-AC45-B4A0-87A3ECC0F70B}"/>
              </a:ext>
            </a:extLst>
          </p:cNvPr>
          <p:cNvCxnSpPr>
            <a:cxnSpLocks/>
          </p:cNvCxnSpPr>
          <p:nvPr/>
        </p:nvCxnSpPr>
        <p:spPr>
          <a:xfrm flipV="1">
            <a:off x="23272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B3F291-9751-CC45-8ABC-1491774572C6}"/>
              </a:ext>
            </a:extLst>
          </p:cNvPr>
          <p:cNvCxnSpPr>
            <a:cxnSpLocks/>
          </p:cNvCxnSpPr>
          <p:nvPr/>
        </p:nvCxnSpPr>
        <p:spPr>
          <a:xfrm flipV="1">
            <a:off x="280750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B7A74A-4EB4-6F4E-BC6A-049FEC596810}"/>
              </a:ext>
            </a:extLst>
          </p:cNvPr>
          <p:cNvCxnSpPr>
            <a:cxnSpLocks/>
          </p:cNvCxnSpPr>
          <p:nvPr/>
        </p:nvCxnSpPr>
        <p:spPr>
          <a:xfrm flipV="1">
            <a:off x="268924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891EB-8D35-2249-BF14-BF4EB984AD99}"/>
              </a:ext>
            </a:extLst>
          </p:cNvPr>
          <p:cNvCxnSpPr>
            <a:cxnSpLocks/>
          </p:cNvCxnSpPr>
          <p:nvPr/>
        </p:nvCxnSpPr>
        <p:spPr>
          <a:xfrm flipV="1">
            <a:off x="31694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015F6C-7DFA-1449-82AA-6D285CCD246D}"/>
              </a:ext>
            </a:extLst>
          </p:cNvPr>
          <p:cNvCxnSpPr>
            <a:cxnSpLocks/>
          </p:cNvCxnSpPr>
          <p:nvPr/>
        </p:nvCxnSpPr>
        <p:spPr>
          <a:xfrm flipV="1">
            <a:off x="30511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F9009B4-9ABB-1A4E-9577-407A62B6F7EB}"/>
              </a:ext>
            </a:extLst>
          </p:cNvPr>
          <p:cNvCxnSpPr>
            <a:cxnSpLocks/>
          </p:cNvCxnSpPr>
          <p:nvPr/>
        </p:nvCxnSpPr>
        <p:spPr>
          <a:xfrm flipV="1">
            <a:off x="3509177"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39EB3C-F303-6A44-B34F-86455AB8709A}"/>
              </a:ext>
            </a:extLst>
          </p:cNvPr>
          <p:cNvCxnSpPr>
            <a:cxnSpLocks/>
          </p:cNvCxnSpPr>
          <p:nvPr/>
        </p:nvCxnSpPr>
        <p:spPr>
          <a:xfrm flipV="1">
            <a:off x="3390920"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7DC9CB-1911-7040-A8FD-78F1574EAB2A}"/>
              </a:ext>
            </a:extLst>
          </p:cNvPr>
          <p:cNvCxnSpPr>
            <a:cxnSpLocks/>
          </p:cNvCxnSpPr>
          <p:nvPr/>
        </p:nvCxnSpPr>
        <p:spPr>
          <a:xfrm flipV="1">
            <a:off x="38679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6B0630-4470-A841-8984-05934664607E}"/>
              </a:ext>
            </a:extLst>
          </p:cNvPr>
          <p:cNvCxnSpPr>
            <a:cxnSpLocks/>
          </p:cNvCxnSpPr>
          <p:nvPr/>
        </p:nvCxnSpPr>
        <p:spPr>
          <a:xfrm flipV="1">
            <a:off x="37496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650E641-03E4-5F42-BA9D-2AC631115768}"/>
              </a:ext>
            </a:extLst>
          </p:cNvPr>
          <p:cNvSpPr/>
          <p:nvPr/>
        </p:nvSpPr>
        <p:spPr>
          <a:xfrm>
            <a:off x="4913653" y="5471909"/>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25" name="Straight Connector 24">
            <a:extLst>
              <a:ext uri="{FF2B5EF4-FFF2-40B4-BE49-F238E27FC236}">
                <a16:creationId xmlns:a16="http://schemas.microsoft.com/office/drawing/2014/main" id="{BC4970FF-3DC0-534F-9040-F2321B82E01D}"/>
              </a:ext>
            </a:extLst>
          </p:cNvPr>
          <p:cNvCxnSpPr>
            <a:cxnSpLocks/>
          </p:cNvCxnSpPr>
          <p:nvPr/>
        </p:nvCxnSpPr>
        <p:spPr>
          <a:xfrm>
            <a:off x="52539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38BEF3-25A5-0540-A721-AD5B9E0821C5}"/>
              </a:ext>
            </a:extLst>
          </p:cNvPr>
          <p:cNvCxnSpPr>
            <a:cxnSpLocks/>
          </p:cNvCxnSpPr>
          <p:nvPr/>
        </p:nvCxnSpPr>
        <p:spPr>
          <a:xfrm>
            <a:off x="51357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E81911F-2655-CB4D-A3F2-4A612696A121}"/>
              </a:ext>
            </a:extLst>
          </p:cNvPr>
          <p:cNvCxnSpPr>
            <a:cxnSpLocks/>
          </p:cNvCxnSpPr>
          <p:nvPr/>
        </p:nvCxnSpPr>
        <p:spPr>
          <a:xfrm>
            <a:off x="561591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7F5724A-4AA2-5743-9210-BB850C0E1C7C}"/>
              </a:ext>
            </a:extLst>
          </p:cNvPr>
          <p:cNvCxnSpPr>
            <a:cxnSpLocks/>
          </p:cNvCxnSpPr>
          <p:nvPr/>
        </p:nvCxnSpPr>
        <p:spPr>
          <a:xfrm>
            <a:off x="549765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7F72F3-DE87-724A-B10F-68CFE1B9FB63}"/>
              </a:ext>
            </a:extLst>
          </p:cNvPr>
          <p:cNvCxnSpPr>
            <a:cxnSpLocks/>
          </p:cNvCxnSpPr>
          <p:nvPr/>
        </p:nvCxnSpPr>
        <p:spPr>
          <a:xfrm>
            <a:off x="59778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19C286-1FFB-B744-AA16-754FD7CD30E9}"/>
              </a:ext>
            </a:extLst>
          </p:cNvPr>
          <p:cNvCxnSpPr>
            <a:cxnSpLocks/>
          </p:cNvCxnSpPr>
          <p:nvPr/>
        </p:nvCxnSpPr>
        <p:spPr>
          <a:xfrm>
            <a:off x="58596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D43D047-9C2D-5C4A-A2A2-7C4729359008}"/>
              </a:ext>
            </a:extLst>
          </p:cNvPr>
          <p:cNvCxnSpPr>
            <a:cxnSpLocks/>
          </p:cNvCxnSpPr>
          <p:nvPr/>
        </p:nvCxnSpPr>
        <p:spPr>
          <a:xfrm>
            <a:off x="6317590"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F949896-4757-0744-86AD-F5B3787404B5}"/>
              </a:ext>
            </a:extLst>
          </p:cNvPr>
          <p:cNvCxnSpPr>
            <a:cxnSpLocks/>
          </p:cNvCxnSpPr>
          <p:nvPr/>
        </p:nvCxnSpPr>
        <p:spPr>
          <a:xfrm>
            <a:off x="6199333"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02B9A19-DE71-1447-B43E-C1D1A39DC382}"/>
              </a:ext>
            </a:extLst>
          </p:cNvPr>
          <p:cNvCxnSpPr>
            <a:cxnSpLocks/>
          </p:cNvCxnSpPr>
          <p:nvPr/>
        </p:nvCxnSpPr>
        <p:spPr>
          <a:xfrm>
            <a:off x="66763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5EADB97-A853-FC44-B65E-FFD731DBD8AE}"/>
              </a:ext>
            </a:extLst>
          </p:cNvPr>
          <p:cNvCxnSpPr>
            <a:cxnSpLocks/>
          </p:cNvCxnSpPr>
          <p:nvPr/>
        </p:nvCxnSpPr>
        <p:spPr>
          <a:xfrm>
            <a:off x="65581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C0F3B9A-2FD7-8945-B6A8-DF1572D427B8}"/>
              </a:ext>
            </a:extLst>
          </p:cNvPr>
          <p:cNvSpPr txBox="1"/>
          <p:nvPr/>
        </p:nvSpPr>
        <p:spPr>
          <a:xfrm>
            <a:off x="2048557" y="5553018"/>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36" name="TextBox 35">
            <a:extLst>
              <a:ext uri="{FF2B5EF4-FFF2-40B4-BE49-F238E27FC236}">
                <a16:creationId xmlns:a16="http://schemas.microsoft.com/office/drawing/2014/main" id="{7D418E28-D90D-0644-AD5F-D28623575D8B}"/>
              </a:ext>
            </a:extLst>
          </p:cNvPr>
          <p:cNvSpPr txBox="1"/>
          <p:nvPr/>
        </p:nvSpPr>
        <p:spPr>
          <a:xfrm>
            <a:off x="4836260" y="5585625"/>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57" name="TextBox 56">
            <a:extLst>
              <a:ext uri="{FF2B5EF4-FFF2-40B4-BE49-F238E27FC236}">
                <a16:creationId xmlns:a16="http://schemas.microsoft.com/office/drawing/2014/main" id="{2EB2A4C8-9C9F-3E45-AD22-420B9CE17275}"/>
              </a:ext>
            </a:extLst>
          </p:cNvPr>
          <p:cNvSpPr txBox="1"/>
          <p:nvPr/>
        </p:nvSpPr>
        <p:spPr>
          <a:xfrm rot="19136324">
            <a:off x="3842275" y="5638317"/>
            <a:ext cx="659155"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A. Prosser</a:t>
            </a:r>
          </a:p>
        </p:txBody>
      </p:sp>
      <p:sp>
        <p:nvSpPr>
          <p:cNvPr id="58" name="TextBox 57">
            <a:extLst>
              <a:ext uri="{FF2B5EF4-FFF2-40B4-BE49-F238E27FC236}">
                <a16:creationId xmlns:a16="http://schemas.microsoft.com/office/drawing/2014/main" id="{E6144CCC-69DA-284A-B49F-3DF81D95D2EB}"/>
              </a:ext>
            </a:extLst>
          </p:cNvPr>
          <p:cNvSpPr txBox="1"/>
          <p:nvPr/>
        </p:nvSpPr>
        <p:spPr>
          <a:xfrm rot="19136324">
            <a:off x="6651401" y="5638318"/>
            <a:ext cx="620683"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J.Estrada</a:t>
            </a:r>
          </a:p>
        </p:txBody>
      </p:sp>
      <p:sp>
        <p:nvSpPr>
          <p:cNvPr id="59" name="Rectangle 58">
            <a:extLst>
              <a:ext uri="{FF2B5EF4-FFF2-40B4-BE49-F238E27FC236}">
                <a16:creationId xmlns:a16="http://schemas.microsoft.com/office/drawing/2014/main" id="{0BAA997B-A63C-084B-8053-2FA51786F1D8}"/>
              </a:ext>
            </a:extLst>
          </p:cNvPr>
          <p:cNvSpPr/>
          <p:nvPr/>
        </p:nvSpPr>
        <p:spPr>
          <a:xfrm>
            <a:off x="1677984" y="4487237"/>
            <a:ext cx="2681287"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0" name="Rectangle 59">
            <a:extLst>
              <a:ext uri="{FF2B5EF4-FFF2-40B4-BE49-F238E27FC236}">
                <a16:creationId xmlns:a16="http://schemas.microsoft.com/office/drawing/2014/main" id="{E7FB6403-2643-0046-B4C4-FC1E35F38446}"/>
              </a:ext>
            </a:extLst>
          </p:cNvPr>
          <p:cNvSpPr/>
          <p:nvPr/>
        </p:nvSpPr>
        <p:spPr>
          <a:xfrm>
            <a:off x="4755478" y="4463900"/>
            <a:ext cx="2934372"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1" name="TextBox 60">
            <a:extLst>
              <a:ext uri="{FF2B5EF4-FFF2-40B4-BE49-F238E27FC236}">
                <a16:creationId xmlns:a16="http://schemas.microsoft.com/office/drawing/2014/main" id="{C9525E66-D08A-794A-B928-7AFBF19B8B86}"/>
              </a:ext>
            </a:extLst>
          </p:cNvPr>
          <p:cNvSpPr txBox="1"/>
          <p:nvPr/>
        </p:nvSpPr>
        <p:spPr>
          <a:xfrm>
            <a:off x="2125557" y="4573135"/>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sp>
        <p:nvSpPr>
          <p:cNvPr id="62" name="TextBox 61">
            <a:extLst>
              <a:ext uri="{FF2B5EF4-FFF2-40B4-BE49-F238E27FC236}">
                <a16:creationId xmlns:a16="http://schemas.microsoft.com/office/drawing/2014/main" id="{4C3B1FCB-3F19-6A4B-8438-86197B404ED3}"/>
              </a:ext>
            </a:extLst>
          </p:cNvPr>
          <p:cNvSpPr txBox="1"/>
          <p:nvPr/>
        </p:nvSpPr>
        <p:spPr>
          <a:xfrm>
            <a:off x="4879066" y="4563277"/>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grpSp>
        <p:nvGrpSpPr>
          <p:cNvPr id="65" name="Group 64">
            <a:extLst>
              <a:ext uri="{FF2B5EF4-FFF2-40B4-BE49-F238E27FC236}">
                <a16:creationId xmlns:a16="http://schemas.microsoft.com/office/drawing/2014/main" id="{1F8CEAAA-CDD8-184E-BC97-DDE8E5E080DC}"/>
              </a:ext>
            </a:extLst>
          </p:cNvPr>
          <p:cNvGrpSpPr/>
          <p:nvPr/>
        </p:nvGrpSpPr>
        <p:grpSpPr>
          <a:xfrm flipV="1">
            <a:off x="3904684" y="4472692"/>
            <a:ext cx="144000" cy="486000"/>
            <a:chOff x="3762764" y="4658466"/>
            <a:chExt cx="144000" cy="486000"/>
          </a:xfrm>
        </p:grpSpPr>
        <p:cxnSp>
          <p:nvCxnSpPr>
            <p:cNvPr id="63" name="Straight Connector 62">
              <a:extLst>
                <a:ext uri="{FF2B5EF4-FFF2-40B4-BE49-F238E27FC236}">
                  <a16:creationId xmlns:a16="http://schemas.microsoft.com/office/drawing/2014/main" id="{A6ECE3F1-2D52-0843-8748-2CA400FBE996}"/>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6B5C1DC-094E-AC4E-AB52-00852A5B6A3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43D49DC3-18F3-A34A-98A7-379D56C48C8F}"/>
              </a:ext>
            </a:extLst>
          </p:cNvPr>
          <p:cNvGrpSpPr/>
          <p:nvPr/>
        </p:nvGrpSpPr>
        <p:grpSpPr>
          <a:xfrm flipV="1">
            <a:off x="3668170" y="4473107"/>
            <a:ext cx="144000" cy="486000"/>
            <a:chOff x="3762764" y="4658466"/>
            <a:chExt cx="144000" cy="486000"/>
          </a:xfrm>
        </p:grpSpPr>
        <p:cxnSp>
          <p:nvCxnSpPr>
            <p:cNvPr id="69" name="Straight Connector 68">
              <a:extLst>
                <a:ext uri="{FF2B5EF4-FFF2-40B4-BE49-F238E27FC236}">
                  <a16:creationId xmlns:a16="http://schemas.microsoft.com/office/drawing/2014/main" id="{C4741D1D-DD8B-BC40-94DE-5DCBF8B0CEA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085C256-B05F-3B4C-BC4D-78279CA9F518}"/>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CF10E583-34CF-284A-B412-DD374F55B0EA}"/>
              </a:ext>
            </a:extLst>
          </p:cNvPr>
          <p:cNvGrpSpPr/>
          <p:nvPr/>
        </p:nvGrpSpPr>
        <p:grpSpPr>
          <a:xfrm flipV="1">
            <a:off x="3431656" y="4473522"/>
            <a:ext cx="144000" cy="486000"/>
            <a:chOff x="3762764" y="4658466"/>
            <a:chExt cx="144000" cy="486000"/>
          </a:xfrm>
        </p:grpSpPr>
        <p:cxnSp>
          <p:nvCxnSpPr>
            <p:cNvPr id="72" name="Straight Connector 71">
              <a:extLst>
                <a:ext uri="{FF2B5EF4-FFF2-40B4-BE49-F238E27FC236}">
                  <a16:creationId xmlns:a16="http://schemas.microsoft.com/office/drawing/2014/main" id="{A6C59C5C-E7C5-0A4B-8890-E1D79E50BAB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2D1D0B0-A09E-394E-8B04-E47F2B245F6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11174C2F-6281-1945-B74C-75AAF514ABC6}"/>
              </a:ext>
            </a:extLst>
          </p:cNvPr>
          <p:cNvGrpSpPr/>
          <p:nvPr/>
        </p:nvGrpSpPr>
        <p:grpSpPr>
          <a:xfrm flipV="1">
            <a:off x="3195142" y="4473937"/>
            <a:ext cx="144000" cy="486000"/>
            <a:chOff x="3762764" y="4658466"/>
            <a:chExt cx="144000" cy="486000"/>
          </a:xfrm>
        </p:grpSpPr>
        <p:cxnSp>
          <p:nvCxnSpPr>
            <p:cNvPr id="75" name="Straight Connector 74">
              <a:extLst>
                <a:ext uri="{FF2B5EF4-FFF2-40B4-BE49-F238E27FC236}">
                  <a16:creationId xmlns:a16="http://schemas.microsoft.com/office/drawing/2014/main" id="{DA53F096-6C36-5A4A-B487-0C936E4AF83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E47E70C-76BD-6043-BC4F-B0B483B9EAB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76A41DA-2B22-0649-B13D-5F9E5BDCB366}"/>
              </a:ext>
            </a:extLst>
          </p:cNvPr>
          <p:cNvGrpSpPr/>
          <p:nvPr/>
        </p:nvGrpSpPr>
        <p:grpSpPr>
          <a:xfrm flipV="1">
            <a:off x="2958628" y="4474352"/>
            <a:ext cx="144000" cy="486000"/>
            <a:chOff x="3762764" y="4658466"/>
            <a:chExt cx="144000" cy="486000"/>
          </a:xfrm>
        </p:grpSpPr>
        <p:cxnSp>
          <p:nvCxnSpPr>
            <p:cNvPr id="78" name="Straight Connector 77">
              <a:extLst>
                <a:ext uri="{FF2B5EF4-FFF2-40B4-BE49-F238E27FC236}">
                  <a16:creationId xmlns:a16="http://schemas.microsoft.com/office/drawing/2014/main" id="{377733A2-2DD4-CD46-A228-BB807C9A3D50}"/>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07B0C47-4D9C-DF41-8045-B836CEA158E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57690A09-7197-ED45-B5F3-A1678E062ED6}"/>
              </a:ext>
            </a:extLst>
          </p:cNvPr>
          <p:cNvGrpSpPr/>
          <p:nvPr/>
        </p:nvGrpSpPr>
        <p:grpSpPr>
          <a:xfrm flipV="1">
            <a:off x="2722114" y="4474767"/>
            <a:ext cx="144000" cy="486000"/>
            <a:chOff x="3762764" y="4658466"/>
            <a:chExt cx="144000" cy="486000"/>
          </a:xfrm>
        </p:grpSpPr>
        <p:cxnSp>
          <p:nvCxnSpPr>
            <p:cNvPr id="81" name="Straight Connector 80">
              <a:extLst>
                <a:ext uri="{FF2B5EF4-FFF2-40B4-BE49-F238E27FC236}">
                  <a16:creationId xmlns:a16="http://schemas.microsoft.com/office/drawing/2014/main" id="{0C62E94B-FD7C-6142-9095-887DA3C89B18}"/>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0AE6828-657E-0D47-A754-C27A64B5136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2ED43E75-3217-D04B-88D4-76EC5D70DFC2}"/>
              </a:ext>
            </a:extLst>
          </p:cNvPr>
          <p:cNvGrpSpPr/>
          <p:nvPr/>
        </p:nvGrpSpPr>
        <p:grpSpPr>
          <a:xfrm flipV="1">
            <a:off x="2485600" y="4475182"/>
            <a:ext cx="144000" cy="486000"/>
            <a:chOff x="3762764" y="4658466"/>
            <a:chExt cx="144000" cy="486000"/>
          </a:xfrm>
        </p:grpSpPr>
        <p:cxnSp>
          <p:nvCxnSpPr>
            <p:cNvPr id="84" name="Straight Connector 83">
              <a:extLst>
                <a:ext uri="{FF2B5EF4-FFF2-40B4-BE49-F238E27FC236}">
                  <a16:creationId xmlns:a16="http://schemas.microsoft.com/office/drawing/2014/main" id="{9D3699D5-85CB-9042-90F9-B21F51ECB4F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CFBC324-A23E-AA40-AAD4-B36C8EA6082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A119996-0789-6240-A66E-996F9205C29C}"/>
              </a:ext>
            </a:extLst>
          </p:cNvPr>
          <p:cNvGrpSpPr/>
          <p:nvPr/>
        </p:nvGrpSpPr>
        <p:grpSpPr>
          <a:xfrm flipV="1">
            <a:off x="2249086" y="4475597"/>
            <a:ext cx="144000" cy="486000"/>
            <a:chOff x="3762764" y="4658466"/>
            <a:chExt cx="144000" cy="486000"/>
          </a:xfrm>
        </p:grpSpPr>
        <p:cxnSp>
          <p:nvCxnSpPr>
            <p:cNvPr id="87" name="Straight Connector 86">
              <a:extLst>
                <a:ext uri="{FF2B5EF4-FFF2-40B4-BE49-F238E27FC236}">
                  <a16:creationId xmlns:a16="http://schemas.microsoft.com/office/drawing/2014/main" id="{E99CD108-E9D2-D447-821F-7B6BE37808D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E53149F-63E3-B345-8D18-55BDFF3D45C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129A5B0C-2326-7142-B1E7-258F9BA957AA}"/>
              </a:ext>
            </a:extLst>
          </p:cNvPr>
          <p:cNvGrpSpPr/>
          <p:nvPr/>
        </p:nvGrpSpPr>
        <p:grpSpPr>
          <a:xfrm flipV="1">
            <a:off x="2012572" y="4476012"/>
            <a:ext cx="144000" cy="486000"/>
            <a:chOff x="3762764" y="4658466"/>
            <a:chExt cx="144000" cy="486000"/>
          </a:xfrm>
        </p:grpSpPr>
        <p:cxnSp>
          <p:nvCxnSpPr>
            <p:cNvPr id="90" name="Straight Connector 89">
              <a:extLst>
                <a:ext uri="{FF2B5EF4-FFF2-40B4-BE49-F238E27FC236}">
                  <a16:creationId xmlns:a16="http://schemas.microsoft.com/office/drawing/2014/main" id="{B0435C22-7144-924C-808C-3FC3280D4C6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6D3ABB7-2D16-0148-965B-8ACB845D06C9}"/>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7FDF3FE3-E8F1-7942-857F-9076DA4DC55A}"/>
              </a:ext>
            </a:extLst>
          </p:cNvPr>
          <p:cNvGrpSpPr/>
          <p:nvPr/>
        </p:nvGrpSpPr>
        <p:grpSpPr>
          <a:xfrm flipV="1">
            <a:off x="5078144" y="4468812"/>
            <a:ext cx="144000" cy="486000"/>
            <a:chOff x="3762764" y="4658466"/>
            <a:chExt cx="144000" cy="486000"/>
          </a:xfrm>
        </p:grpSpPr>
        <p:cxnSp>
          <p:nvCxnSpPr>
            <p:cNvPr id="96" name="Straight Connector 95">
              <a:extLst>
                <a:ext uri="{FF2B5EF4-FFF2-40B4-BE49-F238E27FC236}">
                  <a16:creationId xmlns:a16="http://schemas.microsoft.com/office/drawing/2014/main" id="{2257E843-82DD-AC4F-AC0B-F576AC7187E4}"/>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934EA6E-59D5-0640-B583-3ADB78FECBE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F7CBFD03-4833-1445-B337-33DE918C526E}"/>
              </a:ext>
            </a:extLst>
          </p:cNvPr>
          <p:cNvGrpSpPr/>
          <p:nvPr/>
        </p:nvGrpSpPr>
        <p:grpSpPr>
          <a:xfrm flipV="1">
            <a:off x="5306856" y="4469023"/>
            <a:ext cx="144000" cy="486000"/>
            <a:chOff x="3762764" y="4658466"/>
            <a:chExt cx="144000" cy="486000"/>
          </a:xfrm>
        </p:grpSpPr>
        <p:cxnSp>
          <p:nvCxnSpPr>
            <p:cNvPr id="99" name="Straight Connector 98">
              <a:extLst>
                <a:ext uri="{FF2B5EF4-FFF2-40B4-BE49-F238E27FC236}">
                  <a16:creationId xmlns:a16="http://schemas.microsoft.com/office/drawing/2014/main" id="{843A8070-2110-C240-8815-F3A41C2A1A0E}"/>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3C79E66-A233-8044-BE5D-0CB3477CE10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12DB6CCB-A887-294A-8B74-F9B42B09842A}"/>
              </a:ext>
            </a:extLst>
          </p:cNvPr>
          <p:cNvGrpSpPr/>
          <p:nvPr/>
        </p:nvGrpSpPr>
        <p:grpSpPr>
          <a:xfrm flipV="1">
            <a:off x="5535568" y="4469234"/>
            <a:ext cx="144000" cy="486000"/>
            <a:chOff x="3762764" y="4658466"/>
            <a:chExt cx="144000" cy="486000"/>
          </a:xfrm>
        </p:grpSpPr>
        <p:cxnSp>
          <p:nvCxnSpPr>
            <p:cNvPr id="102" name="Straight Connector 101">
              <a:extLst>
                <a:ext uri="{FF2B5EF4-FFF2-40B4-BE49-F238E27FC236}">
                  <a16:creationId xmlns:a16="http://schemas.microsoft.com/office/drawing/2014/main" id="{158C0300-FEAD-E443-99E3-483EA1FC7A33}"/>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7EBC0D7-9EB7-504B-9D91-D4C24047659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323CD359-A1EF-AE4E-856B-5534634909BB}"/>
              </a:ext>
            </a:extLst>
          </p:cNvPr>
          <p:cNvGrpSpPr/>
          <p:nvPr/>
        </p:nvGrpSpPr>
        <p:grpSpPr>
          <a:xfrm flipV="1">
            <a:off x="5764280" y="4469445"/>
            <a:ext cx="144000" cy="486000"/>
            <a:chOff x="3762764" y="4658466"/>
            <a:chExt cx="144000" cy="486000"/>
          </a:xfrm>
        </p:grpSpPr>
        <p:cxnSp>
          <p:nvCxnSpPr>
            <p:cNvPr id="105" name="Straight Connector 104">
              <a:extLst>
                <a:ext uri="{FF2B5EF4-FFF2-40B4-BE49-F238E27FC236}">
                  <a16:creationId xmlns:a16="http://schemas.microsoft.com/office/drawing/2014/main" id="{C004EC03-08B6-F44D-939C-6AD3F2E8CDE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45A45B6-5CD1-5448-AC9D-9A397D0EF11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3C40902F-16C2-1D48-BC11-B8125BFDAD6C}"/>
              </a:ext>
            </a:extLst>
          </p:cNvPr>
          <p:cNvGrpSpPr/>
          <p:nvPr/>
        </p:nvGrpSpPr>
        <p:grpSpPr>
          <a:xfrm flipV="1">
            <a:off x="5992992" y="4469656"/>
            <a:ext cx="144000" cy="486000"/>
            <a:chOff x="3762764" y="4658466"/>
            <a:chExt cx="144000" cy="486000"/>
          </a:xfrm>
        </p:grpSpPr>
        <p:cxnSp>
          <p:nvCxnSpPr>
            <p:cNvPr id="108" name="Straight Connector 107">
              <a:extLst>
                <a:ext uri="{FF2B5EF4-FFF2-40B4-BE49-F238E27FC236}">
                  <a16:creationId xmlns:a16="http://schemas.microsoft.com/office/drawing/2014/main" id="{E931E4F2-8F10-0143-A28B-79A217D4BC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D53D60C-0305-9B4E-B470-1F80690F00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74BDEF69-38CC-6246-97C7-07E89E4B68B3}"/>
              </a:ext>
            </a:extLst>
          </p:cNvPr>
          <p:cNvGrpSpPr/>
          <p:nvPr/>
        </p:nvGrpSpPr>
        <p:grpSpPr>
          <a:xfrm flipV="1">
            <a:off x="6221704" y="4469867"/>
            <a:ext cx="144000" cy="486000"/>
            <a:chOff x="3762764" y="4658466"/>
            <a:chExt cx="144000" cy="486000"/>
          </a:xfrm>
        </p:grpSpPr>
        <p:cxnSp>
          <p:nvCxnSpPr>
            <p:cNvPr id="111" name="Straight Connector 110">
              <a:extLst>
                <a:ext uri="{FF2B5EF4-FFF2-40B4-BE49-F238E27FC236}">
                  <a16:creationId xmlns:a16="http://schemas.microsoft.com/office/drawing/2014/main" id="{ADC5F0BE-5933-CE45-8ECA-5DE7758CAAB7}"/>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6879EAE-02E7-1D40-BBAF-72CB930BDDE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67E114B5-BD8E-774D-B571-BE67BD2C787D}"/>
              </a:ext>
            </a:extLst>
          </p:cNvPr>
          <p:cNvGrpSpPr/>
          <p:nvPr/>
        </p:nvGrpSpPr>
        <p:grpSpPr>
          <a:xfrm flipV="1">
            <a:off x="6450416" y="4470078"/>
            <a:ext cx="144000" cy="486000"/>
            <a:chOff x="3762764" y="4658466"/>
            <a:chExt cx="144000" cy="486000"/>
          </a:xfrm>
        </p:grpSpPr>
        <p:cxnSp>
          <p:nvCxnSpPr>
            <p:cNvPr id="114" name="Straight Connector 113">
              <a:extLst>
                <a:ext uri="{FF2B5EF4-FFF2-40B4-BE49-F238E27FC236}">
                  <a16:creationId xmlns:a16="http://schemas.microsoft.com/office/drawing/2014/main" id="{202D5890-23DD-6F46-85DA-717B7D19E77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2B51053-CB2C-4346-A17E-B1184ECF8AC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EB04047D-BD96-6A45-970D-2054CEFA8530}"/>
              </a:ext>
            </a:extLst>
          </p:cNvPr>
          <p:cNvGrpSpPr/>
          <p:nvPr/>
        </p:nvGrpSpPr>
        <p:grpSpPr>
          <a:xfrm flipV="1">
            <a:off x="6679128" y="4470289"/>
            <a:ext cx="144000" cy="486000"/>
            <a:chOff x="3762764" y="4658466"/>
            <a:chExt cx="144000" cy="486000"/>
          </a:xfrm>
        </p:grpSpPr>
        <p:cxnSp>
          <p:nvCxnSpPr>
            <p:cNvPr id="117" name="Straight Connector 116">
              <a:extLst>
                <a:ext uri="{FF2B5EF4-FFF2-40B4-BE49-F238E27FC236}">
                  <a16:creationId xmlns:a16="http://schemas.microsoft.com/office/drawing/2014/main" id="{6E0A63D5-ABCA-6243-88E9-E373E135459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9DD186F-1192-4148-B783-2A028312556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6C1C5AEE-ACFF-1548-9C2A-C9617E51AC12}"/>
              </a:ext>
            </a:extLst>
          </p:cNvPr>
          <p:cNvGrpSpPr/>
          <p:nvPr/>
        </p:nvGrpSpPr>
        <p:grpSpPr>
          <a:xfrm flipV="1">
            <a:off x="6907840" y="4470500"/>
            <a:ext cx="144000" cy="486000"/>
            <a:chOff x="3762764" y="4658466"/>
            <a:chExt cx="144000" cy="486000"/>
          </a:xfrm>
        </p:grpSpPr>
        <p:cxnSp>
          <p:nvCxnSpPr>
            <p:cNvPr id="120" name="Straight Connector 119">
              <a:extLst>
                <a:ext uri="{FF2B5EF4-FFF2-40B4-BE49-F238E27FC236}">
                  <a16:creationId xmlns:a16="http://schemas.microsoft.com/office/drawing/2014/main" id="{5821DD07-70FA-1543-B346-866823C00D0C}"/>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1195C2D-67F1-C94B-80E4-04D8E0BF22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D156FEB2-5A9C-3547-902F-9F683AF2526E}"/>
              </a:ext>
            </a:extLst>
          </p:cNvPr>
          <p:cNvGrpSpPr/>
          <p:nvPr/>
        </p:nvGrpSpPr>
        <p:grpSpPr>
          <a:xfrm flipV="1">
            <a:off x="7136552" y="4470711"/>
            <a:ext cx="144000" cy="486000"/>
            <a:chOff x="3762764" y="4658466"/>
            <a:chExt cx="144000" cy="486000"/>
          </a:xfrm>
        </p:grpSpPr>
        <p:cxnSp>
          <p:nvCxnSpPr>
            <p:cNvPr id="123" name="Straight Connector 122">
              <a:extLst>
                <a:ext uri="{FF2B5EF4-FFF2-40B4-BE49-F238E27FC236}">
                  <a16:creationId xmlns:a16="http://schemas.microsoft.com/office/drawing/2014/main" id="{4E8C06D6-0B57-BB44-81B9-CD487189D741}"/>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3634595-289E-E24D-AD94-39DCDB8514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C24D67E6-5327-564A-8445-92403C21E595}"/>
              </a:ext>
            </a:extLst>
          </p:cNvPr>
          <p:cNvGrpSpPr/>
          <p:nvPr/>
        </p:nvGrpSpPr>
        <p:grpSpPr>
          <a:xfrm flipV="1">
            <a:off x="7365264" y="4470922"/>
            <a:ext cx="144000" cy="486000"/>
            <a:chOff x="3762764" y="4658466"/>
            <a:chExt cx="144000" cy="486000"/>
          </a:xfrm>
        </p:grpSpPr>
        <p:cxnSp>
          <p:nvCxnSpPr>
            <p:cNvPr id="126" name="Straight Connector 125">
              <a:extLst>
                <a:ext uri="{FF2B5EF4-FFF2-40B4-BE49-F238E27FC236}">
                  <a16:creationId xmlns:a16="http://schemas.microsoft.com/office/drawing/2014/main" id="{5608A4E1-59D7-C840-A880-C26C142271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5DB88D5-12E1-B540-B2A1-983B08AEAE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1196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FEB.15.24</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58</a:t>
            </a:fld>
            <a:endParaRPr lang="en-CH"/>
          </a:p>
        </p:txBody>
      </p:sp>
      <p:sp>
        <p:nvSpPr>
          <p:cNvPr id="5" name="TextBox 4">
            <a:extLst>
              <a:ext uri="{FF2B5EF4-FFF2-40B4-BE49-F238E27FC236}">
                <a16:creationId xmlns:a16="http://schemas.microsoft.com/office/drawing/2014/main" id="{6C8CA2C1-BFAA-3249-BE98-D0ADA7DA5A34}"/>
              </a:ext>
            </a:extLst>
          </p:cNvPr>
          <p:cNvSpPr txBox="1"/>
          <p:nvPr/>
        </p:nvSpPr>
        <p:spPr>
          <a:xfrm>
            <a:off x="301230" y="351692"/>
            <a:ext cx="281359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Access zones for HEERC</a:t>
            </a:r>
          </a:p>
        </p:txBody>
      </p:sp>
      <p:pic>
        <p:nvPicPr>
          <p:cNvPr id="7" name="Picture 6">
            <a:extLst>
              <a:ext uri="{FF2B5EF4-FFF2-40B4-BE49-F238E27FC236}">
                <a16:creationId xmlns:a16="http://schemas.microsoft.com/office/drawing/2014/main" id="{D45C5714-7004-9441-9DB1-3E323D69674D}"/>
              </a:ext>
            </a:extLst>
          </p:cNvPr>
          <p:cNvPicPr>
            <a:picLocks noChangeAspect="1"/>
          </p:cNvPicPr>
          <p:nvPr/>
        </p:nvPicPr>
        <p:blipFill>
          <a:blip r:embed="rId2"/>
          <a:stretch>
            <a:fillRect/>
          </a:stretch>
        </p:blipFill>
        <p:spPr>
          <a:xfrm>
            <a:off x="301229" y="878253"/>
            <a:ext cx="7677135" cy="2980313"/>
          </a:xfrm>
          <a:prstGeom prst="rect">
            <a:avLst/>
          </a:prstGeom>
        </p:spPr>
      </p:pic>
      <p:sp>
        <p:nvSpPr>
          <p:cNvPr id="8" name="TextBox 7">
            <a:extLst>
              <a:ext uri="{FF2B5EF4-FFF2-40B4-BE49-F238E27FC236}">
                <a16:creationId xmlns:a16="http://schemas.microsoft.com/office/drawing/2014/main" id="{B7AD0D3D-E4F8-194F-B128-7D1430BF476E}"/>
              </a:ext>
            </a:extLst>
          </p:cNvPr>
          <p:cNvSpPr txBox="1"/>
          <p:nvPr/>
        </p:nvSpPr>
        <p:spPr>
          <a:xfrm>
            <a:off x="301229" y="4015795"/>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 in the zone</a:t>
            </a:r>
          </a:p>
        </p:txBody>
      </p:sp>
    </p:spTree>
    <p:extLst>
      <p:ext uri="{BB962C8B-B14F-4D97-AF65-F5344CB8AC3E}">
        <p14:creationId xmlns:p14="http://schemas.microsoft.com/office/powerpoint/2010/main" val="2692225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424988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Follow up items from previous meetings</a:t>
            </a:r>
          </a:p>
        </p:txBody>
      </p:sp>
      <p:sp>
        <p:nvSpPr>
          <p:cNvPr id="7" name="TextBox 6">
            <a:extLst>
              <a:ext uri="{FF2B5EF4-FFF2-40B4-BE49-F238E27FC236}">
                <a16:creationId xmlns:a16="http://schemas.microsoft.com/office/drawing/2014/main" id="{5779D7C9-E37B-BF41-9BD7-88A8930C0EDC}"/>
              </a:ext>
            </a:extLst>
          </p:cNvPr>
          <p:cNvSpPr txBox="1"/>
          <p:nvPr/>
        </p:nvSpPr>
        <p:spPr>
          <a:xfrm>
            <a:off x="633046" y="920317"/>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There is a proposal for where to place fixed phones in the building and I need to follow that up with the formal request. A certain number of phones should be already available.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add a card reader for G165 (south chase)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a:t>
            </a:r>
            <a:r>
              <a:rPr lang="en-CH" dirty="0">
                <a:solidFill>
                  <a:schemeClr val="accent1"/>
                </a:solidFill>
                <a:latin typeface="Arial" panose="020B0604020202020204" pitchFamily="34" charset="0"/>
                <a:cs typeface="Arial" panose="020B0604020202020204" pitchFamily="34" charset="0"/>
              </a:rPr>
              <a:t>ould be nice to upgrade one of the meeting rooms to ZOOM room in 2024 (likely 1880)</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take care of properly drain the condesation water from the compressor in G430</a:t>
            </a:r>
          </a:p>
        </p:txBody>
      </p:sp>
      <p:sp>
        <p:nvSpPr>
          <p:cNvPr id="2" name="Date Placeholder 1">
            <a:extLst>
              <a:ext uri="{FF2B5EF4-FFF2-40B4-BE49-F238E27FC236}">
                <a16:creationId xmlns:a16="http://schemas.microsoft.com/office/drawing/2014/main" id="{1A89BCF5-8F15-4649-B81E-12FBC89AF3E3}"/>
              </a:ext>
            </a:extLst>
          </p:cNvPr>
          <p:cNvSpPr>
            <a:spLocks noGrp="1"/>
          </p:cNvSpPr>
          <p:nvPr>
            <p:ph type="dt" sz="half" idx="10"/>
          </p:nvPr>
        </p:nvSpPr>
        <p:spPr/>
        <p:txBody>
          <a:bodyPr/>
          <a:lstStyle/>
          <a:p>
            <a:r>
              <a:rPr lang="de-CH"/>
              <a:t>FEB.15.24</a:t>
            </a:r>
            <a:endParaRPr lang="en-CH"/>
          </a:p>
        </p:txBody>
      </p:sp>
      <p:sp>
        <p:nvSpPr>
          <p:cNvPr id="3" name="Footer Placeholder 2">
            <a:extLst>
              <a:ext uri="{FF2B5EF4-FFF2-40B4-BE49-F238E27FC236}">
                <a16:creationId xmlns:a16="http://schemas.microsoft.com/office/drawing/2014/main" id="{DEF674BF-0DD2-E946-9301-496C5128B27B}"/>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67D1DA9B-7283-094E-999C-4551487B6C21}"/>
              </a:ext>
            </a:extLst>
          </p:cNvPr>
          <p:cNvSpPr>
            <a:spLocks noGrp="1"/>
          </p:cNvSpPr>
          <p:nvPr>
            <p:ph type="sldNum" sz="quarter" idx="12"/>
          </p:nvPr>
        </p:nvSpPr>
        <p:spPr/>
        <p:txBody>
          <a:bodyPr/>
          <a:lstStyle/>
          <a:p>
            <a:fld id="{7F2BED9C-DB89-E840-AFDF-3C456D6DDDAD}" type="slidenum">
              <a:rPr lang="en-CH" smtClean="0"/>
              <a:t>59</a:t>
            </a:fld>
            <a:endParaRPr lang="en-CH"/>
          </a:p>
        </p:txBody>
      </p:sp>
    </p:spTree>
    <p:extLst>
      <p:ext uri="{BB962C8B-B14F-4D97-AF65-F5344CB8AC3E}">
        <p14:creationId xmlns:p14="http://schemas.microsoft.com/office/powerpoint/2010/main" val="1951050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8,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49" y="791363"/>
            <a:ext cx="8133513" cy="224676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Chilled water circuit:</a:t>
            </a:r>
          </a:p>
          <a:p>
            <a:r>
              <a:rPr lang="en-GB" sz="2000" dirty="0">
                <a:solidFill>
                  <a:schemeClr val="accent1"/>
                </a:solidFill>
                <a:latin typeface="Arial" panose="020B0604020202020204" pitchFamily="34" charset="0"/>
                <a:cs typeface="Arial" panose="020B0604020202020204" pitchFamily="34" charset="0"/>
              </a:rPr>
              <a:t>Blake </a:t>
            </a:r>
            <a:r>
              <a:rPr lang="en-GB" sz="2000" dirty="0" err="1">
                <a:solidFill>
                  <a:schemeClr val="accent1"/>
                </a:solidFill>
                <a:latin typeface="Arial" panose="020B0604020202020204" pitchFamily="34" charset="0"/>
                <a:cs typeface="Arial" panose="020B0604020202020204" pitchFamily="34" charset="0"/>
              </a:rPr>
              <a:t>Hanauer</a:t>
            </a:r>
            <a:r>
              <a:rPr lang="en-GB" sz="2000" dirty="0">
                <a:solidFill>
                  <a:schemeClr val="accent1"/>
                </a:solidFill>
                <a:latin typeface="Arial" panose="020B0604020202020204" pitchFamily="34" charset="0"/>
                <a:cs typeface="Arial" panose="020B0604020202020204" pitchFamily="34" charset="0"/>
              </a:rPr>
              <a:t> from ISD is proposing to use the same style unit filter that already installed in other areas throughout the lab. With ISD Ops taking care of the filter changes and chemical treatments it is best we keep a universal system in place rather than stocking parts and filters for many different applications. This is good and we are waiting for a quote on the work for the replacement.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6</a:t>
            </a:fld>
            <a:endParaRPr lang="en-CH"/>
          </a:p>
        </p:txBody>
      </p:sp>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10" name="Picture 9">
            <a:extLst>
              <a:ext uri="{FF2B5EF4-FFF2-40B4-BE49-F238E27FC236}">
                <a16:creationId xmlns:a16="http://schemas.microsoft.com/office/drawing/2014/main" id="{B14C816A-0ADE-9845-86C3-D7454683E032}"/>
              </a:ext>
            </a:extLst>
          </p:cNvPr>
          <p:cNvPicPr>
            <a:picLocks noChangeAspect="1"/>
          </p:cNvPicPr>
          <p:nvPr/>
        </p:nvPicPr>
        <p:blipFill>
          <a:blip r:embed="rId2"/>
          <a:stretch>
            <a:fillRect/>
          </a:stretch>
        </p:blipFill>
        <p:spPr>
          <a:xfrm>
            <a:off x="653142" y="3099687"/>
            <a:ext cx="6670463" cy="1844102"/>
          </a:xfrm>
          <a:prstGeom prst="rect">
            <a:avLst/>
          </a:prstGeom>
        </p:spPr>
      </p:pic>
    </p:spTree>
    <p:extLst>
      <p:ext uri="{BB962C8B-B14F-4D97-AF65-F5344CB8AC3E}">
        <p14:creationId xmlns:p14="http://schemas.microsoft.com/office/powerpoint/2010/main" val="2213856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FEB.15.24</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60</a:t>
            </a:fld>
            <a:endParaRPr lang="en-CH"/>
          </a:p>
        </p:txBody>
      </p:sp>
      <p:pic>
        <p:nvPicPr>
          <p:cNvPr id="6" name="Picture 5">
            <a:extLst>
              <a:ext uri="{FF2B5EF4-FFF2-40B4-BE49-F238E27FC236}">
                <a16:creationId xmlns:a16="http://schemas.microsoft.com/office/drawing/2014/main" id="{4B81D01D-3FCF-3A45-AC76-11CABAEE8E46}"/>
              </a:ext>
            </a:extLst>
          </p:cNvPr>
          <p:cNvPicPr>
            <a:picLocks noChangeAspect="1"/>
          </p:cNvPicPr>
          <p:nvPr/>
        </p:nvPicPr>
        <p:blipFill>
          <a:blip r:embed="rId2"/>
          <a:stretch>
            <a:fillRect/>
          </a:stretch>
        </p:blipFill>
        <p:spPr>
          <a:xfrm rot="5400000">
            <a:off x="3182808" y="-747891"/>
            <a:ext cx="2810276" cy="9029661"/>
          </a:xfrm>
          <a:prstGeom prst="rect">
            <a:avLst/>
          </a:prstGeom>
        </p:spPr>
      </p:pic>
    </p:spTree>
    <p:extLst>
      <p:ext uri="{BB962C8B-B14F-4D97-AF65-F5344CB8AC3E}">
        <p14:creationId xmlns:p14="http://schemas.microsoft.com/office/powerpoint/2010/main" val="1484700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8,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49" y="791363"/>
            <a:ext cx="8133513" cy="400110"/>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Leak on the 1</a:t>
            </a:r>
            <a:r>
              <a:rPr lang="en-GB" sz="2000" baseline="30000" dirty="0">
                <a:solidFill>
                  <a:schemeClr val="accent1"/>
                </a:solidFill>
                <a:latin typeface="Arial" panose="020B0604020202020204" pitchFamily="34" charset="0"/>
                <a:cs typeface="Arial" panose="020B0604020202020204" pitchFamily="34" charset="0"/>
              </a:rPr>
              <a:t>st</a:t>
            </a:r>
            <a:r>
              <a:rPr lang="en-GB" sz="2000" dirty="0">
                <a:solidFill>
                  <a:schemeClr val="accent1"/>
                </a:solidFill>
                <a:latin typeface="Arial" panose="020B0604020202020204" pitchFamily="34" charset="0"/>
                <a:cs typeface="Arial" panose="020B0604020202020204" pitchFamily="34" charset="0"/>
              </a:rPr>
              <a:t> floor near Fritz Schwartz office. What is the status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7</a:t>
            </a:fld>
            <a:endParaRPr lang="en-CH"/>
          </a:p>
        </p:txBody>
      </p:sp>
      <p:pic>
        <p:nvPicPr>
          <p:cNvPr id="7" name="Picture Placeholder 8">
            <a:extLst>
              <a:ext uri="{FF2B5EF4-FFF2-40B4-BE49-F238E27FC236}">
                <a16:creationId xmlns:a16="http://schemas.microsoft.com/office/drawing/2014/main" id="{74987970-ED87-AB4C-971C-BC03F4403000}"/>
              </a:ext>
            </a:extLst>
          </p:cNvPr>
          <p:cNvPicPr>
            <a:picLocks noChangeAspect="1"/>
          </p:cNvPicPr>
          <p:nvPr/>
        </p:nvPicPr>
        <p:blipFill>
          <a:blip r:embed="rId2"/>
          <a:srcRect t="21394" b="21394"/>
          <a:stretch>
            <a:fillRect/>
          </a:stretch>
        </p:blipFill>
        <p:spPr>
          <a:xfrm>
            <a:off x="774316" y="1286189"/>
            <a:ext cx="3653868" cy="1567543"/>
          </a:xfrm>
          <a:prstGeom prst="rect">
            <a:avLst/>
          </a:prstGeom>
        </p:spPr>
      </p:pic>
      <p:pic>
        <p:nvPicPr>
          <p:cNvPr id="8" name="Picture Placeholder 10" descr="A picture containing indoor, leather&#10;&#10;Description automatically generated">
            <a:extLst>
              <a:ext uri="{FF2B5EF4-FFF2-40B4-BE49-F238E27FC236}">
                <a16:creationId xmlns:a16="http://schemas.microsoft.com/office/drawing/2014/main" id="{C865E84C-0E81-9241-926C-045AC0097679}"/>
              </a:ext>
            </a:extLst>
          </p:cNvPr>
          <p:cNvPicPr>
            <a:picLocks noChangeAspect="1"/>
          </p:cNvPicPr>
          <p:nvPr/>
        </p:nvPicPr>
        <p:blipFill>
          <a:blip r:embed="rId3"/>
          <a:srcRect t="21394" b="21394"/>
          <a:stretch>
            <a:fillRect/>
          </a:stretch>
        </p:blipFill>
        <p:spPr>
          <a:xfrm>
            <a:off x="4715817" y="1286189"/>
            <a:ext cx="3735971" cy="1602766"/>
          </a:xfrm>
          <a:prstGeom prst="rect">
            <a:avLst/>
          </a:prstGeom>
        </p:spPr>
      </p:pic>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22" name="Picture 21">
            <a:extLst>
              <a:ext uri="{FF2B5EF4-FFF2-40B4-BE49-F238E27FC236}">
                <a16:creationId xmlns:a16="http://schemas.microsoft.com/office/drawing/2014/main" id="{84B2D183-FE9B-BD43-AF49-0CF183B34A22}"/>
              </a:ext>
            </a:extLst>
          </p:cNvPr>
          <p:cNvPicPr>
            <a:picLocks noChangeAspect="1"/>
          </p:cNvPicPr>
          <p:nvPr/>
        </p:nvPicPr>
        <p:blipFill>
          <a:blip r:embed="rId4"/>
          <a:stretch>
            <a:fillRect/>
          </a:stretch>
        </p:blipFill>
        <p:spPr>
          <a:xfrm rot="5400000">
            <a:off x="365849" y="3379985"/>
            <a:ext cx="3452298" cy="2589224"/>
          </a:xfrm>
          <a:prstGeom prst="rect">
            <a:avLst/>
          </a:prstGeom>
        </p:spPr>
      </p:pic>
      <p:sp>
        <p:nvSpPr>
          <p:cNvPr id="23" name="TextBox 22">
            <a:extLst>
              <a:ext uri="{FF2B5EF4-FFF2-40B4-BE49-F238E27FC236}">
                <a16:creationId xmlns:a16="http://schemas.microsoft.com/office/drawing/2014/main" id="{EBC99C85-93F6-4845-9CBB-57649DDF85F6}"/>
              </a:ext>
            </a:extLst>
          </p:cNvPr>
          <p:cNvSpPr txBox="1"/>
          <p:nvPr/>
        </p:nvSpPr>
        <p:spPr>
          <a:xfrm>
            <a:off x="3555347" y="4344570"/>
            <a:ext cx="3497304" cy="369332"/>
          </a:xfrm>
          <a:prstGeom prst="rect">
            <a:avLst/>
          </a:prstGeom>
          <a:noFill/>
        </p:spPr>
        <p:txBody>
          <a:bodyPr wrap="none" rtlCol="0">
            <a:spAutoFit/>
          </a:bodyPr>
          <a:lstStyle/>
          <a:p>
            <a:r>
              <a:rPr lang="en-GB" dirty="0"/>
              <a:t>S</a:t>
            </a:r>
            <a:r>
              <a:rPr lang="en-CH" dirty="0"/>
              <a:t>tains left on the wall and windows</a:t>
            </a:r>
          </a:p>
        </p:txBody>
      </p:sp>
      <p:cxnSp>
        <p:nvCxnSpPr>
          <p:cNvPr id="25" name="Straight Arrow Connector 24">
            <a:extLst>
              <a:ext uri="{FF2B5EF4-FFF2-40B4-BE49-F238E27FC236}">
                <a16:creationId xmlns:a16="http://schemas.microsoft.com/office/drawing/2014/main" id="{DF6E9791-6082-D24B-82CF-B1B6A4C5A333}"/>
              </a:ext>
            </a:extLst>
          </p:cNvPr>
          <p:cNvCxnSpPr>
            <a:stCxn id="23" idx="1"/>
          </p:cNvCxnSpPr>
          <p:nvPr/>
        </p:nvCxnSpPr>
        <p:spPr>
          <a:xfrm flipH="1" flipV="1">
            <a:off x="2091998" y="3972560"/>
            <a:ext cx="1463349" cy="556676"/>
          </a:xfrm>
          <a:prstGeom prst="straightConnector1">
            <a:avLst/>
          </a:prstGeom>
          <a:ln>
            <a:solidFill>
              <a:schemeClr val="bg1"/>
            </a:solidFill>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FDA79688-2E3E-4C4B-A0FE-7A31F3A3E71C}"/>
              </a:ext>
            </a:extLst>
          </p:cNvPr>
          <p:cNvCxnSpPr>
            <a:cxnSpLocks/>
            <a:stCxn id="23" idx="1"/>
          </p:cNvCxnSpPr>
          <p:nvPr/>
        </p:nvCxnSpPr>
        <p:spPr>
          <a:xfrm flipH="1">
            <a:off x="2297275" y="4529236"/>
            <a:ext cx="1258072" cy="870329"/>
          </a:xfrm>
          <a:prstGeom prst="straightConnector1">
            <a:avLst/>
          </a:prstGeom>
          <a:ln>
            <a:solidFill>
              <a:schemeClr val="bg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19969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8,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8</a:t>
            </a:fld>
            <a:endParaRPr lang="en-CH"/>
          </a:p>
        </p:txBody>
      </p:sp>
      <p:sp>
        <p:nvSpPr>
          <p:cNvPr id="9" name="TextBox 8">
            <a:extLst>
              <a:ext uri="{FF2B5EF4-FFF2-40B4-BE49-F238E27FC236}">
                <a16:creationId xmlns:a16="http://schemas.microsoft.com/office/drawing/2014/main" id="{2FFF8795-2F81-FE44-B0BD-F9B93702CDE0}"/>
              </a:ext>
            </a:extLst>
          </p:cNvPr>
          <p:cNvSpPr txBox="1"/>
          <p:nvPr/>
        </p:nvSpPr>
        <p:spPr>
          <a:xfrm>
            <a:off x="505243" y="1135744"/>
            <a:ext cx="8133513"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Heated sidewalks: </a:t>
            </a:r>
          </a:p>
          <a:p>
            <a:pPr lvl="1"/>
            <a:r>
              <a:rPr lang="en-GB" sz="2000" dirty="0">
                <a:solidFill>
                  <a:schemeClr val="accent1"/>
                </a:solidFill>
                <a:latin typeface="Arial" panose="020B0604020202020204" pitchFamily="34" charset="0"/>
                <a:cs typeface="Arial" panose="020B0604020202020204" pitchFamily="34" charset="0"/>
              </a:rPr>
              <a:t>it turned out that this system is only present along the “dead” path between WH and IERC. Not on the foot path between the parking lot and the north entrance to IERC</a:t>
            </a:r>
          </a:p>
        </p:txBody>
      </p:sp>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14" name="Picture 13">
            <a:extLst>
              <a:ext uri="{FF2B5EF4-FFF2-40B4-BE49-F238E27FC236}">
                <a16:creationId xmlns:a16="http://schemas.microsoft.com/office/drawing/2014/main" id="{16F02571-DD82-5B4D-B9D1-20DBC01031D4}"/>
              </a:ext>
            </a:extLst>
          </p:cNvPr>
          <p:cNvPicPr>
            <a:picLocks noChangeAspect="1"/>
          </p:cNvPicPr>
          <p:nvPr/>
        </p:nvPicPr>
        <p:blipFill>
          <a:blip r:embed="rId2"/>
          <a:stretch>
            <a:fillRect/>
          </a:stretch>
        </p:blipFill>
        <p:spPr>
          <a:xfrm>
            <a:off x="393143" y="2904366"/>
            <a:ext cx="4326403" cy="3244802"/>
          </a:xfrm>
          <a:prstGeom prst="rect">
            <a:avLst/>
          </a:prstGeom>
        </p:spPr>
      </p:pic>
      <p:pic>
        <p:nvPicPr>
          <p:cNvPr id="17" name="Picture 16">
            <a:extLst>
              <a:ext uri="{FF2B5EF4-FFF2-40B4-BE49-F238E27FC236}">
                <a16:creationId xmlns:a16="http://schemas.microsoft.com/office/drawing/2014/main" id="{A5181227-3F2E-BD44-83DB-38B5A82B4728}"/>
              </a:ext>
            </a:extLst>
          </p:cNvPr>
          <p:cNvPicPr>
            <a:picLocks noChangeAspect="1"/>
          </p:cNvPicPr>
          <p:nvPr/>
        </p:nvPicPr>
        <p:blipFill>
          <a:blip r:embed="rId3"/>
          <a:stretch>
            <a:fillRect/>
          </a:stretch>
        </p:blipFill>
        <p:spPr>
          <a:xfrm>
            <a:off x="5040200" y="2904366"/>
            <a:ext cx="3849064" cy="3244802"/>
          </a:xfrm>
          <a:prstGeom prst="rect">
            <a:avLst/>
          </a:prstGeom>
        </p:spPr>
      </p:pic>
      <p:sp>
        <p:nvSpPr>
          <p:cNvPr id="18" name="TextBox 17">
            <a:extLst>
              <a:ext uri="{FF2B5EF4-FFF2-40B4-BE49-F238E27FC236}">
                <a16:creationId xmlns:a16="http://schemas.microsoft.com/office/drawing/2014/main" id="{ACC2F73A-EF71-9D40-9610-CDD671C28AC8}"/>
              </a:ext>
            </a:extLst>
          </p:cNvPr>
          <p:cNvSpPr txBox="1"/>
          <p:nvPr/>
        </p:nvSpPr>
        <p:spPr>
          <a:xfrm>
            <a:off x="6032172" y="2532968"/>
            <a:ext cx="1498615" cy="369332"/>
          </a:xfrm>
          <a:prstGeom prst="rect">
            <a:avLst/>
          </a:prstGeom>
          <a:noFill/>
        </p:spPr>
        <p:txBody>
          <a:bodyPr wrap="none" rtlCol="0">
            <a:spAutoFit/>
          </a:bodyPr>
          <a:lstStyle/>
          <a:p>
            <a:r>
              <a:rPr lang="en-GB" dirty="0">
                <a:solidFill>
                  <a:srgbClr val="C00000"/>
                </a:solidFill>
              </a:rPr>
              <a:t>N</a:t>
            </a:r>
            <a:r>
              <a:rPr lang="en-CH" dirty="0">
                <a:solidFill>
                  <a:srgbClr val="C00000"/>
                </a:solidFill>
              </a:rPr>
              <a:t>ot working ?</a:t>
            </a:r>
          </a:p>
        </p:txBody>
      </p:sp>
      <p:cxnSp>
        <p:nvCxnSpPr>
          <p:cNvPr id="20" name="Straight Arrow Connector 19">
            <a:extLst>
              <a:ext uri="{FF2B5EF4-FFF2-40B4-BE49-F238E27FC236}">
                <a16:creationId xmlns:a16="http://schemas.microsoft.com/office/drawing/2014/main" id="{66631B05-D2AC-5A4A-B9DB-E3C3DE5C1212}"/>
              </a:ext>
            </a:extLst>
          </p:cNvPr>
          <p:cNvCxnSpPr>
            <a:cxnSpLocks/>
            <a:stCxn id="17" idx="0"/>
          </p:cNvCxnSpPr>
          <p:nvPr/>
        </p:nvCxnSpPr>
        <p:spPr>
          <a:xfrm>
            <a:off x="6964732" y="2904366"/>
            <a:ext cx="1047180" cy="71133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71882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8,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49" y="791363"/>
            <a:ext cx="8133513" cy="2554545"/>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New furniture installed in the conference rooms, common areas and wellness </a:t>
            </a:r>
            <a:r>
              <a:rPr lang="en-GB" sz="2000" dirty="0" err="1">
                <a:solidFill>
                  <a:schemeClr val="accent1"/>
                </a:solidFill>
                <a:latin typeface="Arial" panose="020B0604020202020204" pitchFamily="34" charset="0"/>
                <a:cs typeface="Arial" panose="020B0604020202020204" pitchFamily="34" charset="0"/>
              </a:rPr>
              <a:t>centers</a:t>
            </a:r>
            <a:r>
              <a:rPr lang="en-GB" sz="2000" dirty="0">
                <a:solidFill>
                  <a:schemeClr val="accent1"/>
                </a:solidFill>
                <a:latin typeface="Arial" panose="020B0604020202020204" pitchFamily="34" charset="0"/>
                <a:cs typeface="Arial" panose="020B0604020202020204" pitchFamily="34" charset="0"/>
              </a:rPr>
              <a:t>. Furniture for completing double occupancy offices still on hold</a:t>
            </a: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Spring Barret (</a:t>
            </a:r>
            <a:r>
              <a:rPr lang="en-GB" sz="2000" dirty="0">
                <a:solidFill>
                  <a:schemeClr val="accent1"/>
                </a:solidFill>
                <a:latin typeface="Arial" panose="020B0604020202020204" pitchFamily="34" charset="0"/>
                <a:cs typeface="Arial" panose="020B0604020202020204" pitchFamily="34" charset="0"/>
                <a:hlinkClick r:id="rId2"/>
              </a:rPr>
              <a:t>sbarrett@fnal.gov</a:t>
            </a:r>
            <a:r>
              <a:rPr lang="en-GB" sz="2000" dirty="0">
                <a:solidFill>
                  <a:schemeClr val="accent1"/>
                </a:solidFill>
                <a:latin typeface="Arial" panose="020B0604020202020204" pitchFamily="34" charset="0"/>
                <a:cs typeface="Arial" panose="020B0604020202020204" pitchFamily="34" charset="0"/>
              </a:rPr>
              <a:t>) and Cathy Barker (</a:t>
            </a:r>
            <a:r>
              <a:rPr lang="en-GB" sz="2000" dirty="0">
                <a:solidFill>
                  <a:schemeClr val="accent1"/>
                </a:solidFill>
                <a:latin typeface="Arial" panose="020B0604020202020204" pitchFamily="34" charset="0"/>
                <a:cs typeface="Arial" panose="020B0604020202020204" pitchFamily="34" charset="0"/>
                <a:hlinkClick r:id="rId3"/>
              </a:rPr>
              <a:t>cbarker@fnal.gov</a:t>
            </a:r>
            <a:r>
              <a:rPr lang="en-GB" sz="2000" dirty="0">
                <a:solidFill>
                  <a:schemeClr val="accent1"/>
                </a:solidFill>
                <a:latin typeface="Arial" panose="020B0604020202020204" pitchFamily="34" charset="0"/>
                <a:cs typeface="Arial" panose="020B0604020202020204" pitchFamily="34" charset="0"/>
              </a:rPr>
              <a:t>) will be managing the 3 conference rooms: </a:t>
            </a:r>
            <a:r>
              <a:rPr lang="en-GB" sz="2000" i="1" dirty="0">
                <a:solidFill>
                  <a:schemeClr val="accent1"/>
                </a:solidFill>
                <a:latin typeface="Arial" panose="020B0604020202020204" pitchFamily="34" charset="0"/>
                <a:cs typeface="Arial" panose="020B0604020202020204" pitchFamily="34" charset="0"/>
              </a:rPr>
              <a:t>Cantilever</a:t>
            </a:r>
            <a:r>
              <a:rPr lang="en-GB" sz="2000" dirty="0">
                <a:solidFill>
                  <a:schemeClr val="accent1"/>
                </a:solidFill>
                <a:latin typeface="Arial" panose="020B0604020202020204" pitchFamily="34" charset="0"/>
                <a:cs typeface="Arial" panose="020B0604020202020204" pitchFamily="34" charset="0"/>
              </a:rPr>
              <a:t> (1880), </a:t>
            </a:r>
            <a:r>
              <a:rPr lang="en-GB" sz="2000" i="1" dirty="0">
                <a:solidFill>
                  <a:schemeClr val="accent1"/>
                </a:solidFill>
                <a:latin typeface="Arial" panose="020B0604020202020204" pitchFamily="34" charset="0"/>
                <a:cs typeface="Arial" panose="020B0604020202020204" pitchFamily="34" charset="0"/>
              </a:rPr>
              <a:t>The Ground Plane </a:t>
            </a:r>
            <a:r>
              <a:rPr lang="en-GB" sz="2000" dirty="0">
                <a:solidFill>
                  <a:schemeClr val="accent1"/>
                </a:solidFill>
                <a:latin typeface="Arial" panose="020B0604020202020204" pitchFamily="34" charset="0"/>
                <a:cs typeface="Arial" panose="020B0604020202020204" pitchFamily="34" charset="0"/>
              </a:rPr>
              <a:t>(G771) and “no name yet” (1416) . 1416 does not have zoom equipment only local AV (audio visual) equipment.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FEB.15.24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9</a:t>
            </a:fld>
            <a:endParaRPr lang="en-CH"/>
          </a:p>
        </p:txBody>
      </p:sp>
      <p:sp>
        <p:nvSpPr>
          <p:cNvPr id="11" name="AutoShape 2">
            <a:extLst>
              <a:ext uri="{FF2B5EF4-FFF2-40B4-BE49-F238E27FC236}">
                <a16:creationId xmlns:a16="http://schemas.microsoft.com/office/drawing/2014/main" id="{39A7157A-9B9F-B941-A035-33A5A40FEAA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12" name="Picture 11">
            <a:extLst>
              <a:ext uri="{FF2B5EF4-FFF2-40B4-BE49-F238E27FC236}">
                <a16:creationId xmlns:a16="http://schemas.microsoft.com/office/drawing/2014/main" id="{BFB5E6CC-E2C7-614E-848F-3B8E1940BAB7}"/>
              </a:ext>
            </a:extLst>
          </p:cNvPr>
          <p:cNvPicPr>
            <a:picLocks noChangeAspect="1"/>
          </p:cNvPicPr>
          <p:nvPr/>
        </p:nvPicPr>
        <p:blipFill>
          <a:blip r:embed="rId4"/>
          <a:stretch>
            <a:fillRect/>
          </a:stretch>
        </p:blipFill>
        <p:spPr>
          <a:xfrm rot="5400000">
            <a:off x="573767" y="3758565"/>
            <a:ext cx="2968897" cy="2226673"/>
          </a:xfrm>
          <a:prstGeom prst="rect">
            <a:avLst/>
          </a:prstGeom>
        </p:spPr>
      </p:pic>
      <p:pic>
        <p:nvPicPr>
          <p:cNvPr id="16" name="Picture 15">
            <a:extLst>
              <a:ext uri="{FF2B5EF4-FFF2-40B4-BE49-F238E27FC236}">
                <a16:creationId xmlns:a16="http://schemas.microsoft.com/office/drawing/2014/main" id="{67A3696E-8E11-E04E-9BE0-E10EA0FE1B92}"/>
              </a:ext>
            </a:extLst>
          </p:cNvPr>
          <p:cNvPicPr>
            <a:picLocks noChangeAspect="1"/>
          </p:cNvPicPr>
          <p:nvPr/>
        </p:nvPicPr>
        <p:blipFill>
          <a:blip r:embed="rId5"/>
          <a:stretch>
            <a:fillRect/>
          </a:stretch>
        </p:blipFill>
        <p:spPr>
          <a:xfrm rot="5400000">
            <a:off x="2938148" y="3758565"/>
            <a:ext cx="2968897" cy="2226673"/>
          </a:xfrm>
          <a:prstGeom prst="rect">
            <a:avLst/>
          </a:prstGeom>
        </p:spPr>
      </p:pic>
      <p:pic>
        <p:nvPicPr>
          <p:cNvPr id="20" name="Picture 19">
            <a:extLst>
              <a:ext uri="{FF2B5EF4-FFF2-40B4-BE49-F238E27FC236}">
                <a16:creationId xmlns:a16="http://schemas.microsoft.com/office/drawing/2014/main" id="{815092A6-D051-6D4E-884B-A1A6E6B6D828}"/>
              </a:ext>
            </a:extLst>
          </p:cNvPr>
          <p:cNvPicPr>
            <a:picLocks noChangeAspect="1"/>
          </p:cNvPicPr>
          <p:nvPr/>
        </p:nvPicPr>
        <p:blipFill>
          <a:blip r:embed="rId6"/>
          <a:stretch>
            <a:fillRect/>
          </a:stretch>
        </p:blipFill>
        <p:spPr>
          <a:xfrm rot="5400000">
            <a:off x="5312329" y="3758564"/>
            <a:ext cx="2968897" cy="2226673"/>
          </a:xfrm>
          <a:prstGeom prst="rect">
            <a:avLst/>
          </a:prstGeom>
        </p:spPr>
      </p:pic>
    </p:spTree>
    <p:extLst>
      <p:ext uri="{BB962C8B-B14F-4D97-AF65-F5344CB8AC3E}">
        <p14:creationId xmlns:p14="http://schemas.microsoft.com/office/powerpoint/2010/main" val="1463713632"/>
      </p:ext>
    </p:extLst>
  </p:cSld>
  <p:clrMapOvr>
    <a:masterClrMapping/>
  </p:clrMapOvr>
</p:sld>
</file>

<file path=ppt/theme/theme1.xml><?xml version="1.0" encoding="utf-8"?>
<a:theme xmlns:a="http://schemas.openxmlformats.org/drawingml/2006/main" name="MyNew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NewDefault" id="{549FB1BB-8BF1-4449-BB5A-308238900109}" vid="{07114961-2DFB-9F44-8AC8-A38043D6B3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MyNewDefault</Template>
  <TotalTime>44620</TotalTime>
  <Words>5885</Words>
  <Application>Microsoft Macintosh PowerPoint</Application>
  <PresentationFormat>On-screen Show (4:3)</PresentationFormat>
  <Paragraphs>573</Paragraphs>
  <Slides>60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Calibri Light</vt:lpstr>
      <vt:lpstr>Courier New</vt:lpstr>
      <vt:lpstr>Helvetica Neue</vt:lpstr>
      <vt:lpstr>Wingdings</vt:lpstr>
      <vt:lpstr>MyNewDefault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bacchetta</dc:creator>
  <cp:lastModifiedBy>nicola bacchetta</cp:lastModifiedBy>
  <cp:revision>76</cp:revision>
  <dcterms:created xsi:type="dcterms:W3CDTF">2023-09-28T18:39:51Z</dcterms:created>
  <dcterms:modified xsi:type="dcterms:W3CDTF">2024-02-15T19:53:18Z</dcterms:modified>
</cp:coreProperties>
</file>