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1"/>
    <p:sldMasterId id="2147484112" r:id="rId2"/>
  </p:sldMasterIdLst>
  <p:notesMasterIdLst>
    <p:notesMasterId r:id="rId8"/>
  </p:notesMasterIdLst>
  <p:handoutMasterIdLst>
    <p:handoutMasterId r:id="rId9"/>
  </p:handoutMasterIdLst>
  <p:sldIdLst>
    <p:sldId id="311" r:id="rId3"/>
    <p:sldId id="312" r:id="rId4"/>
    <p:sldId id="313" r:id="rId5"/>
    <p:sldId id="310" r:id="rId6"/>
    <p:sldId id="314" r:id="rId7"/>
  </p:sldIdLst>
  <p:sldSz cx="9144000" cy="6858000" type="screen4x3"/>
  <p:notesSz cx="9283700" cy="6985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97"/>
    <a:srgbClr val="404040"/>
    <a:srgbClr val="000000"/>
    <a:srgbClr val="FFFFFF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712" autoAdjust="0"/>
  </p:normalViewPr>
  <p:slideViewPr>
    <p:cSldViewPr snapToGrid="0" snapToObjects="1">
      <p:cViewPr>
        <p:scale>
          <a:sx n="100" d="100"/>
          <a:sy n="100" d="100"/>
        </p:scale>
        <p:origin x="187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3101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2936" cy="3492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5" y="0"/>
            <a:ext cx="4022936" cy="3492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2/14/2024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34538"/>
            <a:ext cx="4022936" cy="3492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5" y="6634538"/>
            <a:ext cx="4022936" cy="3492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2936" cy="3492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5" y="0"/>
            <a:ext cx="4022936" cy="3492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2/14/2024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6"/>
            <a:ext cx="7426960" cy="3143250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34538"/>
            <a:ext cx="4022936" cy="3492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5" y="6634538"/>
            <a:ext cx="4022936" cy="3492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11/08/2023</a:t>
            </a:r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K. Burkett for C. Vendetta &amp; K. Jones - Dpt Heads Mtg - PPD Finance</a:t>
            </a:r>
            <a:endParaRPr lang="en-US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11/08/2023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K. Burkett for C. Vendetta &amp; K. Jones - Dpt Heads Mtg - PPD Finance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11/08/2023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K. Burkett for C. Vendetta &amp; K. Jones - Dpt Heads Mtg - PPD Finance</a:t>
            </a: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11/08/2023</a:t>
            </a:r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K. Burkett for C. Vendetta &amp; K. Jones - Dpt Heads Mtg - PPD Finance</a:t>
            </a:r>
            <a:endParaRPr lang="en-US" b="1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11/08/2023</a:t>
            </a:r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K. Burkett for C. Vendetta &amp; K. Jones - Dpt Heads Mtg - PPD Finance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6319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11/08/2023</a:t>
            </a:r>
            <a:endParaRPr lang="en-US" altLang="en-US" dirty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K. Burkett for C. Vendetta &amp; K. Jones - Dpt Heads Mtg - PPD Finance</a:t>
            </a:r>
            <a:endParaRPr lang="en-US" b="1" dirty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11/08/2023</a:t>
            </a:r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K. Burkett for C. Vendetta &amp; K. Jones - Dpt Heads Mtg - PPD Finance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50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3" r:id="rId1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0537A-0466-FA49-764D-39F3A8827F5E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228600" y="960582"/>
            <a:ext cx="8661718" cy="5077387"/>
          </a:xfrm>
        </p:spPr>
        <p:txBody>
          <a:bodyPr/>
          <a:lstStyle/>
          <a:p>
            <a:r>
              <a:rPr lang="en-US" dirty="0"/>
              <a:t>Directorate-wide info now included in financial reports</a:t>
            </a:r>
          </a:p>
          <a:p>
            <a:pPr lvl="1"/>
            <a:r>
              <a:rPr lang="en-US" dirty="0" err="1"/>
              <a:t>PPD</a:t>
            </a:r>
            <a:r>
              <a:rPr lang="en-US" dirty="0"/>
              <a:t>, ND, and THD</a:t>
            </a:r>
          </a:p>
          <a:p>
            <a:pPr lvl="2"/>
            <a:r>
              <a:rPr lang="en-US" dirty="0"/>
              <a:t>This does NOT replace any other ND or THD reports</a:t>
            </a:r>
          </a:p>
          <a:p>
            <a:pPr lvl="1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08D8849-2E72-96A0-129F-996EA2D15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Reports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DCF2D5-861D-2C93-3C32-098309A014CC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altLang="en-US" dirty="0"/>
              <a:t>2/14/2024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5AEF71-6D45-EF29-6F5A-EE595F31D12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C. Vendetta &amp; K. Jones - </a:t>
            </a:r>
            <a:r>
              <a:rPr lang="en-US" dirty="0" err="1"/>
              <a:t>Dpt</a:t>
            </a:r>
            <a:r>
              <a:rPr lang="en-US" dirty="0"/>
              <a:t> Heads Mtg - </a:t>
            </a:r>
            <a:r>
              <a:rPr lang="en-US" dirty="0" err="1"/>
              <a:t>PPD</a:t>
            </a:r>
            <a:r>
              <a:rPr lang="en-US" dirty="0"/>
              <a:t> Finance</a:t>
            </a:r>
            <a:endParaRPr lang="en-US" b="1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9ED166-5C16-6F6E-C82D-FB983D272FA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71AFBCB-9629-4487-8658-FCC7F72DA46F}" type="slidenum">
              <a:rPr lang="en-US" altLang="en-US" smtClean="0"/>
              <a:pPr/>
              <a:t>1</a:t>
            </a:fld>
            <a:endParaRPr lang="en-US" alt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E649C0E-AEAA-A5E2-C74D-69A0818832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7030" y="2353250"/>
            <a:ext cx="5230670" cy="2948420"/>
          </a:xfrm>
          <a:prstGeom prst="rect">
            <a:avLst/>
          </a:prstGeom>
          <a:ln w="19050">
            <a:solidFill>
              <a:srgbClr val="004C97"/>
            </a:solidFill>
          </a:ln>
        </p:spPr>
      </p:pic>
    </p:spTree>
    <p:extLst>
      <p:ext uri="{BB962C8B-B14F-4D97-AF65-F5344CB8AC3E}">
        <p14:creationId xmlns:p14="http://schemas.microsoft.com/office/powerpoint/2010/main" val="575637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A2CF7-44A2-CC54-318F-66EF7F3FAAE3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228600" y="1043694"/>
            <a:ext cx="8661718" cy="4994275"/>
          </a:xfrm>
        </p:spPr>
        <p:txBody>
          <a:bodyPr/>
          <a:lstStyle/>
          <a:p>
            <a:r>
              <a:rPr lang="en-US" dirty="0"/>
              <a:t>Timecard Approvers now come from WorkDay</a:t>
            </a:r>
          </a:p>
          <a:p>
            <a:pPr lvl="1"/>
            <a:r>
              <a:rPr lang="en-US" dirty="0"/>
              <a:t>Approver is the Manager listed in WorkDay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2EFC0E1-FD5C-0163-7822-7D2E074A0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Timecard Approvers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9B7DF7-0E0B-1521-EBB5-D20E24F1E37E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altLang="en-US" dirty="0"/>
              <a:t>2/14/2024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2F3AE6-EE02-69A5-421E-1DE3EC88F98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C. Vendetta &amp; K. Jones - </a:t>
            </a:r>
            <a:r>
              <a:rPr lang="en-US" dirty="0" err="1"/>
              <a:t>Dpt</a:t>
            </a:r>
            <a:r>
              <a:rPr lang="en-US" dirty="0"/>
              <a:t> Heads Mtg - </a:t>
            </a:r>
            <a:r>
              <a:rPr lang="en-US" dirty="0" err="1"/>
              <a:t>PPD</a:t>
            </a:r>
            <a:r>
              <a:rPr lang="en-US" dirty="0"/>
              <a:t> Finance</a:t>
            </a:r>
            <a:endParaRPr lang="en-US" b="1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AC2B61-E09D-BA12-4207-56B7ED3B1DC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71AFBCB-9629-4487-8658-FCC7F72DA46F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547DCD0-D7C4-D239-0176-7253F61EE2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450" y="1902690"/>
            <a:ext cx="7168282" cy="1902692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DECD29E-1FA3-D964-074A-306A82D746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5953" y="3971044"/>
            <a:ext cx="5629275" cy="206692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90849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2CE5B2-9838-DECF-270B-5102452065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1672A-8E9B-8276-BF9B-D3B05830D05B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228600" y="1043694"/>
            <a:ext cx="8661718" cy="4994275"/>
          </a:xfrm>
        </p:spPr>
        <p:txBody>
          <a:bodyPr/>
          <a:lstStyle/>
          <a:p>
            <a:r>
              <a:rPr lang="en-US" dirty="0"/>
              <a:t>New OPTO rate for Summer/Temp</a:t>
            </a:r>
          </a:p>
          <a:p>
            <a:pPr lvl="1"/>
            <a:r>
              <a:rPr lang="en-US" dirty="0"/>
              <a:t>“Paid Leave for All Workers Act” (aka “Any Reason Leave”) effective 1/1/2024</a:t>
            </a:r>
          </a:p>
          <a:p>
            <a:pPr lvl="1"/>
            <a:r>
              <a:rPr lang="en-US" dirty="0"/>
              <a:t>1.5% OPTO applied before the 8% fringe rate</a:t>
            </a:r>
          </a:p>
          <a:p>
            <a:pPr lvl="1"/>
            <a:r>
              <a:rPr lang="en-US" dirty="0"/>
              <a:t>Retroactively applied to the beginning of FY24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7F94B1F-0EF8-AED1-4C89-ABB824A34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 OPTO Rate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C02553-3795-05F2-E377-2C36A7F250E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altLang="en-US" dirty="0"/>
              <a:t>2/14/2024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9DB478-951F-3D5B-21D9-341DF337E885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C. Vendetta &amp; K. Jones - </a:t>
            </a:r>
            <a:r>
              <a:rPr lang="en-US" dirty="0" err="1"/>
              <a:t>Dpt</a:t>
            </a:r>
            <a:r>
              <a:rPr lang="en-US" dirty="0"/>
              <a:t> Heads Mtg - </a:t>
            </a:r>
            <a:r>
              <a:rPr lang="en-US" dirty="0" err="1"/>
              <a:t>PPD</a:t>
            </a:r>
            <a:r>
              <a:rPr lang="en-US" dirty="0"/>
              <a:t> Finance</a:t>
            </a:r>
            <a:endParaRPr lang="en-US" b="1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B6DF9E-053C-5159-8B16-5FE5702D0152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71AFBCB-9629-4487-8658-FCC7F72DA46F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9069587-FF37-98B6-8FB1-16418ADEAA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4776" y="3056215"/>
            <a:ext cx="4812924" cy="310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585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70F8C17-AD77-0633-5BFF-8B664F51A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Signature Authority Updates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F6170B-DA88-F39A-2FA5-E8DE237F63BB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altLang="en-US" dirty="0"/>
              <a:t>2/14/2024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737EB2-E582-B9F5-0433-97D4A48B6D9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C. Vendetta &amp; K. Jones - Dpt Heads Mtg - PPD Finance</a:t>
            </a:r>
            <a:endParaRPr lang="en-US" b="1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0EA89A-8683-3C38-A620-8FA4B116885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71AFBCB-9629-4487-8658-FCC7F72DA46F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4F0390-BEEC-90A2-0052-FE6C7EE5971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228600" y="941032"/>
            <a:ext cx="8142402" cy="2348923"/>
          </a:xfrm>
        </p:spPr>
        <p:txBody>
          <a:bodyPr/>
          <a:lstStyle/>
          <a:p>
            <a:r>
              <a:rPr lang="en-US" dirty="0"/>
              <a:t>More scrutiny on PS and CSS tasks</a:t>
            </a:r>
          </a:p>
          <a:p>
            <a:pPr lvl="1"/>
            <a:r>
              <a:rPr lang="en-US" dirty="0"/>
              <a:t>Approval authority for Department Heads </a:t>
            </a:r>
            <a:r>
              <a:rPr lang="en-US" b="1" i="1" u="sng" dirty="0"/>
              <a:t>was</a:t>
            </a:r>
            <a:r>
              <a:rPr lang="en-US" dirty="0"/>
              <a:t> up to $50k, has been reduced</a:t>
            </a:r>
          </a:p>
          <a:p>
            <a:pPr lvl="2"/>
            <a:r>
              <a:rPr lang="en-US" b="1" i="1" u="sng" dirty="0"/>
              <a:t>Now</a:t>
            </a:r>
            <a:r>
              <a:rPr lang="en-US" dirty="0"/>
              <a:t> up to $5k</a:t>
            </a:r>
          </a:p>
          <a:p>
            <a:pPr lvl="2"/>
            <a:r>
              <a:rPr lang="en-US" dirty="0"/>
              <a:t>Over $5k will be sent to Kevin for review &amp; approval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DA397314-1223-830E-FCF0-967CBE4461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37" y="2903989"/>
            <a:ext cx="8467725" cy="2375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829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70F8C17-AD77-0633-5BFF-8B664F51A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Reminder: Financial Liaison Assignments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F6170B-DA88-F39A-2FA5-E8DE237F63BB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altLang="en-US" dirty="0"/>
              <a:t>2/14/2024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737EB2-E582-B9F5-0433-97D4A48B6D9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C. Vendetta &amp; K. Jones - Dpt Heads Mtg - PPD Finance</a:t>
            </a:r>
            <a:endParaRPr lang="en-US" b="1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0EA89A-8683-3C38-A620-8FA4B116885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71AFBCB-9629-4487-8658-FCC7F72DA46F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983E9E69-D97A-9BBA-B2AF-6600FF7D67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791247"/>
              </p:ext>
            </p:extLst>
          </p:nvPr>
        </p:nvGraphicFramePr>
        <p:xfrm>
          <a:off x="515938" y="894959"/>
          <a:ext cx="7709477" cy="26536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91204">
                  <a:extLst>
                    <a:ext uri="{9D8B030D-6E8A-4147-A177-3AD203B41FA5}">
                      <a16:colId xmlns:a16="http://schemas.microsoft.com/office/drawing/2014/main" val="787940509"/>
                    </a:ext>
                  </a:extLst>
                </a:gridCol>
                <a:gridCol w="1853389">
                  <a:extLst>
                    <a:ext uri="{9D8B030D-6E8A-4147-A177-3AD203B41FA5}">
                      <a16:colId xmlns:a16="http://schemas.microsoft.com/office/drawing/2014/main" val="4155579048"/>
                    </a:ext>
                  </a:extLst>
                </a:gridCol>
                <a:gridCol w="2164884">
                  <a:extLst>
                    <a:ext uri="{9D8B030D-6E8A-4147-A177-3AD203B41FA5}">
                      <a16:colId xmlns:a16="http://schemas.microsoft.com/office/drawing/2014/main" val="401287132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Org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Prior Financial Manager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New Financial Manager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27981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PPD - ASTROPHYSICS DEPT (40PD/Base)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Kate Jones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Kimberly Swendsen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56220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PPD - ASTROPHYSICS DEPT (Non-Base)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Kate Jones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Kate Jones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5290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PPD - CMS DEPT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Kimberly Swendsen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Kate Jones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52313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PPD - DETECTOR RESEARCH AND DEVELOPMENT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Kimberly Swendsen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Kimberly Swendsen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67057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PPD - PPD DIVISION OFFICE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Kate Jones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Kate Jones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86358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PPD - MUON DEPARTMENT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Kate Jones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Kate Jones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62110854"/>
                  </a:ext>
                </a:extLst>
              </a:tr>
              <a:tr h="1607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PPD - DETECTOR DEV AND OPS DEPT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Kimberly Swendsen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Kate Jones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73810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PPD - ALIGNMENT AND METROLOGY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Kate Jones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Kimberly Swendsen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261030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PPD - SUPPORT SERVICES DEPT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Kimberly Swendsen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Kimberly Swendsen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58490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PPD - ELECTRICAL ENGINEERING DEPT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Kate Jones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Kimberly Swendsen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508465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PPD - MECHANICAL ENGINEERING DEPT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Kate Jones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Kimberly Swendsen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674886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ND departments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Molly Anderson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(no change)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361688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THD departments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 Carrara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(no change)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72282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856257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2.xml><?xml version="1.0" encoding="utf-8"?>
<a:theme xmlns:a="http://schemas.openxmlformats.org/drawingml/2006/main" name="1_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13737</TotalTime>
  <Words>341</Words>
  <Application>Microsoft Office PowerPoint</Application>
  <PresentationFormat>On-screen Show (4:3)</PresentationFormat>
  <Paragraphs>79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Aptos Narrow</vt:lpstr>
      <vt:lpstr>Arial</vt:lpstr>
      <vt:lpstr>Calibri</vt:lpstr>
      <vt:lpstr>Helvetica</vt:lpstr>
      <vt:lpstr>Fermilab: Footer Only</vt:lpstr>
      <vt:lpstr>1_FNAL_TemplateMac_060514</vt:lpstr>
      <vt:lpstr>Financial Reports</vt:lpstr>
      <vt:lpstr>Timecard Approvers</vt:lpstr>
      <vt:lpstr>Summer OPTO Rate</vt:lpstr>
      <vt:lpstr>Signature Authority Updates</vt:lpstr>
      <vt:lpstr>Reminder: Financial Liaison Assignments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 C. Dave x 15269N</dc:creator>
  <cp:lastModifiedBy>Katherine R. Jones</cp:lastModifiedBy>
  <cp:revision>453</cp:revision>
  <cp:lastPrinted>2019-05-29T16:35:36Z</cp:lastPrinted>
  <dcterms:created xsi:type="dcterms:W3CDTF">2015-04-23T14:43:20Z</dcterms:created>
  <dcterms:modified xsi:type="dcterms:W3CDTF">2024-02-14T16:06:56Z</dcterms:modified>
</cp:coreProperties>
</file>