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264" r:id="rId3"/>
    <p:sldId id="261" r:id="rId4"/>
    <p:sldId id="263" r:id="rId5"/>
    <p:sldId id="266" r:id="rId6"/>
    <p:sldId id="268" r:id="rId7"/>
    <p:sldId id="269" r:id="rId8"/>
    <p:sldId id="270" r:id="rId9"/>
    <p:sldId id="273" r:id="rId10"/>
    <p:sldId id="276" r:id="rId11"/>
    <p:sldId id="277" r:id="rId12"/>
    <p:sldId id="274" r:id="rId13"/>
    <p:sldId id="307" r:id="rId14"/>
    <p:sldId id="311" r:id="rId15"/>
    <p:sldId id="278" r:id="rId16"/>
    <p:sldId id="290" r:id="rId17"/>
    <p:sldId id="289" r:id="rId18"/>
    <p:sldId id="279" r:id="rId19"/>
    <p:sldId id="291" r:id="rId20"/>
    <p:sldId id="294" r:id="rId21"/>
    <p:sldId id="280" r:id="rId22"/>
    <p:sldId id="293" r:id="rId23"/>
    <p:sldId id="295" r:id="rId24"/>
    <p:sldId id="306" r:id="rId25"/>
    <p:sldId id="305" r:id="rId26"/>
    <p:sldId id="308" r:id="rId27"/>
    <p:sldId id="309" r:id="rId28"/>
    <p:sldId id="281" r:id="rId29"/>
    <p:sldId id="297" r:id="rId30"/>
    <p:sldId id="298" r:id="rId31"/>
    <p:sldId id="282" r:id="rId32"/>
    <p:sldId id="299" r:id="rId33"/>
    <p:sldId id="300" r:id="rId34"/>
    <p:sldId id="284" r:id="rId35"/>
    <p:sldId id="310" r:id="rId36"/>
    <p:sldId id="286" r:id="rId37"/>
    <p:sldId id="313" r:id="rId38"/>
    <p:sldId id="314" r:id="rId39"/>
    <p:sldId id="301" r:id="rId40"/>
    <p:sldId id="3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70C0"/>
    <a:srgbClr val="0000FF"/>
    <a:srgbClr val="FC04BB"/>
    <a:srgbClr val="DD9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16E9B-D3E5-45E0-B18B-23A6CACBD1E1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1B43B-F22F-4AD0-855B-2E5F7FC580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40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1B43B-F22F-4AD0-855B-2E5F7FC5800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90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1B43B-F22F-4AD0-855B-2E5F7FC5800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8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66" b="4950"/>
          <a:stretch/>
        </p:blipFill>
        <p:spPr>
          <a:xfrm>
            <a:off x="9796006" y="9526"/>
            <a:ext cx="231132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6" y="9525"/>
            <a:ext cx="10287000" cy="842122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11065691" cy="5288181"/>
          </a:xfrm>
        </p:spPr>
        <p:txBody>
          <a:bodyPr/>
          <a:lstStyle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87" b="-4633"/>
          <a:stretch/>
        </p:blipFill>
        <p:spPr>
          <a:xfrm>
            <a:off x="10371666" y="9525"/>
            <a:ext cx="1701801" cy="8636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851647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725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3"/>
          </p:nvPr>
        </p:nvSpPr>
        <p:spPr>
          <a:xfrm>
            <a:off x="508000" y="1046691"/>
            <a:ext cx="5511800" cy="53096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6" y="9525"/>
            <a:ext cx="10261600" cy="842122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t="-4103" r="36305" b="1522"/>
          <a:stretch/>
        </p:blipFill>
        <p:spPr>
          <a:xfrm>
            <a:off x="10346266" y="9525"/>
            <a:ext cx="1684867" cy="8466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851647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842000" y="1046691"/>
            <a:ext cx="5511800" cy="53051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687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AC26A-783D-42EE-AF9F-78CE8643BBA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01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j-parc.jp/researcher/Hadron/en/pac_1801/pdf/P71_2018-4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Near Detector </a:t>
            </a:r>
            <a:r>
              <a:rPr lang="en-GB" dirty="0" smtClean="0"/>
              <a:t>Technologies</a:t>
            </a:r>
            <a:br>
              <a:rPr lang="en-GB" dirty="0" smtClean="0"/>
            </a:br>
            <a:r>
              <a:rPr lang="en-GB" sz="3200" dirty="0" smtClean="0"/>
              <a:t>(A WG6 Teaser Talk)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Thorsten Lux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8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Event Topologies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363" y="1659642"/>
            <a:ext cx="7544073" cy="425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751" y="1711172"/>
            <a:ext cx="40756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Interaction not on free nucleons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Nuclear effects/ Final State Interactions (FSI) can alter the event observables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Effects depend on target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More relevant for low neutrino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0B050"/>
                </a:solidFill>
              </a:rPr>
              <a:t>ND provides insight in FSI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35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Energy Reconstruction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The oscillation parameters depend on the true neutrino energy =&gt; precise knowledge of energy response function </a:t>
            </a:r>
            <a:r>
              <a:rPr lang="en-GB" sz="2400" b="1" dirty="0" smtClean="0"/>
              <a:t>T(</a:t>
            </a:r>
            <a:r>
              <a:rPr lang="en-GB" sz="2400" b="1" dirty="0" err="1" smtClean="0"/>
              <a:t>E</a:t>
            </a:r>
            <a:r>
              <a:rPr lang="en-GB" sz="2400" b="1" baseline="-25000" dirty="0" err="1" smtClean="0"/>
              <a:t>rec</a:t>
            </a:r>
            <a:r>
              <a:rPr lang="en-GB" sz="2400" b="1" dirty="0" smtClean="0"/>
              <a:t>, </a:t>
            </a:r>
            <a:r>
              <a:rPr lang="en-GB" sz="2400" b="1" dirty="0" err="1" smtClean="0"/>
              <a:t>E</a:t>
            </a:r>
            <a:r>
              <a:rPr lang="en-GB" sz="2400" b="1" baseline="-25000" dirty="0" err="1" smtClean="0"/>
              <a:t>true</a:t>
            </a:r>
            <a:r>
              <a:rPr lang="en-GB" sz="2400" b="1" dirty="0" smtClean="0"/>
              <a:t>) </a:t>
            </a:r>
            <a:r>
              <a:rPr lang="en-GB" sz="2400" dirty="0" smtClean="0"/>
              <a:t>crucial.</a:t>
            </a:r>
          </a:p>
          <a:p>
            <a:pPr marL="0" indent="0">
              <a:buNone/>
            </a:pPr>
            <a:r>
              <a:rPr lang="en-GB" sz="2400" dirty="0" smtClean="0"/>
              <a:t> 1) </a:t>
            </a:r>
            <a:r>
              <a:rPr lang="en-GB" sz="2400" dirty="0" smtClean="0"/>
              <a:t>Kinematic </a:t>
            </a:r>
            <a:r>
              <a:rPr lang="en-GB" sz="2400" dirty="0" smtClean="0"/>
              <a:t>energy reconstruction (suitable for true QE events):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2) Calorimetric energy resolution: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0FBDF6BE-14BF-BC46-B293-CDB32AF0E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447" y="2399979"/>
            <a:ext cx="5954569" cy="84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532" y="4064141"/>
            <a:ext cx="5423267" cy="10080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5543" y="5454989"/>
            <a:ext cx="196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Kinetic energy of outgoing nucleons</a:t>
            </a:r>
            <a:endParaRPr lang="en-GB" b="1" dirty="0"/>
          </a:p>
        </p:txBody>
      </p:sp>
      <p:sp>
        <p:nvSpPr>
          <p:cNvPr id="7" name="Left Brace 6"/>
          <p:cNvSpPr/>
          <p:nvPr/>
        </p:nvSpPr>
        <p:spPr>
          <a:xfrm rot="16200000">
            <a:off x="5403669" y="4192632"/>
            <a:ext cx="461555" cy="1759133"/>
          </a:xfrm>
          <a:prstGeom prst="lef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Brace 7"/>
          <p:cNvSpPr/>
          <p:nvPr/>
        </p:nvSpPr>
        <p:spPr>
          <a:xfrm rot="16200000">
            <a:off x="7235736" y="4632303"/>
            <a:ext cx="461555" cy="946571"/>
          </a:xfrm>
          <a:prstGeom prst="lef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718663" y="5428377"/>
            <a:ext cx="196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Total energy of outgoing mesons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86801" y="2399979"/>
            <a:ext cx="222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Requires only kinematics of outgoing muon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86800" y="4192955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Problem: Sums include neutral particles (neutrons, </a:t>
            </a:r>
            <a:r>
              <a:rPr lang="en-GB" b="1" dirty="0" smtClean="0">
                <a:sym typeface="Symbol" panose="05050102010706020507" pitchFamily="18" charset="2"/>
              </a:rPr>
              <a:t>0) which might escape undetected</a:t>
            </a:r>
            <a:endParaRPr lang="en-GB" b="1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72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Far Detector Technologies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761" y="3624840"/>
            <a:ext cx="3565508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3767534"/>
            <a:ext cx="2493079" cy="2346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38" y="3875469"/>
            <a:ext cx="3332613" cy="1999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503" y="1149916"/>
            <a:ext cx="34624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Liquid Argon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LAr</a:t>
            </a:r>
            <a:r>
              <a:rPr lang="en-GB" sz="2400" dirty="0" smtClean="0"/>
              <a:t> TPCs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DUNE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10 </a:t>
            </a:r>
            <a:r>
              <a:rPr lang="en-GB" sz="2400" dirty="0" err="1" smtClean="0"/>
              <a:t>kton</a:t>
            </a:r>
            <a:r>
              <a:rPr lang="en-GB" sz="2400" dirty="0" smtClean="0"/>
              <a:t> per module (up to 4 in total)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Baseline: 1300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Target: </a:t>
            </a:r>
            <a:r>
              <a:rPr lang="en-GB" sz="2400" dirty="0" err="1" smtClean="0"/>
              <a:t>Ar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344839" y="1149916"/>
            <a:ext cx="34624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Scintillator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Bar tracker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/>
              <a:t>NOvA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14 </a:t>
            </a:r>
            <a:r>
              <a:rPr lang="en-GB" sz="2400" dirty="0" err="1" smtClean="0"/>
              <a:t>kton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Baseline: 810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Target: 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228175" y="1128145"/>
            <a:ext cx="34624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Water Cherenkov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SK and </a:t>
            </a:r>
            <a:r>
              <a:rPr lang="en-GB" sz="2400" dirty="0" err="1" smtClean="0"/>
              <a:t>HyperK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22.5 and 190 </a:t>
            </a:r>
            <a:r>
              <a:rPr lang="en-GB" sz="2400" dirty="0" err="1" smtClean="0"/>
              <a:t>kton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Baseline: 300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Target: 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300629" y="1036705"/>
            <a:ext cx="3696232" cy="5134589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4101875" y="1036704"/>
            <a:ext cx="3778321" cy="5134589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8010823" y="1036703"/>
            <a:ext cx="3778321" cy="5134589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4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Many Expectations on Near Detectors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2005994" y="981368"/>
            <a:ext cx="8644590" cy="216692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7365" y="976125"/>
            <a:ext cx="81512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>
                <a:sym typeface="Symbol"/>
              </a:rPr>
              <a:t>(</a:t>
            </a:r>
            <a:r>
              <a:rPr lang="fr-CH" sz="2000" dirty="0">
                <a:sym typeface="Symbol"/>
              </a:rPr>
              <a:t></a:t>
            </a:r>
            <a:r>
              <a:rPr lang="fr-CH" sz="2000" baseline="-25000" dirty="0">
                <a:sym typeface="Symbol"/>
              </a:rPr>
              <a:t>e </a:t>
            </a:r>
            <a:r>
              <a:rPr lang="fr-CH" sz="2000" dirty="0">
                <a:sym typeface="Symbol"/>
              </a:rPr>
              <a:t>/</a:t>
            </a:r>
            <a:r>
              <a:rPr lang="fr-CH" sz="2000" baseline="-25000" dirty="0">
                <a:sym typeface="Symbol"/>
              </a:rPr>
              <a:t></a:t>
            </a:r>
            <a:r>
              <a:rPr lang="fr-CH" sz="2000" dirty="0">
                <a:sym typeface="Symbol"/>
              </a:rPr>
              <a:t>) /(</a:t>
            </a:r>
            <a:r>
              <a:rPr lang="fr-CH" sz="2000" baseline="-25000" dirty="0">
                <a:sym typeface="Symbol"/>
              </a:rPr>
              <a:t>e</a:t>
            </a:r>
            <a:r>
              <a:rPr lang="fr-CH" sz="2000" dirty="0">
                <a:sym typeface="Symbol"/>
              </a:rPr>
              <a:t> /</a:t>
            </a:r>
            <a:r>
              <a:rPr lang="fr-CH" sz="2000" baseline="-25000" dirty="0">
                <a:sym typeface="Symbol"/>
              </a:rPr>
              <a:t></a:t>
            </a:r>
            <a:r>
              <a:rPr lang="fr-CH" sz="2000" dirty="0">
                <a:sym typeface="Symbol"/>
              </a:rPr>
              <a:t>)  cross-section </a:t>
            </a:r>
            <a:r>
              <a:rPr lang="fr-CH" sz="2000" dirty="0" smtClean="0">
                <a:sym typeface="Symbol"/>
              </a:rPr>
              <a:t>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err="1">
                <a:sym typeface="Symbol"/>
              </a:rPr>
              <a:t>Understanding</a:t>
            </a:r>
            <a:r>
              <a:rPr lang="fr-CH" sz="2000" dirty="0">
                <a:sym typeface="Symbol"/>
              </a:rPr>
              <a:t> the </a:t>
            </a:r>
            <a:r>
              <a:rPr lang="fr-CH" sz="2000" dirty="0" err="1">
                <a:sym typeface="Symbol"/>
              </a:rPr>
              <a:t>nuclear</a:t>
            </a:r>
            <a:r>
              <a:rPr lang="fr-CH" sz="2000" dirty="0">
                <a:sym typeface="Symbol"/>
              </a:rPr>
              <a:t> </a:t>
            </a:r>
            <a:r>
              <a:rPr lang="fr-CH" sz="2000" dirty="0" err="1">
                <a:sym typeface="Symbol"/>
              </a:rPr>
              <a:t>effects</a:t>
            </a:r>
            <a:r>
              <a:rPr lang="fr-CH" sz="2000" dirty="0">
                <a:sym typeface="Symbol"/>
              </a:rPr>
              <a:t> </a:t>
            </a:r>
            <a:endParaRPr lang="fr-CH" sz="2000" dirty="0" smtClean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</a:t>
            </a:r>
            <a:r>
              <a:rPr lang="en-GB" sz="2000" dirty="0" smtClean="0"/>
              <a:t>nergy </a:t>
            </a:r>
            <a:r>
              <a:rPr lang="en-GB" sz="2000" dirty="0"/>
              <a:t>response function T(</a:t>
            </a:r>
            <a:r>
              <a:rPr lang="en-GB" sz="2000" dirty="0" err="1"/>
              <a:t>E</a:t>
            </a:r>
            <a:r>
              <a:rPr lang="en-GB" sz="2000" baseline="-25000" dirty="0" err="1"/>
              <a:t>rec</a:t>
            </a:r>
            <a:r>
              <a:rPr lang="en-GB" sz="2000" dirty="0"/>
              <a:t>, </a:t>
            </a:r>
            <a:r>
              <a:rPr lang="en-GB" sz="2000" dirty="0" err="1" smtClean="0"/>
              <a:t>E</a:t>
            </a:r>
            <a:r>
              <a:rPr lang="en-GB" sz="2000" baseline="-25000" dirty="0" err="1" smtClean="0"/>
              <a:t>true</a:t>
            </a:r>
            <a:r>
              <a:rPr lang="en-GB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FD target cross-section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F</a:t>
            </a:r>
            <a:r>
              <a:rPr lang="en-GB" sz="2000" dirty="0" err="1" smtClean="0"/>
              <a:t>lux+cross-sections</a:t>
            </a:r>
            <a:r>
              <a:rPr lang="en-GB" sz="2000" dirty="0" smtClean="0"/>
              <a:t> </a:t>
            </a:r>
            <a:r>
              <a:rPr lang="en-GB" sz="2000" dirty="0"/>
              <a:t>at various off-axis positions with the same </a:t>
            </a:r>
            <a:r>
              <a:rPr lang="en-GB" sz="2000" dirty="0" smtClean="0"/>
              <a:t>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Wrong-sign contamination in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Total intensity and direction of the neutrino beam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05994" y="3374232"/>
            <a:ext cx="8644590" cy="298211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327365" y="3436680"/>
            <a:ext cx="4926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Large target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Fine granularity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Same target as in 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Low detection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Good PID and momentum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Detect neutral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Moveable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4</a:t>
            </a:r>
            <a:r>
              <a:rPr lang="en-GB" sz="2000" dirty="0" smtClean="0">
                <a:sym typeface="Symbol" panose="05050102010706020507" pitchFamily="18" charset="2"/>
              </a:rPr>
              <a:t> acceptance with high efficiency</a:t>
            </a:r>
            <a:endParaRPr lang="en-GB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70240" y="1612997"/>
            <a:ext cx="183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What we want:</a:t>
            </a:r>
            <a:endParaRPr lang="en-GB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0240" y="4203797"/>
            <a:ext cx="183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What we need: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115321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Many Expectations on Near Detectors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2005994" y="981368"/>
            <a:ext cx="8644590" cy="216692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7365" y="976125"/>
            <a:ext cx="81512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>
                <a:sym typeface="Symbol"/>
              </a:rPr>
              <a:t>(</a:t>
            </a:r>
            <a:r>
              <a:rPr lang="fr-CH" sz="2000" dirty="0">
                <a:sym typeface="Symbol"/>
              </a:rPr>
              <a:t></a:t>
            </a:r>
            <a:r>
              <a:rPr lang="fr-CH" sz="2000" baseline="-25000" dirty="0">
                <a:sym typeface="Symbol"/>
              </a:rPr>
              <a:t>e </a:t>
            </a:r>
            <a:r>
              <a:rPr lang="fr-CH" sz="2000" dirty="0">
                <a:sym typeface="Symbol"/>
              </a:rPr>
              <a:t>/</a:t>
            </a:r>
            <a:r>
              <a:rPr lang="fr-CH" sz="2000" baseline="-25000" dirty="0">
                <a:sym typeface="Symbol"/>
              </a:rPr>
              <a:t></a:t>
            </a:r>
            <a:r>
              <a:rPr lang="fr-CH" sz="2000" dirty="0">
                <a:sym typeface="Symbol"/>
              </a:rPr>
              <a:t>) /(</a:t>
            </a:r>
            <a:r>
              <a:rPr lang="fr-CH" sz="2000" baseline="-25000" dirty="0">
                <a:sym typeface="Symbol"/>
              </a:rPr>
              <a:t>e</a:t>
            </a:r>
            <a:r>
              <a:rPr lang="fr-CH" sz="2000" dirty="0">
                <a:sym typeface="Symbol"/>
              </a:rPr>
              <a:t> /</a:t>
            </a:r>
            <a:r>
              <a:rPr lang="fr-CH" sz="2000" baseline="-25000" dirty="0">
                <a:sym typeface="Symbol"/>
              </a:rPr>
              <a:t></a:t>
            </a:r>
            <a:r>
              <a:rPr lang="fr-CH" sz="2000" dirty="0">
                <a:sym typeface="Symbol"/>
              </a:rPr>
              <a:t>)  cross-section </a:t>
            </a:r>
            <a:r>
              <a:rPr lang="fr-CH" sz="2000" dirty="0" smtClean="0">
                <a:sym typeface="Symbol"/>
              </a:rPr>
              <a:t>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err="1">
                <a:sym typeface="Symbol"/>
              </a:rPr>
              <a:t>Understanding</a:t>
            </a:r>
            <a:r>
              <a:rPr lang="fr-CH" sz="2000" dirty="0">
                <a:sym typeface="Symbol"/>
              </a:rPr>
              <a:t> the </a:t>
            </a:r>
            <a:r>
              <a:rPr lang="fr-CH" sz="2000" dirty="0" err="1">
                <a:sym typeface="Symbol"/>
              </a:rPr>
              <a:t>nuclear</a:t>
            </a:r>
            <a:r>
              <a:rPr lang="fr-CH" sz="2000" dirty="0">
                <a:sym typeface="Symbol"/>
              </a:rPr>
              <a:t> </a:t>
            </a:r>
            <a:r>
              <a:rPr lang="fr-CH" sz="2000" dirty="0" err="1">
                <a:sym typeface="Symbol"/>
              </a:rPr>
              <a:t>effects</a:t>
            </a:r>
            <a:r>
              <a:rPr lang="fr-CH" sz="2000" dirty="0">
                <a:sym typeface="Symbol"/>
              </a:rPr>
              <a:t> </a:t>
            </a:r>
            <a:endParaRPr lang="fr-CH" sz="2000" dirty="0" smtClean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</a:t>
            </a:r>
            <a:r>
              <a:rPr lang="en-GB" sz="2000" dirty="0" smtClean="0"/>
              <a:t>nergy </a:t>
            </a:r>
            <a:r>
              <a:rPr lang="en-GB" sz="2000" dirty="0"/>
              <a:t>response function T(</a:t>
            </a:r>
            <a:r>
              <a:rPr lang="en-GB" sz="2000" dirty="0" err="1"/>
              <a:t>E</a:t>
            </a:r>
            <a:r>
              <a:rPr lang="en-GB" sz="2000" baseline="-25000" dirty="0" err="1"/>
              <a:t>rec</a:t>
            </a:r>
            <a:r>
              <a:rPr lang="en-GB" sz="2000" dirty="0"/>
              <a:t>, </a:t>
            </a:r>
            <a:r>
              <a:rPr lang="en-GB" sz="2000" dirty="0" err="1" smtClean="0"/>
              <a:t>E</a:t>
            </a:r>
            <a:r>
              <a:rPr lang="en-GB" sz="2000" baseline="-25000" dirty="0" err="1" smtClean="0"/>
              <a:t>true</a:t>
            </a:r>
            <a:r>
              <a:rPr lang="en-GB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FD target cross-section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F</a:t>
            </a:r>
            <a:r>
              <a:rPr lang="en-GB" sz="2000" dirty="0" err="1" smtClean="0"/>
              <a:t>lux+cross-sections</a:t>
            </a:r>
            <a:r>
              <a:rPr lang="en-GB" sz="2000" dirty="0" smtClean="0"/>
              <a:t> </a:t>
            </a:r>
            <a:r>
              <a:rPr lang="en-GB" sz="2000" dirty="0"/>
              <a:t>at various off-axis positions with the same </a:t>
            </a:r>
            <a:r>
              <a:rPr lang="en-GB" sz="2000" dirty="0" smtClean="0"/>
              <a:t>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Wrong-sign contamination in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Total intensity and direction of the neutrino beam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05994" y="3374232"/>
            <a:ext cx="8644590" cy="298211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327365" y="3436680"/>
            <a:ext cx="4926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Large target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Fine granularity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Same target as in 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Low detection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Good PID and momentum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Detect neutral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Moveable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4</a:t>
            </a:r>
            <a:r>
              <a:rPr lang="en-GB" sz="2000" dirty="0" smtClean="0">
                <a:sym typeface="Symbol" panose="05050102010706020507" pitchFamily="18" charset="2"/>
              </a:rPr>
              <a:t> acceptance with high efficiency</a:t>
            </a:r>
            <a:endParaRPr lang="en-GB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70240" y="1612997"/>
            <a:ext cx="183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What we want:</a:t>
            </a:r>
            <a:endParaRPr lang="en-GB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0240" y="4203797"/>
            <a:ext cx="183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What we need:</a:t>
            </a:r>
            <a:endParaRPr lang="en-GB" sz="2400" b="1" dirty="0"/>
          </a:p>
        </p:txBody>
      </p:sp>
      <p:sp>
        <p:nvSpPr>
          <p:cNvPr id="13" name="Right Brace 12"/>
          <p:cNvSpPr/>
          <p:nvPr/>
        </p:nvSpPr>
        <p:spPr>
          <a:xfrm>
            <a:off x="7254241" y="3436680"/>
            <a:ext cx="217714" cy="2789949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48601" y="3895795"/>
            <a:ext cx="2801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Hardly possible that one ND technology provides all this! </a:t>
            </a:r>
          </a:p>
          <a:p>
            <a:r>
              <a:rPr lang="en-GB" sz="2000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 Selection of target detector technologies on the next slides</a:t>
            </a:r>
            <a:endParaRPr lang="en-GB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40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2D Scintillator Tracker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257" y="1237991"/>
            <a:ext cx="6026332" cy="4875138"/>
          </a:xfrm>
        </p:spPr>
        <p:txBody>
          <a:bodyPr>
            <a:normAutofit/>
          </a:bodyPr>
          <a:lstStyle/>
          <a:p>
            <a:r>
              <a:rPr lang="en-GB" dirty="0" smtClean="0"/>
              <a:t>Plastic/liquid scintillator excellent choice as target (several tons)</a:t>
            </a:r>
          </a:p>
          <a:p>
            <a:r>
              <a:rPr lang="en-GB" dirty="0" smtClean="0"/>
              <a:t>Good light yield</a:t>
            </a:r>
          </a:p>
          <a:p>
            <a:r>
              <a:rPr lang="en-GB" dirty="0" smtClean="0"/>
              <a:t>Excellent timing information</a:t>
            </a:r>
          </a:p>
          <a:p>
            <a:r>
              <a:rPr lang="en-GB" dirty="0" smtClean="0"/>
              <a:t>Classical approach:</a:t>
            </a:r>
          </a:p>
          <a:p>
            <a:pPr lvl="1"/>
            <a:r>
              <a:rPr lang="en-GB" dirty="0" smtClean="0"/>
              <a:t>Scintillator bars with WLS </a:t>
            </a:r>
            <a:r>
              <a:rPr lang="en-GB" dirty="0" err="1" smtClean="0"/>
              <a:t>fiber</a:t>
            </a:r>
            <a:endParaRPr lang="en-GB" dirty="0" smtClean="0"/>
          </a:p>
          <a:p>
            <a:pPr lvl="1"/>
            <a:r>
              <a:rPr lang="en-GB" dirty="0" smtClean="0"/>
              <a:t>Signal read by MPPC provides information about deposited charge</a:t>
            </a:r>
          </a:p>
          <a:p>
            <a:pPr lvl="1"/>
            <a:r>
              <a:rPr lang="en-GB" dirty="0" smtClean="0"/>
              <a:t>Alternating layers provide either </a:t>
            </a:r>
            <a:r>
              <a:rPr lang="en-GB" dirty="0" err="1" smtClean="0"/>
              <a:t>xz</a:t>
            </a:r>
            <a:r>
              <a:rPr lang="en-GB" dirty="0" smtClean="0"/>
              <a:t> or </a:t>
            </a:r>
            <a:r>
              <a:rPr lang="en-GB" dirty="0" err="1" smtClean="0"/>
              <a:t>yz</a:t>
            </a:r>
            <a:r>
              <a:rPr lang="en-GB" dirty="0" smtClean="0"/>
              <a:t> information of tracks</a:t>
            </a:r>
          </a:p>
          <a:p>
            <a:pPr lvl="1"/>
            <a:r>
              <a:rPr lang="en-GB" dirty="0" smtClean="0"/>
              <a:t>Freely </a:t>
            </a:r>
            <a:r>
              <a:rPr lang="en-GB" dirty="0" err="1" smtClean="0"/>
              <a:t>choosable</a:t>
            </a:r>
            <a:r>
              <a:rPr lang="en-GB" dirty="0" smtClean="0"/>
              <a:t> bar dimensions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020" r="48398"/>
          <a:stretch/>
        </p:blipFill>
        <p:spPr>
          <a:xfrm>
            <a:off x="7658728" y="1046691"/>
            <a:ext cx="4098232" cy="4753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50" y="1181995"/>
            <a:ext cx="1545307" cy="498713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031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2D Scintillator Tracker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661" y="1057205"/>
            <a:ext cx="5766762" cy="5212966"/>
          </a:xfrm>
        </p:spPr>
        <p:txBody>
          <a:bodyPr>
            <a:noAutofit/>
          </a:bodyPr>
          <a:lstStyle/>
          <a:p>
            <a:r>
              <a:rPr lang="en-GB" dirty="0" smtClean="0"/>
              <a:t>Very successfully used in K2K, T2K and </a:t>
            </a:r>
            <a:r>
              <a:rPr lang="en-GB" dirty="0" err="1" smtClean="0"/>
              <a:t>NOvA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Easy to construct</a:t>
            </a:r>
          </a:p>
          <a:p>
            <a:r>
              <a:rPr lang="en-GB" dirty="0" smtClean="0"/>
              <a:t>Drawbacks:</a:t>
            </a:r>
          </a:p>
          <a:p>
            <a:pPr lvl="1"/>
            <a:r>
              <a:rPr lang="en-GB" dirty="0" smtClean="0"/>
              <a:t>Both views are independent and 3D reconstruction might be ambiguous </a:t>
            </a:r>
          </a:p>
          <a:p>
            <a:pPr lvl="1"/>
            <a:r>
              <a:rPr lang="en-GB" dirty="0" smtClean="0"/>
              <a:t>Relative high track detection threshold (at least 3 hits in each view)</a:t>
            </a:r>
          </a:p>
          <a:p>
            <a:pPr lvl="1"/>
            <a:r>
              <a:rPr lang="en-GB" dirty="0" smtClean="0"/>
              <a:t>High angle tracks (along one bar) not/badly reconstructed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27" y="1046691"/>
            <a:ext cx="5559273" cy="5016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83634" y="1057205"/>
            <a:ext cx="145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KEK event display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0439"/>
          <a:stretch/>
        </p:blipFill>
        <p:spPr>
          <a:xfrm>
            <a:off x="4556646" y="4781669"/>
            <a:ext cx="1981889" cy="205456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289126" y="6008914"/>
            <a:ext cx="327903" cy="174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737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Scintillator Tracker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56" y="1212154"/>
            <a:ext cx="5152573" cy="493924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How to overcome the drawbacks of the 2D tracker?</a:t>
            </a:r>
          </a:p>
          <a:p>
            <a:r>
              <a:rPr lang="en-GB" sz="2400" dirty="0" smtClean="0"/>
              <a:t>Go 3D using cubes instead of bars and 3 WLS fibers per cube!</a:t>
            </a:r>
          </a:p>
          <a:p>
            <a:r>
              <a:rPr lang="en-GB" sz="2400" dirty="0" smtClean="0"/>
              <a:t>“Minor” issues (for 2 ton detector):</a:t>
            </a:r>
          </a:p>
          <a:p>
            <a:pPr lvl="1"/>
            <a:r>
              <a:rPr lang="en-GB" sz="2000" dirty="0" smtClean="0"/>
              <a:t>Instead of 10,000 bars (1x1x200 cm</a:t>
            </a:r>
            <a:r>
              <a:rPr lang="en-GB" sz="2000" baseline="30000" dirty="0" smtClean="0"/>
              <a:t>3</a:t>
            </a:r>
            <a:r>
              <a:rPr lang="en-GB" sz="2000" dirty="0" smtClean="0"/>
              <a:t>), one needs 2,000,000 </a:t>
            </a:r>
            <a:r>
              <a:rPr lang="en-GB" sz="2000" dirty="0"/>
              <a:t>cubes (</a:t>
            </a:r>
            <a:r>
              <a:rPr lang="en-GB" sz="2000" dirty="0" smtClean="0"/>
              <a:t>1x1x1cm</a:t>
            </a:r>
            <a:r>
              <a:rPr lang="en-GB" sz="2000" baseline="30000" dirty="0" smtClean="0"/>
              <a:t>3</a:t>
            </a:r>
            <a:r>
              <a:rPr lang="en-GB" sz="2000" dirty="0" smtClean="0"/>
              <a:t>)! </a:t>
            </a:r>
          </a:p>
          <a:p>
            <a:pPr lvl="1"/>
            <a:r>
              <a:rPr lang="en-GB" sz="2000" dirty="0" smtClean="0"/>
              <a:t>Readout channels go up from 10,000 to about 60,000!</a:t>
            </a:r>
          </a:p>
          <a:p>
            <a:pPr lvl="1"/>
            <a:r>
              <a:rPr lang="en-GB" sz="2000" dirty="0" smtClean="0"/>
              <a:t>Very stringent requirements on tolerances and alignment of the different components</a:t>
            </a:r>
          </a:p>
          <a:p>
            <a:r>
              <a:rPr lang="en-GB" sz="2400" dirty="0" smtClean="0"/>
              <a:t>But impressive advantages as ND target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855" y="1369648"/>
            <a:ext cx="6096152" cy="429332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966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Scintillator </a:t>
            </a:r>
            <a:r>
              <a:rPr lang="en-GB" dirty="0" smtClean="0"/>
              <a:t>Tracker: SuperFGD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6110514" cy="493924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Built for T2K ND280 Upgrade and installed in October 2023</a:t>
            </a:r>
          </a:p>
          <a:p>
            <a:r>
              <a:rPr lang="en-GB" sz="2400" dirty="0" smtClean="0"/>
              <a:t>2M optically isolated cubes produced and 6M holes precisely drilled</a:t>
            </a:r>
          </a:p>
          <a:p>
            <a:r>
              <a:rPr lang="en-GB" sz="2400" dirty="0" smtClean="0"/>
              <a:t>Assembled in 56 layers with fishing lines</a:t>
            </a:r>
          </a:p>
          <a:p>
            <a:r>
              <a:rPr lang="en-GB" sz="2400" dirty="0" smtClean="0"/>
              <a:t>Final assembly in box with WLS fibers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040" y="1178446"/>
            <a:ext cx="4305983" cy="2069996"/>
          </a:xfrm>
          <a:prstGeom prst="rect">
            <a:avLst/>
          </a:prstGeom>
        </p:spPr>
      </p:pic>
      <p:pic>
        <p:nvPicPr>
          <p:cNvPr id="5" name="Imagen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10" y="3575210"/>
            <a:ext cx="3786706" cy="2433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6" y="3747481"/>
            <a:ext cx="7893914" cy="223845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40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SuperFGD: Production + Assembly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581" b="50349"/>
          <a:stretch/>
        </p:blipFill>
        <p:spPr>
          <a:xfrm>
            <a:off x="6459518" y="999564"/>
            <a:ext cx="5732482" cy="300580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09" y="3310522"/>
            <a:ext cx="6231662" cy="3245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66" y="1097927"/>
            <a:ext cx="6374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Production of cubes: ~100k per month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Cube preparation: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190 cubes for one string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182 strings mounted to 1 layer (40k cubes)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~20 months for all layers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483871" y="4280557"/>
            <a:ext cx="5438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Layer by layer installed carefully aligned with 56k holes in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Very slow and labour intensive assembly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~6 months to complete assembly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049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do we need Near Detectors?</a:t>
            </a:r>
            <a:endParaRPr lang="en-GB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lc="http://schemas.openxmlformats.org/drawingml/2006/lockedCanvas" xmlns:a16="http://schemas.microsoft.com/office/drawing/2014/main" xmlns="" id="{C764DFFC-F28C-BD4C-B4E2-C13400913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656" y="995917"/>
            <a:ext cx="4560010" cy="29498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2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43BFAD99-E335-C34B-9077-2B0CFE56A1CD}"/>
                  </a:ext>
                </a:extLst>
              </p:cNvPr>
              <p:cNvSpPr txBox="1"/>
              <p:nvPr/>
            </p:nvSpPr>
            <p:spPr>
              <a:xfrm>
                <a:off x="5715861" y="3899995"/>
                <a:ext cx="62048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aa-ET" dirty="0">
                    <a:latin typeface="Cambria" panose="02040503050406030204" pitchFamily="18" charset="0"/>
                  </a:rPr>
                  <a:t>Sensitivity to exclude CP conserving values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endParaRPr lang="en-US" b="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12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xmlns:a14="http://schemas.microsoft.com/office/drawing/2010/main" id="{43BFAD99-E335-C34B-9077-2B0CFE56A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861" y="3899995"/>
                <a:ext cx="6204847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885" t="-11667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5CF79C2F-8EB7-9848-BBD8-4B4DE3DB4B5C}"/>
              </a:ext>
            </a:extLst>
          </p:cNvPr>
          <p:cNvSpPr txBox="1"/>
          <p:nvPr/>
        </p:nvSpPr>
        <p:spPr>
          <a:xfrm>
            <a:off x="10757603" y="2644906"/>
            <a:ext cx="134312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dirty="0">
                <a:latin typeface="Cambria" panose="02040503050406030204" pitchFamily="18" charset="0"/>
              </a:rPr>
              <a:t>T2K-level systematics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CDB1B946-0BEF-F244-9D4F-9DB0D8295746}"/>
              </a:ext>
            </a:extLst>
          </p:cNvPr>
          <p:cNvCxnSpPr>
            <a:cxnSpLocks/>
          </p:cNvCxnSpPr>
          <p:nvPr/>
        </p:nvCxnSpPr>
        <p:spPr>
          <a:xfrm flipH="1" flipV="1">
            <a:off x="9424212" y="2162976"/>
            <a:ext cx="1320090" cy="67336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5">
            <a:extLst>
              <a:ext uri="{FF2B5EF4-FFF2-40B4-BE49-F238E27FC236}">
                <a16:creationId xmlns:lc="http://schemas.openxmlformats.org/drawingml/2006/lockedCanvas" xmlns:a16="http://schemas.microsoft.com/office/drawing/2014/main" xmlns="" id="{ADB69785-9718-444A-9CF0-AF97F53FCD96}"/>
              </a:ext>
            </a:extLst>
          </p:cNvPr>
          <p:cNvSpPr txBox="1"/>
          <p:nvPr/>
        </p:nvSpPr>
        <p:spPr>
          <a:xfrm>
            <a:off x="10744302" y="1121613"/>
            <a:ext cx="134312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a-ET" dirty="0">
                <a:latin typeface="Cambria" panose="02040503050406030204" pitchFamily="18" charset="0"/>
              </a:rPr>
              <a:t>Improved systematics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lc="http://schemas.openxmlformats.org/drawingml/2006/lockedCanvas" xmlns:a16="http://schemas.microsoft.com/office/drawing/2014/main" xmlns="" id="{2E34B35F-B42B-E542-BFCB-D9AF43CBDD37}"/>
              </a:ext>
            </a:extLst>
          </p:cNvPr>
          <p:cNvCxnSpPr>
            <a:cxnSpLocks/>
          </p:cNvCxnSpPr>
          <p:nvPr/>
        </p:nvCxnSpPr>
        <p:spPr>
          <a:xfrm flipH="1">
            <a:off x="9711726" y="1676556"/>
            <a:ext cx="1032576" cy="9138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EE06658C-DFBB-F947-9E61-7A3D1023EBA4}"/>
              </a:ext>
            </a:extLst>
          </p:cNvPr>
          <p:cNvSpPr txBox="1"/>
          <p:nvPr/>
        </p:nvSpPr>
        <p:spPr>
          <a:xfrm>
            <a:off x="5587730" y="4458831"/>
            <a:ext cx="5898876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dirty="0">
                <a:latin typeface="Cambria" panose="02040503050406030204" pitchFamily="18" charset="0"/>
              </a:rPr>
              <a:t>Can</a:t>
            </a:r>
            <a:r>
              <a:rPr lang="en-US" sz="2400" dirty="0">
                <a:latin typeface="Cambria" panose="02040503050406030204" pitchFamily="18" charset="0"/>
              </a:rPr>
              <a:t> delay physics results </a:t>
            </a:r>
            <a:r>
              <a:rPr lang="en-US" sz="2400" b="1" dirty="0">
                <a:latin typeface="Cambria" panose="02040503050406030204" pitchFamily="18" charset="0"/>
              </a:rPr>
              <a:t>by several years</a:t>
            </a:r>
            <a:r>
              <a:rPr lang="en-US" sz="2400" b="1" dirty="0" smtClean="0">
                <a:latin typeface="Cambria" panose="02040503050406030204" pitchFamily="18" charset="0"/>
              </a:rPr>
              <a:t>.</a:t>
            </a:r>
            <a:endParaRPr lang="en-US" sz="2400" b="1" dirty="0">
              <a:latin typeface="Cambria" panose="02040503050406030204" pitchFamily="18" charset="0"/>
            </a:endParaRPr>
          </a:p>
          <a:p>
            <a:pPr algn="ctr"/>
            <a:r>
              <a:rPr lang="en-US" sz="2400" b="1" dirty="0">
                <a:latin typeface="Cambria" panose="02040503050406030204" pitchFamily="18" charset="0"/>
              </a:rPr>
              <a:t>Or prevent them altogether</a:t>
            </a:r>
            <a:r>
              <a:rPr lang="en-US" sz="2400" b="1" dirty="0" smtClean="0">
                <a:latin typeface="Cambria" panose="02040503050406030204" pitchFamily="18" charset="0"/>
              </a:rPr>
              <a:t>!</a:t>
            </a:r>
          </a:p>
          <a:p>
            <a:pPr algn="ctr"/>
            <a:endParaRPr lang="en-US" sz="2400" b="1" dirty="0">
              <a:latin typeface="Cambria" panose="020405030504060302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But we luckily have Near Detectors!</a:t>
            </a:r>
            <a:endParaRPr lang="en-US" sz="24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5A12D6AA-D1FA-F847-A038-21C71D7A489F}"/>
              </a:ext>
            </a:extLst>
          </p:cNvPr>
          <p:cNvCxnSpPr/>
          <p:nvPr/>
        </p:nvCxnSpPr>
        <p:spPr>
          <a:xfrm flipV="1">
            <a:off x="7792846" y="2169187"/>
            <a:ext cx="1489166" cy="26127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40" y="3025481"/>
            <a:ext cx="5362523" cy="318659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03566" y="2964279"/>
            <a:ext cx="13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DUNE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33274" y="1075446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HK</a:t>
            </a:r>
            <a:endParaRPr lang="en-GB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9542" y="1054819"/>
            <a:ext cx="5358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Objective of current and future LBNO experiments is to measure with precision </a:t>
            </a:r>
            <a:r>
              <a:rPr lang="en-GB" sz="2400" dirty="0" smtClean="0">
                <a:sym typeface="Symbol" panose="05050102010706020507" pitchFamily="18" charset="2"/>
              </a:rPr>
              <a:t></a:t>
            </a:r>
            <a:r>
              <a:rPr lang="en-GB" sz="2400" baseline="-25000" dirty="0" smtClean="0">
                <a:sym typeface="Symbol" panose="05050102010706020507" pitchFamily="18" charset="2"/>
              </a:rPr>
              <a:t>CP</a:t>
            </a:r>
            <a:r>
              <a:rPr lang="en-GB" sz="2400" dirty="0" smtClean="0">
                <a:sym typeface="Symbol" panose="05050102010706020507" pitchFamily="18" charset="2"/>
              </a:rPr>
              <a:t> phase </a:t>
            </a:r>
          </a:p>
          <a:p>
            <a:r>
              <a:rPr lang="en-GB" sz="2400" dirty="0" smtClean="0">
                <a:sym typeface="Symbol" panose="05050102010706020507" pitchFamily="18" charset="2"/>
              </a:rPr>
              <a:t> Systematic uncertainties are the big enemy!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974910" y="483392"/>
            <a:ext cx="2614204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 by S. Dolan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84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SuperFGD: Performance</a:t>
            </a:r>
            <a:endParaRPr lang="en-GB" dirty="0"/>
          </a:p>
        </p:txBody>
      </p:sp>
      <p:sp>
        <p:nvSpPr>
          <p:cNvPr id="5" name="Scintillator cube…"/>
          <p:cNvSpPr txBox="1"/>
          <p:nvPr/>
        </p:nvSpPr>
        <p:spPr>
          <a:xfrm>
            <a:off x="482268" y="2340205"/>
            <a:ext cx="646164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endParaRPr sz="2400" dirty="0"/>
          </a:p>
        </p:txBody>
      </p:sp>
      <p:sp>
        <p:nvSpPr>
          <p:cNvPr id="6" name="Scintillator cube…"/>
          <p:cNvSpPr txBox="1"/>
          <p:nvPr/>
        </p:nvSpPr>
        <p:spPr>
          <a:xfrm>
            <a:off x="300420" y="1901801"/>
            <a:ext cx="646164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endParaRPr sz="2000" dirty="0"/>
          </a:p>
        </p:txBody>
      </p:sp>
      <p:sp>
        <p:nvSpPr>
          <p:cNvPr id="7" name="Scintillator cube…"/>
          <p:cNvSpPr txBox="1"/>
          <p:nvPr/>
        </p:nvSpPr>
        <p:spPr>
          <a:xfrm>
            <a:off x="642053" y="2155387"/>
            <a:ext cx="830018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</p:txBody>
      </p:sp>
      <p:sp>
        <p:nvSpPr>
          <p:cNvPr id="8" name="Rectángulo 6"/>
          <p:cNvSpPr/>
          <p:nvPr/>
        </p:nvSpPr>
        <p:spPr>
          <a:xfrm>
            <a:off x="8758670" y="3777886"/>
            <a:ext cx="1449490" cy="32172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711" y="3938750"/>
            <a:ext cx="3830617" cy="2719819"/>
          </a:xfrm>
          <a:prstGeom prst="rect">
            <a:avLst/>
          </a:prstGeom>
        </p:spPr>
      </p:pic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901" y="1025445"/>
            <a:ext cx="3630468" cy="2816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46868" y="932500"/>
            <a:ext cx="108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data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510284" y="1301832"/>
            <a:ext cx="139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C04BB"/>
                </a:solidFill>
              </a:rPr>
              <a:t>SuperFGD</a:t>
            </a:r>
            <a:endParaRPr lang="en-GB" b="1" dirty="0">
              <a:solidFill>
                <a:srgbClr val="FC04B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375" y="1122901"/>
            <a:ext cx="75632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First data with neutrino beam taken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Much lower threshold for protons and much higher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Allows detecting neutrons </a:t>
            </a:r>
            <a:r>
              <a:rPr lang="en-GB" sz="1600" dirty="0" smtClean="0"/>
              <a:t>(tested with neutron testbeam)</a:t>
            </a:r>
            <a:r>
              <a:rPr lang="en-GB" sz="2400" dirty="0" smtClean="0"/>
              <a:t> with about 50%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Neutron energy reconstruction via TOF measurement possible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901" y="3985160"/>
            <a:ext cx="4273666" cy="2530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147" y="3934584"/>
            <a:ext cx="4091661" cy="27647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226482" y="344122"/>
            <a:ext cx="2161358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 by T. Doyle  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HyperFGD</a:t>
            </a:r>
            <a:r>
              <a:rPr lang="en-GB" dirty="0" smtClean="0"/>
              <a:t> R&amp;D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83474" y="1149531"/>
            <a:ext cx="67926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How to build </a:t>
            </a:r>
            <a:r>
              <a:rPr lang="en-GB" sz="2400" dirty="0" err="1" smtClean="0"/>
              <a:t>HyperFGDs</a:t>
            </a:r>
            <a:r>
              <a:rPr lang="en-GB" sz="2400" dirty="0"/>
              <a:t> </a:t>
            </a:r>
            <a:r>
              <a:rPr lang="en-GB" sz="2400" dirty="0" smtClean="0"/>
              <a:t>(SuperFGD++)? </a:t>
            </a:r>
          </a:p>
          <a:p>
            <a:r>
              <a:rPr lang="en-GB" sz="2400" dirty="0" smtClean="0">
                <a:sym typeface="Symbol" panose="05050102010706020507" pitchFamily="18" charset="2"/>
              </a:rPr>
              <a:t> You do not want to handle 10M cubes and drill 30M holes by hand … 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GB" sz="2400" dirty="0" smtClean="0"/>
              <a:t>3DET </a:t>
            </a:r>
            <a:r>
              <a:rPr lang="en-GB" sz="2400" dirty="0"/>
              <a:t>collaboration is developing 3D printing of plastic </a:t>
            </a:r>
            <a:r>
              <a:rPr lang="en-GB" sz="2400" dirty="0" smtClean="0"/>
              <a:t>scintillator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GB" sz="2400" dirty="0" smtClean="0"/>
              <a:t>Prototype has been printed 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GB" sz="2400" dirty="0" smtClean="0"/>
              <a:t>Performance similar to standard cube production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886" y="1017633"/>
            <a:ext cx="1006788" cy="629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714" y="1017633"/>
            <a:ext cx="3422469" cy="2277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331" y="3543593"/>
            <a:ext cx="3448844" cy="2421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1" y="4275694"/>
            <a:ext cx="5494019" cy="2080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50331" y="303552"/>
            <a:ext cx="2336074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 by Umut Kose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26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Plastic Scintillator Detector: WAGASCI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2"/>
            <a:ext cx="6363063" cy="2541239"/>
          </a:xfrm>
        </p:spPr>
        <p:txBody>
          <a:bodyPr>
            <a:normAutofit/>
          </a:bodyPr>
          <a:lstStyle/>
          <a:p>
            <a:r>
              <a:rPr lang="en-GB" sz="2400" dirty="0"/>
              <a:t>S</a:t>
            </a:r>
            <a:r>
              <a:rPr lang="en-GB" sz="2400" dirty="0" smtClean="0"/>
              <a:t>cintillators and WLS fibers to surround a voxel filled with water</a:t>
            </a:r>
          </a:p>
          <a:p>
            <a:r>
              <a:rPr lang="en-GB" sz="2400" dirty="0" smtClean="0"/>
              <a:t>80% 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O and 20% CH as target</a:t>
            </a:r>
          </a:p>
          <a:p>
            <a:r>
              <a:rPr lang="en-GB" sz="2400" dirty="0" smtClean="0"/>
              <a:t>Approach allows to measure cross-section on </a:t>
            </a:r>
            <a:r>
              <a:rPr lang="en-GB" sz="2400" dirty="0" smtClean="0"/>
              <a:t>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O </a:t>
            </a:r>
            <a:r>
              <a:rPr lang="en-GB" sz="2400" dirty="0" smtClean="0"/>
              <a:t>by subtracting known CH cross section (or to run without water for some runs) </a:t>
            </a:r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8" r="-1"/>
          <a:stretch/>
        </p:blipFill>
        <p:spPr>
          <a:xfrm>
            <a:off x="7467944" y="914398"/>
            <a:ext cx="4724056" cy="4310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3705901"/>
            <a:ext cx="4721588" cy="3038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88" y="3208733"/>
            <a:ext cx="4951212" cy="316216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258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Plastic Scintillator Detector: WAGASCI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2"/>
            <a:ext cx="6363063" cy="313303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Drawbacks:</a:t>
            </a:r>
          </a:p>
          <a:p>
            <a:pPr lvl="1"/>
            <a:r>
              <a:rPr lang="en-GB" sz="2000" dirty="0" smtClean="0"/>
              <a:t>Light yield limited</a:t>
            </a:r>
          </a:p>
          <a:p>
            <a:pPr lvl="1"/>
            <a:r>
              <a:rPr lang="en-GB" sz="2000" dirty="0" smtClean="0"/>
              <a:t>Smaller voxel size, imply smaller fraction of H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O</a:t>
            </a:r>
          </a:p>
          <a:p>
            <a:r>
              <a:rPr lang="en-GB" sz="2400" dirty="0" smtClean="0"/>
              <a:t>Detector of 700 kg operated at J-PARC at 1.5 degree off-axis</a:t>
            </a:r>
          </a:p>
          <a:p>
            <a:r>
              <a:rPr lang="en-GB" sz="2400" dirty="0" smtClean="0"/>
              <a:t>First physics results presented in 2020</a:t>
            </a:r>
          </a:p>
          <a:p>
            <a:r>
              <a:rPr lang="en-GB" sz="2400" dirty="0" smtClean="0"/>
              <a:t>R&amp;D on similar concepts using fibres instead of scintillator panels ongoing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434" y="1603547"/>
            <a:ext cx="5326544" cy="4241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2369" y="1141882"/>
            <a:ext cx="201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First event</a:t>
            </a:r>
            <a:endParaRPr lang="en-GB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25" y="4275519"/>
            <a:ext cx="6319185" cy="195546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589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Plastic Scintillator Detector: INGRID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7538719" cy="339467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Neutrino beam stability and direction crucial to control systematic uncertainties</a:t>
            </a:r>
          </a:p>
          <a:p>
            <a:r>
              <a:rPr lang="en-GB" sz="2400" dirty="0" smtClean="0"/>
              <a:t>Simple but efficient approach: Sandwich of a lot of iron interleaved with tracking layers</a:t>
            </a:r>
          </a:p>
          <a:p>
            <a:r>
              <a:rPr lang="en-GB" sz="2400" dirty="0" smtClean="0"/>
              <a:t>Oriented as cross allows reconstructing distribution of interaction horizontally and vertically </a:t>
            </a:r>
            <a:r>
              <a:rPr lang="en-GB" sz="2400" dirty="0" smtClean="0">
                <a:sym typeface="Symbol" panose="05050102010706020507" pitchFamily="18" charset="2"/>
              </a:rPr>
              <a:t> beam profile</a:t>
            </a:r>
          </a:p>
          <a:p>
            <a:r>
              <a:rPr lang="en-GB" sz="2400" dirty="0" smtClean="0"/>
              <a:t>No vertex activity information but crucial for data taking in T2K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237" y="3928338"/>
            <a:ext cx="4196565" cy="2428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081271"/>
            <a:ext cx="3468915" cy="2173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66" y="4258810"/>
            <a:ext cx="2810500" cy="2280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913" y="49304"/>
            <a:ext cx="3495287" cy="36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87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Plastic Scintillator Detector R&amp;D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5" name="Tape out: 16 pixel cluster"/>
          <p:cNvSpPr txBox="1"/>
          <p:nvPr/>
        </p:nvSpPr>
        <p:spPr>
          <a:xfrm>
            <a:off x="344591" y="8749455"/>
            <a:ext cx="376697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900"/>
              </a:spcBef>
              <a:buSzTx/>
              <a:buNone/>
              <a:defRPr sz="2600"/>
            </a:lvl1pPr>
          </a:lstStyle>
          <a:p>
            <a:r>
              <a:t>Tape out: 16 pixel cluster</a:t>
            </a:r>
          </a:p>
        </p:txBody>
      </p:sp>
      <p:grpSp>
        <p:nvGrpSpPr>
          <p:cNvPr id="16" name="Group"/>
          <p:cNvGrpSpPr/>
          <p:nvPr/>
        </p:nvGrpSpPr>
        <p:grpSpPr>
          <a:xfrm>
            <a:off x="5495108" y="1062204"/>
            <a:ext cx="6594400" cy="3000487"/>
            <a:chOff x="76815" y="709805"/>
            <a:chExt cx="6777084" cy="3110519"/>
          </a:xfrm>
        </p:grpSpPr>
        <p:pic>
          <p:nvPicPr>
            <p:cNvPr id="17" name="Screenshot 2023-11-04 at 12.03.58.png" descr="Screenshot 2023-11-04 at 12.03.5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520" t="15179" r="17520" b="19356"/>
            <a:stretch>
              <a:fillRect/>
            </a:stretch>
          </p:blipFill>
          <p:spPr>
            <a:xfrm>
              <a:off x="255675" y="709805"/>
              <a:ext cx="2284220" cy="2292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heap solution for read out scintillating fibres   reconstruct protons ≥150 MeV/c"/>
                <p:cNvSpPr txBox="1"/>
                <p:nvPr/>
              </p:nvSpPr>
              <p:spPr>
                <a:xfrm>
                  <a:off x="76815" y="3075844"/>
                  <a:ext cx="6587705" cy="744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1700"/>
                    </a:spcBef>
                    <a:buSzTx/>
                    <a:buNone/>
                    <a:defRPr sz="2600"/>
                  </a:pPr>
                  <a:r>
                    <a:rPr sz="2000" dirty="0"/>
                    <a:t>Cheap solution for read out scintillating </a:t>
                  </a:r>
                  <a:r>
                    <a:rPr sz="2000" dirty="0" err="1"/>
                    <a:t>fibres</a:t>
                  </a:r>
                  <a:r>
                    <a:rPr sz="2000" dirty="0"/>
                    <a:t> </a:t>
                  </a:r>
                  <a14:m>
                    <m:oMath xmlns:m="http://schemas.openxmlformats.org/officeDocument/2006/math"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sz="2000" dirty="0"/>
                    <a:t> reconstruct protons ≥150 MeV/c</a:t>
                  </a:r>
                </a:p>
              </p:txBody>
            </p:sp>
          </mc:Choice>
          <mc:Fallback xmlns="">
            <p:sp>
              <p:nvSpPr>
                <p:cNvPr id="18" name="Cheap solution for read out scintillating fibres   reconstruct protons ≥150 MeV/c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15" y="3075844"/>
                  <a:ext cx="6587705" cy="74448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46" t="-3419" r="-1616" b="-1453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"/>
            <p:cNvGrpSpPr/>
            <p:nvPr/>
          </p:nvGrpSpPr>
          <p:grpSpPr>
            <a:xfrm>
              <a:off x="2875888" y="756360"/>
              <a:ext cx="3978011" cy="2360258"/>
              <a:chOff x="0" y="0"/>
              <a:chExt cx="3978010" cy="2360257"/>
            </a:xfrm>
          </p:grpSpPr>
          <p:pic>
            <p:nvPicPr>
              <p:cNvPr id="23" name="Screenshot 2024-09-08 at 18.36.31.png" descr="Screenshot 2024-09-08 at 18.36.3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t="14179"/>
              <a:stretch>
                <a:fillRect/>
              </a:stretch>
            </p:blipFill>
            <p:spPr>
              <a:xfrm>
                <a:off x="0" y="0"/>
                <a:ext cx="3978010" cy="23602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" name="90Sr electron"/>
              <p:cNvSpPr txBox="1"/>
              <p:nvPr/>
            </p:nvSpPr>
            <p:spPr>
              <a:xfrm>
                <a:off x="936881" y="1630866"/>
                <a:ext cx="1611384" cy="4277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500"/>
                  </a:spcBef>
                  <a:buSzTx/>
                  <a:buNone/>
                  <a:defRPr sz="2000"/>
                </a:pPr>
                <a:r>
                  <a:rPr baseline="31999"/>
                  <a:t>90</a:t>
                </a:r>
                <a:r>
                  <a:t>Sr electron</a:t>
                </a:r>
              </a:p>
            </p:txBody>
          </p:sp>
        </p:grpSp>
      </p:grpSp>
      <p:grpSp>
        <p:nvGrpSpPr>
          <p:cNvPr id="25" name="Group"/>
          <p:cNvGrpSpPr/>
          <p:nvPr/>
        </p:nvGrpSpPr>
        <p:grpSpPr>
          <a:xfrm>
            <a:off x="344591" y="4205991"/>
            <a:ext cx="5920181" cy="2302600"/>
            <a:chOff x="-4867588" y="-727186"/>
            <a:chExt cx="5920180" cy="2302599"/>
          </a:xfrm>
        </p:grpSpPr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4926"/>
            <a:stretch>
              <a:fillRect/>
            </a:stretch>
          </p:blipFill>
          <p:spPr>
            <a:xfrm>
              <a:off x="-4867588" y="-727186"/>
              <a:ext cx="1904393" cy="23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Screenshot 2024-09-08 at 18.55.30.png" descr="Screenshot 2024-09-08 at 18.55.3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655913" y="-709896"/>
              <a:ext cx="3708505" cy="2172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" name="TextBox 31"/>
          <p:cNvSpPr txBox="1"/>
          <p:nvPr/>
        </p:nvSpPr>
        <p:spPr>
          <a:xfrm>
            <a:off x="6636548" y="4399899"/>
            <a:ext cx="5268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PLATON: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3D </a:t>
            </a:r>
            <a:r>
              <a:rPr lang="en-GB" sz="2400" dirty="0"/>
              <a:t>photographs of 𝜈 interactions in scintillator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Potential for sub-mm spatial resolution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9376" y="1282855"/>
            <a:ext cx="5335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Development at ETH Zurich of CMOS </a:t>
            </a:r>
            <a:r>
              <a:rPr lang="en-GB" sz="2400" dirty="0" smtClean="0"/>
              <a:t>SPAD </a:t>
            </a:r>
            <a:r>
              <a:rPr lang="en-GB" sz="2400" dirty="0"/>
              <a:t>array imaging sensors </a:t>
            </a:r>
            <a:r>
              <a:rPr lang="en-GB" sz="2000" dirty="0"/>
              <a:t>(goal: 1 cm</a:t>
            </a:r>
            <a:r>
              <a:rPr lang="en-GB" sz="2000" baseline="30000" dirty="0"/>
              <a:t>2</a:t>
            </a:r>
            <a:r>
              <a:rPr lang="en-GB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Each pixel is a readout channel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Position of each pixel (20 </a:t>
            </a:r>
            <a:r>
              <a:rPr lang="el-GR" sz="2000" dirty="0"/>
              <a:t>μ</a:t>
            </a:r>
            <a:r>
              <a:rPr lang="en-GB" sz="2000" dirty="0"/>
              <a:t>m)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Single pixel sub-ns resolution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Monolithic: digitization on chip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62318" y="905195"/>
            <a:ext cx="2336074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 by M. Franks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24059" y="4223281"/>
            <a:ext cx="2614204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 by T. Dieminger 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1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Nuclear Emulsion Detector: NINJA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046691"/>
            <a:ext cx="7582262" cy="528818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Historical detector providing e.g. first evidence of Kaon into 3 pion decay</a:t>
            </a:r>
          </a:p>
          <a:p>
            <a:r>
              <a:rPr lang="en-GB" sz="2400" dirty="0" smtClean="0"/>
              <a:t>Adaptation of classical photography </a:t>
            </a:r>
            <a:r>
              <a:rPr lang="en-GB" sz="2400" dirty="0" smtClean="0">
                <a:sym typeface="Symbol" panose="05050102010706020507" pitchFamily="18" charset="2"/>
              </a:rPr>
              <a:t> biggest drawback: film needs to be extracted, developed and scanned</a:t>
            </a:r>
          </a:p>
          <a:p>
            <a:r>
              <a:rPr lang="en-GB" sz="2400" dirty="0" smtClean="0">
                <a:sym typeface="Symbol" panose="05050102010706020507" pitchFamily="18" charset="2"/>
              </a:rPr>
              <a:t>Biggest advantage: excellent point resolution defined by grain size ( &lt; m resolution)</a:t>
            </a:r>
          </a:p>
          <a:p>
            <a:r>
              <a:rPr lang="en-GB" sz="2400" dirty="0" smtClean="0">
                <a:sym typeface="Symbol" panose="05050102010706020507" pitchFamily="18" charset="2"/>
              </a:rPr>
              <a:t>Sampling approach: emulsion films interleaved with target material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864" y="956150"/>
            <a:ext cx="3133616" cy="34323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88137" y="1933658"/>
            <a:ext cx="2690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First evidence of the decay of the Kaon into 3 </a:t>
            </a:r>
            <a:r>
              <a:rPr lang="en-US" sz="1400" dirty="0" err="1">
                <a:solidFill>
                  <a:srgbClr val="002060"/>
                </a:solidFill>
              </a:rPr>
              <a:t>Pions</a:t>
            </a:r>
            <a:r>
              <a:rPr lang="en-US" sz="1400" dirty="0">
                <a:solidFill>
                  <a:srgbClr val="002060"/>
                </a:solidFill>
              </a:rPr>
              <a:t> was found in 1949</a:t>
            </a:r>
            <a:endParaRPr lang="en-GB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171" y="4492998"/>
            <a:ext cx="5660571" cy="1878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956" y="4216519"/>
            <a:ext cx="2611021" cy="26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74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Nuclear Emulsion Detector: NINJA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046691"/>
            <a:ext cx="4618118" cy="35682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06880" y="4705531"/>
            <a:ext cx="7602583" cy="2015944"/>
            <a:chOff x="1706880" y="4705531"/>
            <a:chExt cx="7602583" cy="2015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6880" y="4705531"/>
              <a:ext cx="7398015" cy="20159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830491" y="6538912"/>
              <a:ext cx="478972" cy="18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9318171" y="4976943"/>
            <a:ext cx="2499360" cy="646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 </a:t>
            </a:r>
            <a:r>
              <a:rPr lang="fi-FI" b="1" dirty="0">
                <a:solidFill>
                  <a:schemeClr val="accent1">
                    <a:lumMod val="75000"/>
                  </a:schemeClr>
                </a:solidFill>
              </a:rPr>
              <a:t>by </a:t>
            </a:r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T. Hayakawa</a:t>
            </a:r>
          </a:p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poster by N. Otani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875" y="952573"/>
            <a:ext cx="6519816" cy="4024370"/>
          </a:xfrm>
        </p:spPr>
        <p:txBody>
          <a:bodyPr>
            <a:normAutofit/>
          </a:bodyPr>
          <a:lstStyle/>
          <a:p>
            <a:r>
              <a:rPr lang="en-GB" sz="2400" dirty="0"/>
              <a:t>Neutrino Interaction research with Nuclear emulsion and J-PARC Accelerator (NINJA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Operated at T2K beamline (next to WAGASCI)</a:t>
            </a:r>
          </a:p>
          <a:p>
            <a:r>
              <a:rPr lang="en-GB" sz="2400" dirty="0" smtClean="0"/>
              <a:t>Started with Fe target, more recently with H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O</a:t>
            </a:r>
          </a:p>
          <a:p>
            <a:r>
              <a:rPr lang="en-GB" sz="2400" dirty="0" smtClean="0"/>
              <a:t>Excellent spatial resolution allows to distinguish if interaction happened in emulsion or target</a:t>
            </a:r>
          </a:p>
          <a:p>
            <a:r>
              <a:rPr lang="en-GB" sz="2400" dirty="0" smtClean="0"/>
              <a:t>Low detection threshold</a:t>
            </a:r>
          </a:p>
          <a:p>
            <a:r>
              <a:rPr lang="en-GB" sz="2400" dirty="0" smtClean="0"/>
              <a:t>R&amp;D ongoing to improve performance =&gt; e.g. thicker emulsion layer to improve angular resolution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44958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Liquid/Gaseous Detectors: </a:t>
            </a:r>
            <a:r>
              <a:rPr lang="en-GB" dirty="0" err="1" smtClean="0"/>
              <a:t>LAr</a:t>
            </a:r>
            <a:r>
              <a:rPr lang="en-GB" dirty="0" smtClean="0"/>
              <a:t> TPC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5640251" cy="5309659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LAr</a:t>
            </a:r>
            <a:r>
              <a:rPr lang="en-GB" sz="2400" dirty="0" smtClean="0"/>
              <a:t> TPC technology has been developed for more than 20 years</a:t>
            </a:r>
          </a:p>
          <a:p>
            <a:r>
              <a:rPr lang="en-GB" sz="2400" dirty="0" smtClean="0"/>
              <a:t>Provides bubble chamber like images of event with low detection threshold</a:t>
            </a:r>
          </a:p>
          <a:p>
            <a:r>
              <a:rPr lang="en-GB" sz="2400" dirty="0" smtClean="0"/>
              <a:t>Possible to have large, completely sensitive detection volumes</a:t>
            </a:r>
          </a:p>
          <a:p>
            <a:r>
              <a:rPr lang="en-GB" sz="2400" dirty="0" smtClean="0"/>
              <a:t>Very interesting technology for ND if FD also used this technology (DUNE)</a:t>
            </a:r>
          </a:p>
          <a:p>
            <a:r>
              <a:rPr lang="en-GB" sz="2400" dirty="0" smtClean="0"/>
              <a:t>But some drawbacks:</a:t>
            </a:r>
          </a:p>
          <a:p>
            <a:pPr lvl="1"/>
            <a:r>
              <a:rPr lang="en-GB" sz="2000" dirty="0" smtClean="0"/>
              <a:t>Very slow detector with readout windows of about 500 </a:t>
            </a:r>
            <a:r>
              <a:rPr lang="en-GB" sz="2000" dirty="0" smtClean="0">
                <a:sym typeface="Symbol" panose="05050102010706020507" pitchFamily="18" charset="2"/>
              </a:rPr>
              <a:t></a:t>
            </a:r>
            <a:r>
              <a:rPr lang="en-GB" sz="2000" dirty="0" smtClean="0"/>
              <a:t>s per m of drift</a:t>
            </a:r>
          </a:p>
          <a:p>
            <a:pPr lvl="1"/>
            <a:r>
              <a:rPr lang="en-GB" sz="2000" dirty="0" smtClean="0"/>
              <a:t>Cryogenic system and electronics needed</a:t>
            </a:r>
          </a:p>
          <a:p>
            <a:pPr lvl="1"/>
            <a:r>
              <a:rPr lang="en-GB" sz="2000" dirty="0" smtClean="0"/>
              <a:t>Challenging to have magnetized/moveable detector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916" y="4040904"/>
            <a:ext cx="3879079" cy="2817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509" y="522729"/>
            <a:ext cx="4812329" cy="371834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420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Liquid/Gaseous Detectors: </a:t>
            </a:r>
            <a:r>
              <a:rPr lang="en-GB" dirty="0" err="1" smtClean="0"/>
              <a:t>LAr</a:t>
            </a:r>
            <a:r>
              <a:rPr lang="en-GB" dirty="0" smtClean="0"/>
              <a:t> TPC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524" y="1491500"/>
            <a:ext cx="6754949" cy="433520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Impressive R&amp;D work towards a </a:t>
            </a:r>
            <a:r>
              <a:rPr lang="en-GB" sz="2400" dirty="0" err="1" smtClean="0"/>
              <a:t>LAr</a:t>
            </a:r>
            <a:r>
              <a:rPr lang="en-GB" sz="2400" dirty="0" smtClean="0"/>
              <a:t> TPC for ND ongoing since many years</a:t>
            </a:r>
          </a:p>
          <a:p>
            <a:r>
              <a:rPr lang="en-GB" sz="2400" dirty="0" smtClean="0"/>
              <a:t>Biggest Challenge to overcome: Pile-up!</a:t>
            </a:r>
          </a:p>
          <a:p>
            <a:r>
              <a:rPr lang="en-GB" sz="2400" dirty="0" smtClean="0"/>
              <a:t>For DUNE with 130 ton of </a:t>
            </a:r>
            <a:r>
              <a:rPr lang="en-GB" sz="2400" dirty="0" err="1" smtClean="0"/>
              <a:t>LAr</a:t>
            </a:r>
            <a:r>
              <a:rPr lang="en-GB" sz="2400" dirty="0" smtClean="0"/>
              <a:t> and 1.2 MW beam, about 50 events are expected during one spill</a:t>
            </a:r>
          </a:p>
          <a:p>
            <a:r>
              <a:rPr lang="en-GB" sz="2400" dirty="0" smtClean="0"/>
              <a:t>Complicates event reconstruction </a:t>
            </a:r>
            <a:endParaRPr lang="en-GB" sz="2400" dirty="0"/>
          </a:p>
          <a:p>
            <a:r>
              <a:rPr lang="en-GB" sz="2400" dirty="0" smtClean="0"/>
              <a:t>Collaboration works on interesting ideas:</a:t>
            </a:r>
          </a:p>
          <a:p>
            <a:pPr lvl="1"/>
            <a:r>
              <a:rPr lang="en-GB" sz="2000" dirty="0" smtClean="0"/>
              <a:t>Pixel instead of classical wire readout including development of dedicated ASIC for </a:t>
            </a:r>
            <a:r>
              <a:rPr lang="en-GB" sz="2000" dirty="0" err="1" smtClean="0"/>
              <a:t>LAr</a:t>
            </a:r>
            <a:endParaRPr lang="en-GB" sz="2000" dirty="0" smtClean="0"/>
          </a:p>
          <a:p>
            <a:pPr lvl="1"/>
            <a:r>
              <a:rPr lang="en-GB" sz="2000" dirty="0" smtClean="0"/>
              <a:t>Independent modules each with photon detection system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456" y="0"/>
            <a:ext cx="4155835" cy="3659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21321"/>
          <a:stretch/>
        </p:blipFill>
        <p:spPr>
          <a:xfrm>
            <a:off x="7524393" y="3771086"/>
            <a:ext cx="4784440" cy="296140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1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56" y="1467790"/>
            <a:ext cx="8723687" cy="27907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92427" y="3343439"/>
            <a:ext cx="297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 ≈ hundreds of m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LBNO Concept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9331234" y="3117669"/>
            <a:ext cx="91441" cy="121919"/>
          </a:xfrm>
          <a:prstGeom prst="ellipse">
            <a:avLst/>
          </a:prstGeom>
          <a:solidFill>
            <a:srgbClr val="FC04BB"/>
          </a:solidFill>
          <a:ln>
            <a:solidFill>
              <a:srgbClr val="FC04B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837508" y="3117669"/>
            <a:ext cx="7502434" cy="6096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9114261" y="3115501"/>
            <a:ext cx="91441" cy="1219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082101" y="3058534"/>
            <a:ext cx="91441" cy="12191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9249832" y="1173242"/>
            <a:ext cx="2243667" cy="1123010"/>
          </a:xfrm>
          <a:prstGeom prst="roundRect">
            <a:avLst/>
          </a:prstGeom>
          <a:solidFill>
            <a:srgbClr val="FC04BB"/>
          </a:solidFill>
          <a:ln>
            <a:solidFill>
              <a:srgbClr val="FC04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Neutrino source: Accelerator + target + decay tunnel</a:t>
            </a:r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6870594" y="1184741"/>
            <a:ext cx="2243667" cy="112301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Near detectors</a:t>
            </a: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1961394" y="1184741"/>
            <a:ext cx="2243667" cy="112301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Far detector</a:t>
            </a:r>
            <a:endParaRPr lang="en-GB" dirty="0"/>
          </a:p>
        </p:txBody>
      </p:sp>
      <p:cxnSp>
        <p:nvCxnSpPr>
          <p:cNvPr id="17" name="Straight Arrow Connector 16"/>
          <p:cNvCxnSpPr>
            <a:endCxn id="23" idx="0"/>
          </p:cNvCxnSpPr>
          <p:nvPr/>
        </p:nvCxnSpPr>
        <p:spPr>
          <a:xfrm>
            <a:off x="9033933" y="3343439"/>
            <a:ext cx="44522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127821" y="3852333"/>
            <a:ext cx="6212121" cy="30517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99355" y="3909882"/>
            <a:ext cx="6144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</a:rPr>
              <a:t>L ≈ hundreds of km </a:t>
            </a:r>
            <a:r>
              <a:rPr lang="en-GB" b="1" dirty="0" smtClean="0">
                <a:solidFill>
                  <a:srgbClr val="00B0F0"/>
                </a:solidFill>
              </a:rPr>
              <a:t>(choice depends on L/E</a:t>
            </a:r>
            <a:r>
              <a:rPr lang="en-GB" b="1" baseline="-25000" dirty="0" smtClean="0">
                <a:solidFill>
                  <a:srgbClr val="00B0F0"/>
                </a:solidFill>
                <a:sym typeface="Symbol" panose="05050102010706020507" pitchFamily="18" charset="2"/>
              </a:rPr>
              <a:t></a:t>
            </a:r>
            <a:r>
              <a:rPr lang="en-GB" b="1" dirty="0" smtClean="0">
                <a:solidFill>
                  <a:srgbClr val="00B0F0"/>
                </a:solidFill>
                <a:sym typeface="Symbol" panose="05050102010706020507" pitchFamily="18" charset="2"/>
              </a:rPr>
              <a:t> )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271933" y="4538133"/>
            <a:ext cx="3759200" cy="1557867"/>
          </a:xfrm>
          <a:prstGeom prst="roundRect">
            <a:avLst/>
          </a:prstGeom>
          <a:noFill/>
          <a:ln w="76200">
            <a:solidFill>
              <a:srgbClr val="FC04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ounded Rectangle 28"/>
          <p:cNvSpPr/>
          <p:nvPr/>
        </p:nvSpPr>
        <p:spPr>
          <a:xfrm>
            <a:off x="372533" y="4538133"/>
            <a:ext cx="3697064" cy="1557867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ounded Rectangle 29"/>
          <p:cNvSpPr/>
          <p:nvPr/>
        </p:nvSpPr>
        <p:spPr>
          <a:xfrm>
            <a:off x="4205062" y="4530912"/>
            <a:ext cx="3931405" cy="155786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082101" y="2347985"/>
            <a:ext cx="44593" cy="68098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136467" y="2366470"/>
            <a:ext cx="977794" cy="749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9422675" y="2347985"/>
            <a:ext cx="782757" cy="745543"/>
          </a:xfrm>
          <a:prstGeom prst="straightConnector1">
            <a:avLst/>
          </a:prstGeom>
          <a:ln w="57150">
            <a:solidFill>
              <a:srgbClr val="FC04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271932" y="4615879"/>
            <a:ext cx="3674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Proton synchrotron (30-120 GeV)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Target to produce mesons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Magnetic system to select polarity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Decay tunnel to let mesons decay and produce neutrinos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4333496" y="4657586"/>
            <a:ext cx="3674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onstraints on neutrino flux before oscillation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</a:t>
            </a:r>
            <a:r>
              <a:rPr lang="en-GB" dirty="0" smtClean="0"/>
              <a:t>eutrino cross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Direction of neutrino beam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416228" y="4623617"/>
            <a:ext cx="3674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Huge masses of 10s of </a:t>
            </a:r>
            <a:r>
              <a:rPr lang="en-GB" dirty="0" err="1" smtClean="0"/>
              <a:t>ktons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Often underground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GB" dirty="0" smtClean="0"/>
              <a:t>scillated neutrino spectrum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48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Liquid/Gaseous Detectors: </a:t>
            </a:r>
            <a:r>
              <a:rPr lang="en-GB" dirty="0" err="1"/>
              <a:t>LAr</a:t>
            </a:r>
            <a:r>
              <a:rPr lang="en-GB" dirty="0"/>
              <a:t> TPC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5338" y="1069106"/>
            <a:ext cx="4299131" cy="493924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Several prototypes were built</a:t>
            </a:r>
          </a:p>
          <a:p>
            <a:r>
              <a:rPr lang="en-GB" sz="2400" dirty="0"/>
              <a:t>M</a:t>
            </a:r>
            <a:r>
              <a:rPr lang="en-GB" sz="2400" dirty="0" smtClean="0"/>
              <a:t>illions of cosmics taken with large module 0 from 2021 to 2023</a:t>
            </a:r>
          </a:p>
          <a:p>
            <a:r>
              <a:rPr lang="en-GB" sz="2400" dirty="0" smtClean="0"/>
              <a:t>2x2 </a:t>
            </a:r>
            <a:r>
              <a:rPr lang="en-GB" sz="2400" dirty="0" err="1" smtClean="0"/>
              <a:t>NDLAr</a:t>
            </a:r>
            <a:r>
              <a:rPr lang="en-GB" sz="2400" dirty="0" smtClean="0"/>
              <a:t> demonstrator currently taking neutrino data in </a:t>
            </a:r>
            <a:r>
              <a:rPr lang="en-GB" sz="2400" dirty="0" err="1" smtClean="0"/>
              <a:t>MINERvA</a:t>
            </a:r>
            <a:r>
              <a:rPr lang="en-GB" sz="2400" dirty="0" smtClean="0"/>
              <a:t> pit (330k pixels charge readout + light detection system)</a:t>
            </a:r>
          </a:p>
          <a:p>
            <a:r>
              <a:rPr lang="en-GB" sz="2400" dirty="0" smtClean="0"/>
              <a:t>Important step towards final </a:t>
            </a:r>
            <a:r>
              <a:rPr lang="en-GB" sz="2400" dirty="0" err="1" smtClean="0"/>
              <a:t>NDLAr</a:t>
            </a:r>
            <a:r>
              <a:rPr lang="en-GB" sz="2400" dirty="0" smtClean="0"/>
              <a:t> TPC 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196" y="3600785"/>
            <a:ext cx="3204690" cy="2306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215" y="1062002"/>
            <a:ext cx="3649909" cy="2476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4" y="1235308"/>
            <a:ext cx="3512068" cy="460683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04013" y="5319823"/>
            <a:ext cx="3685357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talks by A. Cudd and S. Kumaran</a:t>
            </a:r>
          </a:p>
        </p:txBody>
      </p:sp>
    </p:spTree>
    <p:extLst>
      <p:ext uri="{BB962C8B-B14F-4D97-AF65-F5344CB8AC3E}">
        <p14:creationId xmlns:p14="http://schemas.microsoft.com/office/powerpoint/2010/main" val="261952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Liquid/Gaseous Detectors: </a:t>
            </a:r>
            <a:r>
              <a:rPr lang="en-GB" dirty="0" smtClean="0"/>
              <a:t>HP </a:t>
            </a:r>
            <a:r>
              <a:rPr lang="en-GB" dirty="0"/>
              <a:t>TPC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13" y="1134378"/>
            <a:ext cx="7042332" cy="522197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Gaseous TPCs would allow to go to even lower detection thresholds  than </a:t>
            </a:r>
            <a:r>
              <a:rPr lang="en-GB" sz="2400" dirty="0" err="1" smtClean="0"/>
              <a:t>LAr</a:t>
            </a:r>
            <a:r>
              <a:rPr lang="en-GB" sz="2400" dirty="0" smtClean="0"/>
              <a:t> </a:t>
            </a:r>
          </a:p>
          <a:p>
            <a:r>
              <a:rPr lang="en-GB" sz="2400" dirty="0" smtClean="0"/>
              <a:t>Low density implies low statistics =&gt; increase pressure to 10 to 15 bar + profit from high power beams</a:t>
            </a:r>
          </a:p>
          <a:p>
            <a:r>
              <a:rPr lang="en-GB" sz="2400" dirty="0" smtClean="0"/>
              <a:t>Ideal to study nuclear effects relevant for neutrino interactions</a:t>
            </a:r>
          </a:p>
          <a:p>
            <a:r>
              <a:rPr lang="en-GB" sz="2400" dirty="0" smtClean="0"/>
              <a:t>Possibly same detector could be used with different gases =&gt; different targets</a:t>
            </a:r>
          </a:p>
          <a:p>
            <a:r>
              <a:rPr lang="en-GB" sz="2400" dirty="0" smtClean="0"/>
              <a:t>HP TPC R&amp;D ongoing since many years for several applications (first TPC in 1979 was a HP TPC)</a:t>
            </a:r>
          </a:p>
          <a:p>
            <a:r>
              <a:rPr lang="en-GB" sz="2400" dirty="0" smtClean="0"/>
              <a:t>HP TPC R&amp;D is also part of the DRD1 collaboration</a:t>
            </a:r>
          </a:p>
          <a:p>
            <a:r>
              <a:rPr lang="en-GB" sz="2400" dirty="0" err="1" smtClean="0"/>
              <a:t>Atm</a:t>
            </a:r>
            <a:r>
              <a:rPr lang="en-GB" sz="2400" dirty="0" smtClean="0"/>
              <a:t> TPC also used for PID </a:t>
            </a:r>
            <a:r>
              <a:rPr lang="en-GB" sz="2400" dirty="0" smtClean="0">
                <a:sym typeface="Symbol" panose="05050102010706020507" pitchFamily="18" charset="2"/>
              </a:rPr>
              <a:t> see talk G. </a:t>
            </a:r>
            <a:r>
              <a:rPr lang="en-GB" sz="2400" dirty="0" err="1" smtClean="0">
                <a:sym typeface="Symbol" panose="05050102010706020507" pitchFamily="18" charset="2"/>
              </a:rPr>
              <a:t>Collazuol</a:t>
            </a:r>
            <a:endParaRPr lang="en-GB" sz="2400" dirty="0" smtClean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831" y="9525"/>
            <a:ext cx="4095169" cy="376554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9632419" y="1576251"/>
            <a:ext cx="0" cy="182009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314568" y="1790138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FGD</a:t>
            </a:r>
          </a:p>
          <a:p>
            <a:endParaRPr lang="en-GB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692609" y="2623552"/>
            <a:ext cx="6219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SFGD</a:t>
            </a:r>
          </a:p>
          <a:p>
            <a:endParaRPr lang="en-GB" sz="1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0" y="3775069"/>
            <a:ext cx="2258714" cy="3050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57503" y="3900597"/>
            <a:ext cx="1973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PEP-4 TPC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31</a:t>
            </a:fld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9065623" y="400594"/>
            <a:ext cx="22510" cy="299574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02880" y="-46715"/>
            <a:ext cx="117604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SPAD </a:t>
            </a:r>
            <a:r>
              <a:rPr lang="en-GB" sz="1400" b="1" dirty="0" err="1" smtClean="0"/>
              <a:t>SciFi</a:t>
            </a:r>
            <a:endParaRPr lang="en-GB" sz="1400" b="1" dirty="0" smtClean="0"/>
          </a:p>
          <a:p>
            <a:endParaRPr lang="en-GB" sz="1400" b="1" dirty="0" smtClean="0"/>
          </a:p>
          <a:p>
            <a:r>
              <a:rPr lang="en-GB" sz="1400" b="1" dirty="0" smtClean="0"/>
              <a:t>NINJA (H2O)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605176" y="394422"/>
            <a:ext cx="22510" cy="299574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45596" y="174539"/>
            <a:ext cx="2051235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Emulsion detector (interaction in emulsion)</a:t>
            </a:r>
          </a:p>
          <a:p>
            <a:endParaRPr lang="en-GB" sz="10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628709" y="394422"/>
            <a:ext cx="97646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9211738" y="394421"/>
            <a:ext cx="22510" cy="299574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9088133" y="67831"/>
            <a:ext cx="275886" cy="326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9234248" y="606811"/>
            <a:ext cx="165662" cy="1891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69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Liquid/Gaseous Detectors: </a:t>
            </a:r>
            <a:r>
              <a:rPr lang="en-GB" dirty="0" smtClean="0"/>
              <a:t>HP </a:t>
            </a:r>
            <a:r>
              <a:rPr lang="en-GB" dirty="0"/>
              <a:t>TPC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046692"/>
            <a:ext cx="8322491" cy="2455834"/>
          </a:xfrm>
        </p:spPr>
        <p:txBody>
          <a:bodyPr>
            <a:normAutofit/>
          </a:bodyPr>
          <a:lstStyle/>
          <a:p>
            <a:r>
              <a:rPr lang="en-GB" sz="2400" dirty="0" smtClean="0"/>
              <a:t>R&amp;D carried out at many institutes</a:t>
            </a:r>
          </a:p>
          <a:p>
            <a:r>
              <a:rPr lang="en-GB" sz="2400" dirty="0" smtClean="0"/>
              <a:t>UK-led collaboration built large prototype and tested at T10 beamline at CERN</a:t>
            </a:r>
          </a:p>
          <a:p>
            <a:r>
              <a:rPr lang="en-GB" sz="2400" dirty="0" smtClean="0"/>
              <a:t>Images of events taken by 4 CCD cameras behind the cathode</a:t>
            </a:r>
          </a:p>
          <a:p>
            <a:r>
              <a:rPr lang="en-GB" sz="2400" dirty="0" smtClean="0"/>
              <a:t>Tested light yield with various gas mixtures 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526" y="3502526"/>
            <a:ext cx="2660013" cy="3165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66" y="3748312"/>
            <a:ext cx="3109668" cy="2673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332" y="3856925"/>
            <a:ext cx="3431178" cy="2688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822" y="40147"/>
            <a:ext cx="2765687" cy="362173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133790" y="3311265"/>
            <a:ext cx="269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Instruments 2021, 5(2), 22</a:t>
            </a:r>
          </a:p>
        </p:txBody>
      </p:sp>
    </p:spTree>
    <p:extLst>
      <p:ext uri="{BB962C8B-B14F-4D97-AF65-F5344CB8AC3E}">
        <p14:creationId xmlns:p14="http://schemas.microsoft.com/office/powerpoint/2010/main" val="2803146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Liquid/Gaseous Detectors: </a:t>
            </a:r>
            <a:r>
              <a:rPr lang="en-GB" dirty="0" smtClean="0"/>
              <a:t>HP Hydrogen TPC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771" y="1116736"/>
            <a:ext cx="7120709" cy="523218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Neutrinos were studied in hydrogen bubble chambers</a:t>
            </a:r>
          </a:p>
          <a:p>
            <a:r>
              <a:rPr lang="en-GB" sz="2400" dirty="0"/>
              <a:t>P</a:t>
            </a:r>
            <a:r>
              <a:rPr lang="en-GB" sz="2400" dirty="0" smtClean="0"/>
              <a:t>ure hydrogen TPC would be interesting</a:t>
            </a:r>
          </a:p>
          <a:p>
            <a:r>
              <a:rPr lang="en-GB" sz="2400" dirty="0" smtClean="0"/>
              <a:t>First was built </a:t>
            </a:r>
            <a:r>
              <a:rPr lang="en-GB" sz="2400" dirty="0"/>
              <a:t>1984 (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Nuclear Instruments and Methods in Physics Research 225 (1984) </a:t>
            </a:r>
            <a:r>
              <a:rPr lang="en-GB" sz="1400" b="1" dirty="0" smtClean="0">
                <a:solidFill>
                  <a:schemeClr val="accent1">
                    <a:lumMod val="75000"/>
                  </a:schemeClr>
                </a:solidFill>
              </a:rPr>
              <a:t>550-556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More recently the </a:t>
            </a:r>
            <a:r>
              <a:rPr lang="en-GB" sz="2400" dirty="0" err="1" smtClean="0"/>
              <a:t>MuCap</a:t>
            </a:r>
            <a:r>
              <a:rPr lang="en-GB" sz="2400" dirty="0" smtClean="0"/>
              <a:t> experiment at PSI uses a hydrogen TPC at 10 bar to study muon capture</a:t>
            </a:r>
          </a:p>
          <a:p>
            <a:r>
              <a:rPr lang="en-GB" sz="2400" dirty="0" smtClean="0"/>
              <a:t>Several challenges:</a:t>
            </a:r>
          </a:p>
          <a:p>
            <a:pPr lvl="1"/>
            <a:r>
              <a:rPr lang="en-GB" sz="2000" dirty="0" smtClean="0"/>
              <a:t>Safety </a:t>
            </a:r>
          </a:p>
          <a:p>
            <a:pPr lvl="1"/>
            <a:r>
              <a:rPr lang="en-GB" sz="2000" dirty="0" smtClean="0"/>
              <a:t>Scaling to larger volumes</a:t>
            </a:r>
          </a:p>
          <a:p>
            <a:pPr lvl="1"/>
            <a:r>
              <a:rPr lang="en-GB" sz="2000" dirty="0" smtClean="0"/>
              <a:t>Low density of H2 =&gt; 20 times less statistics than </a:t>
            </a:r>
            <a:r>
              <a:rPr lang="en-GB" sz="2000" dirty="0" err="1" smtClean="0"/>
              <a:t>Ar</a:t>
            </a:r>
            <a:endParaRPr lang="en-GB" sz="2000" dirty="0" smtClean="0"/>
          </a:p>
          <a:p>
            <a:pPr lvl="1"/>
            <a:r>
              <a:rPr lang="en-GB" sz="2000" dirty="0" smtClean="0"/>
              <a:t>Few electrons per cm for MIPs =&gt; small signals</a:t>
            </a:r>
          </a:p>
          <a:p>
            <a:pPr marL="0" indent="0">
              <a:buNone/>
            </a:pPr>
            <a:r>
              <a:rPr lang="en-GB" sz="2400" dirty="0" smtClean="0">
                <a:sym typeface="Symbol" panose="05050102010706020507" pitchFamily="18" charset="2"/>
              </a:rPr>
              <a:t></a:t>
            </a:r>
            <a:r>
              <a:rPr lang="en-GB" sz="2400" dirty="0" smtClean="0"/>
              <a:t> Lots of interesting R&amp;D possible (could be also for other technologies allowing H as target)</a:t>
            </a:r>
          </a:p>
          <a:p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479" y="3670212"/>
            <a:ext cx="4754880" cy="3044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584" y="128169"/>
            <a:ext cx="4372775" cy="334699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852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239" y="3596323"/>
            <a:ext cx="5158635" cy="2484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Cherenkov Detectors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1"/>
            <a:ext cx="6955246" cy="5597949"/>
          </a:xfrm>
        </p:spPr>
        <p:txBody>
          <a:bodyPr/>
          <a:lstStyle/>
          <a:p>
            <a:r>
              <a:rPr lang="en-GB" sz="2400" dirty="0" smtClean="0"/>
              <a:t>Water Cherenkov detectors are excellent as FD (SK/HK)</a:t>
            </a:r>
          </a:p>
          <a:p>
            <a:r>
              <a:rPr lang="en-GB" sz="2400" dirty="0" smtClean="0"/>
              <a:t>Some drawbacks as ND:</a:t>
            </a:r>
          </a:p>
          <a:p>
            <a:pPr lvl="1"/>
            <a:r>
              <a:rPr lang="en-GB" sz="2000" dirty="0" smtClean="0"/>
              <a:t>High detection threshold</a:t>
            </a:r>
          </a:p>
          <a:p>
            <a:pPr lvl="1"/>
            <a:r>
              <a:rPr lang="en-GB" sz="2000" dirty="0" smtClean="0"/>
              <a:t>No vertex activity information</a:t>
            </a:r>
          </a:p>
          <a:p>
            <a:pPr lvl="1"/>
            <a:r>
              <a:rPr lang="en-GB" sz="2000" dirty="0" smtClean="0"/>
              <a:t>Particles often not contained (much smaller than FD)</a:t>
            </a:r>
          </a:p>
          <a:p>
            <a:pPr lvl="1"/>
            <a:r>
              <a:rPr lang="en-GB" sz="2000" dirty="0" smtClean="0"/>
              <a:t>Limited size affects ring development</a:t>
            </a:r>
          </a:p>
          <a:p>
            <a:r>
              <a:rPr lang="en-GB" sz="2400" dirty="0" smtClean="0"/>
              <a:t>But also advantages:</a:t>
            </a:r>
          </a:p>
          <a:p>
            <a:pPr lvl="1"/>
            <a:r>
              <a:rPr lang="en-GB" sz="2000" dirty="0" smtClean="0"/>
              <a:t>Cost effective for large masses =&gt; interesting for </a:t>
            </a:r>
            <a:r>
              <a:rPr lang="en-GB" sz="2000" dirty="0" smtClean="0">
                <a:sym typeface="Symbol" panose="05050102010706020507" pitchFamily="18" charset="2"/>
              </a:rPr>
              <a:t></a:t>
            </a:r>
            <a:r>
              <a:rPr lang="en-GB" sz="2000" baseline="-25000" dirty="0" smtClean="0">
                <a:sym typeface="Symbol" panose="05050102010706020507" pitchFamily="18" charset="2"/>
              </a:rPr>
              <a:t>e</a:t>
            </a:r>
            <a:r>
              <a:rPr lang="en-GB" sz="2000" dirty="0" smtClean="0"/>
              <a:t> measurements</a:t>
            </a:r>
          </a:p>
          <a:p>
            <a:pPr lvl="1"/>
            <a:r>
              <a:rPr lang="en-GB" sz="2000" dirty="0" smtClean="0"/>
              <a:t>Same target material</a:t>
            </a:r>
          </a:p>
          <a:p>
            <a:r>
              <a:rPr lang="en-GB" sz="2400" dirty="0" smtClean="0"/>
              <a:t>K2K had 1 </a:t>
            </a:r>
            <a:r>
              <a:rPr lang="en-GB" sz="2400" dirty="0" err="1" smtClean="0"/>
              <a:t>kton</a:t>
            </a:r>
            <a:r>
              <a:rPr lang="en-GB" sz="2400" dirty="0" smtClean="0"/>
              <a:t> WC detector</a:t>
            </a:r>
          </a:p>
          <a:p>
            <a:r>
              <a:rPr lang="en-GB" sz="2400" dirty="0" smtClean="0"/>
              <a:t>Significant R&amp;D work ongoing for Intermediate Water Cherenkov Detector (IWCD) for HK including testbeam at CERN (WCTE)</a:t>
            </a:r>
          </a:p>
          <a:p>
            <a:endParaRPr lang="en-GB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54" y="941722"/>
            <a:ext cx="4241076" cy="256452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567748" y="3660999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Moving!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71103" y="1046691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K2K</a:t>
            </a:r>
          </a:p>
        </p:txBody>
      </p:sp>
    </p:spTree>
    <p:extLst>
      <p:ext uri="{BB962C8B-B14F-4D97-AF65-F5344CB8AC3E}">
        <p14:creationId xmlns:p14="http://schemas.microsoft.com/office/powerpoint/2010/main" val="563785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T2K/HK Case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35</a:t>
            </a:fld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718094" y="1055893"/>
            <a:ext cx="8698048" cy="2158918"/>
            <a:chOff x="1226659" y="1173242"/>
            <a:chExt cx="10266840" cy="30757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6659" y="1456765"/>
              <a:ext cx="8724132" cy="279221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9331234" y="3117669"/>
              <a:ext cx="91441" cy="121919"/>
            </a:xfrm>
            <a:prstGeom prst="ellipse">
              <a:avLst/>
            </a:prstGeom>
            <a:solidFill>
              <a:srgbClr val="FC04BB"/>
            </a:solidFill>
            <a:ln>
              <a:solidFill>
                <a:srgbClr val="FC04BB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1837508" y="3117669"/>
              <a:ext cx="7502434" cy="6096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14261" y="3115501"/>
              <a:ext cx="91441" cy="1219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3082101" y="3058534"/>
              <a:ext cx="91441" cy="12191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249832" y="1173242"/>
              <a:ext cx="2243667" cy="1123010"/>
            </a:xfrm>
            <a:prstGeom prst="roundRect">
              <a:avLst/>
            </a:prstGeom>
            <a:solidFill>
              <a:srgbClr val="FC04BB"/>
            </a:solidFill>
            <a:ln>
              <a:solidFill>
                <a:srgbClr val="FC04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Neutrino source: Accelerator + target + decay tunnel</a:t>
              </a:r>
              <a:endParaRPr lang="en-GB" sz="14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961394" y="1184740"/>
              <a:ext cx="2243668" cy="112301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Far detector</a:t>
              </a:r>
              <a:endParaRPr lang="en-GB" sz="14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082101" y="2347985"/>
              <a:ext cx="44593" cy="680982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9422675" y="2347985"/>
              <a:ext cx="782757" cy="745543"/>
            </a:xfrm>
            <a:prstGeom prst="straightConnector1">
              <a:avLst/>
            </a:prstGeom>
            <a:ln w="57150">
              <a:solidFill>
                <a:srgbClr val="FC04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50" y="3267736"/>
            <a:ext cx="3361178" cy="32511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807" y="3405750"/>
            <a:ext cx="2518590" cy="293163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168219" y="2401031"/>
            <a:ext cx="91441" cy="12191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819828" y="2483208"/>
            <a:ext cx="4348391" cy="161235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096" y="1934877"/>
            <a:ext cx="2909508" cy="2152238"/>
          </a:xfrm>
          <a:prstGeom prst="rect">
            <a:avLst/>
          </a:prstGeom>
        </p:spPr>
      </p:pic>
      <p:cxnSp>
        <p:nvCxnSpPr>
          <p:cNvPr id="34" name="Straight Connector 33"/>
          <p:cNvCxnSpPr>
            <a:stCxn id="21" idx="0"/>
          </p:cNvCxnSpPr>
          <p:nvPr/>
        </p:nvCxnSpPr>
        <p:spPr>
          <a:xfrm flipV="1">
            <a:off x="6387102" y="2270600"/>
            <a:ext cx="2414417" cy="11351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888959" y="3867937"/>
            <a:ext cx="2527183" cy="595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41391" y="4262635"/>
            <a:ext cx="1409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100 ton of H</a:t>
            </a:r>
            <a:r>
              <a:rPr lang="en-GB" baseline="-25000" dirty="0" smtClean="0"/>
              <a:t>2</a:t>
            </a:r>
            <a:r>
              <a:rPr lang="en-GB" dirty="0" smtClean="0"/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Moveable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1.7-4</a:t>
            </a:r>
            <a:r>
              <a:rPr lang="en-GB" baseline="30000" dirty="0" smtClean="0"/>
              <a:t>o</a:t>
            </a:r>
            <a:endParaRPr lang="en-GB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9450734" y="1467634"/>
            <a:ext cx="114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SuperFGD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10677675" y="1450024"/>
            <a:ext cx="135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Scintillator bars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10839751" y="3763949"/>
            <a:ext cx="135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Scintillator bars + H</a:t>
            </a:r>
            <a:r>
              <a:rPr lang="en-GB" baseline="-25000" dirty="0" smtClean="0"/>
              <a:t>2</a:t>
            </a:r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7591652" y="4740854"/>
            <a:ext cx="1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INGRID (on-axis)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7477925" y="5848519"/>
            <a:ext cx="1900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NINJA/WAGASCI (1.5</a:t>
            </a:r>
            <a:r>
              <a:rPr lang="en-GB" baseline="30000" dirty="0" smtClean="0"/>
              <a:t>o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7392675" y="3088869"/>
            <a:ext cx="1305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Magnetized ND280 (2.5</a:t>
            </a:r>
            <a:r>
              <a:rPr lang="en-GB" baseline="30000" dirty="0" smtClean="0"/>
              <a:t>o</a:t>
            </a:r>
            <a:r>
              <a:rPr lang="en-GB" dirty="0" smtClean="0"/>
              <a:t>)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009075" y="2520326"/>
            <a:ext cx="430115" cy="1594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870503" y="4570180"/>
            <a:ext cx="300232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R&amp;D towards a HK ND280++ upgrade ongoing!</a:t>
            </a:r>
            <a:endParaRPr lang="en-GB" sz="2400" dirty="0"/>
          </a:p>
        </p:txBody>
      </p:sp>
      <p:cxnSp>
        <p:nvCxnSpPr>
          <p:cNvPr id="48" name="Straight Arrow Connector 47"/>
          <p:cNvCxnSpPr>
            <a:stCxn id="44" idx="1"/>
          </p:cNvCxnSpPr>
          <p:nvPr/>
        </p:nvCxnSpPr>
        <p:spPr>
          <a:xfrm flipH="1" flipV="1">
            <a:off x="6757851" y="5770509"/>
            <a:ext cx="720074" cy="401176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6602569" y="5147975"/>
            <a:ext cx="1030446" cy="190835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11187831" y="3214811"/>
            <a:ext cx="238322" cy="536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10591557" y="2078499"/>
            <a:ext cx="218388" cy="12389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9796295" y="1781567"/>
            <a:ext cx="120049" cy="1701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209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046690"/>
            <a:ext cx="7253550" cy="581131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Near detectors are crucial for success of LBNO experiments</a:t>
            </a:r>
          </a:p>
          <a:p>
            <a:r>
              <a:rPr lang="en-GB" sz="2400" dirty="0" smtClean="0"/>
              <a:t>Especially true for DUNE and HK which will be systematic uncertainties limited</a:t>
            </a:r>
          </a:p>
          <a:p>
            <a:r>
              <a:rPr lang="en-GB" sz="2400" dirty="0" smtClean="0"/>
              <a:t>Reduction of systematic uncertainties from about 15-20% to about 3-6% </a:t>
            </a:r>
          </a:p>
          <a:p>
            <a:r>
              <a:rPr lang="en-GB" sz="2400" dirty="0" smtClean="0"/>
              <a:t>Achieved by development of large variety of excellent ND technologies</a:t>
            </a:r>
          </a:p>
          <a:p>
            <a:r>
              <a:rPr lang="en-GB" sz="2400" dirty="0" smtClean="0"/>
              <a:t>There is not “the-one-and-only” ND technology but the combination of different ones is the key</a:t>
            </a:r>
          </a:p>
          <a:p>
            <a:r>
              <a:rPr lang="en-GB" sz="2400" dirty="0"/>
              <a:t>Possibly opens possibilities for new BSM </a:t>
            </a:r>
            <a:r>
              <a:rPr lang="en-GB" sz="2400" dirty="0" smtClean="0"/>
              <a:t>studies</a:t>
            </a:r>
          </a:p>
          <a:p>
            <a:r>
              <a:rPr lang="en-GB" sz="2400" dirty="0" smtClean="0"/>
              <a:t>Still room for a lot of R&amp;D and new ideas!  </a:t>
            </a:r>
          </a:p>
          <a:p>
            <a:r>
              <a:rPr lang="en-GB" sz="2400" dirty="0" smtClean="0"/>
              <a:t>Join the WG6 sessions for much more detailed talks</a:t>
            </a:r>
          </a:p>
          <a:p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131" y="2016861"/>
            <a:ext cx="4107080" cy="3174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5017" y="1321675"/>
            <a:ext cx="1590774" cy="796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60874" y="5127411"/>
            <a:ext cx="170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C. </a:t>
            </a:r>
            <a:r>
              <a:rPr lang="en-GB" dirty="0" err="1" smtClean="0"/>
              <a:t>Giganti</a:t>
            </a:r>
            <a:r>
              <a:rPr lang="en-GB" dirty="0" smtClean="0"/>
              <a:t> talk at Neutrino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690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NuFACT</a:t>
            </a:r>
            <a:r>
              <a:rPr lang="en-GB" dirty="0" smtClean="0"/>
              <a:t> 2024 Talks and Posters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NINJA: </a:t>
            </a:r>
          </a:p>
          <a:p>
            <a:pPr lvl="1"/>
            <a:r>
              <a:rPr lang="en-GB" dirty="0"/>
              <a:t>Tomohiro </a:t>
            </a:r>
            <a:r>
              <a:rPr lang="en-GB" dirty="0" smtClean="0"/>
              <a:t>Hayakawa, </a:t>
            </a:r>
            <a:r>
              <a:rPr lang="en-GB" dirty="0"/>
              <a:t> Sep 18, 2024, 12:22 </a:t>
            </a:r>
            <a:r>
              <a:rPr lang="en-GB" dirty="0" smtClean="0"/>
              <a:t>PM, WG2</a:t>
            </a:r>
          </a:p>
          <a:p>
            <a:r>
              <a:rPr lang="en-GB" sz="2400" dirty="0" smtClean="0"/>
              <a:t>SuperFGD:</a:t>
            </a:r>
          </a:p>
          <a:p>
            <a:pPr lvl="1"/>
            <a:r>
              <a:rPr lang="en-GB" dirty="0"/>
              <a:t>Tristan </a:t>
            </a:r>
            <a:r>
              <a:rPr lang="en-GB" dirty="0" smtClean="0"/>
              <a:t>Doyle, </a:t>
            </a:r>
            <a:r>
              <a:rPr lang="en-GB" dirty="0"/>
              <a:t>Sep 19, 2024, 2:05 </a:t>
            </a:r>
            <a:r>
              <a:rPr lang="en-GB" dirty="0" smtClean="0"/>
              <a:t>PM, WG6</a:t>
            </a:r>
          </a:p>
          <a:p>
            <a:r>
              <a:rPr lang="en-GB" sz="2400" dirty="0" err="1" smtClean="0"/>
              <a:t>LAr</a:t>
            </a:r>
            <a:r>
              <a:rPr lang="en-GB" sz="2400" dirty="0" smtClean="0"/>
              <a:t> TPC: </a:t>
            </a:r>
          </a:p>
          <a:p>
            <a:pPr lvl="1"/>
            <a:r>
              <a:rPr lang="en-GB" dirty="0" err="1" smtClean="0"/>
              <a:t>Sindhujha</a:t>
            </a:r>
            <a:r>
              <a:rPr lang="en-GB" dirty="0" smtClean="0"/>
              <a:t> Kumaran, </a:t>
            </a:r>
            <a:r>
              <a:rPr lang="en-GB" dirty="0"/>
              <a:t>Sep 19, 2024, 4:35 </a:t>
            </a:r>
            <a:r>
              <a:rPr lang="en-GB" dirty="0" smtClean="0"/>
              <a:t>PM, WG6</a:t>
            </a:r>
          </a:p>
          <a:p>
            <a:pPr lvl="1"/>
            <a:r>
              <a:rPr lang="en-GB" dirty="0" smtClean="0"/>
              <a:t>Andrew </a:t>
            </a:r>
            <a:r>
              <a:rPr lang="en-GB" dirty="0" err="1" smtClean="0"/>
              <a:t>Cudd</a:t>
            </a:r>
            <a:r>
              <a:rPr lang="en-GB" dirty="0" smtClean="0"/>
              <a:t>, </a:t>
            </a:r>
            <a:r>
              <a:rPr lang="en-GB" dirty="0"/>
              <a:t>Sep 19, 2024, 4:39 PM</a:t>
            </a:r>
            <a:endParaRPr lang="en-GB" dirty="0" smtClean="0"/>
          </a:p>
          <a:p>
            <a:r>
              <a:rPr lang="en-GB" sz="2400" dirty="0" smtClean="0"/>
              <a:t>TPC:</a:t>
            </a:r>
          </a:p>
          <a:p>
            <a:pPr lvl="1"/>
            <a:r>
              <a:rPr lang="en-GB" dirty="0" err="1" smtClean="0"/>
              <a:t>Gianmaria</a:t>
            </a:r>
            <a:r>
              <a:rPr lang="en-GB" dirty="0" smtClean="0"/>
              <a:t> </a:t>
            </a:r>
            <a:r>
              <a:rPr lang="en-GB" dirty="0" err="1" smtClean="0"/>
              <a:t>Collazuol</a:t>
            </a:r>
            <a:r>
              <a:rPr lang="en-GB" dirty="0" smtClean="0"/>
              <a:t>, </a:t>
            </a:r>
            <a:r>
              <a:rPr lang="en-GB" dirty="0"/>
              <a:t>Sep 19, 2024, 5:15 PM</a:t>
            </a:r>
            <a:endParaRPr lang="en-GB" dirty="0" smtClean="0"/>
          </a:p>
          <a:p>
            <a:r>
              <a:rPr lang="en-GB" sz="2400" dirty="0" smtClean="0"/>
              <a:t>Plastic Scintillators:</a:t>
            </a:r>
          </a:p>
          <a:p>
            <a:pPr lvl="1"/>
            <a:r>
              <a:rPr lang="en-GB" dirty="0" smtClean="0"/>
              <a:t>Matthew Franks, </a:t>
            </a:r>
            <a:r>
              <a:rPr lang="en-GB" dirty="0"/>
              <a:t>Sep 20, 2024, 3:25 </a:t>
            </a:r>
            <a:r>
              <a:rPr lang="en-GB" dirty="0" smtClean="0"/>
              <a:t>PM</a:t>
            </a:r>
          </a:p>
          <a:p>
            <a:pPr lvl="1"/>
            <a:r>
              <a:rPr lang="en-GB" dirty="0" smtClean="0"/>
              <a:t>Till </a:t>
            </a:r>
            <a:r>
              <a:rPr lang="en-GB" dirty="0" err="1" smtClean="0"/>
              <a:t>Dieminger</a:t>
            </a:r>
            <a:r>
              <a:rPr lang="en-GB" dirty="0" smtClean="0"/>
              <a:t>, </a:t>
            </a:r>
            <a:r>
              <a:rPr lang="en-GB" dirty="0"/>
              <a:t>Sep 20, 2024, 3:05 PM</a:t>
            </a:r>
            <a:endParaRPr lang="en-GB" dirty="0" smtClean="0"/>
          </a:p>
          <a:p>
            <a:endParaRPr lang="en-GB" sz="1800" dirty="0" smtClean="0"/>
          </a:p>
          <a:p>
            <a:pPr lvl="1"/>
            <a:endParaRPr lang="en-GB" sz="1400" dirty="0" smtClean="0"/>
          </a:p>
          <a:p>
            <a:pPr lvl="1"/>
            <a:endParaRPr lang="en-GB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540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Publications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200" dirty="0" smtClean="0"/>
              <a:t>HP-TPC:</a:t>
            </a:r>
          </a:p>
          <a:p>
            <a:pPr lvl="1"/>
            <a:r>
              <a:rPr lang="en-GB" sz="1200" dirty="0"/>
              <a:t>Instruments 2021, 5(2), </a:t>
            </a:r>
            <a:r>
              <a:rPr lang="en-GB" sz="1200" dirty="0" smtClean="0"/>
              <a:t>22</a:t>
            </a:r>
          </a:p>
          <a:p>
            <a:pPr lvl="1"/>
            <a:r>
              <a:rPr lang="nn-NO" sz="1200" dirty="0"/>
              <a:t>JINST 19 (2024) 06, </a:t>
            </a:r>
            <a:r>
              <a:rPr lang="nn-NO" sz="1200" dirty="0" smtClean="0"/>
              <a:t>P06018</a:t>
            </a:r>
          </a:p>
          <a:p>
            <a:pPr lvl="1"/>
            <a:r>
              <a:rPr lang="nn-NO" sz="1200" dirty="0"/>
              <a:t>Phys. Rev. D 102, </a:t>
            </a:r>
            <a:r>
              <a:rPr lang="nn-NO" sz="1200" dirty="0" smtClean="0"/>
              <a:t>033005</a:t>
            </a:r>
          </a:p>
          <a:p>
            <a:pPr lvl="1"/>
            <a:r>
              <a:rPr lang="en-GB" sz="1200" dirty="0"/>
              <a:t>arXiv:1910.06422v1 [</a:t>
            </a:r>
            <a:r>
              <a:rPr lang="en-GB" sz="1200" dirty="0" err="1"/>
              <a:t>physics.ins-det</a:t>
            </a:r>
            <a:r>
              <a:rPr lang="en-GB" sz="1200" dirty="0"/>
              <a:t>] 14 Oct </a:t>
            </a:r>
            <a:r>
              <a:rPr lang="en-GB" sz="1200" dirty="0" smtClean="0"/>
              <a:t>2019</a:t>
            </a:r>
          </a:p>
          <a:p>
            <a:pPr lvl="1"/>
            <a:r>
              <a:rPr lang="en-GB" sz="1200" dirty="0"/>
              <a:t>CERN-SPSC-2017-030 / SPSC-P-355</a:t>
            </a:r>
            <a:endParaRPr lang="en-GB" sz="1200" dirty="0" smtClean="0"/>
          </a:p>
          <a:p>
            <a:r>
              <a:rPr lang="en-GB" sz="1200" dirty="0" err="1" smtClean="0"/>
              <a:t>MuCap</a:t>
            </a:r>
            <a:r>
              <a:rPr lang="en-GB" sz="1200" dirty="0" smtClean="0"/>
              <a:t>:</a:t>
            </a:r>
          </a:p>
          <a:p>
            <a:pPr lvl="1"/>
            <a:r>
              <a:rPr lang="en-GB" sz="1200" i="1" dirty="0" err="1"/>
              <a:t>Nucl.Instrum.Meth.A</a:t>
            </a:r>
            <a:r>
              <a:rPr lang="en-GB" sz="1200" dirty="0"/>
              <a:t> 628 (2011) </a:t>
            </a:r>
            <a:r>
              <a:rPr lang="en-GB" sz="1200" dirty="0" smtClean="0"/>
              <a:t>199-203</a:t>
            </a:r>
          </a:p>
          <a:p>
            <a:pPr lvl="1"/>
            <a:r>
              <a:rPr lang="en-GB" sz="1200" dirty="0" err="1"/>
              <a:t>SciPost</a:t>
            </a:r>
            <a:r>
              <a:rPr lang="en-GB" sz="1200" dirty="0"/>
              <a:t> Phys. Proc. 5, 017 (2021</a:t>
            </a:r>
            <a:r>
              <a:rPr lang="en-GB" sz="1200" dirty="0" smtClean="0"/>
              <a:t>)</a:t>
            </a:r>
            <a:endParaRPr lang="en-GB" sz="1200" dirty="0"/>
          </a:p>
          <a:p>
            <a:r>
              <a:rPr lang="en-GB" sz="1200" dirty="0" smtClean="0"/>
              <a:t>Plastic Scintillators:</a:t>
            </a:r>
          </a:p>
          <a:p>
            <a:pPr lvl="1"/>
            <a:r>
              <a:rPr lang="en-GB" sz="1200" dirty="0"/>
              <a:t>IEEE TRANSACTIONS ON NUCLEAR SCIENCE, VOL. 52, NO. 6, DECEMBER </a:t>
            </a:r>
            <a:r>
              <a:rPr lang="en-GB" sz="1200" dirty="0" smtClean="0"/>
              <a:t>2005</a:t>
            </a:r>
          </a:p>
          <a:p>
            <a:pPr lvl="1"/>
            <a:r>
              <a:rPr lang="en-GB" sz="1200" dirty="0"/>
              <a:t>2020 </a:t>
            </a:r>
            <a:r>
              <a:rPr lang="en-GB" sz="1200" i="1" dirty="0"/>
              <a:t>JINST</a:t>
            </a:r>
            <a:r>
              <a:rPr lang="en-GB" sz="1200" dirty="0"/>
              <a:t> </a:t>
            </a:r>
            <a:r>
              <a:rPr lang="en-GB" sz="1200" b="1" dirty="0"/>
              <a:t>15</a:t>
            </a:r>
            <a:r>
              <a:rPr lang="en-GB" sz="1200" dirty="0"/>
              <a:t> </a:t>
            </a:r>
            <a:r>
              <a:rPr lang="en-GB" sz="1200" dirty="0" smtClean="0"/>
              <a:t>P12003</a:t>
            </a:r>
          </a:p>
          <a:p>
            <a:pPr lvl="1"/>
            <a:r>
              <a:rPr lang="en-GB" sz="1200" dirty="0"/>
              <a:t>Physics Letters </a:t>
            </a:r>
            <a:r>
              <a:rPr lang="en-GB" sz="1200" dirty="0" smtClean="0"/>
              <a:t>B, Volume 840, </a:t>
            </a:r>
            <a:r>
              <a:rPr lang="en-GB" sz="1200" dirty="0"/>
              <a:t>10 May 2023, 137843</a:t>
            </a:r>
            <a:endParaRPr lang="en-GB" sz="1200" dirty="0" smtClean="0"/>
          </a:p>
          <a:p>
            <a:r>
              <a:rPr lang="en-GB" sz="1200" dirty="0" smtClean="0"/>
              <a:t>NINJA:</a:t>
            </a:r>
          </a:p>
          <a:p>
            <a:pPr lvl="1"/>
            <a:r>
              <a:rPr lang="en-GB" sz="1200" dirty="0">
                <a:hlinkClick r:id="rId2"/>
              </a:rPr>
              <a:t>https://</a:t>
            </a:r>
            <a:r>
              <a:rPr lang="en-GB" sz="1200" dirty="0" smtClean="0">
                <a:hlinkClick r:id="rId2"/>
              </a:rPr>
              <a:t>j-parc.jp/researcher/Hadron/en/pac_1801/pdf/P71_2018-4.pdf</a:t>
            </a:r>
            <a:endParaRPr lang="en-GB" sz="1200" dirty="0" smtClean="0"/>
          </a:p>
          <a:p>
            <a:pPr lvl="1"/>
            <a:r>
              <a:rPr lang="en-GB" sz="1200" dirty="0" err="1"/>
              <a:t>Prog</a:t>
            </a:r>
            <a:r>
              <a:rPr lang="en-GB" sz="1200" dirty="0"/>
              <a:t>. </a:t>
            </a:r>
            <a:r>
              <a:rPr lang="en-GB" sz="1200" dirty="0" err="1"/>
              <a:t>Theor</a:t>
            </a:r>
            <a:r>
              <a:rPr lang="en-GB" sz="1200" dirty="0"/>
              <a:t>. Exp. Phys. </a:t>
            </a:r>
            <a:r>
              <a:rPr lang="en-GB" sz="1200" b="1" dirty="0"/>
              <a:t>2022 </a:t>
            </a:r>
            <a:r>
              <a:rPr lang="en-GB" sz="1200" dirty="0"/>
              <a:t>063H01</a:t>
            </a:r>
            <a:endParaRPr lang="en-GB" sz="1200" dirty="0" smtClean="0"/>
          </a:p>
          <a:p>
            <a:r>
              <a:rPr lang="en-GB" sz="1200" dirty="0" smtClean="0"/>
              <a:t>WAGASCI:</a:t>
            </a:r>
          </a:p>
          <a:p>
            <a:pPr lvl="1"/>
            <a:r>
              <a:rPr lang="en-GB" sz="1200" dirty="0"/>
              <a:t>Journal of Physics: Conference Series 1468 (2020) </a:t>
            </a:r>
            <a:r>
              <a:rPr lang="en-GB" sz="1200" dirty="0" smtClean="0"/>
              <a:t>012152</a:t>
            </a:r>
          </a:p>
          <a:p>
            <a:pPr lvl="1"/>
            <a:r>
              <a:rPr lang="en-GB" sz="1200" dirty="0"/>
              <a:t>arXiv:1610.06367v1 [</a:t>
            </a:r>
            <a:r>
              <a:rPr lang="en-GB" sz="1200" dirty="0" err="1"/>
              <a:t>physics.ins-det</a:t>
            </a:r>
            <a:r>
              <a:rPr lang="en-GB" sz="1200" dirty="0"/>
              <a:t>] 20 Oct 2016</a:t>
            </a:r>
            <a:endParaRPr lang="en-GB" sz="1200" dirty="0" smtClean="0"/>
          </a:p>
          <a:p>
            <a:r>
              <a:rPr lang="en-GB" sz="1200" dirty="0" smtClean="0"/>
              <a:t>ND </a:t>
            </a:r>
            <a:r>
              <a:rPr lang="en-GB" sz="1200" dirty="0" err="1" smtClean="0"/>
              <a:t>LAr</a:t>
            </a:r>
            <a:r>
              <a:rPr lang="en-GB" sz="1200" dirty="0" smtClean="0"/>
              <a:t> TPC: </a:t>
            </a:r>
          </a:p>
          <a:p>
            <a:pPr lvl="1"/>
            <a:r>
              <a:rPr lang="fr-FR" sz="1200" dirty="0"/>
              <a:t>arXiv:1808.02969v3 [</a:t>
            </a:r>
            <a:r>
              <a:rPr lang="fr-FR" sz="1200" dirty="0" err="1"/>
              <a:t>physics.ins-det</a:t>
            </a:r>
            <a:r>
              <a:rPr lang="fr-FR" sz="1200" dirty="0"/>
              <a:t>] 16 Sep 2018</a:t>
            </a:r>
            <a:r>
              <a:rPr lang="en-GB" sz="1200" dirty="0"/>
              <a:t>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 rot="19776471">
            <a:off x="6860019" y="2830528"/>
            <a:ext cx="4136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Small selection …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429261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Liquid/Gaseous Detectors: </a:t>
            </a:r>
            <a:r>
              <a:rPr lang="en-GB" dirty="0" smtClean="0"/>
              <a:t>HP TPC R&amp;D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46692"/>
            <a:ext cx="5727338" cy="295054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Aim: gas mixture enriched in hydrogen</a:t>
            </a:r>
          </a:p>
          <a:p>
            <a:r>
              <a:rPr lang="en-GB" sz="2400" dirty="0" smtClean="0"/>
              <a:t>Transverse Kinematic Imbalance analysis to select events on free protons =&gt; no nuclear effects</a:t>
            </a:r>
          </a:p>
          <a:p>
            <a:r>
              <a:rPr lang="en-GB" sz="2400" dirty="0" smtClean="0"/>
              <a:t>Problem is pressure vessel: all detectors (HP TPC, ECAL, …) must be inside =&gt; conceptual design for DUNE 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126" y="802204"/>
            <a:ext cx="6069874" cy="2700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268" y="3916215"/>
            <a:ext cx="4679805" cy="29417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85" y="3788229"/>
            <a:ext cx="2978463" cy="2994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074331" y="3997234"/>
            <a:ext cx="661852" cy="26038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144024" y="3884502"/>
            <a:ext cx="2462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1400" b="1" i="1" dirty="0">
                <a:solidFill>
                  <a:schemeClr val="accent1">
                    <a:lumMod val="75000"/>
                  </a:schemeClr>
                </a:solidFill>
                <a:latin typeface="-apple-system"/>
              </a:rPr>
              <a:t>JINST</a:t>
            </a:r>
            <a:r>
              <a:rPr lang="nn-NO" sz="1400" b="1" dirty="0">
                <a:solidFill>
                  <a:schemeClr val="accent1">
                    <a:lumMod val="75000"/>
                  </a:schemeClr>
                </a:solidFill>
                <a:latin typeface="-apple-system"/>
              </a:rPr>
              <a:t> 19 (2024) 06, P06018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3842" y="3646567"/>
            <a:ext cx="2551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Phys. Rev. D 102, 033005</a:t>
            </a:r>
          </a:p>
        </p:txBody>
      </p:sp>
    </p:spTree>
    <p:extLst>
      <p:ext uri="{BB962C8B-B14F-4D97-AF65-F5344CB8AC3E}">
        <p14:creationId xmlns:p14="http://schemas.microsoft.com/office/powerpoint/2010/main" val="411078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LBNO Concept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96943" y="2898121"/>
                <a:ext cx="8678334" cy="7284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𝒅𝑵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𝑭𝑫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𝒕𝒂𝒓𝒈𝒆𝒕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𝑭𝑫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p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𝑭𝑫</m:t>
                              </m:r>
                            </m:sup>
                          </m:sSup>
                        </m:e>
                      </m:nary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sub>
                      </m:sSub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  <m:t>𝑭𝑫</m:t>
                          </m:r>
                        </m:sup>
                      </m:sSubSup>
                      <m:d>
                        <m:dPr>
                          <m:ctrlP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𝑭𝑫</m:t>
                          </m:r>
                        </m:sup>
                      </m:sSubSup>
                      <m:d>
                        <m:d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𝑭𝑫</m:t>
                          </m:r>
                        </m:sup>
                      </m:sSubSup>
                      <m:d>
                        <m:dPr>
                          <m:ctrlPr>
                            <a:rPr lang="en-GB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  <m:r>
                            <a:rPr lang="en-GB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sSub>
                            <m:sSubPr>
                              <m:ctrlP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e>
                            <m:sub>
                              <m: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sub>
                          </m:sSub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e>
                            <m:sub>
                              <m: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GB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943" y="2898121"/>
                <a:ext cx="8678334" cy="7284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85491" y="2051960"/>
                <a:ext cx="8678334" cy="7314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𝒅𝑵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𝑵𝑫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𝒕𝒂𝒓𝒈𝒆𝒕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𝑵𝑫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p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𝑵𝑫</m:t>
                              </m:r>
                            </m:sup>
                          </m:sSup>
                        </m:e>
                      </m:nary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sub>
                      </m:sSub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  <m:t>𝑵𝑫</m:t>
                          </m:r>
                        </m:sup>
                      </m:sSubSup>
                      <m:d>
                        <m:dPr>
                          <m:ctrlP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𝑵𝑫</m:t>
                          </m:r>
                        </m:sup>
                      </m:sSubSup>
                      <m:d>
                        <m:d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𝑵𝑫</m:t>
                          </m:r>
                        </m:sup>
                      </m:sSubSup>
                      <m:d>
                        <m:dPr>
                          <m:ctrlPr>
                            <a:rPr lang="en-GB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  <m:r>
                            <a:rPr lang="en-GB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91" y="2051960"/>
                <a:ext cx="8678334" cy="7314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4999" y="2172852"/>
            <a:ext cx="275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ND: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4999" y="2975057"/>
            <a:ext cx="275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FD: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91788" y="4052598"/>
            <a:ext cx="173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Neutrino flux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64517" y="3944780"/>
            <a:ext cx="218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DD9223"/>
                </a:solidFill>
              </a:rPr>
              <a:t>Cross-sections for </a:t>
            </a:r>
            <a:r>
              <a:rPr lang="en-GB" b="1" i="1" dirty="0" err="1" smtClean="0">
                <a:solidFill>
                  <a:srgbClr val="DD9223"/>
                </a:solidFill>
              </a:rPr>
              <a:t>i</a:t>
            </a:r>
            <a:r>
              <a:rPr lang="en-GB" b="1" dirty="0" err="1" smtClean="0">
                <a:solidFill>
                  <a:srgbClr val="DD9223"/>
                </a:solidFill>
              </a:rPr>
              <a:t>th</a:t>
            </a:r>
            <a:r>
              <a:rPr lang="en-GB" b="1" dirty="0" smtClean="0">
                <a:solidFill>
                  <a:srgbClr val="DD9223"/>
                </a:solidFill>
              </a:rPr>
              <a:t> interaction mode</a:t>
            </a:r>
            <a:endParaRPr lang="en-GB" b="1" dirty="0">
              <a:solidFill>
                <a:srgbClr val="DD9223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422190" y="3920081"/>
            <a:ext cx="2218262" cy="662252"/>
          </a:xfrm>
          <a:prstGeom prst="roundRect">
            <a:avLst/>
          </a:prstGeom>
          <a:noFill/>
          <a:ln w="57150">
            <a:solidFill>
              <a:srgbClr val="DD9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ounded Rectangle 41"/>
          <p:cNvSpPr/>
          <p:nvPr/>
        </p:nvSpPr>
        <p:spPr>
          <a:xfrm>
            <a:off x="267422" y="3928859"/>
            <a:ext cx="2116667" cy="6622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4691259" y="3902713"/>
            <a:ext cx="2023537" cy="66225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74068" y="3901083"/>
            <a:ext cx="2116667" cy="662252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950007" y="3894529"/>
            <a:ext cx="2116667" cy="662252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58998" y="3936002"/>
            <a:ext cx="190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Energy migration tensor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07938" y="3936002"/>
            <a:ext cx="208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Efficiency/ acceptance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034684" y="3902490"/>
            <a:ext cx="208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Oscillation probability 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450" y="1020852"/>
            <a:ext cx="3233542" cy="1931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" y="1119650"/>
            <a:ext cx="793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Detectors provide event rates in bins of reconstructed neutrino energy: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9284" y="4999435"/>
            <a:ext cx="10644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We need the </a:t>
            </a:r>
            <a:r>
              <a:rPr lang="en-GB" sz="2400" b="1" dirty="0" smtClean="0">
                <a:solidFill>
                  <a:srgbClr val="00B050"/>
                </a:solidFill>
              </a:rPr>
              <a:t>oscillation probability</a:t>
            </a:r>
            <a:r>
              <a:rPr lang="en-GB" sz="2400" dirty="0" smtClean="0"/>
              <a:t> from event rates with high precision</a:t>
            </a:r>
          </a:p>
          <a:p>
            <a:pPr marL="342900" indent="-342900" algn="ctr">
              <a:buFont typeface="Symbol" panose="05050102010706020507" pitchFamily="18" charset="2"/>
              <a:buChar char="Þ"/>
            </a:pPr>
            <a:r>
              <a:rPr lang="en-GB" sz="2400" dirty="0" smtClean="0"/>
              <a:t>From the </a:t>
            </a:r>
            <a:r>
              <a:rPr lang="en-GB" sz="2400" b="1" dirty="0" smtClean="0">
                <a:solidFill>
                  <a:srgbClr val="00B050"/>
                </a:solidFill>
              </a:rPr>
              <a:t>oscillation probability</a:t>
            </a:r>
            <a:r>
              <a:rPr lang="en-GB" sz="2400" dirty="0" smtClean="0"/>
              <a:t> we extract then the oscillation parameters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579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There is not “the one” ND Technology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49" y="2595278"/>
            <a:ext cx="5059680" cy="2967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498" y="2595278"/>
            <a:ext cx="6111648" cy="29470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2217" y="1097280"/>
            <a:ext cx="10694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One technology is not covering the full wish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ND complexes normally consist of set of complementary detector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Plans for DUNE ND complex </a:t>
            </a:r>
            <a:r>
              <a:rPr lang="en-GB" sz="2400" smtClean="0"/>
              <a:t>good example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1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LBNO Concept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96943" y="2898121"/>
                <a:ext cx="8678334" cy="7284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𝒅𝑵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𝑭𝑫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𝒕𝒂𝒓𝒈𝒆𝒕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𝑭𝑫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p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𝑭𝑫</m:t>
                              </m:r>
                            </m:sup>
                          </m:sSup>
                        </m:e>
                      </m:nary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sub>
                      </m:sSub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  <m:t>𝑭𝑫</m:t>
                          </m:r>
                        </m:sup>
                      </m:sSubSup>
                      <m:d>
                        <m:dPr>
                          <m:ctrlP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𝑭𝑫</m:t>
                          </m:r>
                        </m:sup>
                      </m:sSubSup>
                      <m:d>
                        <m:d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𝑭𝑫</m:t>
                          </m:r>
                        </m:sup>
                      </m:sSubSup>
                      <m:d>
                        <m:dPr>
                          <m:ctrlPr>
                            <a:rPr lang="en-GB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  <m:r>
                            <a:rPr lang="en-GB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sSub>
                            <m:sSubPr>
                              <m:ctrlP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e>
                            <m:sub>
                              <m: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sub>
                          </m:sSub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e>
                            <m:sub>
                              <m:r>
                                <a:rPr lang="en-GB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GB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943" y="2898121"/>
                <a:ext cx="8678334" cy="7284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85491" y="2051960"/>
                <a:ext cx="8678334" cy="7314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𝒅𝑵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𝑵𝑫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𝒕𝒂𝒓𝒈𝒆𝒕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𝑵𝑫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p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𝑵𝑫</m:t>
                              </m:r>
                            </m:sup>
                          </m:sSup>
                        </m:e>
                      </m:nary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sub>
                      </m:sSub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  <m:t>𝑵𝑫</m:t>
                          </m:r>
                        </m:sup>
                      </m:sSubSup>
                      <m:d>
                        <m:dPr>
                          <m:ctrlPr>
                            <a:rPr lang="en-GB" b="1" i="1" smtClean="0">
                              <a:solidFill>
                                <a:srgbClr val="DD922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DD922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𝑵𝑫</m:t>
                          </m:r>
                        </m:sup>
                      </m:sSubSup>
                      <m:d>
                        <m:d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𝑵𝑫</m:t>
                          </m:r>
                        </m:sup>
                      </m:sSubSup>
                      <m:d>
                        <m:dPr>
                          <m:ctrlPr>
                            <a:rPr lang="en-GB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</m:sSub>
                          <m:r>
                            <a:rPr lang="en-GB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sub>
                            <m:sup>
                              <m:r>
                                <a:rPr lang="en-GB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𝒓𝒆𝒄𝒐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91" y="2051960"/>
                <a:ext cx="8678334" cy="7314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4999" y="2172852"/>
            <a:ext cx="275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ND: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4999" y="2975057"/>
            <a:ext cx="275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FD: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91788" y="4052598"/>
            <a:ext cx="173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Neutrino flux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64517" y="3917004"/>
            <a:ext cx="2180171" cy="646331"/>
          </a:xfrm>
          <a:prstGeom prst="rect">
            <a:avLst/>
          </a:prstGeom>
          <a:noFill/>
          <a:ln>
            <a:solidFill>
              <a:srgbClr val="FC04BB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DD9223"/>
                </a:solidFill>
              </a:rPr>
              <a:t>Cross-sections for </a:t>
            </a:r>
            <a:r>
              <a:rPr lang="en-GB" b="1" i="1" dirty="0" err="1" smtClean="0">
                <a:solidFill>
                  <a:srgbClr val="DD9223"/>
                </a:solidFill>
              </a:rPr>
              <a:t>i</a:t>
            </a:r>
            <a:r>
              <a:rPr lang="en-GB" b="1" dirty="0" err="1" smtClean="0">
                <a:solidFill>
                  <a:srgbClr val="DD9223"/>
                </a:solidFill>
              </a:rPr>
              <a:t>th</a:t>
            </a:r>
            <a:r>
              <a:rPr lang="en-GB" b="1" dirty="0" smtClean="0">
                <a:solidFill>
                  <a:srgbClr val="DD9223"/>
                </a:solidFill>
              </a:rPr>
              <a:t> interaction mode</a:t>
            </a:r>
            <a:endParaRPr lang="en-GB" b="1" dirty="0">
              <a:solidFill>
                <a:srgbClr val="DD9223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422190" y="3920081"/>
            <a:ext cx="2218262" cy="662252"/>
          </a:xfrm>
          <a:prstGeom prst="roundRect">
            <a:avLst/>
          </a:prstGeom>
          <a:noFill/>
          <a:ln w="57150">
            <a:solidFill>
              <a:srgbClr val="DD9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ounded Rectangle 41"/>
          <p:cNvSpPr/>
          <p:nvPr/>
        </p:nvSpPr>
        <p:spPr>
          <a:xfrm>
            <a:off x="267422" y="3928859"/>
            <a:ext cx="2116667" cy="6622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4691259" y="3902713"/>
            <a:ext cx="2023537" cy="66225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>
                  <a:alpha val="20000"/>
                </a:srgb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74068" y="3901083"/>
            <a:ext cx="2116667" cy="662252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950007" y="3894529"/>
            <a:ext cx="2116667" cy="662252"/>
          </a:xfrm>
          <a:prstGeom prst="roundRect">
            <a:avLst/>
          </a:prstGeom>
          <a:noFill/>
          <a:ln w="57150">
            <a:solidFill>
              <a:srgbClr val="00B05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07938" y="3936002"/>
            <a:ext cx="208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  <a:alpha val="20000"/>
                  </a:schemeClr>
                </a:solidFill>
              </a:rPr>
              <a:t>Efficiency/ acceptance</a:t>
            </a:r>
            <a:endParaRPr lang="en-GB" b="1" dirty="0">
              <a:solidFill>
                <a:schemeClr val="accent2">
                  <a:lumMod val="75000"/>
                  <a:alpha val="2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034684" y="3902490"/>
            <a:ext cx="208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>
                    <a:alpha val="20000"/>
                  </a:srgbClr>
                </a:solidFill>
              </a:rPr>
              <a:t>Oscillation probability </a:t>
            </a:r>
            <a:endParaRPr lang="en-GB" b="1" dirty="0">
              <a:solidFill>
                <a:srgbClr val="00B050">
                  <a:alpha val="20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450" y="1020852"/>
            <a:ext cx="3233542" cy="1931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" y="1119650"/>
            <a:ext cx="793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Detectors provide event rates in bins of reconstructed neutrino energy: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67422" y="4864286"/>
            <a:ext cx="1161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Near Detector contributes to reduce uncertainty from neutrino flux and cross-sections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ym typeface="Symbol" panose="05050102010706020507" pitchFamily="18" charset="2"/>
              </a:rPr>
              <a:t></a:t>
            </a:r>
            <a:r>
              <a:rPr lang="en-GB" sz="2400" baseline="30000" dirty="0" smtClean="0">
                <a:sym typeface="Symbol" panose="05050102010706020507" pitchFamily="18" charset="2"/>
              </a:rPr>
              <a:t>ND</a:t>
            </a:r>
            <a:r>
              <a:rPr lang="en-GB" sz="2400" dirty="0" smtClean="0">
                <a:sym typeface="Symbol" panose="05050102010706020507" pitchFamily="18" charset="2"/>
              </a:rPr>
              <a:t> </a:t>
            </a:r>
            <a:r>
              <a:rPr lang="en-GB" sz="2400" dirty="0" smtClean="0">
                <a:sym typeface="Symbol" panose="05050102010706020507" pitchFamily="18" charset="2"/>
              </a:rPr>
              <a:t>and </a:t>
            </a:r>
            <a:r>
              <a:rPr lang="en-GB" sz="2400" baseline="30000" dirty="0" smtClean="0">
                <a:sym typeface="Symbol" panose="05050102010706020507" pitchFamily="18" charset="2"/>
              </a:rPr>
              <a:t>FD</a:t>
            </a:r>
            <a:r>
              <a:rPr lang="en-GB" sz="2400" dirty="0" smtClean="0"/>
              <a:t> </a:t>
            </a:r>
            <a:r>
              <a:rPr lang="en-GB" sz="2400" dirty="0" smtClean="0"/>
              <a:t>(ideally by measurement) from 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Crucial to understand relation between reconstructed and true neutrino energy</a:t>
            </a:r>
            <a:endParaRPr lang="en-GB" sz="2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8153400" y="369567"/>
            <a:ext cx="2052260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 by E. Miller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0809" y="3937780"/>
            <a:ext cx="190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Energy migration tensor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57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Fluxes: Energy Spectrum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046691"/>
            <a:ext cx="11178904" cy="4939241"/>
          </a:xfrm>
        </p:spPr>
        <p:txBody>
          <a:bodyPr>
            <a:normAutofit/>
          </a:bodyPr>
          <a:lstStyle/>
          <a:p>
            <a:r>
              <a:rPr lang="en-GB" sz="2400" dirty="0"/>
              <a:t>I</a:t>
            </a:r>
            <a:r>
              <a:rPr lang="en-GB" sz="2400" dirty="0" smtClean="0"/>
              <a:t>mportant to understand what neutrino fluxes one can expect</a:t>
            </a:r>
          </a:p>
          <a:p>
            <a:r>
              <a:rPr lang="en-GB" sz="2400" dirty="0" smtClean="0"/>
              <a:t>Are the detectors on-axis or off-axis?</a:t>
            </a:r>
          </a:p>
          <a:p>
            <a:r>
              <a:rPr lang="en-GB" sz="2400" dirty="0" smtClean="0"/>
              <a:t>On-axis: Wide neutrino energy spectrum</a:t>
            </a:r>
          </a:p>
          <a:p>
            <a:r>
              <a:rPr lang="en-GB" sz="2400" dirty="0" smtClean="0"/>
              <a:t>Off-axis: Narrower neutrino energy spectrum peaking at lower energies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sz="2400" dirty="0" smtClean="0"/>
              <a:t> Neutrino beams are very wide and covering the whole experimental area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sz="2400" dirty="0"/>
              <a:t> </a:t>
            </a:r>
            <a:r>
              <a:rPr lang="en-GB" sz="2400" dirty="0" smtClean="0"/>
              <a:t>Measuring at different angles helps to </a:t>
            </a:r>
            <a:r>
              <a:rPr lang="en-GB" sz="2400" dirty="0" err="1" smtClean="0"/>
              <a:t>deconvolute</a:t>
            </a:r>
            <a:r>
              <a:rPr lang="en-GB" sz="2400" dirty="0" smtClean="0"/>
              <a:t> flux and cross-section</a:t>
            </a:r>
          </a:p>
          <a:p>
            <a:pPr>
              <a:buFont typeface="Symbol" panose="05050102010706020507" pitchFamily="18" charset="2"/>
              <a:buChar char="Þ"/>
            </a:pPr>
            <a:endParaRPr lang="en-GB" sz="2400" dirty="0" smtClean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9"/>
          <a:stretch/>
        </p:blipFill>
        <p:spPr>
          <a:xfrm>
            <a:off x="315718" y="3700437"/>
            <a:ext cx="7534605" cy="2950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0176"/>
          <a:stretch/>
        </p:blipFill>
        <p:spPr>
          <a:xfrm>
            <a:off x="8040754" y="4004630"/>
            <a:ext cx="3379789" cy="264660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859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Fluxes: Composition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96" y="1417109"/>
            <a:ext cx="6206310" cy="493924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Naïve picture: Start with pure </a:t>
            </a:r>
            <a:r>
              <a:rPr lang="en-GB" sz="2400" dirty="0" smtClean="0">
                <a:sym typeface="Symbol" panose="05050102010706020507" pitchFamily="18" charset="2"/>
              </a:rPr>
              <a:t></a:t>
            </a:r>
            <a:r>
              <a:rPr lang="en-GB" sz="2400" baseline="-25000" dirty="0" smtClean="0">
                <a:sym typeface="Symbol" panose="05050102010706020507" pitchFamily="18" charset="2"/>
              </a:rPr>
              <a:t></a:t>
            </a:r>
            <a:r>
              <a:rPr lang="en-GB" sz="2400" dirty="0" smtClean="0"/>
              <a:t> beam characterized at ND and measure oscillated beam containing </a:t>
            </a:r>
            <a:r>
              <a:rPr lang="en-GB" sz="2400" dirty="0">
                <a:sym typeface="Symbol" panose="05050102010706020507" pitchFamily="18" charset="2"/>
              </a:rPr>
              <a:t></a:t>
            </a:r>
            <a:r>
              <a:rPr lang="en-GB" sz="2400" baseline="-25000" dirty="0">
                <a:sym typeface="Symbol" panose="05050102010706020507" pitchFamily="18" charset="2"/>
              </a:rPr>
              <a:t></a:t>
            </a:r>
            <a:r>
              <a:rPr lang="en-GB" sz="2400" dirty="0" smtClean="0"/>
              <a:t> and </a:t>
            </a:r>
            <a:r>
              <a:rPr lang="en-GB" sz="2400" dirty="0" smtClean="0">
                <a:sym typeface="Symbol" panose="05050102010706020507" pitchFamily="18" charset="2"/>
              </a:rPr>
              <a:t></a:t>
            </a:r>
            <a:r>
              <a:rPr lang="en-GB" sz="2400" baseline="-25000" dirty="0" smtClean="0">
                <a:sym typeface="Symbol" panose="05050102010706020507" pitchFamily="18" charset="2"/>
              </a:rPr>
              <a:t>e</a:t>
            </a:r>
            <a:r>
              <a:rPr lang="en-GB" sz="2400" dirty="0" smtClean="0"/>
              <a:t> at FD </a:t>
            </a:r>
          </a:p>
          <a:p>
            <a:r>
              <a:rPr lang="en-GB" sz="2400" dirty="0" smtClean="0"/>
              <a:t>Reality: Production process of neutrino beam results in contamination </a:t>
            </a:r>
          </a:p>
          <a:p>
            <a:r>
              <a:rPr lang="en-GB" sz="2400" dirty="0" smtClean="0"/>
              <a:t>Fractions depends on several experimental aspects:  proton energy, target geometry, horn system, beam angle, …</a:t>
            </a:r>
          </a:p>
          <a:p>
            <a:r>
              <a:rPr lang="en-GB" sz="2400" dirty="0" smtClean="0"/>
              <a:t>Knowledge important for experiment sensitivity</a:t>
            </a:r>
          </a:p>
          <a:p>
            <a:r>
              <a:rPr lang="en-GB" sz="2400" dirty="0" smtClean="0"/>
              <a:t>Enables to measure cross-sections also for </a:t>
            </a:r>
            <a:r>
              <a:rPr lang="en-GB" sz="2400" dirty="0" smtClean="0">
                <a:sym typeface="Symbol" panose="05050102010706020507" pitchFamily="18" charset="2"/>
              </a:rPr>
              <a:t></a:t>
            </a:r>
            <a:r>
              <a:rPr lang="en-GB" sz="2400" baseline="-25000" dirty="0" smtClean="0">
                <a:sym typeface="Symbol" panose="05050102010706020507" pitchFamily="18" charset="2"/>
              </a:rPr>
              <a:t>e</a:t>
            </a:r>
            <a:r>
              <a:rPr lang="en-GB" sz="2400" dirty="0" smtClean="0"/>
              <a:t> </a:t>
            </a:r>
          </a:p>
          <a:p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197" y="1963526"/>
            <a:ext cx="5214536" cy="355841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44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fluxes: Intensity/Beam 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023" y="964793"/>
            <a:ext cx="7930606" cy="527925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Intensity of neutrino flux impact on ND design</a:t>
            </a:r>
          </a:p>
          <a:p>
            <a:r>
              <a:rPr lang="en-GB" sz="2400" dirty="0" smtClean="0"/>
              <a:t>Higher flux means more statistics opening new opportunities</a:t>
            </a:r>
          </a:p>
          <a:p>
            <a:r>
              <a:rPr lang="en-GB" sz="2400" dirty="0" smtClean="0"/>
              <a:t>Beam power can be increased by more spills or more neutrinos per spill</a:t>
            </a:r>
          </a:p>
          <a:p>
            <a:r>
              <a:rPr lang="en-GB" sz="2400" dirty="0" smtClean="0"/>
              <a:t>More neutrinos per spill implies more pile up background (also from out of fiducial volume interactions)</a:t>
            </a:r>
          </a:p>
          <a:p>
            <a:r>
              <a:rPr lang="en-GB" sz="2400" dirty="0" smtClean="0"/>
              <a:t>Impressive increase in intensity and neutrinos per spill over last decades:</a:t>
            </a:r>
          </a:p>
          <a:p>
            <a:pPr lvl="1"/>
            <a:r>
              <a:rPr lang="en-GB" dirty="0" smtClean="0"/>
              <a:t>Past: K2K =&gt;  1.4 x 10</a:t>
            </a:r>
            <a:r>
              <a:rPr lang="en-GB" baseline="30000" dirty="0" smtClean="0"/>
              <a:t>12 </a:t>
            </a:r>
            <a:r>
              <a:rPr lang="en-GB" dirty="0"/>
              <a:t>p.o.t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Current: T2K =&gt; 2.65 x 10</a:t>
            </a:r>
            <a:r>
              <a:rPr lang="en-GB" baseline="30000" dirty="0" smtClean="0"/>
              <a:t>14 </a:t>
            </a:r>
            <a:r>
              <a:rPr lang="en-GB" dirty="0" smtClean="0"/>
              <a:t>p.o.t.</a:t>
            </a:r>
            <a:endParaRPr lang="en-GB" baseline="30000" dirty="0" smtClean="0"/>
          </a:p>
          <a:p>
            <a:pPr lvl="1"/>
            <a:r>
              <a:rPr lang="en-GB" dirty="0" smtClean="0"/>
              <a:t>Next generation:  DUNE </a:t>
            </a:r>
            <a:r>
              <a:rPr lang="en-GB" dirty="0"/>
              <a:t>=&gt; </a:t>
            </a:r>
            <a:r>
              <a:rPr lang="en-GB" dirty="0" smtClean="0"/>
              <a:t>7.5 </a:t>
            </a:r>
            <a:r>
              <a:rPr lang="en-GB" dirty="0"/>
              <a:t>x </a:t>
            </a:r>
            <a:r>
              <a:rPr lang="en-GB" dirty="0" smtClean="0"/>
              <a:t>10</a:t>
            </a:r>
            <a:r>
              <a:rPr lang="en-GB" baseline="30000" dirty="0" smtClean="0"/>
              <a:t>13 </a:t>
            </a:r>
            <a:r>
              <a:rPr lang="en-GB" dirty="0"/>
              <a:t>p.o.t.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		  HK =&gt; 3.2 </a:t>
            </a:r>
            <a:r>
              <a:rPr lang="en-GB" dirty="0"/>
              <a:t>x 10</a:t>
            </a:r>
            <a:r>
              <a:rPr lang="en-GB" baseline="30000" dirty="0"/>
              <a:t>14 </a:t>
            </a:r>
            <a:r>
              <a:rPr lang="en-GB" dirty="0"/>
              <a:t>p.o.t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sz="2400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</a:t>
            </a:r>
            <a:r>
              <a:rPr lang="en-GB" sz="2400" b="1" dirty="0" smtClean="0">
                <a:solidFill>
                  <a:srgbClr val="00B050"/>
                </a:solidFill>
              </a:rPr>
              <a:t> ND technologies with smaller </a:t>
            </a:r>
            <a:r>
              <a:rPr lang="en-GB" sz="2400" b="1" dirty="0" err="1" smtClean="0">
                <a:solidFill>
                  <a:srgbClr val="00B050"/>
                </a:solidFill>
              </a:rPr>
              <a:t>N</a:t>
            </a:r>
            <a:r>
              <a:rPr lang="en-GB" sz="2400" b="1" baseline="-25000" dirty="0" err="1" smtClean="0">
                <a:solidFill>
                  <a:srgbClr val="00B050"/>
                </a:solidFill>
              </a:rPr>
              <a:t>target</a:t>
            </a:r>
            <a:r>
              <a:rPr lang="en-GB" sz="2400" b="1" dirty="0" smtClean="0">
                <a:solidFill>
                  <a:srgbClr val="00B050"/>
                </a:solidFill>
              </a:rPr>
              <a:t> become interesting!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534" y="3845357"/>
            <a:ext cx="3783466" cy="2576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022" y="704591"/>
            <a:ext cx="3193841" cy="3065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74809" y="780127"/>
            <a:ext cx="282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T2K: 1 spill with 8 bunches</a:t>
            </a:r>
            <a:endParaRPr lang="en-GB" b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33797" y="6244046"/>
            <a:ext cx="4974226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 by T. Sekiguchi and A. Burleigh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11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Cross-Sections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166" y="1647367"/>
            <a:ext cx="4852153" cy="3812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-1731" b="50043"/>
          <a:stretch/>
        </p:blipFill>
        <p:spPr>
          <a:xfrm>
            <a:off x="689375" y="1673950"/>
            <a:ext cx="4396431" cy="4109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223" y="1079863"/>
            <a:ext cx="1058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At neutrino energies relevant for LBNO, there are 4 interaction modes:</a:t>
            </a:r>
            <a:endParaRPr lang="en-GB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NuFact 2024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C26A-783D-42EE-AF9F-78CE8643BBA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75063" y="5839268"/>
            <a:ext cx="1088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Depend on target material =&gt; ND should provide cross-sections for FD target! </a:t>
            </a:r>
            <a:endParaRPr lang="en-GB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6217919" y="363860"/>
            <a:ext cx="4336869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i-FI" b="1" dirty="0" smtClean="0">
                <a:solidFill>
                  <a:schemeClr val="accent1">
                    <a:lumMod val="75000"/>
                  </a:schemeClr>
                </a:solidFill>
              </a:rPr>
              <a:t>See talk by L. Munteanu and S. Dolan </a:t>
            </a:r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7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buFont typeface="Arial" panose="020B0604020202020204" pitchFamily="34" charset="0"/>
          <a:buChar char="•"/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27456</TotalTime>
  <Words>2643</Words>
  <Application>Microsoft Office PowerPoint</Application>
  <PresentationFormat>Widescreen</PresentationFormat>
  <Paragraphs>484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-apple-system</vt:lpstr>
      <vt:lpstr>Arial</vt:lpstr>
      <vt:lpstr>Calibri</vt:lpstr>
      <vt:lpstr>Calibri Light</vt:lpstr>
      <vt:lpstr>Cambria</vt:lpstr>
      <vt:lpstr>Cambria Math</vt:lpstr>
      <vt:lpstr>Helvetica Neue Medium</vt:lpstr>
      <vt:lpstr>Symbol</vt:lpstr>
      <vt:lpstr>ヒラギノ角ゴ ProN W3</vt:lpstr>
      <vt:lpstr>Office Theme</vt:lpstr>
      <vt:lpstr>Near Detector Technologies (A WG6 Teaser Talk)</vt:lpstr>
      <vt:lpstr>Why do we need Near Detectors?</vt:lpstr>
      <vt:lpstr>LBNO Concept</vt:lpstr>
      <vt:lpstr>LBNO Concept</vt:lpstr>
      <vt:lpstr>LBNO Concept</vt:lpstr>
      <vt:lpstr>Neutrino Fluxes: Energy Spectrum</vt:lpstr>
      <vt:lpstr>Neutrino Fluxes: Composition</vt:lpstr>
      <vt:lpstr>Neutrino fluxes: Intensity/Beam Power</vt:lpstr>
      <vt:lpstr>Cross-Sections</vt:lpstr>
      <vt:lpstr>Event Topologies</vt:lpstr>
      <vt:lpstr>Neutrino Energy Reconstruction</vt:lpstr>
      <vt:lpstr>Far Detector Technologies</vt:lpstr>
      <vt:lpstr>Many Expectations on Near Detectors</vt:lpstr>
      <vt:lpstr>Many Expectations on Near Detectors</vt:lpstr>
      <vt:lpstr>2D Scintillator Tracker</vt:lpstr>
      <vt:lpstr>2D Scintillator Tracker</vt:lpstr>
      <vt:lpstr>3D Scintillator Tracker</vt:lpstr>
      <vt:lpstr>3D Scintillator Tracker: SuperFGD</vt:lpstr>
      <vt:lpstr>SuperFGD: Production + Assembly</vt:lpstr>
      <vt:lpstr>SuperFGD: Performance</vt:lpstr>
      <vt:lpstr>HyperFGD R&amp;D</vt:lpstr>
      <vt:lpstr>Plastic Scintillator Detector: WAGASCI</vt:lpstr>
      <vt:lpstr>Plastic Scintillator Detector: WAGASCI</vt:lpstr>
      <vt:lpstr>Plastic Scintillator Detector: INGRID</vt:lpstr>
      <vt:lpstr>Plastic Scintillator Detector R&amp;D</vt:lpstr>
      <vt:lpstr>Nuclear Emulsion Detector: NINJA</vt:lpstr>
      <vt:lpstr>Nuclear Emulsion Detector: NINJA</vt:lpstr>
      <vt:lpstr>Liquid/Gaseous Detectors: LAr TPC</vt:lpstr>
      <vt:lpstr>Liquid/Gaseous Detectors: LAr TPC</vt:lpstr>
      <vt:lpstr>Liquid/Gaseous Detectors: LAr TPC</vt:lpstr>
      <vt:lpstr>Liquid/Gaseous Detectors: HP TPC</vt:lpstr>
      <vt:lpstr>Liquid/Gaseous Detectors: HP TPC</vt:lpstr>
      <vt:lpstr>Liquid/Gaseous Detectors: HP Hydrogen TPC</vt:lpstr>
      <vt:lpstr>Water Cherenkov Detectors</vt:lpstr>
      <vt:lpstr>T2K/HK Case</vt:lpstr>
      <vt:lpstr>Conclusions</vt:lpstr>
      <vt:lpstr>NuFACT 2024 Talks and Posters</vt:lpstr>
      <vt:lpstr>Publications</vt:lpstr>
      <vt:lpstr>Liquid/Gaseous Detectors: HP TPC R&amp;D</vt:lpstr>
      <vt:lpstr>There is not “the one” ND Technology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thorsten</dc:creator>
  <cp:lastModifiedBy>Microsoft account</cp:lastModifiedBy>
  <cp:revision>513</cp:revision>
  <dcterms:created xsi:type="dcterms:W3CDTF">2019-03-28T02:48:15Z</dcterms:created>
  <dcterms:modified xsi:type="dcterms:W3CDTF">2024-09-19T03:41:08Z</dcterms:modified>
</cp:coreProperties>
</file>