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embedTrueTypeFonts="1" saveSubsetFonts="1" autoCompressPictures="0">
  <p:sldMasterIdLst>
    <p:sldMasterId id="2147483648" r:id="rId1"/>
  </p:sldMasterIdLst>
  <p:notesMasterIdLst>
    <p:notesMasterId r:id="rId40"/>
  </p:notesMasterIdLst>
  <p:sldIdLst>
    <p:sldId id="256" r:id="rId2"/>
    <p:sldId id="1619" r:id="rId3"/>
    <p:sldId id="319" r:id="rId4"/>
    <p:sldId id="320" r:id="rId5"/>
    <p:sldId id="328" r:id="rId6"/>
    <p:sldId id="1620" r:id="rId7"/>
    <p:sldId id="329" r:id="rId8"/>
    <p:sldId id="321" r:id="rId9"/>
    <p:sldId id="330" r:id="rId10"/>
    <p:sldId id="325" r:id="rId11"/>
    <p:sldId id="353" r:id="rId12"/>
    <p:sldId id="326" r:id="rId13"/>
    <p:sldId id="1615" r:id="rId14"/>
    <p:sldId id="327" r:id="rId15"/>
    <p:sldId id="1622" r:id="rId16"/>
    <p:sldId id="1623" r:id="rId17"/>
    <p:sldId id="1624" r:id="rId18"/>
    <p:sldId id="1621" r:id="rId19"/>
    <p:sldId id="1625" r:id="rId20"/>
    <p:sldId id="1618" r:id="rId21"/>
    <p:sldId id="324" r:id="rId22"/>
    <p:sldId id="386" r:id="rId23"/>
    <p:sldId id="1607" r:id="rId24"/>
    <p:sldId id="283" r:id="rId25"/>
    <p:sldId id="1617" r:id="rId26"/>
    <p:sldId id="1616" r:id="rId27"/>
    <p:sldId id="323" r:id="rId28"/>
    <p:sldId id="354" r:id="rId29"/>
    <p:sldId id="1610" r:id="rId30"/>
    <p:sldId id="1611" r:id="rId31"/>
    <p:sldId id="348" r:id="rId32"/>
    <p:sldId id="350" r:id="rId33"/>
    <p:sldId id="351" r:id="rId34"/>
    <p:sldId id="352" r:id="rId35"/>
    <p:sldId id="1609" r:id="rId36"/>
    <p:sldId id="1605" r:id="rId37"/>
    <p:sldId id="1604" r:id="rId38"/>
    <p:sldId id="1606" r:id="rId39"/>
  </p:sldIdLst>
  <p:sldSz cx="12192000" cy="6858000"/>
  <p:notesSz cx="6858000" cy="9144000"/>
  <p:embeddedFontLst>
    <p:embeddedFont>
      <p:font typeface="Cambria Math" panose="02040503050406030204" pitchFamily="18" charset="0"/>
      <p:regular r:id="rId41"/>
    </p:embeddedFont>
    <p:embeddedFont>
      <p:font typeface="Microsoft YaHei UI" panose="020B0503020204020204" pitchFamily="34" charset="-122"/>
      <p:regular r:id="rId42"/>
      <p:bold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FF00"/>
    <a:srgbClr val="ED7D31"/>
    <a:srgbClr val="CC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530"/>
    <p:restoredTop sz="94830"/>
  </p:normalViewPr>
  <p:slideViewPr>
    <p:cSldViewPr snapToGrid="0">
      <p:cViewPr varScale="1">
        <p:scale>
          <a:sx n="121" d="100"/>
          <a:sy n="121" d="100"/>
        </p:scale>
        <p:origin x="1128" y="176"/>
      </p:cViewPr>
      <p:guideLst/>
    </p:cSldViewPr>
  </p:slideViewPr>
  <p:outlineViewPr>
    <p:cViewPr>
      <p:scale>
        <a:sx n="33" d="100"/>
        <a:sy n="33" d="100"/>
      </p:scale>
      <p:origin x="0" y="-779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fntdata"/></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E6B492-7329-E149-B433-C53AD5D02C65}" type="doc">
      <dgm:prSet loTypeId="urn:microsoft.com/office/officeart/2005/8/layout/process2" loCatId="" qsTypeId="urn:microsoft.com/office/officeart/2005/8/quickstyle/simple1" qsCatId="simple" csTypeId="urn:microsoft.com/office/officeart/2005/8/colors/accent2_1" csCatId="accent2" phldr="1"/>
      <dgm:spPr/>
    </dgm:pt>
    <dgm:pt modelId="{E26CE7DC-77C2-1041-808C-772E4456AFE1}">
      <dgm:prSet phldrT="[Text]"/>
      <dgm:spPr/>
      <dgm:t>
        <a:bodyPr/>
        <a:lstStyle/>
        <a:p>
          <a:r>
            <a:rPr lang="en-US" dirty="0">
              <a:latin typeface="+mj-lt"/>
            </a:rPr>
            <a:t>Data Acquisition</a:t>
          </a:r>
        </a:p>
      </dgm:t>
    </dgm:pt>
    <dgm:pt modelId="{698B4D0F-AF9B-7C4F-BFED-A3C7225C341E}" type="parTrans" cxnId="{A9EB5D43-4A5A-5A47-8452-375D5ADFD55A}">
      <dgm:prSet/>
      <dgm:spPr/>
      <dgm:t>
        <a:bodyPr/>
        <a:lstStyle/>
        <a:p>
          <a:endParaRPr lang="en-US"/>
        </a:p>
      </dgm:t>
    </dgm:pt>
    <dgm:pt modelId="{90BD83DD-78B4-D246-B2A8-3CA8048F02C8}" type="sibTrans" cxnId="{A9EB5D43-4A5A-5A47-8452-375D5ADFD55A}">
      <dgm:prSet/>
      <dgm:spPr/>
      <dgm:t>
        <a:bodyPr/>
        <a:lstStyle/>
        <a:p>
          <a:endParaRPr lang="en-US">
            <a:latin typeface="+mj-lt"/>
          </a:endParaRPr>
        </a:p>
      </dgm:t>
    </dgm:pt>
    <dgm:pt modelId="{7F1C2705-B334-9D43-9EF6-D0B7D1690BDA}">
      <dgm:prSet phldrT="[Text]"/>
      <dgm:spPr/>
      <dgm:t>
        <a:bodyPr/>
        <a:lstStyle/>
        <a:p>
          <a:r>
            <a:rPr lang="en-US" dirty="0">
              <a:latin typeface="+mj-lt"/>
            </a:rPr>
            <a:t>Reconstruction</a:t>
          </a:r>
        </a:p>
      </dgm:t>
    </dgm:pt>
    <dgm:pt modelId="{1A8A4D02-F8CF-2E4A-883A-A20EC964D89F}" type="parTrans" cxnId="{F774BF0F-B2F5-4542-B4FD-C6EDBEE589B4}">
      <dgm:prSet/>
      <dgm:spPr/>
      <dgm:t>
        <a:bodyPr/>
        <a:lstStyle/>
        <a:p>
          <a:endParaRPr lang="en-US"/>
        </a:p>
      </dgm:t>
    </dgm:pt>
    <dgm:pt modelId="{77F9C928-C404-EA42-931B-467B0D71EFC4}" type="sibTrans" cxnId="{F774BF0F-B2F5-4542-B4FD-C6EDBEE589B4}">
      <dgm:prSet/>
      <dgm:spPr/>
      <dgm:t>
        <a:bodyPr/>
        <a:lstStyle/>
        <a:p>
          <a:endParaRPr lang="en-US">
            <a:latin typeface="+mj-lt"/>
          </a:endParaRPr>
        </a:p>
      </dgm:t>
    </dgm:pt>
    <dgm:pt modelId="{39F8F982-3F80-F643-858C-68EC022FBDA3}">
      <dgm:prSet/>
      <dgm:spPr>
        <a:noFill/>
        <a:ln>
          <a:solidFill>
            <a:schemeClr val="accent2"/>
          </a:solidFill>
        </a:ln>
      </dgm:spPr>
      <dgm:t>
        <a:bodyPr/>
        <a:lstStyle/>
        <a:p>
          <a:r>
            <a:rPr lang="en-US" dirty="0">
              <a:latin typeface="+mj-lt"/>
            </a:rPr>
            <a:t>Data Weighting</a:t>
          </a:r>
        </a:p>
      </dgm:t>
    </dgm:pt>
    <dgm:pt modelId="{D95010C1-9B7F-5D48-8284-DA4444C74322}" type="parTrans" cxnId="{41435FC7-6A47-EB4C-9D6A-E412DA88FE64}">
      <dgm:prSet/>
      <dgm:spPr/>
      <dgm:t>
        <a:bodyPr/>
        <a:lstStyle/>
        <a:p>
          <a:endParaRPr lang="en-US"/>
        </a:p>
      </dgm:t>
    </dgm:pt>
    <dgm:pt modelId="{D6D52B77-FCFB-9348-985F-600F1EA33CA9}" type="sibTrans" cxnId="{41435FC7-6A47-EB4C-9D6A-E412DA88FE64}">
      <dgm:prSet/>
      <dgm:spPr/>
      <dgm:t>
        <a:bodyPr/>
        <a:lstStyle/>
        <a:p>
          <a:endParaRPr lang="en-US">
            <a:latin typeface="+mj-lt"/>
          </a:endParaRPr>
        </a:p>
      </dgm:t>
    </dgm:pt>
    <dgm:pt modelId="{2716C221-713B-4B42-90C7-B650A1BF2983}">
      <dgm:prSet/>
      <dgm:spPr>
        <a:noFill/>
        <a:ln>
          <a:solidFill>
            <a:schemeClr val="accent2"/>
          </a:solidFill>
        </a:ln>
      </dgm:spPr>
      <dgm:t>
        <a:bodyPr/>
        <a:lstStyle/>
        <a:p>
          <a:r>
            <a:rPr lang="en-US" dirty="0">
              <a:latin typeface="+mj-lt"/>
            </a:rPr>
            <a:t>Correction</a:t>
          </a:r>
        </a:p>
      </dgm:t>
    </dgm:pt>
    <dgm:pt modelId="{EBA2853F-FC9D-3247-957A-3FFB1A3605B0}" type="parTrans" cxnId="{C0215894-56C8-8042-BF49-8339DF1CBAFB}">
      <dgm:prSet/>
      <dgm:spPr/>
      <dgm:t>
        <a:bodyPr/>
        <a:lstStyle/>
        <a:p>
          <a:endParaRPr lang="en-US"/>
        </a:p>
      </dgm:t>
    </dgm:pt>
    <dgm:pt modelId="{26FFD74D-0CFB-6048-AFBC-3E0E55311FD8}" type="sibTrans" cxnId="{C0215894-56C8-8042-BF49-8339DF1CBAFB}">
      <dgm:prSet/>
      <dgm:spPr/>
      <dgm:t>
        <a:bodyPr/>
        <a:lstStyle/>
        <a:p>
          <a:endParaRPr lang="en-US">
            <a:latin typeface="+mj-lt"/>
          </a:endParaRPr>
        </a:p>
      </dgm:t>
    </dgm:pt>
    <dgm:pt modelId="{AA292311-6D67-1043-896A-6C83FA8787B4}">
      <dgm:prSet/>
      <dgm:spPr>
        <a:noFill/>
        <a:ln>
          <a:solidFill>
            <a:schemeClr val="accent2"/>
          </a:solidFill>
        </a:ln>
      </dgm:spPr>
      <dgm:t>
        <a:bodyPr/>
        <a:lstStyle/>
        <a:p>
          <a:r>
            <a:rPr lang="en-US" dirty="0">
              <a:latin typeface="+mj-lt"/>
            </a:rPr>
            <a:t>Systematics</a:t>
          </a:r>
        </a:p>
      </dgm:t>
    </dgm:pt>
    <dgm:pt modelId="{1884C306-0F65-F041-9AC8-00C7E3013480}" type="parTrans" cxnId="{EB1634B6-DE5E-6047-9F5C-E6B88B85D6DF}">
      <dgm:prSet/>
      <dgm:spPr/>
      <dgm:t>
        <a:bodyPr/>
        <a:lstStyle/>
        <a:p>
          <a:endParaRPr lang="en-US"/>
        </a:p>
      </dgm:t>
    </dgm:pt>
    <dgm:pt modelId="{5348D2CC-BC2B-304E-B4AB-FFA767D7F762}" type="sibTrans" cxnId="{EB1634B6-DE5E-6047-9F5C-E6B88B85D6DF}">
      <dgm:prSet/>
      <dgm:spPr/>
      <dgm:t>
        <a:bodyPr/>
        <a:lstStyle/>
        <a:p>
          <a:endParaRPr lang="en-US"/>
        </a:p>
      </dgm:t>
    </dgm:pt>
    <dgm:pt modelId="{385DD5C2-AD12-684F-9925-5F36F351AD23}">
      <dgm:prSet/>
      <dgm:spPr/>
      <dgm:t>
        <a:bodyPr/>
        <a:lstStyle/>
        <a:p>
          <a:r>
            <a:rPr lang="en-US" dirty="0" err="1">
              <a:latin typeface="+mj-lt"/>
            </a:rPr>
            <a:t>Histogramming</a:t>
          </a:r>
          <a:endParaRPr lang="en-US" dirty="0">
            <a:latin typeface="+mj-lt"/>
          </a:endParaRPr>
        </a:p>
      </dgm:t>
    </dgm:pt>
    <dgm:pt modelId="{C94717EB-A597-F44B-B2CA-1CAB56CF5DF4}" type="parTrans" cxnId="{2BA02497-06CE-0340-A1EE-B8797C574276}">
      <dgm:prSet/>
      <dgm:spPr/>
      <dgm:t>
        <a:bodyPr/>
        <a:lstStyle/>
        <a:p>
          <a:endParaRPr lang="en-US"/>
        </a:p>
      </dgm:t>
    </dgm:pt>
    <dgm:pt modelId="{374F9161-BF85-4746-80DD-AF8BA242218E}" type="sibTrans" cxnId="{2BA02497-06CE-0340-A1EE-B8797C574276}">
      <dgm:prSet/>
      <dgm:spPr/>
      <dgm:t>
        <a:bodyPr/>
        <a:lstStyle/>
        <a:p>
          <a:endParaRPr lang="en-US"/>
        </a:p>
      </dgm:t>
    </dgm:pt>
    <dgm:pt modelId="{C7F21EA6-CF39-5B42-A39A-D73D7A9285AD}" type="pres">
      <dgm:prSet presAssocID="{8DE6B492-7329-E149-B433-C53AD5D02C65}" presName="linearFlow" presStyleCnt="0">
        <dgm:presLayoutVars>
          <dgm:resizeHandles val="exact"/>
        </dgm:presLayoutVars>
      </dgm:prSet>
      <dgm:spPr/>
    </dgm:pt>
    <dgm:pt modelId="{46F953DE-E95C-D74A-B7E9-60AFB8A98A83}" type="pres">
      <dgm:prSet presAssocID="{E26CE7DC-77C2-1041-808C-772E4456AFE1}" presName="node" presStyleLbl="node1" presStyleIdx="0" presStyleCnt="6" custScaleX="181669" custLinFactX="-136194" custLinFactNeighborX="-200000">
        <dgm:presLayoutVars>
          <dgm:bulletEnabled val="1"/>
        </dgm:presLayoutVars>
      </dgm:prSet>
      <dgm:spPr/>
    </dgm:pt>
    <dgm:pt modelId="{6C71B07A-E991-BB42-A1A1-56B731F69B02}" type="pres">
      <dgm:prSet presAssocID="{90BD83DD-78B4-D246-B2A8-3CA8048F02C8}" presName="sibTrans" presStyleLbl="sibTrans2D1" presStyleIdx="0" presStyleCnt="5" custScaleX="122825" custScaleY="81013"/>
      <dgm:spPr/>
    </dgm:pt>
    <dgm:pt modelId="{6FE8504A-62C7-5D45-8B97-F00B935C8C06}" type="pres">
      <dgm:prSet presAssocID="{90BD83DD-78B4-D246-B2A8-3CA8048F02C8}" presName="connectorText" presStyleLbl="sibTrans2D1" presStyleIdx="0" presStyleCnt="5"/>
      <dgm:spPr/>
    </dgm:pt>
    <dgm:pt modelId="{C20A09E3-6235-3C40-94E3-BE92465AC51E}" type="pres">
      <dgm:prSet presAssocID="{7F1C2705-B334-9D43-9EF6-D0B7D1690BDA}" presName="node" presStyleLbl="node1" presStyleIdx="1" presStyleCnt="6" custScaleX="181669" custLinFactX="-136194" custLinFactNeighborX="-200000">
        <dgm:presLayoutVars>
          <dgm:bulletEnabled val="1"/>
        </dgm:presLayoutVars>
      </dgm:prSet>
      <dgm:spPr/>
    </dgm:pt>
    <dgm:pt modelId="{02DB8563-7135-824D-BB0C-F8DB934378FB}" type="pres">
      <dgm:prSet presAssocID="{77F9C928-C404-EA42-931B-467B0D71EFC4}" presName="sibTrans" presStyleLbl="sibTrans2D1" presStyleIdx="1" presStyleCnt="5" custScaleX="122825" custScaleY="81013"/>
      <dgm:spPr/>
    </dgm:pt>
    <dgm:pt modelId="{0B049257-FD44-F549-A53C-89B4E7D58BE2}" type="pres">
      <dgm:prSet presAssocID="{77F9C928-C404-EA42-931B-467B0D71EFC4}" presName="connectorText" presStyleLbl="sibTrans2D1" presStyleIdx="1" presStyleCnt="5"/>
      <dgm:spPr/>
    </dgm:pt>
    <dgm:pt modelId="{7D0BF38F-F175-694A-8AF0-F09FA8B93915}" type="pres">
      <dgm:prSet presAssocID="{39F8F982-3F80-F643-858C-68EC022FBDA3}" presName="node" presStyleLbl="node1" presStyleIdx="2" presStyleCnt="6" custScaleX="181669" custLinFactX="-136194" custLinFactNeighborX="-200000">
        <dgm:presLayoutVars>
          <dgm:bulletEnabled val="1"/>
        </dgm:presLayoutVars>
      </dgm:prSet>
      <dgm:spPr/>
    </dgm:pt>
    <dgm:pt modelId="{8565FED7-A8F9-1A45-8895-236AC3F79978}" type="pres">
      <dgm:prSet presAssocID="{D6D52B77-FCFB-9348-985F-600F1EA33CA9}" presName="sibTrans" presStyleLbl="sibTrans2D1" presStyleIdx="2" presStyleCnt="5" custScaleX="122825" custScaleY="81013"/>
      <dgm:spPr/>
    </dgm:pt>
    <dgm:pt modelId="{F3A9BAA7-3C2F-B74C-8611-8C93F66B7394}" type="pres">
      <dgm:prSet presAssocID="{D6D52B77-FCFB-9348-985F-600F1EA33CA9}" presName="connectorText" presStyleLbl="sibTrans2D1" presStyleIdx="2" presStyleCnt="5"/>
      <dgm:spPr/>
    </dgm:pt>
    <dgm:pt modelId="{984E9EAA-69E7-804E-8685-136F192D3636}" type="pres">
      <dgm:prSet presAssocID="{385DD5C2-AD12-684F-9925-5F36F351AD23}" presName="node" presStyleLbl="node1" presStyleIdx="3" presStyleCnt="6" custScaleX="181669">
        <dgm:presLayoutVars>
          <dgm:bulletEnabled val="1"/>
        </dgm:presLayoutVars>
      </dgm:prSet>
      <dgm:spPr/>
    </dgm:pt>
    <dgm:pt modelId="{7D289528-B653-EC40-9491-E3D68EA36EEE}" type="pres">
      <dgm:prSet presAssocID="{374F9161-BF85-4746-80DD-AF8BA242218E}" presName="sibTrans" presStyleLbl="sibTrans2D1" presStyleIdx="3" presStyleCnt="5"/>
      <dgm:spPr/>
    </dgm:pt>
    <dgm:pt modelId="{AEE3B1A7-B7B9-2640-A786-AB34EA45E555}" type="pres">
      <dgm:prSet presAssocID="{374F9161-BF85-4746-80DD-AF8BA242218E}" presName="connectorText" presStyleLbl="sibTrans2D1" presStyleIdx="3" presStyleCnt="5"/>
      <dgm:spPr/>
    </dgm:pt>
    <dgm:pt modelId="{00E87499-EA22-394B-A8D9-E8370AF1BE08}" type="pres">
      <dgm:prSet presAssocID="{2716C221-713B-4B42-90C7-B650A1BF2983}" presName="node" presStyleLbl="node1" presStyleIdx="4" presStyleCnt="6" custScaleX="181669" custLinFactX="-136194" custLinFactNeighborX="-200000">
        <dgm:presLayoutVars>
          <dgm:bulletEnabled val="1"/>
        </dgm:presLayoutVars>
      </dgm:prSet>
      <dgm:spPr/>
    </dgm:pt>
    <dgm:pt modelId="{005590D9-3B0F-8146-B5C8-0114E3E34C96}" type="pres">
      <dgm:prSet presAssocID="{26FFD74D-0CFB-6048-AFBC-3E0E55311FD8}" presName="sibTrans" presStyleLbl="sibTrans2D1" presStyleIdx="4" presStyleCnt="5" custScaleX="122825" custScaleY="81013"/>
      <dgm:spPr/>
    </dgm:pt>
    <dgm:pt modelId="{8B94D4DC-51A3-E04C-9C2A-B44C73EBD066}" type="pres">
      <dgm:prSet presAssocID="{26FFD74D-0CFB-6048-AFBC-3E0E55311FD8}" presName="connectorText" presStyleLbl="sibTrans2D1" presStyleIdx="4" presStyleCnt="5"/>
      <dgm:spPr/>
    </dgm:pt>
    <dgm:pt modelId="{CCAC6855-38C5-5543-BADD-20558A1700C8}" type="pres">
      <dgm:prSet presAssocID="{AA292311-6D67-1043-896A-6C83FA8787B4}" presName="node" presStyleLbl="node1" presStyleIdx="5" presStyleCnt="6" custScaleX="181669" custLinFactX="-136194" custLinFactNeighborX="-200000">
        <dgm:presLayoutVars>
          <dgm:bulletEnabled val="1"/>
        </dgm:presLayoutVars>
      </dgm:prSet>
      <dgm:spPr/>
    </dgm:pt>
  </dgm:ptLst>
  <dgm:cxnLst>
    <dgm:cxn modelId="{F774BF0F-B2F5-4542-B4FD-C6EDBEE589B4}" srcId="{8DE6B492-7329-E149-B433-C53AD5D02C65}" destId="{7F1C2705-B334-9D43-9EF6-D0B7D1690BDA}" srcOrd="1" destOrd="0" parTransId="{1A8A4D02-F8CF-2E4A-883A-A20EC964D89F}" sibTransId="{77F9C928-C404-EA42-931B-467B0D71EFC4}"/>
    <dgm:cxn modelId="{065EDB18-26FE-C34D-B6FA-4DF1249187FF}" type="presOf" srcId="{D6D52B77-FCFB-9348-985F-600F1EA33CA9}" destId="{F3A9BAA7-3C2F-B74C-8611-8C93F66B7394}" srcOrd="1" destOrd="0" presId="urn:microsoft.com/office/officeart/2005/8/layout/process2"/>
    <dgm:cxn modelId="{2E5F4A23-6F35-0842-B240-22651FFACEAC}" type="presOf" srcId="{D6D52B77-FCFB-9348-985F-600F1EA33CA9}" destId="{8565FED7-A8F9-1A45-8895-236AC3F79978}" srcOrd="0" destOrd="0" presId="urn:microsoft.com/office/officeart/2005/8/layout/process2"/>
    <dgm:cxn modelId="{4BA77F28-34A6-1446-BA30-F7D9B4B1D247}" type="presOf" srcId="{8DE6B492-7329-E149-B433-C53AD5D02C65}" destId="{C7F21EA6-CF39-5B42-A39A-D73D7A9285AD}" srcOrd="0" destOrd="0" presId="urn:microsoft.com/office/officeart/2005/8/layout/process2"/>
    <dgm:cxn modelId="{E84C9F29-7313-C14F-85F0-B4F4B4FF9A23}" type="presOf" srcId="{374F9161-BF85-4746-80DD-AF8BA242218E}" destId="{AEE3B1A7-B7B9-2640-A786-AB34EA45E555}" srcOrd="1" destOrd="0" presId="urn:microsoft.com/office/officeart/2005/8/layout/process2"/>
    <dgm:cxn modelId="{A9EB5D43-4A5A-5A47-8452-375D5ADFD55A}" srcId="{8DE6B492-7329-E149-B433-C53AD5D02C65}" destId="{E26CE7DC-77C2-1041-808C-772E4456AFE1}" srcOrd="0" destOrd="0" parTransId="{698B4D0F-AF9B-7C4F-BFED-A3C7225C341E}" sibTransId="{90BD83DD-78B4-D246-B2A8-3CA8048F02C8}"/>
    <dgm:cxn modelId="{9F080E4B-23EB-2A4C-9D85-880E2A114671}" type="presOf" srcId="{374F9161-BF85-4746-80DD-AF8BA242218E}" destId="{7D289528-B653-EC40-9491-E3D68EA36EEE}" srcOrd="0" destOrd="0" presId="urn:microsoft.com/office/officeart/2005/8/layout/process2"/>
    <dgm:cxn modelId="{44A2C95D-97FF-5649-B2C8-38A1766FE507}" type="presOf" srcId="{77F9C928-C404-EA42-931B-467B0D71EFC4}" destId="{02DB8563-7135-824D-BB0C-F8DB934378FB}" srcOrd="0" destOrd="0" presId="urn:microsoft.com/office/officeart/2005/8/layout/process2"/>
    <dgm:cxn modelId="{B114925E-C673-4B4C-BFD3-B99E8697C223}" type="presOf" srcId="{385DD5C2-AD12-684F-9925-5F36F351AD23}" destId="{984E9EAA-69E7-804E-8685-136F192D3636}" srcOrd="0" destOrd="0" presId="urn:microsoft.com/office/officeart/2005/8/layout/process2"/>
    <dgm:cxn modelId="{14AFD268-B366-9045-93A3-EEE27A93CC17}" type="presOf" srcId="{77F9C928-C404-EA42-931B-467B0D71EFC4}" destId="{0B049257-FD44-F549-A53C-89B4E7D58BE2}" srcOrd="1" destOrd="0" presId="urn:microsoft.com/office/officeart/2005/8/layout/process2"/>
    <dgm:cxn modelId="{2F3A3A6F-2E94-934F-AF5F-944C548C9A2C}" type="presOf" srcId="{E26CE7DC-77C2-1041-808C-772E4456AFE1}" destId="{46F953DE-E95C-D74A-B7E9-60AFB8A98A83}" srcOrd="0" destOrd="0" presId="urn:microsoft.com/office/officeart/2005/8/layout/process2"/>
    <dgm:cxn modelId="{45F8F990-9143-EF48-A643-A9B751FE57F1}" type="presOf" srcId="{39F8F982-3F80-F643-858C-68EC022FBDA3}" destId="{7D0BF38F-F175-694A-8AF0-F09FA8B93915}" srcOrd="0" destOrd="0" presId="urn:microsoft.com/office/officeart/2005/8/layout/process2"/>
    <dgm:cxn modelId="{C0215894-56C8-8042-BF49-8339DF1CBAFB}" srcId="{8DE6B492-7329-E149-B433-C53AD5D02C65}" destId="{2716C221-713B-4B42-90C7-B650A1BF2983}" srcOrd="4" destOrd="0" parTransId="{EBA2853F-FC9D-3247-957A-3FFB1A3605B0}" sibTransId="{26FFD74D-0CFB-6048-AFBC-3E0E55311FD8}"/>
    <dgm:cxn modelId="{1B5C5D94-5407-794F-990A-8B32A01C3D5A}" type="presOf" srcId="{90BD83DD-78B4-D246-B2A8-3CA8048F02C8}" destId="{6FE8504A-62C7-5D45-8B97-F00B935C8C06}" srcOrd="1" destOrd="0" presId="urn:microsoft.com/office/officeart/2005/8/layout/process2"/>
    <dgm:cxn modelId="{2BA02497-06CE-0340-A1EE-B8797C574276}" srcId="{8DE6B492-7329-E149-B433-C53AD5D02C65}" destId="{385DD5C2-AD12-684F-9925-5F36F351AD23}" srcOrd="3" destOrd="0" parTransId="{C94717EB-A597-F44B-B2CA-1CAB56CF5DF4}" sibTransId="{374F9161-BF85-4746-80DD-AF8BA242218E}"/>
    <dgm:cxn modelId="{9FE0C6A8-181A-A844-A91F-53EBC40C925B}" type="presOf" srcId="{7F1C2705-B334-9D43-9EF6-D0B7D1690BDA}" destId="{C20A09E3-6235-3C40-94E3-BE92465AC51E}" srcOrd="0" destOrd="0" presId="urn:microsoft.com/office/officeart/2005/8/layout/process2"/>
    <dgm:cxn modelId="{93F684A9-5654-6843-9EB2-C97209F958B0}" type="presOf" srcId="{90BD83DD-78B4-D246-B2A8-3CA8048F02C8}" destId="{6C71B07A-E991-BB42-A1A1-56B731F69B02}" srcOrd="0" destOrd="0" presId="urn:microsoft.com/office/officeart/2005/8/layout/process2"/>
    <dgm:cxn modelId="{EB1634B6-DE5E-6047-9F5C-E6B88B85D6DF}" srcId="{8DE6B492-7329-E149-B433-C53AD5D02C65}" destId="{AA292311-6D67-1043-896A-6C83FA8787B4}" srcOrd="5" destOrd="0" parTransId="{1884C306-0F65-F041-9AC8-00C7E3013480}" sibTransId="{5348D2CC-BC2B-304E-B4AB-FFA767D7F762}"/>
    <dgm:cxn modelId="{41435FC7-6A47-EB4C-9D6A-E412DA88FE64}" srcId="{8DE6B492-7329-E149-B433-C53AD5D02C65}" destId="{39F8F982-3F80-F643-858C-68EC022FBDA3}" srcOrd="2" destOrd="0" parTransId="{D95010C1-9B7F-5D48-8284-DA4444C74322}" sibTransId="{D6D52B77-FCFB-9348-985F-600F1EA33CA9}"/>
    <dgm:cxn modelId="{FDC7BEDF-DCC8-5443-93F0-A2440951D6B5}" type="presOf" srcId="{26FFD74D-0CFB-6048-AFBC-3E0E55311FD8}" destId="{005590D9-3B0F-8146-B5C8-0114E3E34C96}" srcOrd="0" destOrd="0" presId="urn:microsoft.com/office/officeart/2005/8/layout/process2"/>
    <dgm:cxn modelId="{07A841E9-B4EB-464B-8966-D69FCDE54269}" type="presOf" srcId="{2716C221-713B-4B42-90C7-B650A1BF2983}" destId="{00E87499-EA22-394B-A8D9-E8370AF1BE08}" srcOrd="0" destOrd="0" presId="urn:microsoft.com/office/officeart/2005/8/layout/process2"/>
    <dgm:cxn modelId="{D6CF8DF9-3313-1346-B554-176196E5B079}" type="presOf" srcId="{26FFD74D-0CFB-6048-AFBC-3E0E55311FD8}" destId="{8B94D4DC-51A3-E04C-9C2A-B44C73EBD066}" srcOrd="1" destOrd="0" presId="urn:microsoft.com/office/officeart/2005/8/layout/process2"/>
    <dgm:cxn modelId="{DF8B68FD-C9EE-1941-8E8E-DB7EF33098B4}" type="presOf" srcId="{AA292311-6D67-1043-896A-6C83FA8787B4}" destId="{CCAC6855-38C5-5543-BADD-20558A1700C8}" srcOrd="0" destOrd="0" presId="urn:microsoft.com/office/officeart/2005/8/layout/process2"/>
    <dgm:cxn modelId="{27635F9B-9B9D-9942-967C-B5E853FD07E2}" type="presParOf" srcId="{C7F21EA6-CF39-5B42-A39A-D73D7A9285AD}" destId="{46F953DE-E95C-D74A-B7E9-60AFB8A98A83}" srcOrd="0" destOrd="0" presId="urn:microsoft.com/office/officeart/2005/8/layout/process2"/>
    <dgm:cxn modelId="{6EAC6B39-1D00-B646-874E-5882CAFCFBCC}" type="presParOf" srcId="{C7F21EA6-CF39-5B42-A39A-D73D7A9285AD}" destId="{6C71B07A-E991-BB42-A1A1-56B731F69B02}" srcOrd="1" destOrd="0" presId="urn:microsoft.com/office/officeart/2005/8/layout/process2"/>
    <dgm:cxn modelId="{005E5E1E-53A3-BA47-BAEE-0913C4D271EC}" type="presParOf" srcId="{6C71B07A-E991-BB42-A1A1-56B731F69B02}" destId="{6FE8504A-62C7-5D45-8B97-F00B935C8C06}" srcOrd="0" destOrd="0" presId="urn:microsoft.com/office/officeart/2005/8/layout/process2"/>
    <dgm:cxn modelId="{054F2B6D-8C72-5D46-A561-3DE00EB18E07}" type="presParOf" srcId="{C7F21EA6-CF39-5B42-A39A-D73D7A9285AD}" destId="{C20A09E3-6235-3C40-94E3-BE92465AC51E}" srcOrd="2" destOrd="0" presId="urn:microsoft.com/office/officeart/2005/8/layout/process2"/>
    <dgm:cxn modelId="{8DBCA6A8-A7AC-074F-BC89-8301D7FD90AA}" type="presParOf" srcId="{C7F21EA6-CF39-5B42-A39A-D73D7A9285AD}" destId="{02DB8563-7135-824D-BB0C-F8DB934378FB}" srcOrd="3" destOrd="0" presId="urn:microsoft.com/office/officeart/2005/8/layout/process2"/>
    <dgm:cxn modelId="{AC15F20C-1A8B-6F46-ADA5-EA9B477F6901}" type="presParOf" srcId="{02DB8563-7135-824D-BB0C-F8DB934378FB}" destId="{0B049257-FD44-F549-A53C-89B4E7D58BE2}" srcOrd="0" destOrd="0" presId="urn:microsoft.com/office/officeart/2005/8/layout/process2"/>
    <dgm:cxn modelId="{594EE716-771F-704D-B080-2C35FBF6053E}" type="presParOf" srcId="{C7F21EA6-CF39-5B42-A39A-D73D7A9285AD}" destId="{7D0BF38F-F175-694A-8AF0-F09FA8B93915}" srcOrd="4" destOrd="0" presId="urn:microsoft.com/office/officeart/2005/8/layout/process2"/>
    <dgm:cxn modelId="{8A533275-CC0B-3042-9B03-BA2A0B66A960}" type="presParOf" srcId="{C7F21EA6-CF39-5B42-A39A-D73D7A9285AD}" destId="{8565FED7-A8F9-1A45-8895-236AC3F79978}" srcOrd="5" destOrd="0" presId="urn:microsoft.com/office/officeart/2005/8/layout/process2"/>
    <dgm:cxn modelId="{3DDBD69A-7E07-5748-8DD2-5739C9F415E3}" type="presParOf" srcId="{8565FED7-A8F9-1A45-8895-236AC3F79978}" destId="{F3A9BAA7-3C2F-B74C-8611-8C93F66B7394}" srcOrd="0" destOrd="0" presId="urn:microsoft.com/office/officeart/2005/8/layout/process2"/>
    <dgm:cxn modelId="{67A669C9-FEBA-E64D-8139-4BD91F93543B}" type="presParOf" srcId="{C7F21EA6-CF39-5B42-A39A-D73D7A9285AD}" destId="{984E9EAA-69E7-804E-8685-136F192D3636}" srcOrd="6" destOrd="0" presId="urn:microsoft.com/office/officeart/2005/8/layout/process2"/>
    <dgm:cxn modelId="{55D8A256-690D-BF4D-8962-6B5D495F5EA2}" type="presParOf" srcId="{C7F21EA6-CF39-5B42-A39A-D73D7A9285AD}" destId="{7D289528-B653-EC40-9491-E3D68EA36EEE}" srcOrd="7" destOrd="0" presId="urn:microsoft.com/office/officeart/2005/8/layout/process2"/>
    <dgm:cxn modelId="{0C27DE4F-80D4-0946-B9D4-62BBD8F20D0B}" type="presParOf" srcId="{7D289528-B653-EC40-9491-E3D68EA36EEE}" destId="{AEE3B1A7-B7B9-2640-A786-AB34EA45E555}" srcOrd="0" destOrd="0" presId="urn:microsoft.com/office/officeart/2005/8/layout/process2"/>
    <dgm:cxn modelId="{CE233616-C76A-EB45-BC3B-0B9C26D5A3DF}" type="presParOf" srcId="{C7F21EA6-CF39-5B42-A39A-D73D7A9285AD}" destId="{00E87499-EA22-394B-A8D9-E8370AF1BE08}" srcOrd="8" destOrd="0" presId="urn:microsoft.com/office/officeart/2005/8/layout/process2"/>
    <dgm:cxn modelId="{0A952A0A-35D5-E44E-B985-88D5D0E24A01}" type="presParOf" srcId="{C7F21EA6-CF39-5B42-A39A-D73D7A9285AD}" destId="{005590D9-3B0F-8146-B5C8-0114E3E34C96}" srcOrd="9" destOrd="0" presId="urn:microsoft.com/office/officeart/2005/8/layout/process2"/>
    <dgm:cxn modelId="{CD556916-3C93-E242-88FE-DCE64DBE3F4B}" type="presParOf" srcId="{005590D9-3B0F-8146-B5C8-0114E3E34C96}" destId="{8B94D4DC-51A3-E04C-9C2A-B44C73EBD066}" srcOrd="0" destOrd="0" presId="urn:microsoft.com/office/officeart/2005/8/layout/process2"/>
    <dgm:cxn modelId="{720206AD-F864-FD43-9EFE-B8B14B353B47}" type="presParOf" srcId="{C7F21EA6-CF39-5B42-A39A-D73D7A9285AD}" destId="{CCAC6855-38C5-5543-BADD-20558A1700C8}" srcOrd="10"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E6B492-7329-E149-B433-C53AD5D02C65}" type="doc">
      <dgm:prSet loTypeId="urn:microsoft.com/office/officeart/2005/8/layout/process2" loCatId="" qsTypeId="urn:microsoft.com/office/officeart/2005/8/quickstyle/simple1" qsCatId="simple" csTypeId="urn:microsoft.com/office/officeart/2005/8/colors/accent2_1" csCatId="accent2" phldr="1"/>
      <dgm:spPr/>
    </dgm:pt>
    <dgm:pt modelId="{E26CE7DC-77C2-1041-808C-772E4456AFE1}">
      <dgm:prSet phldrT="[Text]"/>
      <dgm:spPr/>
      <dgm:t>
        <a:bodyPr/>
        <a:lstStyle/>
        <a:p>
          <a:r>
            <a:rPr lang="en-US" dirty="0">
              <a:latin typeface="+mj-lt"/>
            </a:rPr>
            <a:t>Data Acquisition</a:t>
          </a:r>
        </a:p>
      </dgm:t>
    </dgm:pt>
    <dgm:pt modelId="{698B4D0F-AF9B-7C4F-BFED-A3C7225C341E}" type="parTrans" cxnId="{A9EB5D43-4A5A-5A47-8452-375D5ADFD55A}">
      <dgm:prSet/>
      <dgm:spPr/>
      <dgm:t>
        <a:bodyPr/>
        <a:lstStyle/>
        <a:p>
          <a:endParaRPr lang="en-US"/>
        </a:p>
      </dgm:t>
    </dgm:pt>
    <dgm:pt modelId="{90BD83DD-78B4-D246-B2A8-3CA8048F02C8}" type="sibTrans" cxnId="{A9EB5D43-4A5A-5A47-8452-375D5ADFD55A}">
      <dgm:prSet/>
      <dgm:spPr/>
      <dgm:t>
        <a:bodyPr/>
        <a:lstStyle/>
        <a:p>
          <a:endParaRPr lang="en-US">
            <a:latin typeface="+mj-lt"/>
          </a:endParaRPr>
        </a:p>
      </dgm:t>
    </dgm:pt>
    <dgm:pt modelId="{7F1C2705-B334-9D43-9EF6-D0B7D1690BDA}">
      <dgm:prSet phldrT="[Text]"/>
      <dgm:spPr/>
      <dgm:t>
        <a:bodyPr/>
        <a:lstStyle/>
        <a:p>
          <a:r>
            <a:rPr lang="en-US" dirty="0">
              <a:latin typeface="+mj-lt"/>
            </a:rPr>
            <a:t>Reconstruction</a:t>
          </a:r>
        </a:p>
      </dgm:t>
    </dgm:pt>
    <dgm:pt modelId="{1A8A4D02-F8CF-2E4A-883A-A20EC964D89F}" type="parTrans" cxnId="{F774BF0F-B2F5-4542-B4FD-C6EDBEE589B4}">
      <dgm:prSet/>
      <dgm:spPr/>
      <dgm:t>
        <a:bodyPr/>
        <a:lstStyle/>
        <a:p>
          <a:endParaRPr lang="en-US"/>
        </a:p>
      </dgm:t>
    </dgm:pt>
    <dgm:pt modelId="{77F9C928-C404-EA42-931B-467B0D71EFC4}" type="sibTrans" cxnId="{F774BF0F-B2F5-4542-B4FD-C6EDBEE589B4}">
      <dgm:prSet/>
      <dgm:spPr/>
      <dgm:t>
        <a:bodyPr/>
        <a:lstStyle/>
        <a:p>
          <a:endParaRPr lang="en-US">
            <a:latin typeface="+mj-lt"/>
          </a:endParaRPr>
        </a:p>
      </dgm:t>
    </dgm:pt>
    <dgm:pt modelId="{39F8F982-3F80-F643-858C-68EC022FBDA3}">
      <dgm:prSet/>
      <dgm:spPr>
        <a:noFill/>
        <a:ln>
          <a:solidFill>
            <a:schemeClr val="accent2"/>
          </a:solidFill>
        </a:ln>
      </dgm:spPr>
      <dgm:t>
        <a:bodyPr/>
        <a:lstStyle/>
        <a:p>
          <a:r>
            <a:rPr lang="en-US" dirty="0">
              <a:latin typeface="+mj-lt"/>
            </a:rPr>
            <a:t>Data Weighting</a:t>
          </a:r>
        </a:p>
      </dgm:t>
    </dgm:pt>
    <dgm:pt modelId="{D95010C1-9B7F-5D48-8284-DA4444C74322}" type="parTrans" cxnId="{41435FC7-6A47-EB4C-9D6A-E412DA88FE64}">
      <dgm:prSet/>
      <dgm:spPr/>
      <dgm:t>
        <a:bodyPr/>
        <a:lstStyle/>
        <a:p>
          <a:endParaRPr lang="en-US"/>
        </a:p>
      </dgm:t>
    </dgm:pt>
    <dgm:pt modelId="{D6D52B77-FCFB-9348-985F-600F1EA33CA9}" type="sibTrans" cxnId="{41435FC7-6A47-EB4C-9D6A-E412DA88FE64}">
      <dgm:prSet/>
      <dgm:spPr/>
      <dgm:t>
        <a:bodyPr/>
        <a:lstStyle/>
        <a:p>
          <a:endParaRPr lang="en-US">
            <a:latin typeface="+mj-lt"/>
          </a:endParaRPr>
        </a:p>
      </dgm:t>
    </dgm:pt>
    <dgm:pt modelId="{2716C221-713B-4B42-90C7-B650A1BF2983}">
      <dgm:prSet/>
      <dgm:spPr>
        <a:noFill/>
        <a:ln>
          <a:solidFill>
            <a:schemeClr val="accent2"/>
          </a:solidFill>
        </a:ln>
      </dgm:spPr>
      <dgm:t>
        <a:bodyPr/>
        <a:lstStyle/>
        <a:p>
          <a:r>
            <a:rPr lang="en-US" dirty="0">
              <a:latin typeface="+mj-lt"/>
            </a:rPr>
            <a:t>Correction</a:t>
          </a:r>
        </a:p>
      </dgm:t>
    </dgm:pt>
    <dgm:pt modelId="{EBA2853F-FC9D-3247-957A-3FFB1A3605B0}" type="parTrans" cxnId="{C0215894-56C8-8042-BF49-8339DF1CBAFB}">
      <dgm:prSet/>
      <dgm:spPr/>
      <dgm:t>
        <a:bodyPr/>
        <a:lstStyle/>
        <a:p>
          <a:endParaRPr lang="en-US"/>
        </a:p>
      </dgm:t>
    </dgm:pt>
    <dgm:pt modelId="{26FFD74D-0CFB-6048-AFBC-3E0E55311FD8}" type="sibTrans" cxnId="{C0215894-56C8-8042-BF49-8339DF1CBAFB}">
      <dgm:prSet/>
      <dgm:spPr/>
      <dgm:t>
        <a:bodyPr/>
        <a:lstStyle/>
        <a:p>
          <a:endParaRPr lang="en-US">
            <a:latin typeface="+mj-lt"/>
          </a:endParaRPr>
        </a:p>
      </dgm:t>
    </dgm:pt>
    <dgm:pt modelId="{AA292311-6D67-1043-896A-6C83FA8787B4}">
      <dgm:prSet/>
      <dgm:spPr>
        <a:noFill/>
        <a:ln>
          <a:solidFill>
            <a:schemeClr val="accent2"/>
          </a:solidFill>
        </a:ln>
      </dgm:spPr>
      <dgm:t>
        <a:bodyPr/>
        <a:lstStyle/>
        <a:p>
          <a:r>
            <a:rPr lang="en-US" dirty="0">
              <a:latin typeface="+mj-lt"/>
            </a:rPr>
            <a:t>Systematics</a:t>
          </a:r>
        </a:p>
      </dgm:t>
    </dgm:pt>
    <dgm:pt modelId="{1884C306-0F65-F041-9AC8-00C7E3013480}" type="parTrans" cxnId="{EB1634B6-DE5E-6047-9F5C-E6B88B85D6DF}">
      <dgm:prSet/>
      <dgm:spPr/>
      <dgm:t>
        <a:bodyPr/>
        <a:lstStyle/>
        <a:p>
          <a:endParaRPr lang="en-US"/>
        </a:p>
      </dgm:t>
    </dgm:pt>
    <dgm:pt modelId="{5348D2CC-BC2B-304E-B4AB-FFA767D7F762}" type="sibTrans" cxnId="{EB1634B6-DE5E-6047-9F5C-E6B88B85D6DF}">
      <dgm:prSet/>
      <dgm:spPr/>
      <dgm:t>
        <a:bodyPr/>
        <a:lstStyle/>
        <a:p>
          <a:endParaRPr lang="en-US"/>
        </a:p>
      </dgm:t>
    </dgm:pt>
    <dgm:pt modelId="{385DD5C2-AD12-684F-9925-5F36F351AD23}">
      <dgm:prSet/>
      <dgm:spPr/>
      <dgm:t>
        <a:bodyPr/>
        <a:lstStyle/>
        <a:p>
          <a:r>
            <a:rPr lang="en-US" dirty="0" err="1">
              <a:latin typeface="+mj-lt"/>
            </a:rPr>
            <a:t>Histogramming</a:t>
          </a:r>
          <a:endParaRPr lang="en-US" dirty="0">
            <a:latin typeface="+mj-lt"/>
          </a:endParaRPr>
        </a:p>
      </dgm:t>
    </dgm:pt>
    <dgm:pt modelId="{C94717EB-A597-F44B-B2CA-1CAB56CF5DF4}" type="parTrans" cxnId="{2BA02497-06CE-0340-A1EE-B8797C574276}">
      <dgm:prSet/>
      <dgm:spPr/>
      <dgm:t>
        <a:bodyPr/>
        <a:lstStyle/>
        <a:p>
          <a:endParaRPr lang="en-US"/>
        </a:p>
      </dgm:t>
    </dgm:pt>
    <dgm:pt modelId="{374F9161-BF85-4746-80DD-AF8BA242218E}" type="sibTrans" cxnId="{2BA02497-06CE-0340-A1EE-B8797C574276}">
      <dgm:prSet/>
      <dgm:spPr/>
      <dgm:t>
        <a:bodyPr/>
        <a:lstStyle/>
        <a:p>
          <a:endParaRPr lang="en-US"/>
        </a:p>
      </dgm:t>
    </dgm:pt>
    <dgm:pt modelId="{C7F21EA6-CF39-5B42-A39A-D73D7A9285AD}" type="pres">
      <dgm:prSet presAssocID="{8DE6B492-7329-E149-B433-C53AD5D02C65}" presName="linearFlow" presStyleCnt="0">
        <dgm:presLayoutVars>
          <dgm:resizeHandles val="exact"/>
        </dgm:presLayoutVars>
      </dgm:prSet>
      <dgm:spPr/>
    </dgm:pt>
    <dgm:pt modelId="{46F953DE-E95C-D74A-B7E9-60AFB8A98A83}" type="pres">
      <dgm:prSet presAssocID="{E26CE7DC-77C2-1041-808C-772E4456AFE1}" presName="node" presStyleLbl="node1" presStyleIdx="0" presStyleCnt="6" custScaleX="181669" custLinFactX="-136194" custLinFactNeighborX="-200000">
        <dgm:presLayoutVars>
          <dgm:bulletEnabled val="1"/>
        </dgm:presLayoutVars>
      </dgm:prSet>
      <dgm:spPr/>
    </dgm:pt>
    <dgm:pt modelId="{6C71B07A-E991-BB42-A1A1-56B731F69B02}" type="pres">
      <dgm:prSet presAssocID="{90BD83DD-78B4-D246-B2A8-3CA8048F02C8}" presName="sibTrans" presStyleLbl="sibTrans2D1" presStyleIdx="0" presStyleCnt="5" custScaleX="122825" custScaleY="81013"/>
      <dgm:spPr/>
    </dgm:pt>
    <dgm:pt modelId="{6FE8504A-62C7-5D45-8B97-F00B935C8C06}" type="pres">
      <dgm:prSet presAssocID="{90BD83DD-78B4-D246-B2A8-3CA8048F02C8}" presName="connectorText" presStyleLbl="sibTrans2D1" presStyleIdx="0" presStyleCnt="5"/>
      <dgm:spPr/>
    </dgm:pt>
    <dgm:pt modelId="{C20A09E3-6235-3C40-94E3-BE92465AC51E}" type="pres">
      <dgm:prSet presAssocID="{7F1C2705-B334-9D43-9EF6-D0B7D1690BDA}" presName="node" presStyleLbl="node1" presStyleIdx="1" presStyleCnt="6" custScaleX="181669" custLinFactX="-136194" custLinFactNeighborX="-200000">
        <dgm:presLayoutVars>
          <dgm:bulletEnabled val="1"/>
        </dgm:presLayoutVars>
      </dgm:prSet>
      <dgm:spPr/>
    </dgm:pt>
    <dgm:pt modelId="{02DB8563-7135-824D-BB0C-F8DB934378FB}" type="pres">
      <dgm:prSet presAssocID="{77F9C928-C404-EA42-931B-467B0D71EFC4}" presName="sibTrans" presStyleLbl="sibTrans2D1" presStyleIdx="1" presStyleCnt="5" custScaleX="122825" custScaleY="81013"/>
      <dgm:spPr/>
    </dgm:pt>
    <dgm:pt modelId="{0B049257-FD44-F549-A53C-89B4E7D58BE2}" type="pres">
      <dgm:prSet presAssocID="{77F9C928-C404-EA42-931B-467B0D71EFC4}" presName="connectorText" presStyleLbl="sibTrans2D1" presStyleIdx="1" presStyleCnt="5"/>
      <dgm:spPr/>
    </dgm:pt>
    <dgm:pt modelId="{7D0BF38F-F175-694A-8AF0-F09FA8B93915}" type="pres">
      <dgm:prSet presAssocID="{39F8F982-3F80-F643-858C-68EC022FBDA3}" presName="node" presStyleLbl="node1" presStyleIdx="2" presStyleCnt="6" custScaleX="181669" custLinFactX="-136194" custLinFactNeighborX="-200000">
        <dgm:presLayoutVars>
          <dgm:bulletEnabled val="1"/>
        </dgm:presLayoutVars>
      </dgm:prSet>
      <dgm:spPr/>
    </dgm:pt>
    <dgm:pt modelId="{8565FED7-A8F9-1A45-8895-236AC3F79978}" type="pres">
      <dgm:prSet presAssocID="{D6D52B77-FCFB-9348-985F-600F1EA33CA9}" presName="sibTrans" presStyleLbl="sibTrans2D1" presStyleIdx="2" presStyleCnt="5" custScaleX="122825" custScaleY="81013"/>
      <dgm:spPr/>
    </dgm:pt>
    <dgm:pt modelId="{F3A9BAA7-3C2F-B74C-8611-8C93F66B7394}" type="pres">
      <dgm:prSet presAssocID="{D6D52B77-FCFB-9348-985F-600F1EA33CA9}" presName="connectorText" presStyleLbl="sibTrans2D1" presStyleIdx="2" presStyleCnt="5"/>
      <dgm:spPr/>
    </dgm:pt>
    <dgm:pt modelId="{984E9EAA-69E7-804E-8685-136F192D3636}" type="pres">
      <dgm:prSet presAssocID="{385DD5C2-AD12-684F-9925-5F36F351AD23}" presName="node" presStyleLbl="node1" presStyleIdx="3" presStyleCnt="6" custScaleX="181669">
        <dgm:presLayoutVars>
          <dgm:bulletEnabled val="1"/>
        </dgm:presLayoutVars>
      </dgm:prSet>
      <dgm:spPr/>
    </dgm:pt>
    <dgm:pt modelId="{7D289528-B653-EC40-9491-E3D68EA36EEE}" type="pres">
      <dgm:prSet presAssocID="{374F9161-BF85-4746-80DD-AF8BA242218E}" presName="sibTrans" presStyleLbl="sibTrans2D1" presStyleIdx="3" presStyleCnt="5"/>
      <dgm:spPr/>
    </dgm:pt>
    <dgm:pt modelId="{AEE3B1A7-B7B9-2640-A786-AB34EA45E555}" type="pres">
      <dgm:prSet presAssocID="{374F9161-BF85-4746-80DD-AF8BA242218E}" presName="connectorText" presStyleLbl="sibTrans2D1" presStyleIdx="3" presStyleCnt="5"/>
      <dgm:spPr/>
    </dgm:pt>
    <dgm:pt modelId="{00E87499-EA22-394B-A8D9-E8370AF1BE08}" type="pres">
      <dgm:prSet presAssocID="{2716C221-713B-4B42-90C7-B650A1BF2983}" presName="node" presStyleLbl="node1" presStyleIdx="4" presStyleCnt="6" custScaleX="181669" custLinFactX="-136194" custLinFactNeighborX="-200000">
        <dgm:presLayoutVars>
          <dgm:bulletEnabled val="1"/>
        </dgm:presLayoutVars>
      </dgm:prSet>
      <dgm:spPr/>
    </dgm:pt>
    <dgm:pt modelId="{005590D9-3B0F-8146-B5C8-0114E3E34C96}" type="pres">
      <dgm:prSet presAssocID="{26FFD74D-0CFB-6048-AFBC-3E0E55311FD8}" presName="sibTrans" presStyleLbl="sibTrans2D1" presStyleIdx="4" presStyleCnt="5" custScaleX="122825" custScaleY="81013"/>
      <dgm:spPr/>
    </dgm:pt>
    <dgm:pt modelId="{8B94D4DC-51A3-E04C-9C2A-B44C73EBD066}" type="pres">
      <dgm:prSet presAssocID="{26FFD74D-0CFB-6048-AFBC-3E0E55311FD8}" presName="connectorText" presStyleLbl="sibTrans2D1" presStyleIdx="4" presStyleCnt="5"/>
      <dgm:spPr/>
    </dgm:pt>
    <dgm:pt modelId="{CCAC6855-38C5-5543-BADD-20558A1700C8}" type="pres">
      <dgm:prSet presAssocID="{AA292311-6D67-1043-896A-6C83FA8787B4}" presName="node" presStyleLbl="node1" presStyleIdx="5" presStyleCnt="6" custScaleX="181669" custLinFactX="-136194" custLinFactNeighborX="-200000">
        <dgm:presLayoutVars>
          <dgm:bulletEnabled val="1"/>
        </dgm:presLayoutVars>
      </dgm:prSet>
      <dgm:spPr/>
    </dgm:pt>
  </dgm:ptLst>
  <dgm:cxnLst>
    <dgm:cxn modelId="{F774BF0F-B2F5-4542-B4FD-C6EDBEE589B4}" srcId="{8DE6B492-7329-E149-B433-C53AD5D02C65}" destId="{7F1C2705-B334-9D43-9EF6-D0B7D1690BDA}" srcOrd="1" destOrd="0" parTransId="{1A8A4D02-F8CF-2E4A-883A-A20EC964D89F}" sibTransId="{77F9C928-C404-EA42-931B-467B0D71EFC4}"/>
    <dgm:cxn modelId="{065EDB18-26FE-C34D-B6FA-4DF1249187FF}" type="presOf" srcId="{D6D52B77-FCFB-9348-985F-600F1EA33CA9}" destId="{F3A9BAA7-3C2F-B74C-8611-8C93F66B7394}" srcOrd="1" destOrd="0" presId="urn:microsoft.com/office/officeart/2005/8/layout/process2"/>
    <dgm:cxn modelId="{2E5F4A23-6F35-0842-B240-22651FFACEAC}" type="presOf" srcId="{D6D52B77-FCFB-9348-985F-600F1EA33CA9}" destId="{8565FED7-A8F9-1A45-8895-236AC3F79978}" srcOrd="0" destOrd="0" presId="urn:microsoft.com/office/officeart/2005/8/layout/process2"/>
    <dgm:cxn modelId="{4BA77F28-34A6-1446-BA30-F7D9B4B1D247}" type="presOf" srcId="{8DE6B492-7329-E149-B433-C53AD5D02C65}" destId="{C7F21EA6-CF39-5B42-A39A-D73D7A9285AD}" srcOrd="0" destOrd="0" presId="urn:microsoft.com/office/officeart/2005/8/layout/process2"/>
    <dgm:cxn modelId="{E84C9F29-7313-C14F-85F0-B4F4B4FF9A23}" type="presOf" srcId="{374F9161-BF85-4746-80DD-AF8BA242218E}" destId="{AEE3B1A7-B7B9-2640-A786-AB34EA45E555}" srcOrd="1" destOrd="0" presId="urn:microsoft.com/office/officeart/2005/8/layout/process2"/>
    <dgm:cxn modelId="{A9EB5D43-4A5A-5A47-8452-375D5ADFD55A}" srcId="{8DE6B492-7329-E149-B433-C53AD5D02C65}" destId="{E26CE7DC-77C2-1041-808C-772E4456AFE1}" srcOrd="0" destOrd="0" parTransId="{698B4D0F-AF9B-7C4F-BFED-A3C7225C341E}" sibTransId="{90BD83DD-78B4-D246-B2A8-3CA8048F02C8}"/>
    <dgm:cxn modelId="{9F080E4B-23EB-2A4C-9D85-880E2A114671}" type="presOf" srcId="{374F9161-BF85-4746-80DD-AF8BA242218E}" destId="{7D289528-B653-EC40-9491-E3D68EA36EEE}" srcOrd="0" destOrd="0" presId="urn:microsoft.com/office/officeart/2005/8/layout/process2"/>
    <dgm:cxn modelId="{44A2C95D-97FF-5649-B2C8-38A1766FE507}" type="presOf" srcId="{77F9C928-C404-EA42-931B-467B0D71EFC4}" destId="{02DB8563-7135-824D-BB0C-F8DB934378FB}" srcOrd="0" destOrd="0" presId="urn:microsoft.com/office/officeart/2005/8/layout/process2"/>
    <dgm:cxn modelId="{B114925E-C673-4B4C-BFD3-B99E8697C223}" type="presOf" srcId="{385DD5C2-AD12-684F-9925-5F36F351AD23}" destId="{984E9EAA-69E7-804E-8685-136F192D3636}" srcOrd="0" destOrd="0" presId="urn:microsoft.com/office/officeart/2005/8/layout/process2"/>
    <dgm:cxn modelId="{14AFD268-B366-9045-93A3-EEE27A93CC17}" type="presOf" srcId="{77F9C928-C404-EA42-931B-467B0D71EFC4}" destId="{0B049257-FD44-F549-A53C-89B4E7D58BE2}" srcOrd="1" destOrd="0" presId="urn:microsoft.com/office/officeart/2005/8/layout/process2"/>
    <dgm:cxn modelId="{2F3A3A6F-2E94-934F-AF5F-944C548C9A2C}" type="presOf" srcId="{E26CE7DC-77C2-1041-808C-772E4456AFE1}" destId="{46F953DE-E95C-D74A-B7E9-60AFB8A98A83}" srcOrd="0" destOrd="0" presId="urn:microsoft.com/office/officeart/2005/8/layout/process2"/>
    <dgm:cxn modelId="{45F8F990-9143-EF48-A643-A9B751FE57F1}" type="presOf" srcId="{39F8F982-3F80-F643-858C-68EC022FBDA3}" destId="{7D0BF38F-F175-694A-8AF0-F09FA8B93915}" srcOrd="0" destOrd="0" presId="urn:microsoft.com/office/officeart/2005/8/layout/process2"/>
    <dgm:cxn modelId="{C0215894-56C8-8042-BF49-8339DF1CBAFB}" srcId="{8DE6B492-7329-E149-B433-C53AD5D02C65}" destId="{2716C221-713B-4B42-90C7-B650A1BF2983}" srcOrd="4" destOrd="0" parTransId="{EBA2853F-FC9D-3247-957A-3FFB1A3605B0}" sibTransId="{26FFD74D-0CFB-6048-AFBC-3E0E55311FD8}"/>
    <dgm:cxn modelId="{1B5C5D94-5407-794F-990A-8B32A01C3D5A}" type="presOf" srcId="{90BD83DD-78B4-D246-B2A8-3CA8048F02C8}" destId="{6FE8504A-62C7-5D45-8B97-F00B935C8C06}" srcOrd="1" destOrd="0" presId="urn:microsoft.com/office/officeart/2005/8/layout/process2"/>
    <dgm:cxn modelId="{2BA02497-06CE-0340-A1EE-B8797C574276}" srcId="{8DE6B492-7329-E149-B433-C53AD5D02C65}" destId="{385DD5C2-AD12-684F-9925-5F36F351AD23}" srcOrd="3" destOrd="0" parTransId="{C94717EB-A597-F44B-B2CA-1CAB56CF5DF4}" sibTransId="{374F9161-BF85-4746-80DD-AF8BA242218E}"/>
    <dgm:cxn modelId="{9FE0C6A8-181A-A844-A91F-53EBC40C925B}" type="presOf" srcId="{7F1C2705-B334-9D43-9EF6-D0B7D1690BDA}" destId="{C20A09E3-6235-3C40-94E3-BE92465AC51E}" srcOrd="0" destOrd="0" presId="urn:microsoft.com/office/officeart/2005/8/layout/process2"/>
    <dgm:cxn modelId="{93F684A9-5654-6843-9EB2-C97209F958B0}" type="presOf" srcId="{90BD83DD-78B4-D246-B2A8-3CA8048F02C8}" destId="{6C71B07A-E991-BB42-A1A1-56B731F69B02}" srcOrd="0" destOrd="0" presId="urn:microsoft.com/office/officeart/2005/8/layout/process2"/>
    <dgm:cxn modelId="{EB1634B6-DE5E-6047-9F5C-E6B88B85D6DF}" srcId="{8DE6B492-7329-E149-B433-C53AD5D02C65}" destId="{AA292311-6D67-1043-896A-6C83FA8787B4}" srcOrd="5" destOrd="0" parTransId="{1884C306-0F65-F041-9AC8-00C7E3013480}" sibTransId="{5348D2CC-BC2B-304E-B4AB-FFA767D7F762}"/>
    <dgm:cxn modelId="{41435FC7-6A47-EB4C-9D6A-E412DA88FE64}" srcId="{8DE6B492-7329-E149-B433-C53AD5D02C65}" destId="{39F8F982-3F80-F643-858C-68EC022FBDA3}" srcOrd="2" destOrd="0" parTransId="{D95010C1-9B7F-5D48-8284-DA4444C74322}" sibTransId="{D6D52B77-FCFB-9348-985F-600F1EA33CA9}"/>
    <dgm:cxn modelId="{FDC7BEDF-DCC8-5443-93F0-A2440951D6B5}" type="presOf" srcId="{26FFD74D-0CFB-6048-AFBC-3E0E55311FD8}" destId="{005590D9-3B0F-8146-B5C8-0114E3E34C96}" srcOrd="0" destOrd="0" presId="urn:microsoft.com/office/officeart/2005/8/layout/process2"/>
    <dgm:cxn modelId="{07A841E9-B4EB-464B-8966-D69FCDE54269}" type="presOf" srcId="{2716C221-713B-4B42-90C7-B650A1BF2983}" destId="{00E87499-EA22-394B-A8D9-E8370AF1BE08}" srcOrd="0" destOrd="0" presId="urn:microsoft.com/office/officeart/2005/8/layout/process2"/>
    <dgm:cxn modelId="{D6CF8DF9-3313-1346-B554-176196E5B079}" type="presOf" srcId="{26FFD74D-0CFB-6048-AFBC-3E0E55311FD8}" destId="{8B94D4DC-51A3-E04C-9C2A-B44C73EBD066}" srcOrd="1" destOrd="0" presId="urn:microsoft.com/office/officeart/2005/8/layout/process2"/>
    <dgm:cxn modelId="{DF8B68FD-C9EE-1941-8E8E-DB7EF33098B4}" type="presOf" srcId="{AA292311-6D67-1043-896A-6C83FA8787B4}" destId="{CCAC6855-38C5-5543-BADD-20558A1700C8}" srcOrd="0" destOrd="0" presId="urn:microsoft.com/office/officeart/2005/8/layout/process2"/>
    <dgm:cxn modelId="{27635F9B-9B9D-9942-967C-B5E853FD07E2}" type="presParOf" srcId="{C7F21EA6-CF39-5B42-A39A-D73D7A9285AD}" destId="{46F953DE-E95C-D74A-B7E9-60AFB8A98A83}" srcOrd="0" destOrd="0" presId="urn:microsoft.com/office/officeart/2005/8/layout/process2"/>
    <dgm:cxn modelId="{6EAC6B39-1D00-B646-874E-5882CAFCFBCC}" type="presParOf" srcId="{C7F21EA6-CF39-5B42-A39A-D73D7A9285AD}" destId="{6C71B07A-E991-BB42-A1A1-56B731F69B02}" srcOrd="1" destOrd="0" presId="urn:microsoft.com/office/officeart/2005/8/layout/process2"/>
    <dgm:cxn modelId="{005E5E1E-53A3-BA47-BAEE-0913C4D271EC}" type="presParOf" srcId="{6C71B07A-E991-BB42-A1A1-56B731F69B02}" destId="{6FE8504A-62C7-5D45-8B97-F00B935C8C06}" srcOrd="0" destOrd="0" presId="urn:microsoft.com/office/officeart/2005/8/layout/process2"/>
    <dgm:cxn modelId="{054F2B6D-8C72-5D46-A561-3DE00EB18E07}" type="presParOf" srcId="{C7F21EA6-CF39-5B42-A39A-D73D7A9285AD}" destId="{C20A09E3-6235-3C40-94E3-BE92465AC51E}" srcOrd="2" destOrd="0" presId="urn:microsoft.com/office/officeart/2005/8/layout/process2"/>
    <dgm:cxn modelId="{8DBCA6A8-A7AC-074F-BC89-8301D7FD90AA}" type="presParOf" srcId="{C7F21EA6-CF39-5B42-A39A-D73D7A9285AD}" destId="{02DB8563-7135-824D-BB0C-F8DB934378FB}" srcOrd="3" destOrd="0" presId="urn:microsoft.com/office/officeart/2005/8/layout/process2"/>
    <dgm:cxn modelId="{AC15F20C-1A8B-6F46-ADA5-EA9B477F6901}" type="presParOf" srcId="{02DB8563-7135-824D-BB0C-F8DB934378FB}" destId="{0B049257-FD44-F549-A53C-89B4E7D58BE2}" srcOrd="0" destOrd="0" presId="urn:microsoft.com/office/officeart/2005/8/layout/process2"/>
    <dgm:cxn modelId="{594EE716-771F-704D-B080-2C35FBF6053E}" type="presParOf" srcId="{C7F21EA6-CF39-5B42-A39A-D73D7A9285AD}" destId="{7D0BF38F-F175-694A-8AF0-F09FA8B93915}" srcOrd="4" destOrd="0" presId="urn:microsoft.com/office/officeart/2005/8/layout/process2"/>
    <dgm:cxn modelId="{8A533275-CC0B-3042-9B03-BA2A0B66A960}" type="presParOf" srcId="{C7F21EA6-CF39-5B42-A39A-D73D7A9285AD}" destId="{8565FED7-A8F9-1A45-8895-236AC3F79978}" srcOrd="5" destOrd="0" presId="urn:microsoft.com/office/officeart/2005/8/layout/process2"/>
    <dgm:cxn modelId="{3DDBD69A-7E07-5748-8DD2-5739C9F415E3}" type="presParOf" srcId="{8565FED7-A8F9-1A45-8895-236AC3F79978}" destId="{F3A9BAA7-3C2F-B74C-8611-8C93F66B7394}" srcOrd="0" destOrd="0" presId="urn:microsoft.com/office/officeart/2005/8/layout/process2"/>
    <dgm:cxn modelId="{67A669C9-FEBA-E64D-8139-4BD91F93543B}" type="presParOf" srcId="{C7F21EA6-CF39-5B42-A39A-D73D7A9285AD}" destId="{984E9EAA-69E7-804E-8685-136F192D3636}" srcOrd="6" destOrd="0" presId="urn:microsoft.com/office/officeart/2005/8/layout/process2"/>
    <dgm:cxn modelId="{55D8A256-690D-BF4D-8962-6B5D495F5EA2}" type="presParOf" srcId="{C7F21EA6-CF39-5B42-A39A-D73D7A9285AD}" destId="{7D289528-B653-EC40-9491-E3D68EA36EEE}" srcOrd="7" destOrd="0" presId="urn:microsoft.com/office/officeart/2005/8/layout/process2"/>
    <dgm:cxn modelId="{0C27DE4F-80D4-0946-B9D4-62BBD8F20D0B}" type="presParOf" srcId="{7D289528-B653-EC40-9491-E3D68EA36EEE}" destId="{AEE3B1A7-B7B9-2640-A786-AB34EA45E555}" srcOrd="0" destOrd="0" presId="urn:microsoft.com/office/officeart/2005/8/layout/process2"/>
    <dgm:cxn modelId="{CE233616-C76A-EB45-BC3B-0B9C26D5A3DF}" type="presParOf" srcId="{C7F21EA6-CF39-5B42-A39A-D73D7A9285AD}" destId="{00E87499-EA22-394B-A8D9-E8370AF1BE08}" srcOrd="8" destOrd="0" presId="urn:microsoft.com/office/officeart/2005/8/layout/process2"/>
    <dgm:cxn modelId="{0A952A0A-35D5-E44E-B985-88D5D0E24A01}" type="presParOf" srcId="{C7F21EA6-CF39-5B42-A39A-D73D7A9285AD}" destId="{005590D9-3B0F-8146-B5C8-0114E3E34C96}" srcOrd="9" destOrd="0" presId="urn:microsoft.com/office/officeart/2005/8/layout/process2"/>
    <dgm:cxn modelId="{CD556916-3C93-E242-88FE-DCE64DBE3F4B}" type="presParOf" srcId="{005590D9-3B0F-8146-B5C8-0114E3E34C96}" destId="{8B94D4DC-51A3-E04C-9C2A-B44C73EBD066}" srcOrd="0" destOrd="0" presId="urn:microsoft.com/office/officeart/2005/8/layout/process2"/>
    <dgm:cxn modelId="{720206AD-F864-FD43-9EFE-B8B14B353B47}" type="presParOf" srcId="{C7F21EA6-CF39-5B42-A39A-D73D7A9285AD}" destId="{CCAC6855-38C5-5543-BADD-20558A1700C8}" srcOrd="10"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DE6B492-7329-E149-B433-C53AD5D02C65}" type="doc">
      <dgm:prSet loTypeId="urn:microsoft.com/office/officeart/2005/8/layout/process2" loCatId="" qsTypeId="urn:microsoft.com/office/officeart/2005/8/quickstyle/simple1" qsCatId="simple" csTypeId="urn:microsoft.com/office/officeart/2005/8/colors/accent2_1" csCatId="accent2" phldr="1"/>
      <dgm:spPr/>
    </dgm:pt>
    <dgm:pt modelId="{E26CE7DC-77C2-1041-808C-772E4456AFE1}">
      <dgm:prSet phldrT="[Text]"/>
      <dgm:spPr/>
      <dgm:t>
        <a:bodyPr/>
        <a:lstStyle/>
        <a:p>
          <a:r>
            <a:rPr lang="en-US" dirty="0">
              <a:latin typeface="+mj-lt"/>
            </a:rPr>
            <a:t>Data Acquisition</a:t>
          </a:r>
        </a:p>
      </dgm:t>
    </dgm:pt>
    <dgm:pt modelId="{698B4D0F-AF9B-7C4F-BFED-A3C7225C341E}" type="parTrans" cxnId="{A9EB5D43-4A5A-5A47-8452-375D5ADFD55A}">
      <dgm:prSet/>
      <dgm:spPr/>
      <dgm:t>
        <a:bodyPr/>
        <a:lstStyle/>
        <a:p>
          <a:endParaRPr lang="en-US"/>
        </a:p>
      </dgm:t>
    </dgm:pt>
    <dgm:pt modelId="{90BD83DD-78B4-D246-B2A8-3CA8048F02C8}" type="sibTrans" cxnId="{A9EB5D43-4A5A-5A47-8452-375D5ADFD55A}">
      <dgm:prSet/>
      <dgm:spPr/>
      <dgm:t>
        <a:bodyPr/>
        <a:lstStyle/>
        <a:p>
          <a:endParaRPr lang="en-US">
            <a:latin typeface="+mj-lt"/>
          </a:endParaRPr>
        </a:p>
      </dgm:t>
    </dgm:pt>
    <dgm:pt modelId="{7F1C2705-B334-9D43-9EF6-D0B7D1690BDA}">
      <dgm:prSet phldrT="[Text]"/>
      <dgm:spPr/>
      <dgm:t>
        <a:bodyPr/>
        <a:lstStyle/>
        <a:p>
          <a:r>
            <a:rPr lang="en-US" dirty="0">
              <a:latin typeface="+mj-lt"/>
            </a:rPr>
            <a:t>Reconstruction</a:t>
          </a:r>
        </a:p>
      </dgm:t>
    </dgm:pt>
    <dgm:pt modelId="{1A8A4D02-F8CF-2E4A-883A-A20EC964D89F}" type="parTrans" cxnId="{F774BF0F-B2F5-4542-B4FD-C6EDBEE589B4}">
      <dgm:prSet/>
      <dgm:spPr/>
      <dgm:t>
        <a:bodyPr/>
        <a:lstStyle/>
        <a:p>
          <a:endParaRPr lang="en-US"/>
        </a:p>
      </dgm:t>
    </dgm:pt>
    <dgm:pt modelId="{77F9C928-C404-EA42-931B-467B0D71EFC4}" type="sibTrans" cxnId="{F774BF0F-B2F5-4542-B4FD-C6EDBEE589B4}">
      <dgm:prSet/>
      <dgm:spPr/>
      <dgm:t>
        <a:bodyPr/>
        <a:lstStyle/>
        <a:p>
          <a:endParaRPr lang="en-US">
            <a:latin typeface="+mj-lt"/>
          </a:endParaRPr>
        </a:p>
      </dgm:t>
    </dgm:pt>
    <dgm:pt modelId="{39F8F982-3F80-F643-858C-68EC022FBDA3}">
      <dgm:prSet/>
      <dgm:spPr>
        <a:noFill/>
        <a:ln>
          <a:solidFill>
            <a:schemeClr val="accent2"/>
          </a:solidFill>
        </a:ln>
      </dgm:spPr>
      <dgm:t>
        <a:bodyPr/>
        <a:lstStyle/>
        <a:p>
          <a:r>
            <a:rPr lang="en-US" dirty="0">
              <a:latin typeface="+mj-lt"/>
            </a:rPr>
            <a:t>Data Weighting</a:t>
          </a:r>
        </a:p>
      </dgm:t>
    </dgm:pt>
    <dgm:pt modelId="{D95010C1-9B7F-5D48-8284-DA4444C74322}" type="parTrans" cxnId="{41435FC7-6A47-EB4C-9D6A-E412DA88FE64}">
      <dgm:prSet/>
      <dgm:spPr/>
      <dgm:t>
        <a:bodyPr/>
        <a:lstStyle/>
        <a:p>
          <a:endParaRPr lang="en-US"/>
        </a:p>
      </dgm:t>
    </dgm:pt>
    <dgm:pt modelId="{D6D52B77-FCFB-9348-985F-600F1EA33CA9}" type="sibTrans" cxnId="{41435FC7-6A47-EB4C-9D6A-E412DA88FE64}">
      <dgm:prSet/>
      <dgm:spPr/>
      <dgm:t>
        <a:bodyPr/>
        <a:lstStyle/>
        <a:p>
          <a:endParaRPr lang="en-US">
            <a:latin typeface="+mj-lt"/>
          </a:endParaRPr>
        </a:p>
      </dgm:t>
    </dgm:pt>
    <dgm:pt modelId="{2716C221-713B-4B42-90C7-B650A1BF2983}">
      <dgm:prSet/>
      <dgm:spPr>
        <a:noFill/>
        <a:ln>
          <a:solidFill>
            <a:schemeClr val="accent2"/>
          </a:solidFill>
        </a:ln>
      </dgm:spPr>
      <dgm:t>
        <a:bodyPr/>
        <a:lstStyle/>
        <a:p>
          <a:r>
            <a:rPr lang="en-US" dirty="0">
              <a:latin typeface="+mj-lt"/>
            </a:rPr>
            <a:t>Correction</a:t>
          </a:r>
        </a:p>
      </dgm:t>
    </dgm:pt>
    <dgm:pt modelId="{EBA2853F-FC9D-3247-957A-3FFB1A3605B0}" type="parTrans" cxnId="{C0215894-56C8-8042-BF49-8339DF1CBAFB}">
      <dgm:prSet/>
      <dgm:spPr/>
      <dgm:t>
        <a:bodyPr/>
        <a:lstStyle/>
        <a:p>
          <a:endParaRPr lang="en-US"/>
        </a:p>
      </dgm:t>
    </dgm:pt>
    <dgm:pt modelId="{26FFD74D-0CFB-6048-AFBC-3E0E55311FD8}" type="sibTrans" cxnId="{C0215894-56C8-8042-BF49-8339DF1CBAFB}">
      <dgm:prSet/>
      <dgm:spPr/>
      <dgm:t>
        <a:bodyPr/>
        <a:lstStyle/>
        <a:p>
          <a:endParaRPr lang="en-US">
            <a:latin typeface="+mj-lt"/>
          </a:endParaRPr>
        </a:p>
      </dgm:t>
    </dgm:pt>
    <dgm:pt modelId="{AA292311-6D67-1043-896A-6C83FA8787B4}">
      <dgm:prSet/>
      <dgm:spPr>
        <a:noFill/>
        <a:ln>
          <a:solidFill>
            <a:schemeClr val="accent2"/>
          </a:solidFill>
        </a:ln>
      </dgm:spPr>
      <dgm:t>
        <a:bodyPr/>
        <a:lstStyle/>
        <a:p>
          <a:r>
            <a:rPr lang="en-US" dirty="0">
              <a:latin typeface="+mj-lt"/>
            </a:rPr>
            <a:t>Systematics</a:t>
          </a:r>
        </a:p>
      </dgm:t>
    </dgm:pt>
    <dgm:pt modelId="{1884C306-0F65-F041-9AC8-00C7E3013480}" type="parTrans" cxnId="{EB1634B6-DE5E-6047-9F5C-E6B88B85D6DF}">
      <dgm:prSet/>
      <dgm:spPr/>
      <dgm:t>
        <a:bodyPr/>
        <a:lstStyle/>
        <a:p>
          <a:endParaRPr lang="en-US"/>
        </a:p>
      </dgm:t>
    </dgm:pt>
    <dgm:pt modelId="{5348D2CC-BC2B-304E-B4AB-FFA767D7F762}" type="sibTrans" cxnId="{EB1634B6-DE5E-6047-9F5C-E6B88B85D6DF}">
      <dgm:prSet/>
      <dgm:spPr/>
      <dgm:t>
        <a:bodyPr/>
        <a:lstStyle/>
        <a:p>
          <a:endParaRPr lang="en-US"/>
        </a:p>
      </dgm:t>
    </dgm:pt>
    <dgm:pt modelId="{385DD5C2-AD12-684F-9925-5F36F351AD23}">
      <dgm:prSet/>
      <dgm:spPr/>
      <dgm:t>
        <a:bodyPr/>
        <a:lstStyle/>
        <a:p>
          <a:r>
            <a:rPr lang="en-US" dirty="0" err="1">
              <a:latin typeface="+mj-lt"/>
            </a:rPr>
            <a:t>Histogramming</a:t>
          </a:r>
          <a:endParaRPr lang="en-US" dirty="0">
            <a:latin typeface="+mj-lt"/>
          </a:endParaRPr>
        </a:p>
      </dgm:t>
    </dgm:pt>
    <dgm:pt modelId="{C94717EB-A597-F44B-B2CA-1CAB56CF5DF4}" type="parTrans" cxnId="{2BA02497-06CE-0340-A1EE-B8797C574276}">
      <dgm:prSet/>
      <dgm:spPr/>
      <dgm:t>
        <a:bodyPr/>
        <a:lstStyle/>
        <a:p>
          <a:endParaRPr lang="en-US"/>
        </a:p>
      </dgm:t>
    </dgm:pt>
    <dgm:pt modelId="{374F9161-BF85-4746-80DD-AF8BA242218E}" type="sibTrans" cxnId="{2BA02497-06CE-0340-A1EE-B8797C574276}">
      <dgm:prSet/>
      <dgm:spPr/>
      <dgm:t>
        <a:bodyPr/>
        <a:lstStyle/>
        <a:p>
          <a:endParaRPr lang="en-US"/>
        </a:p>
      </dgm:t>
    </dgm:pt>
    <dgm:pt modelId="{C7F21EA6-CF39-5B42-A39A-D73D7A9285AD}" type="pres">
      <dgm:prSet presAssocID="{8DE6B492-7329-E149-B433-C53AD5D02C65}" presName="linearFlow" presStyleCnt="0">
        <dgm:presLayoutVars>
          <dgm:resizeHandles val="exact"/>
        </dgm:presLayoutVars>
      </dgm:prSet>
      <dgm:spPr/>
    </dgm:pt>
    <dgm:pt modelId="{46F953DE-E95C-D74A-B7E9-60AFB8A98A83}" type="pres">
      <dgm:prSet presAssocID="{E26CE7DC-77C2-1041-808C-772E4456AFE1}" presName="node" presStyleLbl="node1" presStyleIdx="0" presStyleCnt="6" custScaleX="181669" custLinFactX="-136194" custLinFactNeighborX="-200000">
        <dgm:presLayoutVars>
          <dgm:bulletEnabled val="1"/>
        </dgm:presLayoutVars>
      </dgm:prSet>
      <dgm:spPr/>
    </dgm:pt>
    <dgm:pt modelId="{6C71B07A-E991-BB42-A1A1-56B731F69B02}" type="pres">
      <dgm:prSet presAssocID="{90BD83DD-78B4-D246-B2A8-3CA8048F02C8}" presName="sibTrans" presStyleLbl="sibTrans2D1" presStyleIdx="0" presStyleCnt="5" custScaleX="122825" custScaleY="81013"/>
      <dgm:spPr/>
    </dgm:pt>
    <dgm:pt modelId="{6FE8504A-62C7-5D45-8B97-F00B935C8C06}" type="pres">
      <dgm:prSet presAssocID="{90BD83DD-78B4-D246-B2A8-3CA8048F02C8}" presName="connectorText" presStyleLbl="sibTrans2D1" presStyleIdx="0" presStyleCnt="5"/>
      <dgm:spPr/>
    </dgm:pt>
    <dgm:pt modelId="{C20A09E3-6235-3C40-94E3-BE92465AC51E}" type="pres">
      <dgm:prSet presAssocID="{7F1C2705-B334-9D43-9EF6-D0B7D1690BDA}" presName="node" presStyleLbl="node1" presStyleIdx="1" presStyleCnt="6" custScaleX="181669" custLinFactX="-136194" custLinFactNeighborX="-200000">
        <dgm:presLayoutVars>
          <dgm:bulletEnabled val="1"/>
        </dgm:presLayoutVars>
      </dgm:prSet>
      <dgm:spPr/>
    </dgm:pt>
    <dgm:pt modelId="{02DB8563-7135-824D-BB0C-F8DB934378FB}" type="pres">
      <dgm:prSet presAssocID="{77F9C928-C404-EA42-931B-467B0D71EFC4}" presName="sibTrans" presStyleLbl="sibTrans2D1" presStyleIdx="1" presStyleCnt="5" custScaleX="122825" custScaleY="81013"/>
      <dgm:spPr/>
    </dgm:pt>
    <dgm:pt modelId="{0B049257-FD44-F549-A53C-89B4E7D58BE2}" type="pres">
      <dgm:prSet presAssocID="{77F9C928-C404-EA42-931B-467B0D71EFC4}" presName="connectorText" presStyleLbl="sibTrans2D1" presStyleIdx="1" presStyleCnt="5"/>
      <dgm:spPr/>
    </dgm:pt>
    <dgm:pt modelId="{7D0BF38F-F175-694A-8AF0-F09FA8B93915}" type="pres">
      <dgm:prSet presAssocID="{39F8F982-3F80-F643-858C-68EC022FBDA3}" presName="node" presStyleLbl="node1" presStyleIdx="2" presStyleCnt="6" custScaleX="181669" custLinFactX="-136194" custLinFactNeighborX="-200000">
        <dgm:presLayoutVars>
          <dgm:bulletEnabled val="1"/>
        </dgm:presLayoutVars>
      </dgm:prSet>
      <dgm:spPr/>
    </dgm:pt>
    <dgm:pt modelId="{8565FED7-A8F9-1A45-8895-236AC3F79978}" type="pres">
      <dgm:prSet presAssocID="{D6D52B77-FCFB-9348-985F-600F1EA33CA9}" presName="sibTrans" presStyleLbl="sibTrans2D1" presStyleIdx="2" presStyleCnt="5" custScaleX="122825" custScaleY="81013"/>
      <dgm:spPr/>
    </dgm:pt>
    <dgm:pt modelId="{F3A9BAA7-3C2F-B74C-8611-8C93F66B7394}" type="pres">
      <dgm:prSet presAssocID="{D6D52B77-FCFB-9348-985F-600F1EA33CA9}" presName="connectorText" presStyleLbl="sibTrans2D1" presStyleIdx="2" presStyleCnt="5"/>
      <dgm:spPr/>
    </dgm:pt>
    <dgm:pt modelId="{984E9EAA-69E7-804E-8685-136F192D3636}" type="pres">
      <dgm:prSet presAssocID="{385DD5C2-AD12-684F-9925-5F36F351AD23}" presName="node" presStyleLbl="node1" presStyleIdx="3" presStyleCnt="6" custScaleX="181669">
        <dgm:presLayoutVars>
          <dgm:bulletEnabled val="1"/>
        </dgm:presLayoutVars>
      </dgm:prSet>
      <dgm:spPr/>
    </dgm:pt>
    <dgm:pt modelId="{7D289528-B653-EC40-9491-E3D68EA36EEE}" type="pres">
      <dgm:prSet presAssocID="{374F9161-BF85-4746-80DD-AF8BA242218E}" presName="sibTrans" presStyleLbl="sibTrans2D1" presStyleIdx="3" presStyleCnt="5"/>
      <dgm:spPr/>
    </dgm:pt>
    <dgm:pt modelId="{AEE3B1A7-B7B9-2640-A786-AB34EA45E555}" type="pres">
      <dgm:prSet presAssocID="{374F9161-BF85-4746-80DD-AF8BA242218E}" presName="connectorText" presStyleLbl="sibTrans2D1" presStyleIdx="3" presStyleCnt="5"/>
      <dgm:spPr/>
    </dgm:pt>
    <dgm:pt modelId="{00E87499-EA22-394B-A8D9-E8370AF1BE08}" type="pres">
      <dgm:prSet presAssocID="{2716C221-713B-4B42-90C7-B650A1BF2983}" presName="node" presStyleLbl="node1" presStyleIdx="4" presStyleCnt="6" custScaleX="181669" custLinFactX="-136194" custLinFactNeighborX="-200000">
        <dgm:presLayoutVars>
          <dgm:bulletEnabled val="1"/>
        </dgm:presLayoutVars>
      </dgm:prSet>
      <dgm:spPr/>
    </dgm:pt>
    <dgm:pt modelId="{005590D9-3B0F-8146-B5C8-0114E3E34C96}" type="pres">
      <dgm:prSet presAssocID="{26FFD74D-0CFB-6048-AFBC-3E0E55311FD8}" presName="sibTrans" presStyleLbl="sibTrans2D1" presStyleIdx="4" presStyleCnt="5" custScaleX="122825" custScaleY="81013"/>
      <dgm:spPr/>
    </dgm:pt>
    <dgm:pt modelId="{8B94D4DC-51A3-E04C-9C2A-B44C73EBD066}" type="pres">
      <dgm:prSet presAssocID="{26FFD74D-0CFB-6048-AFBC-3E0E55311FD8}" presName="connectorText" presStyleLbl="sibTrans2D1" presStyleIdx="4" presStyleCnt="5"/>
      <dgm:spPr/>
    </dgm:pt>
    <dgm:pt modelId="{CCAC6855-38C5-5543-BADD-20558A1700C8}" type="pres">
      <dgm:prSet presAssocID="{AA292311-6D67-1043-896A-6C83FA8787B4}" presName="node" presStyleLbl="node1" presStyleIdx="5" presStyleCnt="6" custScaleX="181669" custLinFactX="-136194" custLinFactNeighborX="-200000">
        <dgm:presLayoutVars>
          <dgm:bulletEnabled val="1"/>
        </dgm:presLayoutVars>
      </dgm:prSet>
      <dgm:spPr/>
    </dgm:pt>
  </dgm:ptLst>
  <dgm:cxnLst>
    <dgm:cxn modelId="{F774BF0F-B2F5-4542-B4FD-C6EDBEE589B4}" srcId="{8DE6B492-7329-E149-B433-C53AD5D02C65}" destId="{7F1C2705-B334-9D43-9EF6-D0B7D1690BDA}" srcOrd="1" destOrd="0" parTransId="{1A8A4D02-F8CF-2E4A-883A-A20EC964D89F}" sibTransId="{77F9C928-C404-EA42-931B-467B0D71EFC4}"/>
    <dgm:cxn modelId="{065EDB18-26FE-C34D-B6FA-4DF1249187FF}" type="presOf" srcId="{D6D52B77-FCFB-9348-985F-600F1EA33CA9}" destId="{F3A9BAA7-3C2F-B74C-8611-8C93F66B7394}" srcOrd="1" destOrd="0" presId="urn:microsoft.com/office/officeart/2005/8/layout/process2"/>
    <dgm:cxn modelId="{2E5F4A23-6F35-0842-B240-22651FFACEAC}" type="presOf" srcId="{D6D52B77-FCFB-9348-985F-600F1EA33CA9}" destId="{8565FED7-A8F9-1A45-8895-236AC3F79978}" srcOrd="0" destOrd="0" presId="urn:microsoft.com/office/officeart/2005/8/layout/process2"/>
    <dgm:cxn modelId="{4BA77F28-34A6-1446-BA30-F7D9B4B1D247}" type="presOf" srcId="{8DE6B492-7329-E149-B433-C53AD5D02C65}" destId="{C7F21EA6-CF39-5B42-A39A-D73D7A9285AD}" srcOrd="0" destOrd="0" presId="urn:microsoft.com/office/officeart/2005/8/layout/process2"/>
    <dgm:cxn modelId="{E84C9F29-7313-C14F-85F0-B4F4B4FF9A23}" type="presOf" srcId="{374F9161-BF85-4746-80DD-AF8BA242218E}" destId="{AEE3B1A7-B7B9-2640-A786-AB34EA45E555}" srcOrd="1" destOrd="0" presId="urn:microsoft.com/office/officeart/2005/8/layout/process2"/>
    <dgm:cxn modelId="{A9EB5D43-4A5A-5A47-8452-375D5ADFD55A}" srcId="{8DE6B492-7329-E149-B433-C53AD5D02C65}" destId="{E26CE7DC-77C2-1041-808C-772E4456AFE1}" srcOrd="0" destOrd="0" parTransId="{698B4D0F-AF9B-7C4F-BFED-A3C7225C341E}" sibTransId="{90BD83DD-78B4-D246-B2A8-3CA8048F02C8}"/>
    <dgm:cxn modelId="{9F080E4B-23EB-2A4C-9D85-880E2A114671}" type="presOf" srcId="{374F9161-BF85-4746-80DD-AF8BA242218E}" destId="{7D289528-B653-EC40-9491-E3D68EA36EEE}" srcOrd="0" destOrd="0" presId="urn:microsoft.com/office/officeart/2005/8/layout/process2"/>
    <dgm:cxn modelId="{44A2C95D-97FF-5649-B2C8-38A1766FE507}" type="presOf" srcId="{77F9C928-C404-EA42-931B-467B0D71EFC4}" destId="{02DB8563-7135-824D-BB0C-F8DB934378FB}" srcOrd="0" destOrd="0" presId="urn:microsoft.com/office/officeart/2005/8/layout/process2"/>
    <dgm:cxn modelId="{B114925E-C673-4B4C-BFD3-B99E8697C223}" type="presOf" srcId="{385DD5C2-AD12-684F-9925-5F36F351AD23}" destId="{984E9EAA-69E7-804E-8685-136F192D3636}" srcOrd="0" destOrd="0" presId="urn:microsoft.com/office/officeart/2005/8/layout/process2"/>
    <dgm:cxn modelId="{14AFD268-B366-9045-93A3-EEE27A93CC17}" type="presOf" srcId="{77F9C928-C404-EA42-931B-467B0D71EFC4}" destId="{0B049257-FD44-F549-A53C-89B4E7D58BE2}" srcOrd="1" destOrd="0" presId="urn:microsoft.com/office/officeart/2005/8/layout/process2"/>
    <dgm:cxn modelId="{2F3A3A6F-2E94-934F-AF5F-944C548C9A2C}" type="presOf" srcId="{E26CE7DC-77C2-1041-808C-772E4456AFE1}" destId="{46F953DE-E95C-D74A-B7E9-60AFB8A98A83}" srcOrd="0" destOrd="0" presId="urn:microsoft.com/office/officeart/2005/8/layout/process2"/>
    <dgm:cxn modelId="{45F8F990-9143-EF48-A643-A9B751FE57F1}" type="presOf" srcId="{39F8F982-3F80-F643-858C-68EC022FBDA3}" destId="{7D0BF38F-F175-694A-8AF0-F09FA8B93915}" srcOrd="0" destOrd="0" presId="urn:microsoft.com/office/officeart/2005/8/layout/process2"/>
    <dgm:cxn modelId="{C0215894-56C8-8042-BF49-8339DF1CBAFB}" srcId="{8DE6B492-7329-E149-B433-C53AD5D02C65}" destId="{2716C221-713B-4B42-90C7-B650A1BF2983}" srcOrd="4" destOrd="0" parTransId="{EBA2853F-FC9D-3247-957A-3FFB1A3605B0}" sibTransId="{26FFD74D-0CFB-6048-AFBC-3E0E55311FD8}"/>
    <dgm:cxn modelId="{1B5C5D94-5407-794F-990A-8B32A01C3D5A}" type="presOf" srcId="{90BD83DD-78B4-D246-B2A8-3CA8048F02C8}" destId="{6FE8504A-62C7-5D45-8B97-F00B935C8C06}" srcOrd="1" destOrd="0" presId="urn:microsoft.com/office/officeart/2005/8/layout/process2"/>
    <dgm:cxn modelId="{2BA02497-06CE-0340-A1EE-B8797C574276}" srcId="{8DE6B492-7329-E149-B433-C53AD5D02C65}" destId="{385DD5C2-AD12-684F-9925-5F36F351AD23}" srcOrd="3" destOrd="0" parTransId="{C94717EB-A597-F44B-B2CA-1CAB56CF5DF4}" sibTransId="{374F9161-BF85-4746-80DD-AF8BA242218E}"/>
    <dgm:cxn modelId="{9FE0C6A8-181A-A844-A91F-53EBC40C925B}" type="presOf" srcId="{7F1C2705-B334-9D43-9EF6-D0B7D1690BDA}" destId="{C20A09E3-6235-3C40-94E3-BE92465AC51E}" srcOrd="0" destOrd="0" presId="urn:microsoft.com/office/officeart/2005/8/layout/process2"/>
    <dgm:cxn modelId="{93F684A9-5654-6843-9EB2-C97209F958B0}" type="presOf" srcId="{90BD83DD-78B4-D246-B2A8-3CA8048F02C8}" destId="{6C71B07A-E991-BB42-A1A1-56B731F69B02}" srcOrd="0" destOrd="0" presId="urn:microsoft.com/office/officeart/2005/8/layout/process2"/>
    <dgm:cxn modelId="{EB1634B6-DE5E-6047-9F5C-E6B88B85D6DF}" srcId="{8DE6B492-7329-E149-B433-C53AD5D02C65}" destId="{AA292311-6D67-1043-896A-6C83FA8787B4}" srcOrd="5" destOrd="0" parTransId="{1884C306-0F65-F041-9AC8-00C7E3013480}" sibTransId="{5348D2CC-BC2B-304E-B4AB-FFA767D7F762}"/>
    <dgm:cxn modelId="{41435FC7-6A47-EB4C-9D6A-E412DA88FE64}" srcId="{8DE6B492-7329-E149-B433-C53AD5D02C65}" destId="{39F8F982-3F80-F643-858C-68EC022FBDA3}" srcOrd="2" destOrd="0" parTransId="{D95010C1-9B7F-5D48-8284-DA4444C74322}" sibTransId="{D6D52B77-FCFB-9348-985F-600F1EA33CA9}"/>
    <dgm:cxn modelId="{FDC7BEDF-DCC8-5443-93F0-A2440951D6B5}" type="presOf" srcId="{26FFD74D-0CFB-6048-AFBC-3E0E55311FD8}" destId="{005590D9-3B0F-8146-B5C8-0114E3E34C96}" srcOrd="0" destOrd="0" presId="urn:microsoft.com/office/officeart/2005/8/layout/process2"/>
    <dgm:cxn modelId="{07A841E9-B4EB-464B-8966-D69FCDE54269}" type="presOf" srcId="{2716C221-713B-4B42-90C7-B650A1BF2983}" destId="{00E87499-EA22-394B-A8D9-E8370AF1BE08}" srcOrd="0" destOrd="0" presId="urn:microsoft.com/office/officeart/2005/8/layout/process2"/>
    <dgm:cxn modelId="{D6CF8DF9-3313-1346-B554-176196E5B079}" type="presOf" srcId="{26FFD74D-0CFB-6048-AFBC-3E0E55311FD8}" destId="{8B94D4DC-51A3-E04C-9C2A-B44C73EBD066}" srcOrd="1" destOrd="0" presId="urn:microsoft.com/office/officeart/2005/8/layout/process2"/>
    <dgm:cxn modelId="{DF8B68FD-C9EE-1941-8E8E-DB7EF33098B4}" type="presOf" srcId="{AA292311-6D67-1043-896A-6C83FA8787B4}" destId="{CCAC6855-38C5-5543-BADD-20558A1700C8}" srcOrd="0" destOrd="0" presId="urn:microsoft.com/office/officeart/2005/8/layout/process2"/>
    <dgm:cxn modelId="{27635F9B-9B9D-9942-967C-B5E853FD07E2}" type="presParOf" srcId="{C7F21EA6-CF39-5B42-A39A-D73D7A9285AD}" destId="{46F953DE-E95C-D74A-B7E9-60AFB8A98A83}" srcOrd="0" destOrd="0" presId="urn:microsoft.com/office/officeart/2005/8/layout/process2"/>
    <dgm:cxn modelId="{6EAC6B39-1D00-B646-874E-5882CAFCFBCC}" type="presParOf" srcId="{C7F21EA6-CF39-5B42-A39A-D73D7A9285AD}" destId="{6C71B07A-E991-BB42-A1A1-56B731F69B02}" srcOrd="1" destOrd="0" presId="urn:microsoft.com/office/officeart/2005/8/layout/process2"/>
    <dgm:cxn modelId="{005E5E1E-53A3-BA47-BAEE-0913C4D271EC}" type="presParOf" srcId="{6C71B07A-E991-BB42-A1A1-56B731F69B02}" destId="{6FE8504A-62C7-5D45-8B97-F00B935C8C06}" srcOrd="0" destOrd="0" presId="urn:microsoft.com/office/officeart/2005/8/layout/process2"/>
    <dgm:cxn modelId="{054F2B6D-8C72-5D46-A561-3DE00EB18E07}" type="presParOf" srcId="{C7F21EA6-CF39-5B42-A39A-D73D7A9285AD}" destId="{C20A09E3-6235-3C40-94E3-BE92465AC51E}" srcOrd="2" destOrd="0" presId="urn:microsoft.com/office/officeart/2005/8/layout/process2"/>
    <dgm:cxn modelId="{8DBCA6A8-A7AC-074F-BC89-8301D7FD90AA}" type="presParOf" srcId="{C7F21EA6-CF39-5B42-A39A-D73D7A9285AD}" destId="{02DB8563-7135-824D-BB0C-F8DB934378FB}" srcOrd="3" destOrd="0" presId="urn:microsoft.com/office/officeart/2005/8/layout/process2"/>
    <dgm:cxn modelId="{AC15F20C-1A8B-6F46-ADA5-EA9B477F6901}" type="presParOf" srcId="{02DB8563-7135-824D-BB0C-F8DB934378FB}" destId="{0B049257-FD44-F549-A53C-89B4E7D58BE2}" srcOrd="0" destOrd="0" presId="urn:microsoft.com/office/officeart/2005/8/layout/process2"/>
    <dgm:cxn modelId="{594EE716-771F-704D-B080-2C35FBF6053E}" type="presParOf" srcId="{C7F21EA6-CF39-5B42-A39A-D73D7A9285AD}" destId="{7D0BF38F-F175-694A-8AF0-F09FA8B93915}" srcOrd="4" destOrd="0" presId="urn:microsoft.com/office/officeart/2005/8/layout/process2"/>
    <dgm:cxn modelId="{8A533275-CC0B-3042-9B03-BA2A0B66A960}" type="presParOf" srcId="{C7F21EA6-CF39-5B42-A39A-D73D7A9285AD}" destId="{8565FED7-A8F9-1A45-8895-236AC3F79978}" srcOrd="5" destOrd="0" presId="urn:microsoft.com/office/officeart/2005/8/layout/process2"/>
    <dgm:cxn modelId="{3DDBD69A-7E07-5748-8DD2-5739C9F415E3}" type="presParOf" srcId="{8565FED7-A8F9-1A45-8895-236AC3F79978}" destId="{F3A9BAA7-3C2F-B74C-8611-8C93F66B7394}" srcOrd="0" destOrd="0" presId="urn:microsoft.com/office/officeart/2005/8/layout/process2"/>
    <dgm:cxn modelId="{67A669C9-FEBA-E64D-8139-4BD91F93543B}" type="presParOf" srcId="{C7F21EA6-CF39-5B42-A39A-D73D7A9285AD}" destId="{984E9EAA-69E7-804E-8685-136F192D3636}" srcOrd="6" destOrd="0" presId="urn:microsoft.com/office/officeart/2005/8/layout/process2"/>
    <dgm:cxn modelId="{55D8A256-690D-BF4D-8962-6B5D495F5EA2}" type="presParOf" srcId="{C7F21EA6-CF39-5B42-A39A-D73D7A9285AD}" destId="{7D289528-B653-EC40-9491-E3D68EA36EEE}" srcOrd="7" destOrd="0" presId="urn:microsoft.com/office/officeart/2005/8/layout/process2"/>
    <dgm:cxn modelId="{0C27DE4F-80D4-0946-B9D4-62BBD8F20D0B}" type="presParOf" srcId="{7D289528-B653-EC40-9491-E3D68EA36EEE}" destId="{AEE3B1A7-B7B9-2640-A786-AB34EA45E555}" srcOrd="0" destOrd="0" presId="urn:microsoft.com/office/officeart/2005/8/layout/process2"/>
    <dgm:cxn modelId="{CE233616-C76A-EB45-BC3B-0B9C26D5A3DF}" type="presParOf" srcId="{C7F21EA6-CF39-5B42-A39A-D73D7A9285AD}" destId="{00E87499-EA22-394B-A8D9-E8370AF1BE08}" srcOrd="8" destOrd="0" presId="urn:microsoft.com/office/officeart/2005/8/layout/process2"/>
    <dgm:cxn modelId="{0A952A0A-35D5-E44E-B985-88D5D0E24A01}" type="presParOf" srcId="{C7F21EA6-CF39-5B42-A39A-D73D7A9285AD}" destId="{005590D9-3B0F-8146-B5C8-0114E3E34C96}" srcOrd="9" destOrd="0" presId="urn:microsoft.com/office/officeart/2005/8/layout/process2"/>
    <dgm:cxn modelId="{CD556916-3C93-E242-88FE-DCE64DBE3F4B}" type="presParOf" srcId="{005590D9-3B0F-8146-B5C8-0114E3E34C96}" destId="{8B94D4DC-51A3-E04C-9C2A-B44C73EBD066}" srcOrd="0" destOrd="0" presId="urn:microsoft.com/office/officeart/2005/8/layout/process2"/>
    <dgm:cxn modelId="{720206AD-F864-FD43-9EFE-B8B14B353B47}" type="presParOf" srcId="{C7F21EA6-CF39-5B42-A39A-D73D7A9285AD}" destId="{CCAC6855-38C5-5543-BADD-20558A1700C8}" srcOrd="10"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DE6B492-7329-E149-B433-C53AD5D02C65}" type="doc">
      <dgm:prSet loTypeId="urn:microsoft.com/office/officeart/2005/8/layout/process2" loCatId="" qsTypeId="urn:microsoft.com/office/officeart/2005/8/quickstyle/simple1" qsCatId="simple" csTypeId="urn:microsoft.com/office/officeart/2005/8/colors/accent2_1" csCatId="accent2" phldr="1"/>
      <dgm:spPr/>
    </dgm:pt>
    <dgm:pt modelId="{E26CE7DC-77C2-1041-808C-772E4456AFE1}">
      <dgm:prSet phldrT="[Text]"/>
      <dgm:spPr/>
      <dgm:t>
        <a:bodyPr/>
        <a:lstStyle/>
        <a:p>
          <a:r>
            <a:rPr lang="en-US" dirty="0">
              <a:latin typeface="+mj-lt"/>
            </a:rPr>
            <a:t>Data Acquisition</a:t>
          </a:r>
        </a:p>
      </dgm:t>
    </dgm:pt>
    <dgm:pt modelId="{698B4D0F-AF9B-7C4F-BFED-A3C7225C341E}" type="parTrans" cxnId="{A9EB5D43-4A5A-5A47-8452-375D5ADFD55A}">
      <dgm:prSet/>
      <dgm:spPr/>
      <dgm:t>
        <a:bodyPr/>
        <a:lstStyle/>
        <a:p>
          <a:endParaRPr lang="en-US"/>
        </a:p>
      </dgm:t>
    </dgm:pt>
    <dgm:pt modelId="{90BD83DD-78B4-D246-B2A8-3CA8048F02C8}" type="sibTrans" cxnId="{A9EB5D43-4A5A-5A47-8452-375D5ADFD55A}">
      <dgm:prSet/>
      <dgm:spPr/>
      <dgm:t>
        <a:bodyPr/>
        <a:lstStyle/>
        <a:p>
          <a:endParaRPr lang="en-US">
            <a:latin typeface="+mj-lt"/>
          </a:endParaRPr>
        </a:p>
      </dgm:t>
    </dgm:pt>
    <dgm:pt modelId="{7F1C2705-B334-9D43-9EF6-D0B7D1690BDA}">
      <dgm:prSet phldrT="[Text]"/>
      <dgm:spPr/>
      <dgm:t>
        <a:bodyPr/>
        <a:lstStyle/>
        <a:p>
          <a:r>
            <a:rPr lang="en-US" dirty="0">
              <a:latin typeface="+mj-lt"/>
            </a:rPr>
            <a:t>Reconstruction</a:t>
          </a:r>
        </a:p>
      </dgm:t>
    </dgm:pt>
    <dgm:pt modelId="{1A8A4D02-F8CF-2E4A-883A-A20EC964D89F}" type="parTrans" cxnId="{F774BF0F-B2F5-4542-B4FD-C6EDBEE589B4}">
      <dgm:prSet/>
      <dgm:spPr/>
      <dgm:t>
        <a:bodyPr/>
        <a:lstStyle/>
        <a:p>
          <a:endParaRPr lang="en-US"/>
        </a:p>
      </dgm:t>
    </dgm:pt>
    <dgm:pt modelId="{77F9C928-C404-EA42-931B-467B0D71EFC4}" type="sibTrans" cxnId="{F774BF0F-B2F5-4542-B4FD-C6EDBEE589B4}">
      <dgm:prSet/>
      <dgm:spPr/>
      <dgm:t>
        <a:bodyPr/>
        <a:lstStyle/>
        <a:p>
          <a:endParaRPr lang="en-US">
            <a:latin typeface="+mj-lt"/>
          </a:endParaRPr>
        </a:p>
      </dgm:t>
    </dgm:pt>
    <dgm:pt modelId="{39F8F982-3F80-F643-858C-68EC022FBDA3}">
      <dgm:prSet/>
      <dgm:spPr>
        <a:noFill/>
        <a:ln>
          <a:solidFill>
            <a:schemeClr val="accent2"/>
          </a:solidFill>
        </a:ln>
      </dgm:spPr>
      <dgm:t>
        <a:bodyPr/>
        <a:lstStyle/>
        <a:p>
          <a:r>
            <a:rPr lang="en-US" dirty="0">
              <a:latin typeface="+mj-lt"/>
            </a:rPr>
            <a:t>Data Weighting</a:t>
          </a:r>
        </a:p>
      </dgm:t>
    </dgm:pt>
    <dgm:pt modelId="{D95010C1-9B7F-5D48-8284-DA4444C74322}" type="parTrans" cxnId="{41435FC7-6A47-EB4C-9D6A-E412DA88FE64}">
      <dgm:prSet/>
      <dgm:spPr/>
      <dgm:t>
        <a:bodyPr/>
        <a:lstStyle/>
        <a:p>
          <a:endParaRPr lang="en-US"/>
        </a:p>
      </dgm:t>
    </dgm:pt>
    <dgm:pt modelId="{D6D52B77-FCFB-9348-985F-600F1EA33CA9}" type="sibTrans" cxnId="{41435FC7-6A47-EB4C-9D6A-E412DA88FE64}">
      <dgm:prSet/>
      <dgm:spPr/>
      <dgm:t>
        <a:bodyPr/>
        <a:lstStyle/>
        <a:p>
          <a:endParaRPr lang="en-US">
            <a:latin typeface="+mj-lt"/>
          </a:endParaRPr>
        </a:p>
      </dgm:t>
    </dgm:pt>
    <dgm:pt modelId="{2716C221-713B-4B42-90C7-B650A1BF2983}">
      <dgm:prSet/>
      <dgm:spPr>
        <a:noFill/>
        <a:ln>
          <a:solidFill>
            <a:schemeClr val="accent2"/>
          </a:solidFill>
        </a:ln>
      </dgm:spPr>
      <dgm:t>
        <a:bodyPr/>
        <a:lstStyle/>
        <a:p>
          <a:r>
            <a:rPr lang="en-US" dirty="0">
              <a:latin typeface="+mj-lt"/>
            </a:rPr>
            <a:t>Correction</a:t>
          </a:r>
        </a:p>
      </dgm:t>
    </dgm:pt>
    <dgm:pt modelId="{EBA2853F-FC9D-3247-957A-3FFB1A3605B0}" type="parTrans" cxnId="{C0215894-56C8-8042-BF49-8339DF1CBAFB}">
      <dgm:prSet/>
      <dgm:spPr/>
      <dgm:t>
        <a:bodyPr/>
        <a:lstStyle/>
        <a:p>
          <a:endParaRPr lang="en-US"/>
        </a:p>
      </dgm:t>
    </dgm:pt>
    <dgm:pt modelId="{26FFD74D-0CFB-6048-AFBC-3E0E55311FD8}" type="sibTrans" cxnId="{C0215894-56C8-8042-BF49-8339DF1CBAFB}">
      <dgm:prSet/>
      <dgm:spPr/>
      <dgm:t>
        <a:bodyPr/>
        <a:lstStyle/>
        <a:p>
          <a:endParaRPr lang="en-US">
            <a:latin typeface="+mj-lt"/>
          </a:endParaRPr>
        </a:p>
      </dgm:t>
    </dgm:pt>
    <dgm:pt modelId="{AA292311-6D67-1043-896A-6C83FA8787B4}">
      <dgm:prSet/>
      <dgm:spPr>
        <a:noFill/>
        <a:ln>
          <a:solidFill>
            <a:schemeClr val="accent2"/>
          </a:solidFill>
        </a:ln>
      </dgm:spPr>
      <dgm:t>
        <a:bodyPr/>
        <a:lstStyle/>
        <a:p>
          <a:r>
            <a:rPr lang="en-US" dirty="0">
              <a:latin typeface="+mj-lt"/>
            </a:rPr>
            <a:t>Systematics</a:t>
          </a:r>
        </a:p>
      </dgm:t>
    </dgm:pt>
    <dgm:pt modelId="{1884C306-0F65-F041-9AC8-00C7E3013480}" type="parTrans" cxnId="{EB1634B6-DE5E-6047-9F5C-E6B88B85D6DF}">
      <dgm:prSet/>
      <dgm:spPr/>
      <dgm:t>
        <a:bodyPr/>
        <a:lstStyle/>
        <a:p>
          <a:endParaRPr lang="en-US"/>
        </a:p>
      </dgm:t>
    </dgm:pt>
    <dgm:pt modelId="{5348D2CC-BC2B-304E-B4AB-FFA767D7F762}" type="sibTrans" cxnId="{EB1634B6-DE5E-6047-9F5C-E6B88B85D6DF}">
      <dgm:prSet/>
      <dgm:spPr/>
      <dgm:t>
        <a:bodyPr/>
        <a:lstStyle/>
        <a:p>
          <a:endParaRPr lang="en-US"/>
        </a:p>
      </dgm:t>
    </dgm:pt>
    <dgm:pt modelId="{385DD5C2-AD12-684F-9925-5F36F351AD23}">
      <dgm:prSet/>
      <dgm:spPr/>
      <dgm:t>
        <a:bodyPr/>
        <a:lstStyle/>
        <a:p>
          <a:r>
            <a:rPr lang="en-US" dirty="0" err="1">
              <a:latin typeface="+mj-lt"/>
            </a:rPr>
            <a:t>Histogramming</a:t>
          </a:r>
          <a:endParaRPr lang="en-US" dirty="0">
            <a:latin typeface="+mj-lt"/>
          </a:endParaRPr>
        </a:p>
      </dgm:t>
    </dgm:pt>
    <dgm:pt modelId="{C94717EB-A597-F44B-B2CA-1CAB56CF5DF4}" type="parTrans" cxnId="{2BA02497-06CE-0340-A1EE-B8797C574276}">
      <dgm:prSet/>
      <dgm:spPr/>
      <dgm:t>
        <a:bodyPr/>
        <a:lstStyle/>
        <a:p>
          <a:endParaRPr lang="en-US"/>
        </a:p>
      </dgm:t>
    </dgm:pt>
    <dgm:pt modelId="{374F9161-BF85-4746-80DD-AF8BA242218E}" type="sibTrans" cxnId="{2BA02497-06CE-0340-A1EE-B8797C574276}">
      <dgm:prSet/>
      <dgm:spPr/>
      <dgm:t>
        <a:bodyPr/>
        <a:lstStyle/>
        <a:p>
          <a:endParaRPr lang="en-US"/>
        </a:p>
      </dgm:t>
    </dgm:pt>
    <dgm:pt modelId="{C7F21EA6-CF39-5B42-A39A-D73D7A9285AD}" type="pres">
      <dgm:prSet presAssocID="{8DE6B492-7329-E149-B433-C53AD5D02C65}" presName="linearFlow" presStyleCnt="0">
        <dgm:presLayoutVars>
          <dgm:resizeHandles val="exact"/>
        </dgm:presLayoutVars>
      </dgm:prSet>
      <dgm:spPr/>
    </dgm:pt>
    <dgm:pt modelId="{46F953DE-E95C-D74A-B7E9-60AFB8A98A83}" type="pres">
      <dgm:prSet presAssocID="{E26CE7DC-77C2-1041-808C-772E4456AFE1}" presName="node" presStyleLbl="node1" presStyleIdx="0" presStyleCnt="6" custScaleX="181669" custLinFactX="-136194" custLinFactNeighborX="-200000">
        <dgm:presLayoutVars>
          <dgm:bulletEnabled val="1"/>
        </dgm:presLayoutVars>
      </dgm:prSet>
      <dgm:spPr/>
    </dgm:pt>
    <dgm:pt modelId="{6C71B07A-E991-BB42-A1A1-56B731F69B02}" type="pres">
      <dgm:prSet presAssocID="{90BD83DD-78B4-D246-B2A8-3CA8048F02C8}" presName="sibTrans" presStyleLbl="sibTrans2D1" presStyleIdx="0" presStyleCnt="5" custScaleX="122825" custScaleY="81013"/>
      <dgm:spPr/>
    </dgm:pt>
    <dgm:pt modelId="{6FE8504A-62C7-5D45-8B97-F00B935C8C06}" type="pres">
      <dgm:prSet presAssocID="{90BD83DD-78B4-D246-B2A8-3CA8048F02C8}" presName="connectorText" presStyleLbl="sibTrans2D1" presStyleIdx="0" presStyleCnt="5"/>
      <dgm:spPr/>
    </dgm:pt>
    <dgm:pt modelId="{C20A09E3-6235-3C40-94E3-BE92465AC51E}" type="pres">
      <dgm:prSet presAssocID="{7F1C2705-B334-9D43-9EF6-D0B7D1690BDA}" presName="node" presStyleLbl="node1" presStyleIdx="1" presStyleCnt="6" custScaleX="181669" custLinFactX="-136194" custLinFactNeighborX="-200000">
        <dgm:presLayoutVars>
          <dgm:bulletEnabled val="1"/>
        </dgm:presLayoutVars>
      </dgm:prSet>
      <dgm:spPr/>
    </dgm:pt>
    <dgm:pt modelId="{02DB8563-7135-824D-BB0C-F8DB934378FB}" type="pres">
      <dgm:prSet presAssocID="{77F9C928-C404-EA42-931B-467B0D71EFC4}" presName="sibTrans" presStyleLbl="sibTrans2D1" presStyleIdx="1" presStyleCnt="5" custScaleX="122825" custScaleY="81013"/>
      <dgm:spPr/>
    </dgm:pt>
    <dgm:pt modelId="{0B049257-FD44-F549-A53C-89B4E7D58BE2}" type="pres">
      <dgm:prSet presAssocID="{77F9C928-C404-EA42-931B-467B0D71EFC4}" presName="connectorText" presStyleLbl="sibTrans2D1" presStyleIdx="1" presStyleCnt="5"/>
      <dgm:spPr/>
    </dgm:pt>
    <dgm:pt modelId="{7D0BF38F-F175-694A-8AF0-F09FA8B93915}" type="pres">
      <dgm:prSet presAssocID="{39F8F982-3F80-F643-858C-68EC022FBDA3}" presName="node" presStyleLbl="node1" presStyleIdx="2" presStyleCnt="6" custScaleX="181669" custLinFactX="-136194" custLinFactNeighborX="-200000">
        <dgm:presLayoutVars>
          <dgm:bulletEnabled val="1"/>
        </dgm:presLayoutVars>
      </dgm:prSet>
      <dgm:spPr/>
    </dgm:pt>
    <dgm:pt modelId="{8565FED7-A8F9-1A45-8895-236AC3F79978}" type="pres">
      <dgm:prSet presAssocID="{D6D52B77-FCFB-9348-985F-600F1EA33CA9}" presName="sibTrans" presStyleLbl="sibTrans2D1" presStyleIdx="2" presStyleCnt="5" custScaleX="122825" custScaleY="81013"/>
      <dgm:spPr/>
    </dgm:pt>
    <dgm:pt modelId="{F3A9BAA7-3C2F-B74C-8611-8C93F66B7394}" type="pres">
      <dgm:prSet presAssocID="{D6D52B77-FCFB-9348-985F-600F1EA33CA9}" presName="connectorText" presStyleLbl="sibTrans2D1" presStyleIdx="2" presStyleCnt="5"/>
      <dgm:spPr/>
    </dgm:pt>
    <dgm:pt modelId="{984E9EAA-69E7-804E-8685-136F192D3636}" type="pres">
      <dgm:prSet presAssocID="{385DD5C2-AD12-684F-9925-5F36F351AD23}" presName="node" presStyleLbl="node1" presStyleIdx="3" presStyleCnt="6" custScaleX="181669">
        <dgm:presLayoutVars>
          <dgm:bulletEnabled val="1"/>
        </dgm:presLayoutVars>
      </dgm:prSet>
      <dgm:spPr/>
    </dgm:pt>
    <dgm:pt modelId="{7D289528-B653-EC40-9491-E3D68EA36EEE}" type="pres">
      <dgm:prSet presAssocID="{374F9161-BF85-4746-80DD-AF8BA242218E}" presName="sibTrans" presStyleLbl="sibTrans2D1" presStyleIdx="3" presStyleCnt="5"/>
      <dgm:spPr/>
    </dgm:pt>
    <dgm:pt modelId="{AEE3B1A7-B7B9-2640-A786-AB34EA45E555}" type="pres">
      <dgm:prSet presAssocID="{374F9161-BF85-4746-80DD-AF8BA242218E}" presName="connectorText" presStyleLbl="sibTrans2D1" presStyleIdx="3" presStyleCnt="5"/>
      <dgm:spPr/>
    </dgm:pt>
    <dgm:pt modelId="{00E87499-EA22-394B-A8D9-E8370AF1BE08}" type="pres">
      <dgm:prSet presAssocID="{2716C221-713B-4B42-90C7-B650A1BF2983}" presName="node" presStyleLbl="node1" presStyleIdx="4" presStyleCnt="6" custScaleX="181669" custLinFactX="-136194" custLinFactNeighborX="-200000">
        <dgm:presLayoutVars>
          <dgm:bulletEnabled val="1"/>
        </dgm:presLayoutVars>
      </dgm:prSet>
      <dgm:spPr/>
    </dgm:pt>
    <dgm:pt modelId="{005590D9-3B0F-8146-B5C8-0114E3E34C96}" type="pres">
      <dgm:prSet presAssocID="{26FFD74D-0CFB-6048-AFBC-3E0E55311FD8}" presName="sibTrans" presStyleLbl="sibTrans2D1" presStyleIdx="4" presStyleCnt="5" custScaleX="122825" custScaleY="81013"/>
      <dgm:spPr/>
    </dgm:pt>
    <dgm:pt modelId="{8B94D4DC-51A3-E04C-9C2A-B44C73EBD066}" type="pres">
      <dgm:prSet presAssocID="{26FFD74D-0CFB-6048-AFBC-3E0E55311FD8}" presName="connectorText" presStyleLbl="sibTrans2D1" presStyleIdx="4" presStyleCnt="5"/>
      <dgm:spPr/>
    </dgm:pt>
    <dgm:pt modelId="{CCAC6855-38C5-5543-BADD-20558A1700C8}" type="pres">
      <dgm:prSet presAssocID="{AA292311-6D67-1043-896A-6C83FA8787B4}" presName="node" presStyleLbl="node1" presStyleIdx="5" presStyleCnt="6" custScaleX="181669" custLinFactX="-136194" custLinFactNeighborX="-200000">
        <dgm:presLayoutVars>
          <dgm:bulletEnabled val="1"/>
        </dgm:presLayoutVars>
      </dgm:prSet>
      <dgm:spPr/>
    </dgm:pt>
  </dgm:ptLst>
  <dgm:cxnLst>
    <dgm:cxn modelId="{F774BF0F-B2F5-4542-B4FD-C6EDBEE589B4}" srcId="{8DE6B492-7329-E149-B433-C53AD5D02C65}" destId="{7F1C2705-B334-9D43-9EF6-D0B7D1690BDA}" srcOrd="1" destOrd="0" parTransId="{1A8A4D02-F8CF-2E4A-883A-A20EC964D89F}" sibTransId="{77F9C928-C404-EA42-931B-467B0D71EFC4}"/>
    <dgm:cxn modelId="{065EDB18-26FE-C34D-B6FA-4DF1249187FF}" type="presOf" srcId="{D6D52B77-FCFB-9348-985F-600F1EA33CA9}" destId="{F3A9BAA7-3C2F-B74C-8611-8C93F66B7394}" srcOrd="1" destOrd="0" presId="urn:microsoft.com/office/officeart/2005/8/layout/process2"/>
    <dgm:cxn modelId="{2E5F4A23-6F35-0842-B240-22651FFACEAC}" type="presOf" srcId="{D6D52B77-FCFB-9348-985F-600F1EA33CA9}" destId="{8565FED7-A8F9-1A45-8895-236AC3F79978}" srcOrd="0" destOrd="0" presId="urn:microsoft.com/office/officeart/2005/8/layout/process2"/>
    <dgm:cxn modelId="{4BA77F28-34A6-1446-BA30-F7D9B4B1D247}" type="presOf" srcId="{8DE6B492-7329-E149-B433-C53AD5D02C65}" destId="{C7F21EA6-CF39-5B42-A39A-D73D7A9285AD}" srcOrd="0" destOrd="0" presId="urn:microsoft.com/office/officeart/2005/8/layout/process2"/>
    <dgm:cxn modelId="{E84C9F29-7313-C14F-85F0-B4F4B4FF9A23}" type="presOf" srcId="{374F9161-BF85-4746-80DD-AF8BA242218E}" destId="{AEE3B1A7-B7B9-2640-A786-AB34EA45E555}" srcOrd="1" destOrd="0" presId="urn:microsoft.com/office/officeart/2005/8/layout/process2"/>
    <dgm:cxn modelId="{A9EB5D43-4A5A-5A47-8452-375D5ADFD55A}" srcId="{8DE6B492-7329-E149-B433-C53AD5D02C65}" destId="{E26CE7DC-77C2-1041-808C-772E4456AFE1}" srcOrd="0" destOrd="0" parTransId="{698B4D0F-AF9B-7C4F-BFED-A3C7225C341E}" sibTransId="{90BD83DD-78B4-D246-B2A8-3CA8048F02C8}"/>
    <dgm:cxn modelId="{9F080E4B-23EB-2A4C-9D85-880E2A114671}" type="presOf" srcId="{374F9161-BF85-4746-80DD-AF8BA242218E}" destId="{7D289528-B653-EC40-9491-E3D68EA36EEE}" srcOrd="0" destOrd="0" presId="urn:microsoft.com/office/officeart/2005/8/layout/process2"/>
    <dgm:cxn modelId="{44A2C95D-97FF-5649-B2C8-38A1766FE507}" type="presOf" srcId="{77F9C928-C404-EA42-931B-467B0D71EFC4}" destId="{02DB8563-7135-824D-BB0C-F8DB934378FB}" srcOrd="0" destOrd="0" presId="urn:microsoft.com/office/officeart/2005/8/layout/process2"/>
    <dgm:cxn modelId="{B114925E-C673-4B4C-BFD3-B99E8697C223}" type="presOf" srcId="{385DD5C2-AD12-684F-9925-5F36F351AD23}" destId="{984E9EAA-69E7-804E-8685-136F192D3636}" srcOrd="0" destOrd="0" presId="urn:microsoft.com/office/officeart/2005/8/layout/process2"/>
    <dgm:cxn modelId="{14AFD268-B366-9045-93A3-EEE27A93CC17}" type="presOf" srcId="{77F9C928-C404-EA42-931B-467B0D71EFC4}" destId="{0B049257-FD44-F549-A53C-89B4E7D58BE2}" srcOrd="1" destOrd="0" presId="urn:microsoft.com/office/officeart/2005/8/layout/process2"/>
    <dgm:cxn modelId="{2F3A3A6F-2E94-934F-AF5F-944C548C9A2C}" type="presOf" srcId="{E26CE7DC-77C2-1041-808C-772E4456AFE1}" destId="{46F953DE-E95C-D74A-B7E9-60AFB8A98A83}" srcOrd="0" destOrd="0" presId="urn:microsoft.com/office/officeart/2005/8/layout/process2"/>
    <dgm:cxn modelId="{45F8F990-9143-EF48-A643-A9B751FE57F1}" type="presOf" srcId="{39F8F982-3F80-F643-858C-68EC022FBDA3}" destId="{7D0BF38F-F175-694A-8AF0-F09FA8B93915}" srcOrd="0" destOrd="0" presId="urn:microsoft.com/office/officeart/2005/8/layout/process2"/>
    <dgm:cxn modelId="{C0215894-56C8-8042-BF49-8339DF1CBAFB}" srcId="{8DE6B492-7329-E149-B433-C53AD5D02C65}" destId="{2716C221-713B-4B42-90C7-B650A1BF2983}" srcOrd="4" destOrd="0" parTransId="{EBA2853F-FC9D-3247-957A-3FFB1A3605B0}" sibTransId="{26FFD74D-0CFB-6048-AFBC-3E0E55311FD8}"/>
    <dgm:cxn modelId="{1B5C5D94-5407-794F-990A-8B32A01C3D5A}" type="presOf" srcId="{90BD83DD-78B4-D246-B2A8-3CA8048F02C8}" destId="{6FE8504A-62C7-5D45-8B97-F00B935C8C06}" srcOrd="1" destOrd="0" presId="urn:microsoft.com/office/officeart/2005/8/layout/process2"/>
    <dgm:cxn modelId="{2BA02497-06CE-0340-A1EE-B8797C574276}" srcId="{8DE6B492-7329-E149-B433-C53AD5D02C65}" destId="{385DD5C2-AD12-684F-9925-5F36F351AD23}" srcOrd="3" destOrd="0" parTransId="{C94717EB-A597-F44B-B2CA-1CAB56CF5DF4}" sibTransId="{374F9161-BF85-4746-80DD-AF8BA242218E}"/>
    <dgm:cxn modelId="{9FE0C6A8-181A-A844-A91F-53EBC40C925B}" type="presOf" srcId="{7F1C2705-B334-9D43-9EF6-D0B7D1690BDA}" destId="{C20A09E3-6235-3C40-94E3-BE92465AC51E}" srcOrd="0" destOrd="0" presId="urn:microsoft.com/office/officeart/2005/8/layout/process2"/>
    <dgm:cxn modelId="{93F684A9-5654-6843-9EB2-C97209F958B0}" type="presOf" srcId="{90BD83DD-78B4-D246-B2A8-3CA8048F02C8}" destId="{6C71B07A-E991-BB42-A1A1-56B731F69B02}" srcOrd="0" destOrd="0" presId="urn:microsoft.com/office/officeart/2005/8/layout/process2"/>
    <dgm:cxn modelId="{EB1634B6-DE5E-6047-9F5C-E6B88B85D6DF}" srcId="{8DE6B492-7329-E149-B433-C53AD5D02C65}" destId="{AA292311-6D67-1043-896A-6C83FA8787B4}" srcOrd="5" destOrd="0" parTransId="{1884C306-0F65-F041-9AC8-00C7E3013480}" sibTransId="{5348D2CC-BC2B-304E-B4AB-FFA767D7F762}"/>
    <dgm:cxn modelId="{41435FC7-6A47-EB4C-9D6A-E412DA88FE64}" srcId="{8DE6B492-7329-E149-B433-C53AD5D02C65}" destId="{39F8F982-3F80-F643-858C-68EC022FBDA3}" srcOrd="2" destOrd="0" parTransId="{D95010C1-9B7F-5D48-8284-DA4444C74322}" sibTransId="{D6D52B77-FCFB-9348-985F-600F1EA33CA9}"/>
    <dgm:cxn modelId="{FDC7BEDF-DCC8-5443-93F0-A2440951D6B5}" type="presOf" srcId="{26FFD74D-0CFB-6048-AFBC-3E0E55311FD8}" destId="{005590D9-3B0F-8146-B5C8-0114E3E34C96}" srcOrd="0" destOrd="0" presId="urn:microsoft.com/office/officeart/2005/8/layout/process2"/>
    <dgm:cxn modelId="{07A841E9-B4EB-464B-8966-D69FCDE54269}" type="presOf" srcId="{2716C221-713B-4B42-90C7-B650A1BF2983}" destId="{00E87499-EA22-394B-A8D9-E8370AF1BE08}" srcOrd="0" destOrd="0" presId="urn:microsoft.com/office/officeart/2005/8/layout/process2"/>
    <dgm:cxn modelId="{D6CF8DF9-3313-1346-B554-176196E5B079}" type="presOf" srcId="{26FFD74D-0CFB-6048-AFBC-3E0E55311FD8}" destId="{8B94D4DC-51A3-E04C-9C2A-B44C73EBD066}" srcOrd="1" destOrd="0" presId="urn:microsoft.com/office/officeart/2005/8/layout/process2"/>
    <dgm:cxn modelId="{DF8B68FD-C9EE-1941-8E8E-DB7EF33098B4}" type="presOf" srcId="{AA292311-6D67-1043-896A-6C83FA8787B4}" destId="{CCAC6855-38C5-5543-BADD-20558A1700C8}" srcOrd="0" destOrd="0" presId="urn:microsoft.com/office/officeart/2005/8/layout/process2"/>
    <dgm:cxn modelId="{27635F9B-9B9D-9942-967C-B5E853FD07E2}" type="presParOf" srcId="{C7F21EA6-CF39-5B42-A39A-D73D7A9285AD}" destId="{46F953DE-E95C-D74A-B7E9-60AFB8A98A83}" srcOrd="0" destOrd="0" presId="urn:microsoft.com/office/officeart/2005/8/layout/process2"/>
    <dgm:cxn modelId="{6EAC6B39-1D00-B646-874E-5882CAFCFBCC}" type="presParOf" srcId="{C7F21EA6-CF39-5B42-A39A-D73D7A9285AD}" destId="{6C71B07A-E991-BB42-A1A1-56B731F69B02}" srcOrd="1" destOrd="0" presId="urn:microsoft.com/office/officeart/2005/8/layout/process2"/>
    <dgm:cxn modelId="{005E5E1E-53A3-BA47-BAEE-0913C4D271EC}" type="presParOf" srcId="{6C71B07A-E991-BB42-A1A1-56B731F69B02}" destId="{6FE8504A-62C7-5D45-8B97-F00B935C8C06}" srcOrd="0" destOrd="0" presId="urn:microsoft.com/office/officeart/2005/8/layout/process2"/>
    <dgm:cxn modelId="{054F2B6D-8C72-5D46-A561-3DE00EB18E07}" type="presParOf" srcId="{C7F21EA6-CF39-5B42-A39A-D73D7A9285AD}" destId="{C20A09E3-6235-3C40-94E3-BE92465AC51E}" srcOrd="2" destOrd="0" presId="urn:microsoft.com/office/officeart/2005/8/layout/process2"/>
    <dgm:cxn modelId="{8DBCA6A8-A7AC-074F-BC89-8301D7FD90AA}" type="presParOf" srcId="{C7F21EA6-CF39-5B42-A39A-D73D7A9285AD}" destId="{02DB8563-7135-824D-BB0C-F8DB934378FB}" srcOrd="3" destOrd="0" presId="urn:microsoft.com/office/officeart/2005/8/layout/process2"/>
    <dgm:cxn modelId="{AC15F20C-1A8B-6F46-ADA5-EA9B477F6901}" type="presParOf" srcId="{02DB8563-7135-824D-BB0C-F8DB934378FB}" destId="{0B049257-FD44-F549-A53C-89B4E7D58BE2}" srcOrd="0" destOrd="0" presId="urn:microsoft.com/office/officeart/2005/8/layout/process2"/>
    <dgm:cxn modelId="{594EE716-771F-704D-B080-2C35FBF6053E}" type="presParOf" srcId="{C7F21EA6-CF39-5B42-A39A-D73D7A9285AD}" destId="{7D0BF38F-F175-694A-8AF0-F09FA8B93915}" srcOrd="4" destOrd="0" presId="urn:microsoft.com/office/officeart/2005/8/layout/process2"/>
    <dgm:cxn modelId="{8A533275-CC0B-3042-9B03-BA2A0B66A960}" type="presParOf" srcId="{C7F21EA6-CF39-5B42-A39A-D73D7A9285AD}" destId="{8565FED7-A8F9-1A45-8895-236AC3F79978}" srcOrd="5" destOrd="0" presId="urn:microsoft.com/office/officeart/2005/8/layout/process2"/>
    <dgm:cxn modelId="{3DDBD69A-7E07-5748-8DD2-5739C9F415E3}" type="presParOf" srcId="{8565FED7-A8F9-1A45-8895-236AC3F79978}" destId="{F3A9BAA7-3C2F-B74C-8611-8C93F66B7394}" srcOrd="0" destOrd="0" presId="urn:microsoft.com/office/officeart/2005/8/layout/process2"/>
    <dgm:cxn modelId="{67A669C9-FEBA-E64D-8139-4BD91F93543B}" type="presParOf" srcId="{C7F21EA6-CF39-5B42-A39A-D73D7A9285AD}" destId="{984E9EAA-69E7-804E-8685-136F192D3636}" srcOrd="6" destOrd="0" presId="urn:microsoft.com/office/officeart/2005/8/layout/process2"/>
    <dgm:cxn modelId="{55D8A256-690D-BF4D-8962-6B5D495F5EA2}" type="presParOf" srcId="{C7F21EA6-CF39-5B42-A39A-D73D7A9285AD}" destId="{7D289528-B653-EC40-9491-E3D68EA36EEE}" srcOrd="7" destOrd="0" presId="urn:microsoft.com/office/officeart/2005/8/layout/process2"/>
    <dgm:cxn modelId="{0C27DE4F-80D4-0946-B9D4-62BBD8F20D0B}" type="presParOf" srcId="{7D289528-B653-EC40-9491-E3D68EA36EEE}" destId="{AEE3B1A7-B7B9-2640-A786-AB34EA45E555}" srcOrd="0" destOrd="0" presId="urn:microsoft.com/office/officeart/2005/8/layout/process2"/>
    <dgm:cxn modelId="{CE233616-C76A-EB45-BC3B-0B9C26D5A3DF}" type="presParOf" srcId="{C7F21EA6-CF39-5B42-A39A-D73D7A9285AD}" destId="{00E87499-EA22-394B-A8D9-E8370AF1BE08}" srcOrd="8" destOrd="0" presId="urn:microsoft.com/office/officeart/2005/8/layout/process2"/>
    <dgm:cxn modelId="{0A952A0A-35D5-E44E-B985-88D5D0E24A01}" type="presParOf" srcId="{C7F21EA6-CF39-5B42-A39A-D73D7A9285AD}" destId="{005590D9-3B0F-8146-B5C8-0114E3E34C96}" srcOrd="9" destOrd="0" presId="urn:microsoft.com/office/officeart/2005/8/layout/process2"/>
    <dgm:cxn modelId="{CD556916-3C93-E242-88FE-DCE64DBE3F4B}" type="presParOf" srcId="{005590D9-3B0F-8146-B5C8-0114E3E34C96}" destId="{8B94D4DC-51A3-E04C-9C2A-B44C73EBD066}" srcOrd="0" destOrd="0" presId="urn:microsoft.com/office/officeart/2005/8/layout/process2"/>
    <dgm:cxn modelId="{720206AD-F864-FD43-9EFE-B8B14B353B47}" type="presParOf" srcId="{C7F21EA6-CF39-5B42-A39A-D73D7A9285AD}" destId="{CCAC6855-38C5-5543-BADD-20558A1700C8}" srcOrd="10"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3483401-2109-C743-BD74-BA17051ACDB9}" type="doc">
      <dgm:prSet loTypeId="urn:microsoft.com/office/officeart/2005/8/layout/process1" loCatId="" qsTypeId="urn:microsoft.com/office/officeart/2005/8/quickstyle/simple1" qsCatId="simple" csTypeId="urn:microsoft.com/office/officeart/2005/8/colors/colorful1" csCatId="colorful" phldr="1"/>
      <dgm:spPr/>
    </dgm:pt>
    <dgm:pt modelId="{91251DE8-B8E1-2C4C-9AAA-91020E0B5046}">
      <dgm:prSet phldrT="[Text]"/>
      <dgm:spPr/>
      <dgm:t>
        <a:bodyPr/>
        <a:lstStyle/>
        <a:p>
          <a:r>
            <a:rPr lang="en-US" dirty="0"/>
            <a:t>Completed Analysis &amp; Documentation</a:t>
          </a:r>
        </a:p>
      </dgm:t>
    </dgm:pt>
    <dgm:pt modelId="{FBBD19E7-650D-0E47-8E59-B4F22D52E273}" type="parTrans" cxnId="{7E5F8D7D-7ADD-024C-B924-D8BAA096BF93}">
      <dgm:prSet/>
      <dgm:spPr/>
      <dgm:t>
        <a:bodyPr/>
        <a:lstStyle/>
        <a:p>
          <a:endParaRPr lang="en-US"/>
        </a:p>
      </dgm:t>
    </dgm:pt>
    <dgm:pt modelId="{AE75CD72-1155-2E45-8FB2-82AB7C9E3A54}" type="sibTrans" cxnId="{7E5F8D7D-7ADD-024C-B924-D8BAA096BF93}">
      <dgm:prSet/>
      <dgm:spPr/>
      <dgm:t>
        <a:bodyPr/>
        <a:lstStyle/>
        <a:p>
          <a:endParaRPr lang="en-US"/>
        </a:p>
      </dgm:t>
    </dgm:pt>
    <dgm:pt modelId="{AE906325-1201-C64E-9F3E-3638F8A5DF5C}">
      <dgm:prSet phldrT="[Text]"/>
      <dgm:spPr/>
      <dgm:t>
        <a:bodyPr/>
        <a:lstStyle/>
        <a:p>
          <a:r>
            <a:rPr lang="en-US" dirty="0"/>
            <a:t>Internal Group Review</a:t>
          </a:r>
        </a:p>
      </dgm:t>
    </dgm:pt>
    <dgm:pt modelId="{AA36370F-728D-A34C-AE16-24DCF797C73C}" type="parTrans" cxnId="{05E04CBA-FAA4-BB43-94C1-0D572C9817F6}">
      <dgm:prSet/>
      <dgm:spPr/>
      <dgm:t>
        <a:bodyPr/>
        <a:lstStyle/>
        <a:p>
          <a:endParaRPr lang="en-US"/>
        </a:p>
      </dgm:t>
    </dgm:pt>
    <dgm:pt modelId="{F6A6EBB4-00A8-5644-86DB-39D04AC6BDAE}" type="sibTrans" cxnId="{05E04CBA-FAA4-BB43-94C1-0D572C9817F6}">
      <dgm:prSet/>
      <dgm:spPr/>
      <dgm:t>
        <a:bodyPr/>
        <a:lstStyle/>
        <a:p>
          <a:endParaRPr lang="en-US"/>
        </a:p>
      </dgm:t>
    </dgm:pt>
    <dgm:pt modelId="{966784CD-BB7D-AE4B-89A6-22EF4B8E6DA1}">
      <dgm:prSet phldrT="[Text]"/>
      <dgm:spPr/>
      <dgm:t>
        <a:bodyPr/>
        <a:lstStyle/>
        <a:p>
          <a:r>
            <a:rPr lang="en-US" dirty="0"/>
            <a:t>External Review</a:t>
          </a:r>
        </a:p>
      </dgm:t>
    </dgm:pt>
    <dgm:pt modelId="{43F2C20C-4DED-2A41-AB67-710B80F5CBD3}" type="parTrans" cxnId="{3439366E-055F-204C-8912-9F7EFBD4C0B1}">
      <dgm:prSet/>
      <dgm:spPr/>
      <dgm:t>
        <a:bodyPr/>
        <a:lstStyle/>
        <a:p>
          <a:endParaRPr lang="en-US"/>
        </a:p>
      </dgm:t>
    </dgm:pt>
    <dgm:pt modelId="{5A758FF0-0E29-2247-AFBC-3FD52751EEA3}" type="sibTrans" cxnId="{3439366E-055F-204C-8912-9F7EFBD4C0B1}">
      <dgm:prSet/>
      <dgm:spPr/>
      <dgm:t>
        <a:bodyPr/>
        <a:lstStyle/>
        <a:p>
          <a:endParaRPr lang="en-US"/>
        </a:p>
      </dgm:t>
    </dgm:pt>
    <dgm:pt modelId="{79ED6193-C9DD-F343-98F3-110BE9845CC6}">
      <dgm:prSet/>
      <dgm:spPr/>
      <dgm:t>
        <a:bodyPr/>
        <a:lstStyle/>
        <a:p>
          <a:r>
            <a:rPr lang="en-US" dirty="0"/>
            <a:t>Collaboration Review</a:t>
          </a:r>
        </a:p>
      </dgm:t>
    </dgm:pt>
    <dgm:pt modelId="{385C7691-DFC1-074D-9ED0-9BC4337BF133}" type="parTrans" cxnId="{4C7212D3-BEE0-5541-9D8D-74BB845E23D4}">
      <dgm:prSet/>
      <dgm:spPr/>
      <dgm:t>
        <a:bodyPr/>
        <a:lstStyle/>
        <a:p>
          <a:endParaRPr lang="en-US"/>
        </a:p>
      </dgm:t>
    </dgm:pt>
    <dgm:pt modelId="{13CC8872-86E3-7144-9B6E-5925108570E8}" type="sibTrans" cxnId="{4C7212D3-BEE0-5541-9D8D-74BB845E23D4}">
      <dgm:prSet/>
      <dgm:spPr/>
      <dgm:t>
        <a:bodyPr/>
        <a:lstStyle/>
        <a:p>
          <a:endParaRPr lang="en-US"/>
        </a:p>
      </dgm:t>
    </dgm:pt>
    <dgm:pt modelId="{B61DF0DA-1247-D849-B5C7-B243C234A2D9}">
      <dgm:prSet/>
      <dgm:spPr/>
      <dgm:t>
        <a:bodyPr/>
        <a:lstStyle/>
        <a:p>
          <a:r>
            <a:rPr lang="en-US" dirty="0"/>
            <a:t>Global Review</a:t>
          </a:r>
        </a:p>
      </dgm:t>
    </dgm:pt>
    <dgm:pt modelId="{947827E3-7A25-7547-ADF9-60B49F8F1E59}" type="parTrans" cxnId="{FE2105E4-826F-3C47-BA4F-CDF13CE74DFE}">
      <dgm:prSet/>
      <dgm:spPr/>
      <dgm:t>
        <a:bodyPr/>
        <a:lstStyle/>
        <a:p>
          <a:endParaRPr lang="en-US"/>
        </a:p>
      </dgm:t>
    </dgm:pt>
    <dgm:pt modelId="{1E749B7F-AD12-6F4C-8EC2-7E00FC7E0CE7}" type="sibTrans" cxnId="{FE2105E4-826F-3C47-BA4F-CDF13CE74DFE}">
      <dgm:prSet/>
      <dgm:spPr/>
      <dgm:t>
        <a:bodyPr/>
        <a:lstStyle/>
        <a:p>
          <a:endParaRPr lang="en-US"/>
        </a:p>
      </dgm:t>
    </dgm:pt>
    <dgm:pt modelId="{536A1954-5F66-3A43-9796-91E1167E0F71}">
      <dgm:prSet/>
      <dgm:spPr/>
      <dgm:t>
        <a:bodyPr/>
        <a:lstStyle/>
        <a:p>
          <a:r>
            <a:rPr lang="en-US" dirty="0"/>
            <a:t>Unblinding</a:t>
          </a:r>
        </a:p>
      </dgm:t>
    </dgm:pt>
    <dgm:pt modelId="{38F1DFCE-B180-A045-8980-19BBA6CD108B}" type="parTrans" cxnId="{BC4E196A-E4E3-EE43-95B1-CE118D55DC7B}">
      <dgm:prSet/>
      <dgm:spPr/>
      <dgm:t>
        <a:bodyPr/>
        <a:lstStyle/>
        <a:p>
          <a:endParaRPr lang="en-US"/>
        </a:p>
      </dgm:t>
    </dgm:pt>
    <dgm:pt modelId="{974973F5-DF34-CE44-8B9F-A1A3D4EF2DF9}" type="sibTrans" cxnId="{BC4E196A-E4E3-EE43-95B1-CE118D55DC7B}">
      <dgm:prSet/>
      <dgm:spPr/>
      <dgm:t>
        <a:bodyPr/>
        <a:lstStyle/>
        <a:p>
          <a:endParaRPr lang="en-US"/>
        </a:p>
      </dgm:t>
    </dgm:pt>
    <dgm:pt modelId="{7A632066-570B-5F45-B578-1DF261D31F12}" type="pres">
      <dgm:prSet presAssocID="{E3483401-2109-C743-BD74-BA17051ACDB9}" presName="Name0" presStyleCnt="0">
        <dgm:presLayoutVars>
          <dgm:dir/>
          <dgm:resizeHandles val="exact"/>
        </dgm:presLayoutVars>
      </dgm:prSet>
      <dgm:spPr/>
    </dgm:pt>
    <dgm:pt modelId="{C7430800-F21B-8D45-8C3B-9F21CA6A9929}" type="pres">
      <dgm:prSet presAssocID="{91251DE8-B8E1-2C4C-9AAA-91020E0B5046}" presName="node" presStyleLbl="node1" presStyleIdx="0" presStyleCnt="6">
        <dgm:presLayoutVars>
          <dgm:bulletEnabled val="1"/>
        </dgm:presLayoutVars>
      </dgm:prSet>
      <dgm:spPr/>
    </dgm:pt>
    <dgm:pt modelId="{E86BBC65-8CB6-414C-9F12-C9DD35E77A16}" type="pres">
      <dgm:prSet presAssocID="{AE75CD72-1155-2E45-8FB2-82AB7C9E3A54}" presName="sibTrans" presStyleLbl="sibTrans2D1" presStyleIdx="0" presStyleCnt="5"/>
      <dgm:spPr/>
    </dgm:pt>
    <dgm:pt modelId="{AFF5EB5C-714A-A44F-989B-8D1076D7A9E6}" type="pres">
      <dgm:prSet presAssocID="{AE75CD72-1155-2E45-8FB2-82AB7C9E3A54}" presName="connectorText" presStyleLbl="sibTrans2D1" presStyleIdx="0" presStyleCnt="5"/>
      <dgm:spPr/>
    </dgm:pt>
    <dgm:pt modelId="{1EE78166-EE11-9A4B-9F2D-99C497BD2EFB}" type="pres">
      <dgm:prSet presAssocID="{AE906325-1201-C64E-9F3E-3638F8A5DF5C}" presName="node" presStyleLbl="node1" presStyleIdx="1" presStyleCnt="6">
        <dgm:presLayoutVars>
          <dgm:bulletEnabled val="1"/>
        </dgm:presLayoutVars>
      </dgm:prSet>
      <dgm:spPr/>
    </dgm:pt>
    <dgm:pt modelId="{D7166182-C186-D044-80E7-567660A8D993}" type="pres">
      <dgm:prSet presAssocID="{F6A6EBB4-00A8-5644-86DB-39D04AC6BDAE}" presName="sibTrans" presStyleLbl="sibTrans2D1" presStyleIdx="1" presStyleCnt="5"/>
      <dgm:spPr/>
    </dgm:pt>
    <dgm:pt modelId="{A56C99A8-C670-CA4C-98C8-385502696CAE}" type="pres">
      <dgm:prSet presAssocID="{F6A6EBB4-00A8-5644-86DB-39D04AC6BDAE}" presName="connectorText" presStyleLbl="sibTrans2D1" presStyleIdx="1" presStyleCnt="5"/>
      <dgm:spPr/>
    </dgm:pt>
    <dgm:pt modelId="{6254C7CE-30D6-CC4B-B43B-72DA0C20385A}" type="pres">
      <dgm:prSet presAssocID="{966784CD-BB7D-AE4B-89A6-22EF4B8E6DA1}" presName="node" presStyleLbl="node1" presStyleIdx="2" presStyleCnt="6">
        <dgm:presLayoutVars>
          <dgm:bulletEnabled val="1"/>
        </dgm:presLayoutVars>
      </dgm:prSet>
      <dgm:spPr/>
    </dgm:pt>
    <dgm:pt modelId="{79C1E3B7-18AF-9C48-82CB-E17F81C7055A}" type="pres">
      <dgm:prSet presAssocID="{5A758FF0-0E29-2247-AFBC-3FD52751EEA3}" presName="sibTrans" presStyleLbl="sibTrans2D1" presStyleIdx="2" presStyleCnt="5"/>
      <dgm:spPr/>
    </dgm:pt>
    <dgm:pt modelId="{65061479-70F1-F24C-BEF4-B308D6F95628}" type="pres">
      <dgm:prSet presAssocID="{5A758FF0-0E29-2247-AFBC-3FD52751EEA3}" presName="connectorText" presStyleLbl="sibTrans2D1" presStyleIdx="2" presStyleCnt="5"/>
      <dgm:spPr/>
    </dgm:pt>
    <dgm:pt modelId="{081709F6-FE25-A14C-8DE2-E70796B12C5A}" type="pres">
      <dgm:prSet presAssocID="{79ED6193-C9DD-F343-98F3-110BE9845CC6}" presName="node" presStyleLbl="node1" presStyleIdx="3" presStyleCnt="6">
        <dgm:presLayoutVars>
          <dgm:bulletEnabled val="1"/>
        </dgm:presLayoutVars>
      </dgm:prSet>
      <dgm:spPr/>
    </dgm:pt>
    <dgm:pt modelId="{F4A218C9-CB1B-284F-968C-2D63897FA87C}" type="pres">
      <dgm:prSet presAssocID="{13CC8872-86E3-7144-9B6E-5925108570E8}" presName="sibTrans" presStyleLbl="sibTrans2D1" presStyleIdx="3" presStyleCnt="5"/>
      <dgm:spPr/>
    </dgm:pt>
    <dgm:pt modelId="{786DA130-FDC1-A543-9BB8-EEC4094C8960}" type="pres">
      <dgm:prSet presAssocID="{13CC8872-86E3-7144-9B6E-5925108570E8}" presName="connectorText" presStyleLbl="sibTrans2D1" presStyleIdx="3" presStyleCnt="5"/>
      <dgm:spPr/>
    </dgm:pt>
    <dgm:pt modelId="{BD82E748-83BD-7B4A-907B-564A937CB840}" type="pres">
      <dgm:prSet presAssocID="{B61DF0DA-1247-D849-B5C7-B243C234A2D9}" presName="node" presStyleLbl="node1" presStyleIdx="4" presStyleCnt="6">
        <dgm:presLayoutVars>
          <dgm:bulletEnabled val="1"/>
        </dgm:presLayoutVars>
      </dgm:prSet>
      <dgm:spPr/>
    </dgm:pt>
    <dgm:pt modelId="{CE841A35-EA22-2740-A197-5BA2558F64A1}" type="pres">
      <dgm:prSet presAssocID="{1E749B7F-AD12-6F4C-8EC2-7E00FC7E0CE7}" presName="sibTrans" presStyleLbl="sibTrans2D1" presStyleIdx="4" presStyleCnt="5"/>
      <dgm:spPr/>
    </dgm:pt>
    <dgm:pt modelId="{35B163A2-F558-7545-B331-CAF9785CFF21}" type="pres">
      <dgm:prSet presAssocID="{1E749B7F-AD12-6F4C-8EC2-7E00FC7E0CE7}" presName="connectorText" presStyleLbl="sibTrans2D1" presStyleIdx="4" presStyleCnt="5"/>
      <dgm:spPr/>
    </dgm:pt>
    <dgm:pt modelId="{589DBC84-766C-544D-A069-F090FA1CB110}" type="pres">
      <dgm:prSet presAssocID="{536A1954-5F66-3A43-9796-91E1167E0F71}" presName="node" presStyleLbl="node1" presStyleIdx="5" presStyleCnt="6">
        <dgm:presLayoutVars>
          <dgm:bulletEnabled val="1"/>
        </dgm:presLayoutVars>
      </dgm:prSet>
      <dgm:spPr/>
    </dgm:pt>
  </dgm:ptLst>
  <dgm:cxnLst>
    <dgm:cxn modelId="{DB997102-546E-4244-8D1A-1D0716068D7A}" type="presOf" srcId="{5A758FF0-0E29-2247-AFBC-3FD52751EEA3}" destId="{79C1E3B7-18AF-9C48-82CB-E17F81C7055A}" srcOrd="0" destOrd="0" presId="urn:microsoft.com/office/officeart/2005/8/layout/process1"/>
    <dgm:cxn modelId="{9521A123-B01E-5A4A-ADC4-B64498EFD81C}" type="presOf" srcId="{B61DF0DA-1247-D849-B5C7-B243C234A2D9}" destId="{BD82E748-83BD-7B4A-907B-564A937CB840}" srcOrd="0" destOrd="0" presId="urn:microsoft.com/office/officeart/2005/8/layout/process1"/>
    <dgm:cxn modelId="{2D878226-0CA1-304B-8E6B-881AA078E333}" type="presOf" srcId="{5A758FF0-0E29-2247-AFBC-3FD52751EEA3}" destId="{65061479-70F1-F24C-BEF4-B308D6F95628}" srcOrd="1" destOrd="0" presId="urn:microsoft.com/office/officeart/2005/8/layout/process1"/>
    <dgm:cxn modelId="{C34F1E2A-B5FB-B343-917A-945286D22BAF}" type="presOf" srcId="{1E749B7F-AD12-6F4C-8EC2-7E00FC7E0CE7}" destId="{35B163A2-F558-7545-B331-CAF9785CFF21}" srcOrd="1" destOrd="0" presId="urn:microsoft.com/office/officeart/2005/8/layout/process1"/>
    <dgm:cxn modelId="{F6B12E31-73F6-1E4C-B0A6-58086326541B}" type="presOf" srcId="{E3483401-2109-C743-BD74-BA17051ACDB9}" destId="{7A632066-570B-5F45-B578-1DF261D31F12}" srcOrd="0" destOrd="0" presId="urn:microsoft.com/office/officeart/2005/8/layout/process1"/>
    <dgm:cxn modelId="{1A333244-8397-8640-AB1D-58A027A9E2B8}" type="presOf" srcId="{AE75CD72-1155-2E45-8FB2-82AB7C9E3A54}" destId="{E86BBC65-8CB6-414C-9F12-C9DD35E77A16}" srcOrd="0" destOrd="0" presId="urn:microsoft.com/office/officeart/2005/8/layout/process1"/>
    <dgm:cxn modelId="{C5808448-C384-814A-92AE-086E0D96A49D}" type="presOf" srcId="{F6A6EBB4-00A8-5644-86DB-39D04AC6BDAE}" destId="{D7166182-C186-D044-80E7-567660A8D993}" srcOrd="0" destOrd="0" presId="urn:microsoft.com/office/officeart/2005/8/layout/process1"/>
    <dgm:cxn modelId="{BC4E196A-E4E3-EE43-95B1-CE118D55DC7B}" srcId="{E3483401-2109-C743-BD74-BA17051ACDB9}" destId="{536A1954-5F66-3A43-9796-91E1167E0F71}" srcOrd="5" destOrd="0" parTransId="{38F1DFCE-B180-A045-8980-19BBA6CD108B}" sibTransId="{974973F5-DF34-CE44-8B9F-A1A3D4EF2DF9}"/>
    <dgm:cxn modelId="{3439366E-055F-204C-8912-9F7EFBD4C0B1}" srcId="{E3483401-2109-C743-BD74-BA17051ACDB9}" destId="{966784CD-BB7D-AE4B-89A6-22EF4B8E6DA1}" srcOrd="2" destOrd="0" parTransId="{43F2C20C-4DED-2A41-AB67-710B80F5CBD3}" sibTransId="{5A758FF0-0E29-2247-AFBC-3FD52751EEA3}"/>
    <dgm:cxn modelId="{22B4D87B-BB29-A341-B584-8D9C80DCC6DD}" type="presOf" srcId="{79ED6193-C9DD-F343-98F3-110BE9845CC6}" destId="{081709F6-FE25-A14C-8DE2-E70796B12C5A}" srcOrd="0" destOrd="0" presId="urn:microsoft.com/office/officeart/2005/8/layout/process1"/>
    <dgm:cxn modelId="{7E5F8D7D-7ADD-024C-B924-D8BAA096BF93}" srcId="{E3483401-2109-C743-BD74-BA17051ACDB9}" destId="{91251DE8-B8E1-2C4C-9AAA-91020E0B5046}" srcOrd="0" destOrd="0" parTransId="{FBBD19E7-650D-0E47-8E59-B4F22D52E273}" sibTransId="{AE75CD72-1155-2E45-8FB2-82AB7C9E3A54}"/>
    <dgm:cxn modelId="{414BEEA0-9FAC-C446-8111-F58669791B7B}" type="presOf" srcId="{536A1954-5F66-3A43-9796-91E1167E0F71}" destId="{589DBC84-766C-544D-A069-F090FA1CB110}" srcOrd="0" destOrd="0" presId="urn:microsoft.com/office/officeart/2005/8/layout/process1"/>
    <dgm:cxn modelId="{B28D35B1-1066-D04A-A5BA-B244A22AE605}" type="presOf" srcId="{13CC8872-86E3-7144-9B6E-5925108570E8}" destId="{786DA130-FDC1-A543-9BB8-EEC4094C8960}" srcOrd="1" destOrd="0" presId="urn:microsoft.com/office/officeart/2005/8/layout/process1"/>
    <dgm:cxn modelId="{F023E8B5-C1DF-E242-AFD0-1E409D445063}" type="presOf" srcId="{AE906325-1201-C64E-9F3E-3638F8A5DF5C}" destId="{1EE78166-EE11-9A4B-9F2D-99C497BD2EFB}" srcOrd="0" destOrd="0" presId="urn:microsoft.com/office/officeart/2005/8/layout/process1"/>
    <dgm:cxn modelId="{05E04CBA-FAA4-BB43-94C1-0D572C9817F6}" srcId="{E3483401-2109-C743-BD74-BA17051ACDB9}" destId="{AE906325-1201-C64E-9F3E-3638F8A5DF5C}" srcOrd="1" destOrd="0" parTransId="{AA36370F-728D-A34C-AE16-24DCF797C73C}" sibTransId="{F6A6EBB4-00A8-5644-86DB-39D04AC6BDAE}"/>
    <dgm:cxn modelId="{4C7212D3-BEE0-5541-9D8D-74BB845E23D4}" srcId="{E3483401-2109-C743-BD74-BA17051ACDB9}" destId="{79ED6193-C9DD-F343-98F3-110BE9845CC6}" srcOrd="3" destOrd="0" parTransId="{385C7691-DFC1-074D-9ED0-9BC4337BF133}" sibTransId="{13CC8872-86E3-7144-9B6E-5925108570E8}"/>
    <dgm:cxn modelId="{DB40A0D4-CFD5-9749-8FB6-BC86BF3B76BA}" type="presOf" srcId="{13CC8872-86E3-7144-9B6E-5925108570E8}" destId="{F4A218C9-CB1B-284F-968C-2D63897FA87C}" srcOrd="0" destOrd="0" presId="urn:microsoft.com/office/officeart/2005/8/layout/process1"/>
    <dgm:cxn modelId="{8B665CE0-2578-B547-9CFB-A92D7401102A}" type="presOf" srcId="{91251DE8-B8E1-2C4C-9AAA-91020E0B5046}" destId="{C7430800-F21B-8D45-8C3B-9F21CA6A9929}" srcOrd="0" destOrd="0" presId="urn:microsoft.com/office/officeart/2005/8/layout/process1"/>
    <dgm:cxn modelId="{FE2105E4-826F-3C47-BA4F-CDF13CE74DFE}" srcId="{E3483401-2109-C743-BD74-BA17051ACDB9}" destId="{B61DF0DA-1247-D849-B5C7-B243C234A2D9}" srcOrd="4" destOrd="0" parTransId="{947827E3-7A25-7547-ADF9-60B49F8F1E59}" sibTransId="{1E749B7F-AD12-6F4C-8EC2-7E00FC7E0CE7}"/>
    <dgm:cxn modelId="{C4A91DE7-56A7-894E-8755-1CB0B3274337}" type="presOf" srcId="{F6A6EBB4-00A8-5644-86DB-39D04AC6BDAE}" destId="{A56C99A8-C670-CA4C-98C8-385502696CAE}" srcOrd="1" destOrd="0" presId="urn:microsoft.com/office/officeart/2005/8/layout/process1"/>
    <dgm:cxn modelId="{D2DF31F0-EE12-4540-A55B-D9A72D768B0E}" type="presOf" srcId="{966784CD-BB7D-AE4B-89A6-22EF4B8E6DA1}" destId="{6254C7CE-30D6-CC4B-B43B-72DA0C20385A}" srcOrd="0" destOrd="0" presId="urn:microsoft.com/office/officeart/2005/8/layout/process1"/>
    <dgm:cxn modelId="{1065FAF1-0EE9-4D46-BBD5-B8CC80D59A00}" type="presOf" srcId="{1E749B7F-AD12-6F4C-8EC2-7E00FC7E0CE7}" destId="{CE841A35-EA22-2740-A197-5BA2558F64A1}" srcOrd="0" destOrd="0" presId="urn:microsoft.com/office/officeart/2005/8/layout/process1"/>
    <dgm:cxn modelId="{88B2A5F5-6207-494F-A21F-FF1CEF7FEA57}" type="presOf" srcId="{AE75CD72-1155-2E45-8FB2-82AB7C9E3A54}" destId="{AFF5EB5C-714A-A44F-989B-8D1076D7A9E6}" srcOrd="1" destOrd="0" presId="urn:microsoft.com/office/officeart/2005/8/layout/process1"/>
    <dgm:cxn modelId="{60A162F0-125C-FD45-B899-0F61DA4A26A3}" type="presParOf" srcId="{7A632066-570B-5F45-B578-1DF261D31F12}" destId="{C7430800-F21B-8D45-8C3B-9F21CA6A9929}" srcOrd="0" destOrd="0" presId="urn:microsoft.com/office/officeart/2005/8/layout/process1"/>
    <dgm:cxn modelId="{0BE90C75-2F7F-7C49-BFB1-2C2E69EF70A9}" type="presParOf" srcId="{7A632066-570B-5F45-B578-1DF261D31F12}" destId="{E86BBC65-8CB6-414C-9F12-C9DD35E77A16}" srcOrd="1" destOrd="0" presId="urn:microsoft.com/office/officeart/2005/8/layout/process1"/>
    <dgm:cxn modelId="{584112F6-4EA6-1C45-A30F-D42B245CB02C}" type="presParOf" srcId="{E86BBC65-8CB6-414C-9F12-C9DD35E77A16}" destId="{AFF5EB5C-714A-A44F-989B-8D1076D7A9E6}" srcOrd="0" destOrd="0" presId="urn:microsoft.com/office/officeart/2005/8/layout/process1"/>
    <dgm:cxn modelId="{434F927A-ED9A-694A-99A7-399184755D9A}" type="presParOf" srcId="{7A632066-570B-5F45-B578-1DF261D31F12}" destId="{1EE78166-EE11-9A4B-9F2D-99C497BD2EFB}" srcOrd="2" destOrd="0" presId="urn:microsoft.com/office/officeart/2005/8/layout/process1"/>
    <dgm:cxn modelId="{E36DC6AB-6D79-7942-B58D-68B970D89CD5}" type="presParOf" srcId="{7A632066-570B-5F45-B578-1DF261D31F12}" destId="{D7166182-C186-D044-80E7-567660A8D993}" srcOrd="3" destOrd="0" presId="urn:microsoft.com/office/officeart/2005/8/layout/process1"/>
    <dgm:cxn modelId="{AF3AED18-3A7C-2B4F-80BA-EF99C5D9085F}" type="presParOf" srcId="{D7166182-C186-D044-80E7-567660A8D993}" destId="{A56C99A8-C670-CA4C-98C8-385502696CAE}" srcOrd="0" destOrd="0" presId="urn:microsoft.com/office/officeart/2005/8/layout/process1"/>
    <dgm:cxn modelId="{C28D9E3D-1D47-8F4D-BCBB-6E11B827C7DA}" type="presParOf" srcId="{7A632066-570B-5F45-B578-1DF261D31F12}" destId="{6254C7CE-30D6-CC4B-B43B-72DA0C20385A}" srcOrd="4" destOrd="0" presId="urn:microsoft.com/office/officeart/2005/8/layout/process1"/>
    <dgm:cxn modelId="{14E00CB6-DE22-504A-B0EF-C913B057AD62}" type="presParOf" srcId="{7A632066-570B-5F45-B578-1DF261D31F12}" destId="{79C1E3B7-18AF-9C48-82CB-E17F81C7055A}" srcOrd="5" destOrd="0" presId="urn:microsoft.com/office/officeart/2005/8/layout/process1"/>
    <dgm:cxn modelId="{D94745CE-516F-7F46-8C5D-B831E7128B5D}" type="presParOf" srcId="{79C1E3B7-18AF-9C48-82CB-E17F81C7055A}" destId="{65061479-70F1-F24C-BEF4-B308D6F95628}" srcOrd="0" destOrd="0" presId="urn:microsoft.com/office/officeart/2005/8/layout/process1"/>
    <dgm:cxn modelId="{F512497F-9ABA-AE43-A6B8-8E3FF2F921A6}" type="presParOf" srcId="{7A632066-570B-5F45-B578-1DF261D31F12}" destId="{081709F6-FE25-A14C-8DE2-E70796B12C5A}" srcOrd="6" destOrd="0" presId="urn:microsoft.com/office/officeart/2005/8/layout/process1"/>
    <dgm:cxn modelId="{89C2A87F-4D25-3E44-87C7-AF5F56C207CF}" type="presParOf" srcId="{7A632066-570B-5F45-B578-1DF261D31F12}" destId="{F4A218C9-CB1B-284F-968C-2D63897FA87C}" srcOrd="7" destOrd="0" presId="urn:microsoft.com/office/officeart/2005/8/layout/process1"/>
    <dgm:cxn modelId="{4F3E6294-BD7B-5649-9055-550421A9C3D3}" type="presParOf" srcId="{F4A218C9-CB1B-284F-968C-2D63897FA87C}" destId="{786DA130-FDC1-A543-9BB8-EEC4094C8960}" srcOrd="0" destOrd="0" presId="urn:microsoft.com/office/officeart/2005/8/layout/process1"/>
    <dgm:cxn modelId="{E4ABAB8D-6EB0-8F45-985D-1CE218EEFB80}" type="presParOf" srcId="{7A632066-570B-5F45-B578-1DF261D31F12}" destId="{BD82E748-83BD-7B4A-907B-564A937CB840}" srcOrd="8" destOrd="0" presId="urn:microsoft.com/office/officeart/2005/8/layout/process1"/>
    <dgm:cxn modelId="{9A78D89E-0BDD-4F46-9DD9-46C10FCE1DA9}" type="presParOf" srcId="{7A632066-570B-5F45-B578-1DF261D31F12}" destId="{CE841A35-EA22-2740-A197-5BA2558F64A1}" srcOrd="9" destOrd="0" presId="urn:microsoft.com/office/officeart/2005/8/layout/process1"/>
    <dgm:cxn modelId="{524B059F-A46D-E640-A6C8-D08FBEA90E17}" type="presParOf" srcId="{CE841A35-EA22-2740-A197-5BA2558F64A1}" destId="{35B163A2-F558-7545-B331-CAF9785CFF21}" srcOrd="0" destOrd="0" presId="urn:microsoft.com/office/officeart/2005/8/layout/process1"/>
    <dgm:cxn modelId="{C6DF9203-7F48-1F47-9B81-0AB666EFA00D}" type="presParOf" srcId="{7A632066-570B-5F45-B578-1DF261D31F12}" destId="{589DBC84-766C-544D-A069-F090FA1CB110}" srcOrd="1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F953DE-E95C-D74A-B7E9-60AFB8A98A83}">
      <dsp:nvSpPr>
        <dsp:cNvPr id="0" name=""/>
        <dsp:cNvSpPr/>
      </dsp:nvSpPr>
      <dsp:spPr>
        <a:xfrm>
          <a:off x="0" y="1832"/>
          <a:ext cx="1624723" cy="543027"/>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mj-lt"/>
            </a:rPr>
            <a:t>Data Acquisition</a:t>
          </a:r>
        </a:p>
      </dsp:txBody>
      <dsp:txXfrm>
        <a:off x="15905" y="17737"/>
        <a:ext cx="1592913" cy="511217"/>
      </dsp:txXfrm>
    </dsp:sp>
    <dsp:sp modelId="{6C71B07A-E991-BB42-A1A1-56B731F69B02}">
      <dsp:nvSpPr>
        <dsp:cNvPr id="0" name=""/>
        <dsp:cNvSpPr/>
      </dsp:nvSpPr>
      <dsp:spPr>
        <a:xfrm rot="5400000">
          <a:off x="687304" y="581633"/>
          <a:ext cx="250114" cy="197965"/>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latin typeface="+mj-lt"/>
          </a:endParaRPr>
        </a:p>
      </dsp:txBody>
      <dsp:txXfrm rot="-5400000">
        <a:off x="752972" y="555559"/>
        <a:ext cx="118779" cy="190725"/>
      </dsp:txXfrm>
    </dsp:sp>
    <dsp:sp modelId="{C20A09E3-6235-3C40-94E3-BE92465AC51E}">
      <dsp:nvSpPr>
        <dsp:cNvPr id="0" name=""/>
        <dsp:cNvSpPr/>
      </dsp:nvSpPr>
      <dsp:spPr>
        <a:xfrm>
          <a:off x="0" y="816373"/>
          <a:ext cx="1624723" cy="543027"/>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mj-lt"/>
            </a:rPr>
            <a:t>Reconstruction</a:t>
          </a:r>
        </a:p>
      </dsp:txBody>
      <dsp:txXfrm>
        <a:off x="15905" y="832278"/>
        <a:ext cx="1592913" cy="511217"/>
      </dsp:txXfrm>
    </dsp:sp>
    <dsp:sp modelId="{02DB8563-7135-824D-BB0C-F8DB934378FB}">
      <dsp:nvSpPr>
        <dsp:cNvPr id="0" name=""/>
        <dsp:cNvSpPr/>
      </dsp:nvSpPr>
      <dsp:spPr>
        <a:xfrm rot="5400000">
          <a:off x="687304" y="1396174"/>
          <a:ext cx="250114" cy="197965"/>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latin typeface="+mj-lt"/>
          </a:endParaRPr>
        </a:p>
      </dsp:txBody>
      <dsp:txXfrm rot="-5400000">
        <a:off x="752972" y="1370100"/>
        <a:ext cx="118779" cy="190725"/>
      </dsp:txXfrm>
    </dsp:sp>
    <dsp:sp modelId="{7D0BF38F-F175-694A-8AF0-F09FA8B93915}">
      <dsp:nvSpPr>
        <dsp:cNvPr id="0" name=""/>
        <dsp:cNvSpPr/>
      </dsp:nvSpPr>
      <dsp:spPr>
        <a:xfrm>
          <a:off x="0" y="1630914"/>
          <a:ext cx="1624723" cy="543027"/>
        </a:xfrm>
        <a:prstGeom prst="roundRect">
          <a:avLst>
            <a:gd name="adj" fmla="val 10000"/>
          </a:avLst>
        </a:prstGeom>
        <a:no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mj-lt"/>
            </a:rPr>
            <a:t>Data Weighting</a:t>
          </a:r>
        </a:p>
      </dsp:txBody>
      <dsp:txXfrm>
        <a:off x="15905" y="1646819"/>
        <a:ext cx="1592913" cy="511217"/>
      </dsp:txXfrm>
    </dsp:sp>
    <dsp:sp modelId="{8565FED7-A8F9-1A45-8895-236AC3F79978}">
      <dsp:nvSpPr>
        <dsp:cNvPr id="0" name=""/>
        <dsp:cNvSpPr/>
      </dsp:nvSpPr>
      <dsp:spPr>
        <a:xfrm rot="5400000">
          <a:off x="687304" y="2210715"/>
          <a:ext cx="250114" cy="197965"/>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latin typeface="+mj-lt"/>
          </a:endParaRPr>
        </a:p>
      </dsp:txBody>
      <dsp:txXfrm rot="-5400000">
        <a:off x="752972" y="2184641"/>
        <a:ext cx="118779" cy="190725"/>
      </dsp:txXfrm>
    </dsp:sp>
    <dsp:sp modelId="{984E9EAA-69E7-804E-8685-136F192D3636}">
      <dsp:nvSpPr>
        <dsp:cNvPr id="0" name=""/>
        <dsp:cNvSpPr/>
      </dsp:nvSpPr>
      <dsp:spPr>
        <a:xfrm>
          <a:off x="0" y="2445454"/>
          <a:ext cx="1624723" cy="543027"/>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err="1">
              <a:latin typeface="+mj-lt"/>
            </a:rPr>
            <a:t>Histogramming</a:t>
          </a:r>
          <a:endParaRPr lang="en-US" sz="1700" kern="1200" dirty="0">
            <a:latin typeface="+mj-lt"/>
          </a:endParaRPr>
        </a:p>
      </dsp:txBody>
      <dsp:txXfrm>
        <a:off x="15905" y="2461359"/>
        <a:ext cx="1592913" cy="511217"/>
      </dsp:txXfrm>
    </dsp:sp>
    <dsp:sp modelId="{7D289528-B653-EC40-9491-E3D68EA36EEE}">
      <dsp:nvSpPr>
        <dsp:cNvPr id="0" name=""/>
        <dsp:cNvSpPr/>
      </dsp:nvSpPr>
      <dsp:spPr>
        <a:xfrm rot="5400000">
          <a:off x="710543" y="3002057"/>
          <a:ext cx="203635" cy="244362"/>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739052" y="3022420"/>
        <a:ext cx="146618" cy="142545"/>
      </dsp:txXfrm>
    </dsp:sp>
    <dsp:sp modelId="{00E87499-EA22-394B-A8D9-E8370AF1BE08}">
      <dsp:nvSpPr>
        <dsp:cNvPr id="0" name=""/>
        <dsp:cNvSpPr/>
      </dsp:nvSpPr>
      <dsp:spPr>
        <a:xfrm>
          <a:off x="0" y="3259995"/>
          <a:ext cx="1624723" cy="543027"/>
        </a:xfrm>
        <a:prstGeom prst="roundRect">
          <a:avLst>
            <a:gd name="adj" fmla="val 10000"/>
          </a:avLst>
        </a:prstGeom>
        <a:no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mj-lt"/>
            </a:rPr>
            <a:t>Correction</a:t>
          </a:r>
        </a:p>
      </dsp:txBody>
      <dsp:txXfrm>
        <a:off x="15905" y="3275900"/>
        <a:ext cx="1592913" cy="511217"/>
      </dsp:txXfrm>
    </dsp:sp>
    <dsp:sp modelId="{005590D9-3B0F-8146-B5C8-0114E3E34C96}">
      <dsp:nvSpPr>
        <dsp:cNvPr id="0" name=""/>
        <dsp:cNvSpPr/>
      </dsp:nvSpPr>
      <dsp:spPr>
        <a:xfrm rot="5400000">
          <a:off x="687304" y="3839796"/>
          <a:ext cx="250114" cy="197965"/>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latin typeface="+mj-lt"/>
          </a:endParaRPr>
        </a:p>
      </dsp:txBody>
      <dsp:txXfrm rot="-5400000">
        <a:off x="752972" y="3813722"/>
        <a:ext cx="118779" cy="190725"/>
      </dsp:txXfrm>
    </dsp:sp>
    <dsp:sp modelId="{CCAC6855-38C5-5543-BADD-20558A1700C8}">
      <dsp:nvSpPr>
        <dsp:cNvPr id="0" name=""/>
        <dsp:cNvSpPr/>
      </dsp:nvSpPr>
      <dsp:spPr>
        <a:xfrm>
          <a:off x="0" y="4074536"/>
          <a:ext cx="1624723" cy="543027"/>
        </a:xfrm>
        <a:prstGeom prst="roundRect">
          <a:avLst>
            <a:gd name="adj" fmla="val 10000"/>
          </a:avLst>
        </a:prstGeom>
        <a:no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mj-lt"/>
            </a:rPr>
            <a:t>Systematics</a:t>
          </a:r>
        </a:p>
      </dsp:txBody>
      <dsp:txXfrm>
        <a:off x="15905" y="4090441"/>
        <a:ext cx="1592913" cy="5112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F953DE-E95C-D74A-B7E9-60AFB8A98A83}">
      <dsp:nvSpPr>
        <dsp:cNvPr id="0" name=""/>
        <dsp:cNvSpPr/>
      </dsp:nvSpPr>
      <dsp:spPr>
        <a:xfrm>
          <a:off x="0" y="1832"/>
          <a:ext cx="1624723" cy="543027"/>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mj-lt"/>
            </a:rPr>
            <a:t>Data Acquisition</a:t>
          </a:r>
        </a:p>
      </dsp:txBody>
      <dsp:txXfrm>
        <a:off x="15905" y="17737"/>
        <a:ext cx="1592913" cy="511217"/>
      </dsp:txXfrm>
    </dsp:sp>
    <dsp:sp modelId="{6C71B07A-E991-BB42-A1A1-56B731F69B02}">
      <dsp:nvSpPr>
        <dsp:cNvPr id="0" name=""/>
        <dsp:cNvSpPr/>
      </dsp:nvSpPr>
      <dsp:spPr>
        <a:xfrm rot="5400000">
          <a:off x="687304" y="581633"/>
          <a:ext cx="250114" cy="197965"/>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latin typeface="+mj-lt"/>
          </a:endParaRPr>
        </a:p>
      </dsp:txBody>
      <dsp:txXfrm rot="-5400000">
        <a:off x="752972" y="555559"/>
        <a:ext cx="118779" cy="190725"/>
      </dsp:txXfrm>
    </dsp:sp>
    <dsp:sp modelId="{C20A09E3-6235-3C40-94E3-BE92465AC51E}">
      <dsp:nvSpPr>
        <dsp:cNvPr id="0" name=""/>
        <dsp:cNvSpPr/>
      </dsp:nvSpPr>
      <dsp:spPr>
        <a:xfrm>
          <a:off x="0" y="816373"/>
          <a:ext cx="1624723" cy="543027"/>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mj-lt"/>
            </a:rPr>
            <a:t>Reconstruction</a:t>
          </a:r>
        </a:p>
      </dsp:txBody>
      <dsp:txXfrm>
        <a:off x="15905" y="832278"/>
        <a:ext cx="1592913" cy="511217"/>
      </dsp:txXfrm>
    </dsp:sp>
    <dsp:sp modelId="{02DB8563-7135-824D-BB0C-F8DB934378FB}">
      <dsp:nvSpPr>
        <dsp:cNvPr id="0" name=""/>
        <dsp:cNvSpPr/>
      </dsp:nvSpPr>
      <dsp:spPr>
        <a:xfrm rot="5400000">
          <a:off x="687304" y="1396174"/>
          <a:ext cx="250114" cy="197965"/>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latin typeface="+mj-lt"/>
          </a:endParaRPr>
        </a:p>
      </dsp:txBody>
      <dsp:txXfrm rot="-5400000">
        <a:off x="752972" y="1370100"/>
        <a:ext cx="118779" cy="190725"/>
      </dsp:txXfrm>
    </dsp:sp>
    <dsp:sp modelId="{7D0BF38F-F175-694A-8AF0-F09FA8B93915}">
      <dsp:nvSpPr>
        <dsp:cNvPr id="0" name=""/>
        <dsp:cNvSpPr/>
      </dsp:nvSpPr>
      <dsp:spPr>
        <a:xfrm>
          <a:off x="0" y="1630914"/>
          <a:ext cx="1624723" cy="543027"/>
        </a:xfrm>
        <a:prstGeom prst="roundRect">
          <a:avLst>
            <a:gd name="adj" fmla="val 10000"/>
          </a:avLst>
        </a:prstGeom>
        <a:no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mj-lt"/>
            </a:rPr>
            <a:t>Data Weighting</a:t>
          </a:r>
        </a:p>
      </dsp:txBody>
      <dsp:txXfrm>
        <a:off x="15905" y="1646819"/>
        <a:ext cx="1592913" cy="511217"/>
      </dsp:txXfrm>
    </dsp:sp>
    <dsp:sp modelId="{8565FED7-A8F9-1A45-8895-236AC3F79978}">
      <dsp:nvSpPr>
        <dsp:cNvPr id="0" name=""/>
        <dsp:cNvSpPr/>
      </dsp:nvSpPr>
      <dsp:spPr>
        <a:xfrm rot="5400000">
          <a:off x="687304" y="2210715"/>
          <a:ext cx="250114" cy="197965"/>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latin typeface="+mj-lt"/>
          </a:endParaRPr>
        </a:p>
      </dsp:txBody>
      <dsp:txXfrm rot="-5400000">
        <a:off x="752972" y="2184641"/>
        <a:ext cx="118779" cy="190725"/>
      </dsp:txXfrm>
    </dsp:sp>
    <dsp:sp modelId="{984E9EAA-69E7-804E-8685-136F192D3636}">
      <dsp:nvSpPr>
        <dsp:cNvPr id="0" name=""/>
        <dsp:cNvSpPr/>
      </dsp:nvSpPr>
      <dsp:spPr>
        <a:xfrm>
          <a:off x="0" y="2445454"/>
          <a:ext cx="1624723" cy="543027"/>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err="1">
              <a:latin typeface="+mj-lt"/>
            </a:rPr>
            <a:t>Histogramming</a:t>
          </a:r>
          <a:endParaRPr lang="en-US" sz="1700" kern="1200" dirty="0">
            <a:latin typeface="+mj-lt"/>
          </a:endParaRPr>
        </a:p>
      </dsp:txBody>
      <dsp:txXfrm>
        <a:off x="15905" y="2461359"/>
        <a:ext cx="1592913" cy="511217"/>
      </dsp:txXfrm>
    </dsp:sp>
    <dsp:sp modelId="{7D289528-B653-EC40-9491-E3D68EA36EEE}">
      <dsp:nvSpPr>
        <dsp:cNvPr id="0" name=""/>
        <dsp:cNvSpPr/>
      </dsp:nvSpPr>
      <dsp:spPr>
        <a:xfrm rot="5400000">
          <a:off x="710543" y="3002057"/>
          <a:ext cx="203635" cy="244362"/>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739052" y="3022420"/>
        <a:ext cx="146618" cy="142545"/>
      </dsp:txXfrm>
    </dsp:sp>
    <dsp:sp modelId="{00E87499-EA22-394B-A8D9-E8370AF1BE08}">
      <dsp:nvSpPr>
        <dsp:cNvPr id="0" name=""/>
        <dsp:cNvSpPr/>
      </dsp:nvSpPr>
      <dsp:spPr>
        <a:xfrm>
          <a:off x="0" y="3259995"/>
          <a:ext cx="1624723" cy="543027"/>
        </a:xfrm>
        <a:prstGeom prst="roundRect">
          <a:avLst>
            <a:gd name="adj" fmla="val 10000"/>
          </a:avLst>
        </a:prstGeom>
        <a:no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mj-lt"/>
            </a:rPr>
            <a:t>Correction</a:t>
          </a:r>
        </a:p>
      </dsp:txBody>
      <dsp:txXfrm>
        <a:off x="15905" y="3275900"/>
        <a:ext cx="1592913" cy="511217"/>
      </dsp:txXfrm>
    </dsp:sp>
    <dsp:sp modelId="{005590D9-3B0F-8146-B5C8-0114E3E34C96}">
      <dsp:nvSpPr>
        <dsp:cNvPr id="0" name=""/>
        <dsp:cNvSpPr/>
      </dsp:nvSpPr>
      <dsp:spPr>
        <a:xfrm rot="5400000">
          <a:off x="687304" y="3839796"/>
          <a:ext cx="250114" cy="197965"/>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latin typeface="+mj-lt"/>
          </a:endParaRPr>
        </a:p>
      </dsp:txBody>
      <dsp:txXfrm rot="-5400000">
        <a:off x="752972" y="3813722"/>
        <a:ext cx="118779" cy="190725"/>
      </dsp:txXfrm>
    </dsp:sp>
    <dsp:sp modelId="{CCAC6855-38C5-5543-BADD-20558A1700C8}">
      <dsp:nvSpPr>
        <dsp:cNvPr id="0" name=""/>
        <dsp:cNvSpPr/>
      </dsp:nvSpPr>
      <dsp:spPr>
        <a:xfrm>
          <a:off x="0" y="4074536"/>
          <a:ext cx="1624723" cy="543027"/>
        </a:xfrm>
        <a:prstGeom prst="roundRect">
          <a:avLst>
            <a:gd name="adj" fmla="val 10000"/>
          </a:avLst>
        </a:prstGeom>
        <a:no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mj-lt"/>
            </a:rPr>
            <a:t>Systematics</a:t>
          </a:r>
        </a:p>
      </dsp:txBody>
      <dsp:txXfrm>
        <a:off x="15905" y="4090441"/>
        <a:ext cx="1592913" cy="5112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F953DE-E95C-D74A-B7E9-60AFB8A98A83}">
      <dsp:nvSpPr>
        <dsp:cNvPr id="0" name=""/>
        <dsp:cNvSpPr/>
      </dsp:nvSpPr>
      <dsp:spPr>
        <a:xfrm>
          <a:off x="0" y="1832"/>
          <a:ext cx="1624723" cy="543027"/>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mj-lt"/>
            </a:rPr>
            <a:t>Data Acquisition</a:t>
          </a:r>
        </a:p>
      </dsp:txBody>
      <dsp:txXfrm>
        <a:off x="15905" y="17737"/>
        <a:ext cx="1592913" cy="511217"/>
      </dsp:txXfrm>
    </dsp:sp>
    <dsp:sp modelId="{6C71B07A-E991-BB42-A1A1-56B731F69B02}">
      <dsp:nvSpPr>
        <dsp:cNvPr id="0" name=""/>
        <dsp:cNvSpPr/>
      </dsp:nvSpPr>
      <dsp:spPr>
        <a:xfrm rot="5400000">
          <a:off x="687304" y="581633"/>
          <a:ext cx="250114" cy="197965"/>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latin typeface="+mj-lt"/>
          </a:endParaRPr>
        </a:p>
      </dsp:txBody>
      <dsp:txXfrm rot="-5400000">
        <a:off x="752972" y="555559"/>
        <a:ext cx="118779" cy="190725"/>
      </dsp:txXfrm>
    </dsp:sp>
    <dsp:sp modelId="{C20A09E3-6235-3C40-94E3-BE92465AC51E}">
      <dsp:nvSpPr>
        <dsp:cNvPr id="0" name=""/>
        <dsp:cNvSpPr/>
      </dsp:nvSpPr>
      <dsp:spPr>
        <a:xfrm>
          <a:off x="0" y="816373"/>
          <a:ext cx="1624723" cy="543027"/>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mj-lt"/>
            </a:rPr>
            <a:t>Reconstruction</a:t>
          </a:r>
        </a:p>
      </dsp:txBody>
      <dsp:txXfrm>
        <a:off x="15905" y="832278"/>
        <a:ext cx="1592913" cy="511217"/>
      </dsp:txXfrm>
    </dsp:sp>
    <dsp:sp modelId="{02DB8563-7135-824D-BB0C-F8DB934378FB}">
      <dsp:nvSpPr>
        <dsp:cNvPr id="0" name=""/>
        <dsp:cNvSpPr/>
      </dsp:nvSpPr>
      <dsp:spPr>
        <a:xfrm rot="5400000">
          <a:off x="687304" y="1396174"/>
          <a:ext cx="250114" cy="197965"/>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latin typeface="+mj-lt"/>
          </a:endParaRPr>
        </a:p>
      </dsp:txBody>
      <dsp:txXfrm rot="-5400000">
        <a:off x="752972" y="1370100"/>
        <a:ext cx="118779" cy="190725"/>
      </dsp:txXfrm>
    </dsp:sp>
    <dsp:sp modelId="{7D0BF38F-F175-694A-8AF0-F09FA8B93915}">
      <dsp:nvSpPr>
        <dsp:cNvPr id="0" name=""/>
        <dsp:cNvSpPr/>
      </dsp:nvSpPr>
      <dsp:spPr>
        <a:xfrm>
          <a:off x="0" y="1630914"/>
          <a:ext cx="1624723" cy="543027"/>
        </a:xfrm>
        <a:prstGeom prst="roundRect">
          <a:avLst>
            <a:gd name="adj" fmla="val 10000"/>
          </a:avLst>
        </a:prstGeom>
        <a:no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mj-lt"/>
            </a:rPr>
            <a:t>Data Weighting</a:t>
          </a:r>
        </a:p>
      </dsp:txBody>
      <dsp:txXfrm>
        <a:off x="15905" y="1646819"/>
        <a:ext cx="1592913" cy="511217"/>
      </dsp:txXfrm>
    </dsp:sp>
    <dsp:sp modelId="{8565FED7-A8F9-1A45-8895-236AC3F79978}">
      <dsp:nvSpPr>
        <dsp:cNvPr id="0" name=""/>
        <dsp:cNvSpPr/>
      </dsp:nvSpPr>
      <dsp:spPr>
        <a:xfrm rot="5400000">
          <a:off x="687304" y="2210715"/>
          <a:ext cx="250114" cy="197965"/>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latin typeface="+mj-lt"/>
          </a:endParaRPr>
        </a:p>
      </dsp:txBody>
      <dsp:txXfrm rot="-5400000">
        <a:off x="752972" y="2184641"/>
        <a:ext cx="118779" cy="190725"/>
      </dsp:txXfrm>
    </dsp:sp>
    <dsp:sp modelId="{984E9EAA-69E7-804E-8685-136F192D3636}">
      <dsp:nvSpPr>
        <dsp:cNvPr id="0" name=""/>
        <dsp:cNvSpPr/>
      </dsp:nvSpPr>
      <dsp:spPr>
        <a:xfrm>
          <a:off x="0" y="2445454"/>
          <a:ext cx="1624723" cy="543027"/>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err="1">
              <a:latin typeface="+mj-lt"/>
            </a:rPr>
            <a:t>Histogramming</a:t>
          </a:r>
          <a:endParaRPr lang="en-US" sz="1700" kern="1200" dirty="0">
            <a:latin typeface="+mj-lt"/>
          </a:endParaRPr>
        </a:p>
      </dsp:txBody>
      <dsp:txXfrm>
        <a:off x="15905" y="2461359"/>
        <a:ext cx="1592913" cy="511217"/>
      </dsp:txXfrm>
    </dsp:sp>
    <dsp:sp modelId="{7D289528-B653-EC40-9491-E3D68EA36EEE}">
      <dsp:nvSpPr>
        <dsp:cNvPr id="0" name=""/>
        <dsp:cNvSpPr/>
      </dsp:nvSpPr>
      <dsp:spPr>
        <a:xfrm rot="5400000">
          <a:off x="710543" y="3002057"/>
          <a:ext cx="203635" cy="244362"/>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739052" y="3022420"/>
        <a:ext cx="146618" cy="142545"/>
      </dsp:txXfrm>
    </dsp:sp>
    <dsp:sp modelId="{00E87499-EA22-394B-A8D9-E8370AF1BE08}">
      <dsp:nvSpPr>
        <dsp:cNvPr id="0" name=""/>
        <dsp:cNvSpPr/>
      </dsp:nvSpPr>
      <dsp:spPr>
        <a:xfrm>
          <a:off x="0" y="3259995"/>
          <a:ext cx="1624723" cy="543027"/>
        </a:xfrm>
        <a:prstGeom prst="roundRect">
          <a:avLst>
            <a:gd name="adj" fmla="val 10000"/>
          </a:avLst>
        </a:prstGeom>
        <a:no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mj-lt"/>
            </a:rPr>
            <a:t>Correction</a:t>
          </a:r>
        </a:p>
      </dsp:txBody>
      <dsp:txXfrm>
        <a:off x="15905" y="3275900"/>
        <a:ext cx="1592913" cy="511217"/>
      </dsp:txXfrm>
    </dsp:sp>
    <dsp:sp modelId="{005590D9-3B0F-8146-B5C8-0114E3E34C96}">
      <dsp:nvSpPr>
        <dsp:cNvPr id="0" name=""/>
        <dsp:cNvSpPr/>
      </dsp:nvSpPr>
      <dsp:spPr>
        <a:xfrm rot="5400000">
          <a:off x="687304" y="3839796"/>
          <a:ext cx="250114" cy="197965"/>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latin typeface="+mj-lt"/>
          </a:endParaRPr>
        </a:p>
      </dsp:txBody>
      <dsp:txXfrm rot="-5400000">
        <a:off x="752972" y="3813722"/>
        <a:ext cx="118779" cy="190725"/>
      </dsp:txXfrm>
    </dsp:sp>
    <dsp:sp modelId="{CCAC6855-38C5-5543-BADD-20558A1700C8}">
      <dsp:nvSpPr>
        <dsp:cNvPr id="0" name=""/>
        <dsp:cNvSpPr/>
      </dsp:nvSpPr>
      <dsp:spPr>
        <a:xfrm>
          <a:off x="0" y="4074536"/>
          <a:ext cx="1624723" cy="543027"/>
        </a:xfrm>
        <a:prstGeom prst="roundRect">
          <a:avLst>
            <a:gd name="adj" fmla="val 10000"/>
          </a:avLst>
        </a:prstGeom>
        <a:no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mj-lt"/>
            </a:rPr>
            <a:t>Systematics</a:t>
          </a:r>
        </a:p>
      </dsp:txBody>
      <dsp:txXfrm>
        <a:off x="15905" y="4090441"/>
        <a:ext cx="1592913" cy="51121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F953DE-E95C-D74A-B7E9-60AFB8A98A83}">
      <dsp:nvSpPr>
        <dsp:cNvPr id="0" name=""/>
        <dsp:cNvSpPr/>
      </dsp:nvSpPr>
      <dsp:spPr>
        <a:xfrm>
          <a:off x="0" y="1832"/>
          <a:ext cx="1624723" cy="543027"/>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mj-lt"/>
            </a:rPr>
            <a:t>Data Acquisition</a:t>
          </a:r>
        </a:p>
      </dsp:txBody>
      <dsp:txXfrm>
        <a:off x="15905" y="17737"/>
        <a:ext cx="1592913" cy="511217"/>
      </dsp:txXfrm>
    </dsp:sp>
    <dsp:sp modelId="{6C71B07A-E991-BB42-A1A1-56B731F69B02}">
      <dsp:nvSpPr>
        <dsp:cNvPr id="0" name=""/>
        <dsp:cNvSpPr/>
      </dsp:nvSpPr>
      <dsp:spPr>
        <a:xfrm rot="5400000">
          <a:off x="687304" y="581633"/>
          <a:ext cx="250114" cy="197965"/>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latin typeface="+mj-lt"/>
          </a:endParaRPr>
        </a:p>
      </dsp:txBody>
      <dsp:txXfrm rot="-5400000">
        <a:off x="752972" y="555559"/>
        <a:ext cx="118779" cy="190725"/>
      </dsp:txXfrm>
    </dsp:sp>
    <dsp:sp modelId="{C20A09E3-6235-3C40-94E3-BE92465AC51E}">
      <dsp:nvSpPr>
        <dsp:cNvPr id="0" name=""/>
        <dsp:cNvSpPr/>
      </dsp:nvSpPr>
      <dsp:spPr>
        <a:xfrm>
          <a:off x="0" y="816373"/>
          <a:ext cx="1624723" cy="543027"/>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mj-lt"/>
            </a:rPr>
            <a:t>Reconstruction</a:t>
          </a:r>
        </a:p>
      </dsp:txBody>
      <dsp:txXfrm>
        <a:off x="15905" y="832278"/>
        <a:ext cx="1592913" cy="511217"/>
      </dsp:txXfrm>
    </dsp:sp>
    <dsp:sp modelId="{02DB8563-7135-824D-BB0C-F8DB934378FB}">
      <dsp:nvSpPr>
        <dsp:cNvPr id="0" name=""/>
        <dsp:cNvSpPr/>
      </dsp:nvSpPr>
      <dsp:spPr>
        <a:xfrm rot="5400000">
          <a:off x="687304" y="1396174"/>
          <a:ext cx="250114" cy="197965"/>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latin typeface="+mj-lt"/>
          </a:endParaRPr>
        </a:p>
      </dsp:txBody>
      <dsp:txXfrm rot="-5400000">
        <a:off x="752972" y="1370100"/>
        <a:ext cx="118779" cy="190725"/>
      </dsp:txXfrm>
    </dsp:sp>
    <dsp:sp modelId="{7D0BF38F-F175-694A-8AF0-F09FA8B93915}">
      <dsp:nvSpPr>
        <dsp:cNvPr id="0" name=""/>
        <dsp:cNvSpPr/>
      </dsp:nvSpPr>
      <dsp:spPr>
        <a:xfrm>
          <a:off x="0" y="1630914"/>
          <a:ext cx="1624723" cy="543027"/>
        </a:xfrm>
        <a:prstGeom prst="roundRect">
          <a:avLst>
            <a:gd name="adj" fmla="val 10000"/>
          </a:avLst>
        </a:prstGeom>
        <a:no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mj-lt"/>
            </a:rPr>
            <a:t>Data Weighting</a:t>
          </a:r>
        </a:p>
      </dsp:txBody>
      <dsp:txXfrm>
        <a:off x="15905" y="1646819"/>
        <a:ext cx="1592913" cy="511217"/>
      </dsp:txXfrm>
    </dsp:sp>
    <dsp:sp modelId="{8565FED7-A8F9-1A45-8895-236AC3F79978}">
      <dsp:nvSpPr>
        <dsp:cNvPr id="0" name=""/>
        <dsp:cNvSpPr/>
      </dsp:nvSpPr>
      <dsp:spPr>
        <a:xfrm rot="5400000">
          <a:off x="687304" y="2210715"/>
          <a:ext cx="250114" cy="197965"/>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latin typeface="+mj-lt"/>
          </a:endParaRPr>
        </a:p>
      </dsp:txBody>
      <dsp:txXfrm rot="-5400000">
        <a:off x="752972" y="2184641"/>
        <a:ext cx="118779" cy="190725"/>
      </dsp:txXfrm>
    </dsp:sp>
    <dsp:sp modelId="{984E9EAA-69E7-804E-8685-136F192D3636}">
      <dsp:nvSpPr>
        <dsp:cNvPr id="0" name=""/>
        <dsp:cNvSpPr/>
      </dsp:nvSpPr>
      <dsp:spPr>
        <a:xfrm>
          <a:off x="0" y="2445454"/>
          <a:ext cx="1624723" cy="543027"/>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err="1">
              <a:latin typeface="+mj-lt"/>
            </a:rPr>
            <a:t>Histogramming</a:t>
          </a:r>
          <a:endParaRPr lang="en-US" sz="1700" kern="1200" dirty="0">
            <a:latin typeface="+mj-lt"/>
          </a:endParaRPr>
        </a:p>
      </dsp:txBody>
      <dsp:txXfrm>
        <a:off x="15905" y="2461359"/>
        <a:ext cx="1592913" cy="511217"/>
      </dsp:txXfrm>
    </dsp:sp>
    <dsp:sp modelId="{7D289528-B653-EC40-9491-E3D68EA36EEE}">
      <dsp:nvSpPr>
        <dsp:cNvPr id="0" name=""/>
        <dsp:cNvSpPr/>
      </dsp:nvSpPr>
      <dsp:spPr>
        <a:xfrm rot="5400000">
          <a:off x="710543" y="3002057"/>
          <a:ext cx="203635" cy="244362"/>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739052" y="3022420"/>
        <a:ext cx="146618" cy="142545"/>
      </dsp:txXfrm>
    </dsp:sp>
    <dsp:sp modelId="{00E87499-EA22-394B-A8D9-E8370AF1BE08}">
      <dsp:nvSpPr>
        <dsp:cNvPr id="0" name=""/>
        <dsp:cNvSpPr/>
      </dsp:nvSpPr>
      <dsp:spPr>
        <a:xfrm>
          <a:off x="0" y="3259995"/>
          <a:ext cx="1624723" cy="543027"/>
        </a:xfrm>
        <a:prstGeom prst="roundRect">
          <a:avLst>
            <a:gd name="adj" fmla="val 10000"/>
          </a:avLst>
        </a:prstGeom>
        <a:no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mj-lt"/>
            </a:rPr>
            <a:t>Correction</a:t>
          </a:r>
        </a:p>
      </dsp:txBody>
      <dsp:txXfrm>
        <a:off x="15905" y="3275900"/>
        <a:ext cx="1592913" cy="511217"/>
      </dsp:txXfrm>
    </dsp:sp>
    <dsp:sp modelId="{005590D9-3B0F-8146-B5C8-0114E3E34C96}">
      <dsp:nvSpPr>
        <dsp:cNvPr id="0" name=""/>
        <dsp:cNvSpPr/>
      </dsp:nvSpPr>
      <dsp:spPr>
        <a:xfrm rot="5400000">
          <a:off x="687304" y="3839796"/>
          <a:ext cx="250114" cy="197965"/>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latin typeface="+mj-lt"/>
          </a:endParaRPr>
        </a:p>
      </dsp:txBody>
      <dsp:txXfrm rot="-5400000">
        <a:off x="752972" y="3813722"/>
        <a:ext cx="118779" cy="190725"/>
      </dsp:txXfrm>
    </dsp:sp>
    <dsp:sp modelId="{CCAC6855-38C5-5543-BADD-20558A1700C8}">
      <dsp:nvSpPr>
        <dsp:cNvPr id="0" name=""/>
        <dsp:cNvSpPr/>
      </dsp:nvSpPr>
      <dsp:spPr>
        <a:xfrm>
          <a:off x="0" y="4074536"/>
          <a:ext cx="1624723" cy="543027"/>
        </a:xfrm>
        <a:prstGeom prst="roundRect">
          <a:avLst>
            <a:gd name="adj" fmla="val 10000"/>
          </a:avLst>
        </a:prstGeom>
        <a:no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mj-lt"/>
            </a:rPr>
            <a:t>Systematics</a:t>
          </a:r>
        </a:p>
      </dsp:txBody>
      <dsp:txXfrm>
        <a:off x="15905" y="4090441"/>
        <a:ext cx="1592913" cy="51121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30800-F21B-8D45-8C3B-9F21CA6A9929}">
      <dsp:nvSpPr>
        <dsp:cNvPr id="0" name=""/>
        <dsp:cNvSpPr/>
      </dsp:nvSpPr>
      <dsp:spPr>
        <a:xfrm>
          <a:off x="0" y="243487"/>
          <a:ext cx="1441268" cy="86476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Completed Analysis &amp; Documentation</a:t>
          </a:r>
        </a:p>
      </dsp:txBody>
      <dsp:txXfrm>
        <a:off x="25328" y="268815"/>
        <a:ext cx="1390612" cy="814105"/>
      </dsp:txXfrm>
    </dsp:sp>
    <dsp:sp modelId="{E86BBC65-8CB6-414C-9F12-C9DD35E77A16}">
      <dsp:nvSpPr>
        <dsp:cNvPr id="0" name=""/>
        <dsp:cNvSpPr/>
      </dsp:nvSpPr>
      <dsp:spPr>
        <a:xfrm>
          <a:off x="1585395" y="497150"/>
          <a:ext cx="305548" cy="357434"/>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1585395" y="568637"/>
        <a:ext cx="213884" cy="214460"/>
      </dsp:txXfrm>
    </dsp:sp>
    <dsp:sp modelId="{1EE78166-EE11-9A4B-9F2D-99C497BD2EFB}">
      <dsp:nvSpPr>
        <dsp:cNvPr id="0" name=""/>
        <dsp:cNvSpPr/>
      </dsp:nvSpPr>
      <dsp:spPr>
        <a:xfrm>
          <a:off x="2017775" y="243487"/>
          <a:ext cx="1441268" cy="864761"/>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Internal Group Review</a:t>
          </a:r>
        </a:p>
      </dsp:txBody>
      <dsp:txXfrm>
        <a:off x="2043103" y="268815"/>
        <a:ext cx="1390612" cy="814105"/>
      </dsp:txXfrm>
    </dsp:sp>
    <dsp:sp modelId="{D7166182-C186-D044-80E7-567660A8D993}">
      <dsp:nvSpPr>
        <dsp:cNvPr id="0" name=""/>
        <dsp:cNvSpPr/>
      </dsp:nvSpPr>
      <dsp:spPr>
        <a:xfrm>
          <a:off x="3603171" y="497150"/>
          <a:ext cx="305548" cy="357434"/>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3603171" y="568637"/>
        <a:ext cx="213884" cy="214460"/>
      </dsp:txXfrm>
    </dsp:sp>
    <dsp:sp modelId="{6254C7CE-30D6-CC4B-B43B-72DA0C20385A}">
      <dsp:nvSpPr>
        <dsp:cNvPr id="0" name=""/>
        <dsp:cNvSpPr/>
      </dsp:nvSpPr>
      <dsp:spPr>
        <a:xfrm>
          <a:off x="4035551" y="243487"/>
          <a:ext cx="1441268" cy="864761"/>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External Review</a:t>
          </a:r>
        </a:p>
      </dsp:txBody>
      <dsp:txXfrm>
        <a:off x="4060879" y="268815"/>
        <a:ext cx="1390612" cy="814105"/>
      </dsp:txXfrm>
    </dsp:sp>
    <dsp:sp modelId="{79C1E3B7-18AF-9C48-82CB-E17F81C7055A}">
      <dsp:nvSpPr>
        <dsp:cNvPr id="0" name=""/>
        <dsp:cNvSpPr/>
      </dsp:nvSpPr>
      <dsp:spPr>
        <a:xfrm>
          <a:off x="5620947" y="497150"/>
          <a:ext cx="305548" cy="357434"/>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5620947" y="568637"/>
        <a:ext cx="213884" cy="214460"/>
      </dsp:txXfrm>
    </dsp:sp>
    <dsp:sp modelId="{081709F6-FE25-A14C-8DE2-E70796B12C5A}">
      <dsp:nvSpPr>
        <dsp:cNvPr id="0" name=""/>
        <dsp:cNvSpPr/>
      </dsp:nvSpPr>
      <dsp:spPr>
        <a:xfrm>
          <a:off x="6053327" y="243487"/>
          <a:ext cx="1441268" cy="86476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Collaboration Review</a:t>
          </a:r>
        </a:p>
      </dsp:txBody>
      <dsp:txXfrm>
        <a:off x="6078655" y="268815"/>
        <a:ext cx="1390612" cy="814105"/>
      </dsp:txXfrm>
    </dsp:sp>
    <dsp:sp modelId="{F4A218C9-CB1B-284F-968C-2D63897FA87C}">
      <dsp:nvSpPr>
        <dsp:cNvPr id="0" name=""/>
        <dsp:cNvSpPr/>
      </dsp:nvSpPr>
      <dsp:spPr>
        <a:xfrm>
          <a:off x="7638723" y="497150"/>
          <a:ext cx="305548" cy="357434"/>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7638723" y="568637"/>
        <a:ext cx="213884" cy="214460"/>
      </dsp:txXfrm>
    </dsp:sp>
    <dsp:sp modelId="{BD82E748-83BD-7B4A-907B-564A937CB840}">
      <dsp:nvSpPr>
        <dsp:cNvPr id="0" name=""/>
        <dsp:cNvSpPr/>
      </dsp:nvSpPr>
      <dsp:spPr>
        <a:xfrm>
          <a:off x="8071103" y="243487"/>
          <a:ext cx="1441268" cy="864761"/>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Global Review</a:t>
          </a:r>
        </a:p>
      </dsp:txBody>
      <dsp:txXfrm>
        <a:off x="8096431" y="268815"/>
        <a:ext cx="1390612" cy="814105"/>
      </dsp:txXfrm>
    </dsp:sp>
    <dsp:sp modelId="{CE841A35-EA22-2740-A197-5BA2558F64A1}">
      <dsp:nvSpPr>
        <dsp:cNvPr id="0" name=""/>
        <dsp:cNvSpPr/>
      </dsp:nvSpPr>
      <dsp:spPr>
        <a:xfrm>
          <a:off x="9656498" y="497150"/>
          <a:ext cx="305548" cy="357434"/>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9656498" y="568637"/>
        <a:ext cx="213884" cy="214460"/>
      </dsp:txXfrm>
    </dsp:sp>
    <dsp:sp modelId="{589DBC84-766C-544D-A069-F090FA1CB110}">
      <dsp:nvSpPr>
        <dsp:cNvPr id="0" name=""/>
        <dsp:cNvSpPr/>
      </dsp:nvSpPr>
      <dsp:spPr>
        <a:xfrm>
          <a:off x="10088879" y="243487"/>
          <a:ext cx="1441268" cy="86476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Unblinding</a:t>
          </a:r>
        </a:p>
      </dsp:txBody>
      <dsp:txXfrm>
        <a:off x="10114207" y="268815"/>
        <a:ext cx="1390612" cy="814105"/>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99B1F7-92A8-D149-9812-F5FAAD44DA66}" type="datetimeFigureOut">
              <a:rPr lang="en-US" smtClean="0"/>
              <a:t>9/16/24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D328B2-F10B-3E41-BA92-CBFE55C1BC25}" type="slidenum">
              <a:rPr lang="en-US" smtClean="0"/>
              <a:t>‹#›</a:t>
            </a:fld>
            <a:endParaRPr lang="en-US"/>
          </a:p>
        </p:txBody>
      </p:sp>
    </p:spTree>
    <p:extLst>
      <p:ext uri="{BB962C8B-B14F-4D97-AF65-F5344CB8AC3E}">
        <p14:creationId xmlns:p14="http://schemas.microsoft.com/office/powerpoint/2010/main" val="21535023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 more precise, the expression for </a:t>
            </a:r>
            <a:r>
              <a:rPr lang="en-US" dirty="0" err="1"/>
              <a:t>a_mu</a:t>
            </a:r>
            <a:r>
              <a:rPr lang="en-US" dirty="0"/>
              <a:t> is represented by this form, where the terms other than these frequencies are constants known to 24 ppb precision in total by theory or other measurements. This is negligible to meet our uncertainty goal of 140 ppb. And our measurement quantities broke down into this complicated-looking formula, but essentially the numerator part is the anomalous spin precession frequency and the denominator part is the magnetic field. In big categories, we have groups mainly working on analyzing the </a:t>
            </a:r>
            <a:r>
              <a:rPr lang="en-US" dirty="0" err="1"/>
              <a:t>omega_a</a:t>
            </a:r>
            <a:r>
              <a:rPr lang="en-US" dirty="0"/>
              <a:t>, working on the beam dynamics correction to </a:t>
            </a:r>
            <a:r>
              <a:rPr lang="en-US" dirty="0" err="1"/>
              <a:t>omega_a</a:t>
            </a:r>
            <a:r>
              <a:rPr lang="en-US" dirty="0"/>
              <a:t>, and working on the field measurement. One of the reasons why the muon g-2 experiment is fascinating is that there are various physics realms and backgrounds in our collaboration to achieve high precision in all of these measurements. Let me give you a brief idea of the procedure to measure the </a:t>
            </a:r>
            <a:r>
              <a:rPr lang="en-US" dirty="0" err="1"/>
              <a:t>omega_a</a:t>
            </a:r>
            <a:r>
              <a:rPr lang="en-US" dirty="0"/>
              <a:t>.</a:t>
            </a:r>
          </a:p>
        </p:txBody>
      </p:sp>
      <p:sp>
        <p:nvSpPr>
          <p:cNvPr id="4" name="Slide Number Placeholder 3"/>
          <p:cNvSpPr>
            <a:spLocks noGrp="1"/>
          </p:cNvSpPr>
          <p:nvPr>
            <p:ph type="sldNum" sz="quarter" idx="5"/>
          </p:nvPr>
        </p:nvSpPr>
        <p:spPr/>
        <p:txBody>
          <a:bodyPr/>
          <a:lstStyle/>
          <a:p>
            <a:fld id="{0DD328B2-F10B-3E41-BA92-CBFE55C1BC25}" type="slidenum">
              <a:rPr lang="en-US" smtClean="0"/>
              <a:t>12</a:t>
            </a:fld>
            <a:endParaRPr lang="en-US"/>
          </a:p>
        </p:txBody>
      </p:sp>
    </p:spTree>
    <p:extLst>
      <p:ext uri="{BB962C8B-B14F-4D97-AF65-F5344CB8AC3E}">
        <p14:creationId xmlns:p14="http://schemas.microsoft.com/office/powerpoint/2010/main" val="6241959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99D9B-4A8F-BCE1-DC4D-8A6F11E1405A}"/>
              </a:ext>
            </a:extLst>
          </p:cNvPr>
          <p:cNvSpPr>
            <a:spLocks noGrp="1"/>
          </p:cNvSpPr>
          <p:nvPr>
            <p:ph type="ctrTitle"/>
          </p:nvPr>
        </p:nvSpPr>
        <p:spPr>
          <a:xfrm>
            <a:off x="1524000" y="1122363"/>
            <a:ext cx="9144000" cy="2387600"/>
          </a:xfrm>
        </p:spPr>
        <p:txBody>
          <a:bodyPr anchor="ctr"/>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CEAE5090-9470-A7DF-F6FF-BC87D479F321}"/>
              </a:ext>
            </a:extLst>
          </p:cNvPr>
          <p:cNvSpPr>
            <a:spLocks noGrp="1"/>
          </p:cNvSpPr>
          <p:nvPr>
            <p:ph type="subTitle" idx="1"/>
          </p:nvPr>
        </p:nvSpPr>
        <p:spPr>
          <a:xfrm>
            <a:off x="1524000" y="4007639"/>
            <a:ext cx="9144000" cy="1655762"/>
          </a:xfrm>
        </p:spPr>
        <p:txBody>
          <a:bodyPr anchor="t"/>
          <a:lstStyle>
            <a:lvl1pPr marL="0" indent="0" algn="ctr">
              <a:buNone/>
              <a:defRPr sz="24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7DB5041A-CFAF-779F-9F46-9392CB81AF0A}"/>
              </a:ext>
            </a:extLst>
          </p:cNvPr>
          <p:cNvSpPr>
            <a:spLocks noGrp="1"/>
          </p:cNvSpPr>
          <p:nvPr>
            <p:ph type="dt" sz="half" idx="10"/>
          </p:nvPr>
        </p:nvSpPr>
        <p:spPr/>
        <p:txBody>
          <a:bodyPr/>
          <a:lstStyle/>
          <a:p>
            <a:fld id="{949C2C27-F063-C446-BDE1-439B02AAAD4C}" type="datetime1">
              <a:rPr lang="en-US" smtClean="0"/>
              <a:t>9/16/24</a:t>
            </a:fld>
            <a:endParaRPr lang="en-US"/>
          </a:p>
        </p:txBody>
      </p:sp>
      <p:sp>
        <p:nvSpPr>
          <p:cNvPr id="5" name="Footer Placeholder 4">
            <a:extLst>
              <a:ext uri="{FF2B5EF4-FFF2-40B4-BE49-F238E27FC236}">
                <a16:creationId xmlns:a16="http://schemas.microsoft.com/office/drawing/2014/main" id="{24C99E98-BE35-3D0D-334F-9BDB18DF97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1E9AE5-17C6-3BE4-2E93-6EDD66098B38}"/>
              </a:ext>
            </a:extLst>
          </p:cNvPr>
          <p:cNvSpPr>
            <a:spLocks noGrp="1"/>
          </p:cNvSpPr>
          <p:nvPr>
            <p:ph type="sldNum" sz="quarter" idx="12"/>
          </p:nvPr>
        </p:nvSpPr>
        <p:spPr/>
        <p:txBody>
          <a:bodyPr/>
          <a:lstStyle/>
          <a:p>
            <a:fld id="{046EB52D-FC28-BC41-92CF-6223E9EA9C75}" type="slidenum">
              <a:rPr lang="en-US" smtClean="0"/>
              <a:t>‹#›</a:t>
            </a:fld>
            <a:endParaRPr lang="en-US"/>
          </a:p>
        </p:txBody>
      </p:sp>
      <p:pic>
        <p:nvPicPr>
          <p:cNvPr id="7" name="그림 6">
            <a:extLst>
              <a:ext uri="{FF2B5EF4-FFF2-40B4-BE49-F238E27FC236}">
                <a16:creationId xmlns:a16="http://schemas.microsoft.com/office/drawing/2014/main" id="{FE5DDD97-9D4B-C169-311A-FED81D205F7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391" y="4441913"/>
            <a:ext cx="2172409" cy="1815923"/>
          </a:xfrm>
          <a:prstGeom prst="rect">
            <a:avLst/>
          </a:prstGeom>
        </p:spPr>
      </p:pic>
      <p:pic>
        <p:nvPicPr>
          <p:cNvPr id="8" name="Picture 7">
            <a:extLst>
              <a:ext uri="{FF2B5EF4-FFF2-40B4-BE49-F238E27FC236}">
                <a16:creationId xmlns:a16="http://schemas.microsoft.com/office/drawing/2014/main" id="{C5437E9A-ED9B-164C-B65D-923E99CDE43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6700" r="28138" b="28387"/>
          <a:stretch/>
        </p:blipFill>
        <p:spPr>
          <a:xfrm>
            <a:off x="10547998" y="4835520"/>
            <a:ext cx="1263002" cy="1520830"/>
          </a:xfrm>
          <a:prstGeom prst="rect">
            <a:avLst/>
          </a:prstGeom>
        </p:spPr>
      </p:pic>
    </p:spTree>
    <p:extLst>
      <p:ext uri="{BB962C8B-B14F-4D97-AF65-F5344CB8AC3E}">
        <p14:creationId xmlns:p14="http://schemas.microsoft.com/office/powerpoint/2010/main" val="1665084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FA269-BC1B-C8FF-BCA2-4FA7DEB236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437711-1730-85F4-EFDF-846C2F6B89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BF8481-220A-AB67-79FA-EB0C7438FCAB}"/>
              </a:ext>
            </a:extLst>
          </p:cNvPr>
          <p:cNvSpPr>
            <a:spLocks noGrp="1"/>
          </p:cNvSpPr>
          <p:nvPr>
            <p:ph type="dt" sz="half" idx="10"/>
          </p:nvPr>
        </p:nvSpPr>
        <p:spPr/>
        <p:txBody>
          <a:bodyPr/>
          <a:lstStyle/>
          <a:p>
            <a:fld id="{0CF07E3D-F66F-BA4C-B531-B88C03978069}" type="datetime1">
              <a:rPr lang="en-US" smtClean="0"/>
              <a:t>9/16/24</a:t>
            </a:fld>
            <a:endParaRPr lang="en-US"/>
          </a:p>
        </p:txBody>
      </p:sp>
      <p:sp>
        <p:nvSpPr>
          <p:cNvPr id="5" name="Footer Placeholder 4">
            <a:extLst>
              <a:ext uri="{FF2B5EF4-FFF2-40B4-BE49-F238E27FC236}">
                <a16:creationId xmlns:a16="http://schemas.microsoft.com/office/drawing/2014/main" id="{AFE7A7D6-7C21-548F-1B6C-B6C481AE66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D7DD79-854B-1D34-6AC9-9890B70AFF58}"/>
              </a:ext>
            </a:extLst>
          </p:cNvPr>
          <p:cNvSpPr>
            <a:spLocks noGrp="1"/>
          </p:cNvSpPr>
          <p:nvPr>
            <p:ph type="sldNum" sz="quarter" idx="12"/>
          </p:nvPr>
        </p:nvSpPr>
        <p:spPr/>
        <p:txBody>
          <a:bodyPr/>
          <a:lstStyle/>
          <a:p>
            <a:fld id="{046EB52D-FC28-BC41-92CF-6223E9EA9C75}" type="slidenum">
              <a:rPr lang="en-US" smtClean="0"/>
              <a:t>‹#›</a:t>
            </a:fld>
            <a:endParaRPr lang="en-US"/>
          </a:p>
        </p:txBody>
      </p:sp>
    </p:spTree>
    <p:extLst>
      <p:ext uri="{BB962C8B-B14F-4D97-AF65-F5344CB8AC3E}">
        <p14:creationId xmlns:p14="http://schemas.microsoft.com/office/powerpoint/2010/main" val="1424849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B41247-973F-6521-D258-E2A57143CD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DE11644-27F9-6440-CB25-D2B14C0C5C0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BF8866-98C7-A43C-E699-FFABF7EAACD0}"/>
              </a:ext>
            </a:extLst>
          </p:cNvPr>
          <p:cNvSpPr>
            <a:spLocks noGrp="1"/>
          </p:cNvSpPr>
          <p:nvPr>
            <p:ph type="dt" sz="half" idx="10"/>
          </p:nvPr>
        </p:nvSpPr>
        <p:spPr/>
        <p:txBody>
          <a:bodyPr/>
          <a:lstStyle/>
          <a:p>
            <a:fld id="{7903C5C6-C181-E94F-AF8B-200FF14AC34C}" type="datetime1">
              <a:rPr lang="en-US" smtClean="0"/>
              <a:t>9/16/24</a:t>
            </a:fld>
            <a:endParaRPr lang="en-US"/>
          </a:p>
        </p:txBody>
      </p:sp>
      <p:sp>
        <p:nvSpPr>
          <p:cNvPr id="5" name="Footer Placeholder 4">
            <a:extLst>
              <a:ext uri="{FF2B5EF4-FFF2-40B4-BE49-F238E27FC236}">
                <a16:creationId xmlns:a16="http://schemas.microsoft.com/office/drawing/2014/main" id="{1387CBA2-5283-52AF-00EA-889C6EB8F0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CFFC27-80E5-CFCB-F77B-0E058A9E6839}"/>
              </a:ext>
            </a:extLst>
          </p:cNvPr>
          <p:cNvSpPr>
            <a:spLocks noGrp="1"/>
          </p:cNvSpPr>
          <p:nvPr>
            <p:ph type="sldNum" sz="quarter" idx="12"/>
          </p:nvPr>
        </p:nvSpPr>
        <p:spPr/>
        <p:txBody>
          <a:bodyPr/>
          <a:lstStyle/>
          <a:p>
            <a:fld id="{046EB52D-FC28-BC41-92CF-6223E9EA9C75}" type="slidenum">
              <a:rPr lang="en-US" smtClean="0"/>
              <a:t>‹#›</a:t>
            </a:fld>
            <a:endParaRPr lang="en-US"/>
          </a:p>
        </p:txBody>
      </p:sp>
    </p:spTree>
    <p:extLst>
      <p:ext uri="{BB962C8B-B14F-4D97-AF65-F5344CB8AC3E}">
        <p14:creationId xmlns:p14="http://schemas.microsoft.com/office/powerpoint/2010/main" val="34241525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304801" y="971550"/>
            <a:ext cx="5608320" cy="3633788"/>
          </a:xfrm>
          <a:prstGeom prst="rect">
            <a:avLst/>
          </a:prstGeom>
        </p:spPr>
        <p:txBody>
          <a:bodyPr lIns="0" tIns="0" rIns="0" bIns="0"/>
          <a:lstStyle>
            <a:lvl1pPr>
              <a:spcBef>
                <a:spcPts val="984"/>
              </a:spcBef>
              <a:defRPr sz="2400">
                <a:solidFill>
                  <a:srgbClr val="505050"/>
                </a:solidFill>
              </a:defRPr>
            </a:lvl1pPr>
            <a:lvl2pPr>
              <a:spcBef>
                <a:spcPts val="984"/>
              </a:spcBef>
              <a:defRPr sz="2200">
                <a:solidFill>
                  <a:srgbClr val="505050"/>
                </a:solidFill>
              </a:defRPr>
            </a:lvl2pPr>
            <a:lvl3pPr>
              <a:spcBef>
                <a:spcPts val="984"/>
              </a:spcBef>
              <a:defRPr sz="2000">
                <a:solidFill>
                  <a:srgbClr val="505050"/>
                </a:solidFill>
              </a:defRPr>
            </a:lvl3pPr>
            <a:lvl4pPr>
              <a:spcBef>
                <a:spcPts val="984"/>
              </a:spcBef>
              <a:defRPr sz="1800">
                <a:solidFill>
                  <a:srgbClr val="505050"/>
                </a:solidFill>
              </a:defRPr>
            </a:lvl4pPr>
            <a:lvl5pPr marL="2057400" indent="-228600">
              <a:spcBef>
                <a:spcPts val="984"/>
              </a:spcBef>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6256603" y="971550"/>
            <a:ext cx="5620511" cy="3633788"/>
          </a:xfrm>
          <a:prstGeom prst="rect">
            <a:avLst/>
          </a:prstGeom>
        </p:spPr>
        <p:txBody>
          <a:bodyPr lIns="0" tIns="0" rIns="0" bIns="0"/>
          <a:lstStyle>
            <a:lvl1pPr>
              <a:spcBef>
                <a:spcPts val="984"/>
              </a:spcBef>
              <a:defRPr sz="2400">
                <a:solidFill>
                  <a:srgbClr val="505050"/>
                </a:solidFill>
              </a:defRPr>
            </a:lvl1pPr>
            <a:lvl2pPr>
              <a:spcBef>
                <a:spcPts val="984"/>
              </a:spcBef>
              <a:defRPr sz="2200">
                <a:solidFill>
                  <a:srgbClr val="505050"/>
                </a:solidFill>
              </a:defRPr>
            </a:lvl2pPr>
            <a:lvl3pPr>
              <a:spcBef>
                <a:spcPts val="984"/>
              </a:spcBef>
              <a:defRPr sz="2000">
                <a:solidFill>
                  <a:srgbClr val="505050"/>
                </a:solidFill>
              </a:defRPr>
            </a:lvl3pPr>
            <a:lvl4pPr>
              <a:spcBef>
                <a:spcPts val="984"/>
              </a:spcBef>
              <a:defRPr sz="1800">
                <a:solidFill>
                  <a:srgbClr val="505050"/>
                </a:solidFill>
              </a:defRPr>
            </a:lvl4pPr>
            <a:lvl5pPr marL="2057400" indent="-228600">
              <a:spcBef>
                <a:spcPts val="984"/>
              </a:spcBef>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305820" y="4765101"/>
            <a:ext cx="5607301"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6256601" y="4765101"/>
            <a:ext cx="560831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982436" y="6504213"/>
            <a:ext cx="900491" cy="241300"/>
          </a:xfrm>
          <a:prstGeom prst="rect">
            <a:avLst/>
          </a:prstGeom>
        </p:spPr>
        <p:txBody>
          <a:bodyPr vert="horz" wrap="square" lIns="0" tIns="0" rIns="0" bIns="0" numCol="1" anchor="t" anchorCtr="0" compatLnSpc="1">
            <a:prstTxWarp prst="textNoShape">
              <a:avLst/>
            </a:prstTxWarp>
          </a:bodyPr>
          <a:lstStyle>
            <a:lvl1pPr algn="l">
              <a:defRPr sz="1200" b="0" i="0" smtClean="0">
                <a:solidFill>
                  <a:srgbClr val="004C97"/>
                </a:solidFill>
                <a:latin typeface="Calibri Light" panose="020F0302020204030204" pitchFamily="34" charset="0"/>
                <a:cs typeface="ＭＳ Ｐゴシック" charset="0"/>
              </a:defRPr>
            </a:lvl1pPr>
          </a:lstStyle>
          <a:p>
            <a:pPr>
              <a:defRPr/>
            </a:pPr>
            <a:r>
              <a:rPr lang="en-US" dirty="0"/>
              <a:t>8/10/23</a:t>
            </a:r>
          </a:p>
        </p:txBody>
      </p:sp>
      <p:sp>
        <p:nvSpPr>
          <p:cNvPr id="12" name="Footer Placeholder 4"/>
          <p:cNvSpPr>
            <a:spLocks noGrp="1"/>
          </p:cNvSpPr>
          <p:nvPr>
            <p:ph type="ftr" sz="quarter" idx="3"/>
          </p:nvPr>
        </p:nvSpPr>
        <p:spPr>
          <a:xfrm>
            <a:off x="2040803" y="6504214"/>
            <a:ext cx="8349491" cy="242873"/>
          </a:xfrm>
          <a:prstGeom prst="rect">
            <a:avLst/>
          </a:prstGeom>
        </p:spPr>
        <p:txBody>
          <a:bodyPr lIns="0" tIns="0" rIns="0" bIns="0" anchor="t" anchorCtr="0"/>
          <a:lstStyle>
            <a:lvl1pPr marL="0" algn="l">
              <a:defRPr sz="1200" b="0" i="0">
                <a:solidFill>
                  <a:srgbClr val="004C97"/>
                </a:solidFill>
                <a:latin typeface="Calibri Light" panose="020F0302020204030204" pitchFamily="34" charset="0"/>
                <a:ea typeface="ＭＳ Ｐゴシック" charset="0"/>
                <a:cs typeface="ＭＳ Ｐゴシック" charset="0"/>
              </a:defRPr>
            </a:lvl1pPr>
          </a:lstStyle>
          <a:p>
            <a:pPr>
              <a:defRPr/>
            </a:pPr>
            <a:r>
              <a:rPr lang="en-US" dirty="0"/>
              <a:t>James Mott: New Results from Muon g-2</a:t>
            </a:r>
            <a:endParaRPr lang="en-US" b="1" dirty="0"/>
          </a:p>
        </p:txBody>
      </p:sp>
      <p:sp>
        <p:nvSpPr>
          <p:cNvPr id="13" name="Slide Number Placeholder 5"/>
          <p:cNvSpPr>
            <a:spLocks noGrp="1"/>
          </p:cNvSpPr>
          <p:nvPr>
            <p:ph type="sldNum" sz="quarter" idx="4"/>
          </p:nvPr>
        </p:nvSpPr>
        <p:spPr>
          <a:xfrm>
            <a:off x="296333" y="6504214"/>
            <a:ext cx="552451" cy="237285"/>
          </a:xfrm>
          <a:prstGeom prst="rect">
            <a:avLst/>
          </a:prstGeom>
        </p:spPr>
        <p:txBody>
          <a:bodyPr vert="horz" wrap="square" lIns="0" tIns="0" rIns="0" bIns="0" numCol="1" anchor="t" anchorCtr="0" compatLnSpc="1">
            <a:prstTxWarp prst="textNoShape">
              <a:avLst/>
            </a:prstTxWarp>
          </a:bodyPr>
          <a:lstStyle>
            <a:lvl1pPr>
              <a:defRPr sz="1200" b="0" i="0" smtClean="0">
                <a:solidFill>
                  <a:srgbClr val="004C97"/>
                </a:solidFill>
                <a:latin typeface="Calibri Light" panose="020F0302020204030204" pitchFamily="34"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304800" y="251753"/>
            <a:ext cx="115824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pic>
        <p:nvPicPr>
          <p:cNvPr id="15" name="Picture 14" descr="A picture containing icon&#10;&#10;Description automatically generated">
            <a:extLst>
              <a:ext uri="{FF2B5EF4-FFF2-40B4-BE49-F238E27FC236}">
                <a16:creationId xmlns:a16="http://schemas.microsoft.com/office/drawing/2014/main" id="{1DA16756-E255-8B4F-A3A1-3BBDD1DB051B}"/>
              </a:ext>
            </a:extLst>
          </p:cNvPr>
          <p:cNvPicPr>
            <a:picLocks noChangeAspect="1"/>
          </p:cNvPicPr>
          <p:nvPr userDrawn="1"/>
        </p:nvPicPr>
        <p:blipFill>
          <a:blip r:embed="rId2"/>
          <a:stretch>
            <a:fillRect/>
          </a:stretch>
        </p:blipFill>
        <p:spPr>
          <a:xfrm>
            <a:off x="10415929" y="6258849"/>
            <a:ext cx="1477859" cy="199149"/>
          </a:xfrm>
          <a:prstGeom prst="rect">
            <a:avLst/>
          </a:prstGeom>
        </p:spPr>
      </p:pic>
      <p:sp>
        <p:nvSpPr>
          <p:cNvPr id="17" name="Rectangle 16">
            <a:extLst>
              <a:ext uri="{FF2B5EF4-FFF2-40B4-BE49-F238E27FC236}">
                <a16:creationId xmlns:a16="http://schemas.microsoft.com/office/drawing/2014/main" id="{87E78866-2134-CA4E-800C-6577038C03A7}"/>
              </a:ext>
            </a:extLst>
          </p:cNvPr>
          <p:cNvSpPr/>
          <p:nvPr userDrawn="1"/>
        </p:nvSpPr>
        <p:spPr>
          <a:xfrm>
            <a:off x="285989" y="6323963"/>
            <a:ext cx="10041468"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623462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2F3B8-C59E-26B0-E766-C11634F82E81}"/>
              </a:ext>
            </a:extLst>
          </p:cNvPr>
          <p:cNvSpPr>
            <a:spLocks noGrp="1"/>
          </p:cNvSpPr>
          <p:nvPr>
            <p:ph type="title"/>
          </p:nvPr>
        </p:nvSpPr>
        <p:spPr>
          <a:xfrm>
            <a:off x="330926" y="18256"/>
            <a:ext cx="11530148" cy="1122568"/>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46BA3E8-068D-3399-8D31-3673C09C8552}"/>
              </a:ext>
            </a:extLst>
          </p:cNvPr>
          <p:cNvSpPr>
            <a:spLocks noGrp="1"/>
          </p:cNvSpPr>
          <p:nvPr>
            <p:ph idx="1"/>
          </p:nvPr>
        </p:nvSpPr>
        <p:spPr>
          <a:xfrm>
            <a:off x="330926" y="1280160"/>
            <a:ext cx="11530148" cy="5250122"/>
          </a:xfrm>
        </p:spPr>
        <p:txBody>
          <a:bodyPr>
            <a:normAutofit/>
          </a:bodyPr>
          <a:lstStyle>
            <a:lvl1pPr>
              <a:defRPr sz="2400">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FA83726-FADE-E11D-F3AB-BBBF6683A4E6}"/>
              </a:ext>
            </a:extLst>
          </p:cNvPr>
          <p:cNvSpPr>
            <a:spLocks noGrp="1"/>
          </p:cNvSpPr>
          <p:nvPr>
            <p:ph type="dt" sz="half" idx="10"/>
          </p:nvPr>
        </p:nvSpPr>
        <p:spPr/>
        <p:txBody>
          <a:bodyPr/>
          <a:lstStyle/>
          <a:p>
            <a:fld id="{44D86440-1246-824A-B006-3F9CE24B7198}" type="datetime1">
              <a:rPr lang="en-US" smtClean="0"/>
              <a:t>9/16/24</a:t>
            </a:fld>
            <a:endParaRPr lang="en-US"/>
          </a:p>
        </p:txBody>
      </p:sp>
      <p:sp>
        <p:nvSpPr>
          <p:cNvPr id="5" name="Footer Placeholder 4">
            <a:extLst>
              <a:ext uri="{FF2B5EF4-FFF2-40B4-BE49-F238E27FC236}">
                <a16:creationId xmlns:a16="http://schemas.microsoft.com/office/drawing/2014/main" id="{87169796-9B2E-47FC-8120-11D4F8176B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473640-BA1F-4393-4480-CCCFC8338E2D}"/>
              </a:ext>
            </a:extLst>
          </p:cNvPr>
          <p:cNvSpPr>
            <a:spLocks noGrp="1"/>
          </p:cNvSpPr>
          <p:nvPr>
            <p:ph type="sldNum" sz="quarter" idx="12"/>
          </p:nvPr>
        </p:nvSpPr>
        <p:spPr/>
        <p:txBody>
          <a:bodyPr/>
          <a:lstStyle/>
          <a:p>
            <a:fld id="{046EB52D-FC28-BC41-92CF-6223E9EA9C75}" type="slidenum">
              <a:rPr lang="en-US" smtClean="0"/>
              <a:t>‹#›</a:t>
            </a:fld>
            <a:endParaRPr lang="en-US"/>
          </a:p>
        </p:txBody>
      </p:sp>
      <p:sp>
        <p:nvSpPr>
          <p:cNvPr id="7" name="직사각형 6">
            <a:extLst>
              <a:ext uri="{FF2B5EF4-FFF2-40B4-BE49-F238E27FC236}">
                <a16:creationId xmlns:a16="http://schemas.microsoft.com/office/drawing/2014/main" id="{41546789-E3A1-4CE0-7A05-C3352E47CE88}"/>
              </a:ext>
            </a:extLst>
          </p:cNvPr>
          <p:cNvSpPr/>
          <p:nvPr userDrawn="1"/>
        </p:nvSpPr>
        <p:spPr>
          <a:xfrm>
            <a:off x="0" y="6666806"/>
            <a:ext cx="4032000" cy="19119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200" b="0" i="0" dirty="0">
                <a:latin typeface="+mj-lt"/>
                <a:ea typeface="Microsoft YaHei UI" panose="020B0503020204020204" pitchFamily="34" charset="-122"/>
                <a:cs typeface="함초롬바탕" panose="02030604000101010101" pitchFamily="18" charset="-127"/>
              </a:rPr>
              <a:t>On</a:t>
            </a:r>
            <a:r>
              <a:rPr lang="en-US" altLang="ko-KR" sz="1200" b="0" i="0" baseline="0" dirty="0">
                <a:latin typeface="+mj-lt"/>
                <a:ea typeface="Microsoft YaHei UI" panose="020B0503020204020204" pitchFamily="34" charset="-122"/>
                <a:cs typeface="함초롬바탕" panose="02030604000101010101" pitchFamily="18" charset="-127"/>
              </a:rPr>
              <a:t> Kim (</a:t>
            </a:r>
            <a:r>
              <a:rPr lang="en-US" altLang="ko-KR" sz="1200" b="0" i="0" dirty="0" err="1">
                <a:latin typeface="+mj-lt"/>
                <a:ea typeface="Microsoft YaHei UI" panose="020B0503020204020204" pitchFamily="34" charset="-122"/>
                <a:cs typeface="함초롬돋움" panose="020B0604000101010101" pitchFamily="50" charset="-127"/>
              </a:rPr>
              <a:t>okim@olemiss.edu</a:t>
            </a:r>
            <a:r>
              <a:rPr lang="en-US" altLang="ko-KR" sz="1200" b="0" i="0" dirty="0">
                <a:latin typeface="+mj-lt"/>
                <a:ea typeface="Microsoft YaHei UI" panose="020B0503020204020204" pitchFamily="34" charset="-122"/>
                <a:cs typeface="함초롬바탕" panose="02030604000101010101" pitchFamily="18" charset="-127"/>
              </a:rPr>
              <a:t>)</a:t>
            </a:r>
            <a:endParaRPr lang="ko-KR" altLang="en-US" sz="1200" b="0" i="0" dirty="0">
              <a:latin typeface="+mj-lt"/>
              <a:ea typeface="나눔스퀘어" panose="020B0600000101010101" pitchFamily="50" charset="-127"/>
              <a:cs typeface="함초롬돋움" panose="020B0604000101010101" pitchFamily="50" charset="-127"/>
            </a:endParaRPr>
          </a:p>
        </p:txBody>
      </p:sp>
      <p:sp>
        <p:nvSpPr>
          <p:cNvPr id="8" name="직사각형 7">
            <a:extLst>
              <a:ext uri="{FF2B5EF4-FFF2-40B4-BE49-F238E27FC236}">
                <a16:creationId xmlns:a16="http://schemas.microsoft.com/office/drawing/2014/main" id="{9BDD5EF2-C866-0E25-BE78-FAF9EBD5D67A}"/>
              </a:ext>
            </a:extLst>
          </p:cNvPr>
          <p:cNvSpPr/>
          <p:nvPr userDrawn="1"/>
        </p:nvSpPr>
        <p:spPr>
          <a:xfrm>
            <a:off x="4032000" y="6666806"/>
            <a:ext cx="4032000" cy="1911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b="0" i="0" dirty="0" err="1">
                <a:latin typeface="+mj-lt"/>
                <a:ea typeface="Microsoft YaHei UI" panose="020B0503020204020204" pitchFamily="34" charset="-122"/>
                <a:cs typeface="함초롬돋움" panose="020B0604000101010101" pitchFamily="50" charset="-127"/>
              </a:rPr>
              <a:t>NuFACT</a:t>
            </a:r>
            <a:r>
              <a:rPr lang="en-US" altLang="ko-KR" sz="1200" b="0" i="0" dirty="0">
                <a:latin typeface="+mj-lt"/>
                <a:ea typeface="Microsoft YaHei UI" panose="020B0503020204020204" pitchFamily="34" charset="-122"/>
                <a:cs typeface="함초롬돋움" panose="020B0604000101010101" pitchFamily="50" charset="-127"/>
              </a:rPr>
              <a:t> 2024</a:t>
            </a:r>
          </a:p>
        </p:txBody>
      </p:sp>
      <p:sp>
        <p:nvSpPr>
          <p:cNvPr id="9" name="직사각형 8">
            <a:extLst>
              <a:ext uri="{FF2B5EF4-FFF2-40B4-BE49-F238E27FC236}">
                <a16:creationId xmlns:a16="http://schemas.microsoft.com/office/drawing/2014/main" id="{0B28E455-E97E-C659-6991-53D85939C5C6}"/>
              </a:ext>
            </a:extLst>
          </p:cNvPr>
          <p:cNvSpPr/>
          <p:nvPr userDrawn="1"/>
        </p:nvSpPr>
        <p:spPr>
          <a:xfrm>
            <a:off x="8064000" y="6666806"/>
            <a:ext cx="4128000" cy="19119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ko-KR" sz="1200" b="0" i="0" baseline="0" dirty="0">
                <a:latin typeface="+mj-lt"/>
                <a:ea typeface="Microsoft YaHei UI" panose="020B0503020204020204" pitchFamily="34" charset="-122"/>
              </a:rPr>
              <a:t>     2024 Sep 16</a:t>
            </a:r>
            <a:r>
              <a:rPr lang="en-US" altLang="ko-KR" sz="1200" b="0" i="0" baseline="30000" dirty="0">
                <a:latin typeface="+mj-lt"/>
                <a:ea typeface="Microsoft YaHei UI" panose="020B0503020204020204" pitchFamily="34" charset="-122"/>
              </a:rPr>
              <a:t>th</a:t>
            </a:r>
            <a:r>
              <a:rPr lang="en-US" altLang="ko-KR" sz="1200" b="0" i="0" baseline="0" dirty="0">
                <a:latin typeface="+mj-lt"/>
                <a:ea typeface="Microsoft YaHei UI" panose="020B0503020204020204" pitchFamily="34" charset="-122"/>
              </a:rPr>
              <a:t>  	           </a:t>
            </a:r>
            <a:fld id="{8DEFEE62-F1CC-4925-9489-50D1269B85CC}" type="slidenum">
              <a:rPr lang="en-US" altLang="ko-KR" sz="1200" b="0" i="0" baseline="0" smtClean="0">
                <a:latin typeface="+mj-lt"/>
                <a:ea typeface="Microsoft YaHei UI" panose="020B0503020204020204" pitchFamily="34" charset="-122"/>
              </a:rPr>
              <a:t>‹#›</a:t>
            </a:fld>
            <a:r>
              <a:rPr lang="en-US" altLang="ko-KR" sz="1200" b="0" i="0" baseline="0" dirty="0">
                <a:latin typeface="+mj-lt"/>
                <a:ea typeface="Microsoft YaHei UI" panose="020B0503020204020204" pitchFamily="34" charset="-122"/>
              </a:rPr>
              <a:t> </a:t>
            </a:r>
          </a:p>
        </p:txBody>
      </p:sp>
    </p:spTree>
    <p:extLst>
      <p:ext uri="{BB962C8B-B14F-4D97-AF65-F5344CB8AC3E}">
        <p14:creationId xmlns:p14="http://schemas.microsoft.com/office/powerpoint/2010/main" val="2453932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B2583-278B-0272-702C-DD7F1F1869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E55F95-71AF-16B7-A9D8-215744EF51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C7A30E-03ED-D8F1-4643-C1DF496F6365}"/>
              </a:ext>
            </a:extLst>
          </p:cNvPr>
          <p:cNvSpPr>
            <a:spLocks noGrp="1"/>
          </p:cNvSpPr>
          <p:nvPr>
            <p:ph type="dt" sz="half" idx="10"/>
          </p:nvPr>
        </p:nvSpPr>
        <p:spPr/>
        <p:txBody>
          <a:bodyPr/>
          <a:lstStyle/>
          <a:p>
            <a:fld id="{85F08F78-446D-A84B-B242-C3253712C84C}" type="datetime1">
              <a:rPr lang="en-US" smtClean="0"/>
              <a:t>9/16/24</a:t>
            </a:fld>
            <a:endParaRPr lang="en-US"/>
          </a:p>
        </p:txBody>
      </p:sp>
      <p:sp>
        <p:nvSpPr>
          <p:cNvPr id="5" name="Footer Placeholder 4">
            <a:extLst>
              <a:ext uri="{FF2B5EF4-FFF2-40B4-BE49-F238E27FC236}">
                <a16:creationId xmlns:a16="http://schemas.microsoft.com/office/drawing/2014/main" id="{6313663A-AEF4-BFBB-6816-9FA8F22C01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B79382-3C8B-1A7E-3BBF-4B2F611C9825}"/>
              </a:ext>
            </a:extLst>
          </p:cNvPr>
          <p:cNvSpPr>
            <a:spLocks noGrp="1"/>
          </p:cNvSpPr>
          <p:nvPr>
            <p:ph type="sldNum" sz="quarter" idx="12"/>
          </p:nvPr>
        </p:nvSpPr>
        <p:spPr/>
        <p:txBody>
          <a:bodyPr/>
          <a:lstStyle/>
          <a:p>
            <a:fld id="{046EB52D-FC28-BC41-92CF-6223E9EA9C75}" type="slidenum">
              <a:rPr lang="en-US" smtClean="0"/>
              <a:t>‹#›</a:t>
            </a:fld>
            <a:endParaRPr lang="en-US"/>
          </a:p>
        </p:txBody>
      </p:sp>
    </p:spTree>
    <p:extLst>
      <p:ext uri="{BB962C8B-B14F-4D97-AF65-F5344CB8AC3E}">
        <p14:creationId xmlns:p14="http://schemas.microsoft.com/office/powerpoint/2010/main" val="3227057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DFA1A-1DE7-0F3E-BA88-F51F2E9C93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AEB33D-81BF-7591-425E-8546362613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446E19-85C6-425C-FC7B-992F0E3967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BC29FE-5796-4944-223E-0E2883D7E6BF}"/>
              </a:ext>
            </a:extLst>
          </p:cNvPr>
          <p:cNvSpPr>
            <a:spLocks noGrp="1"/>
          </p:cNvSpPr>
          <p:nvPr>
            <p:ph type="dt" sz="half" idx="10"/>
          </p:nvPr>
        </p:nvSpPr>
        <p:spPr/>
        <p:txBody>
          <a:bodyPr/>
          <a:lstStyle/>
          <a:p>
            <a:fld id="{A20CDD73-0BA5-2349-B3C7-23965F4AB89E}" type="datetime1">
              <a:rPr lang="en-US" smtClean="0"/>
              <a:t>9/16/24</a:t>
            </a:fld>
            <a:endParaRPr lang="en-US"/>
          </a:p>
        </p:txBody>
      </p:sp>
      <p:sp>
        <p:nvSpPr>
          <p:cNvPr id="6" name="Footer Placeholder 5">
            <a:extLst>
              <a:ext uri="{FF2B5EF4-FFF2-40B4-BE49-F238E27FC236}">
                <a16:creationId xmlns:a16="http://schemas.microsoft.com/office/drawing/2014/main" id="{094D8B31-4FCC-EB47-7BFB-F97E5316E9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B541E3-5AD5-61B8-8976-1E1272DD9EF7}"/>
              </a:ext>
            </a:extLst>
          </p:cNvPr>
          <p:cNvSpPr>
            <a:spLocks noGrp="1"/>
          </p:cNvSpPr>
          <p:nvPr>
            <p:ph type="sldNum" sz="quarter" idx="12"/>
          </p:nvPr>
        </p:nvSpPr>
        <p:spPr/>
        <p:txBody>
          <a:bodyPr/>
          <a:lstStyle/>
          <a:p>
            <a:fld id="{046EB52D-FC28-BC41-92CF-6223E9EA9C75}" type="slidenum">
              <a:rPr lang="en-US" smtClean="0"/>
              <a:t>‹#›</a:t>
            </a:fld>
            <a:endParaRPr lang="en-US"/>
          </a:p>
        </p:txBody>
      </p:sp>
    </p:spTree>
    <p:extLst>
      <p:ext uri="{BB962C8B-B14F-4D97-AF65-F5344CB8AC3E}">
        <p14:creationId xmlns:p14="http://schemas.microsoft.com/office/powerpoint/2010/main" val="2153985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5DD91-D9A3-7111-D8D2-B3257F6E60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6F2D8CA-ABA3-52C9-E247-6527F581B0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722973-0066-A3A9-A3FA-B140F79D72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0EBB82-AE1F-DABB-B644-E9F388EC96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EF29C1-2A53-F409-98BC-82BF28E0BB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48659B-1EE0-F93A-5C2B-E98C96F8F534}"/>
              </a:ext>
            </a:extLst>
          </p:cNvPr>
          <p:cNvSpPr>
            <a:spLocks noGrp="1"/>
          </p:cNvSpPr>
          <p:nvPr>
            <p:ph type="dt" sz="half" idx="10"/>
          </p:nvPr>
        </p:nvSpPr>
        <p:spPr/>
        <p:txBody>
          <a:bodyPr/>
          <a:lstStyle/>
          <a:p>
            <a:fld id="{90134D12-9DFA-9448-8124-3573B32B2D9F}" type="datetime1">
              <a:rPr lang="en-US" smtClean="0"/>
              <a:t>9/16/24</a:t>
            </a:fld>
            <a:endParaRPr lang="en-US"/>
          </a:p>
        </p:txBody>
      </p:sp>
      <p:sp>
        <p:nvSpPr>
          <p:cNvPr id="8" name="Footer Placeholder 7">
            <a:extLst>
              <a:ext uri="{FF2B5EF4-FFF2-40B4-BE49-F238E27FC236}">
                <a16:creationId xmlns:a16="http://schemas.microsoft.com/office/drawing/2014/main" id="{F5146885-A8DF-51BF-1DC9-62E4C0FE34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7A9145-DD21-FB9C-FA23-9FD589C5602C}"/>
              </a:ext>
            </a:extLst>
          </p:cNvPr>
          <p:cNvSpPr>
            <a:spLocks noGrp="1"/>
          </p:cNvSpPr>
          <p:nvPr>
            <p:ph type="sldNum" sz="quarter" idx="12"/>
          </p:nvPr>
        </p:nvSpPr>
        <p:spPr/>
        <p:txBody>
          <a:bodyPr/>
          <a:lstStyle/>
          <a:p>
            <a:fld id="{046EB52D-FC28-BC41-92CF-6223E9EA9C75}" type="slidenum">
              <a:rPr lang="en-US" smtClean="0"/>
              <a:t>‹#›</a:t>
            </a:fld>
            <a:endParaRPr lang="en-US"/>
          </a:p>
        </p:txBody>
      </p:sp>
    </p:spTree>
    <p:extLst>
      <p:ext uri="{BB962C8B-B14F-4D97-AF65-F5344CB8AC3E}">
        <p14:creationId xmlns:p14="http://schemas.microsoft.com/office/powerpoint/2010/main" val="241041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EC818-B69E-2D91-EE31-43E68E7D7E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A86CDE-4ED8-8BAC-F353-8F32B31A3980}"/>
              </a:ext>
            </a:extLst>
          </p:cNvPr>
          <p:cNvSpPr>
            <a:spLocks noGrp="1"/>
          </p:cNvSpPr>
          <p:nvPr>
            <p:ph type="dt" sz="half" idx="10"/>
          </p:nvPr>
        </p:nvSpPr>
        <p:spPr/>
        <p:txBody>
          <a:bodyPr/>
          <a:lstStyle/>
          <a:p>
            <a:fld id="{3C8068B2-035A-7648-9090-8A5E0576AFEC}" type="datetime1">
              <a:rPr lang="en-US" smtClean="0"/>
              <a:t>9/16/24</a:t>
            </a:fld>
            <a:endParaRPr lang="en-US"/>
          </a:p>
        </p:txBody>
      </p:sp>
      <p:sp>
        <p:nvSpPr>
          <p:cNvPr id="4" name="Footer Placeholder 3">
            <a:extLst>
              <a:ext uri="{FF2B5EF4-FFF2-40B4-BE49-F238E27FC236}">
                <a16:creationId xmlns:a16="http://schemas.microsoft.com/office/drawing/2014/main" id="{BFE19CF6-B697-6D2F-1519-4F06311157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37A01C-23CD-4F99-2B86-FA4B2F9506E6}"/>
              </a:ext>
            </a:extLst>
          </p:cNvPr>
          <p:cNvSpPr>
            <a:spLocks noGrp="1"/>
          </p:cNvSpPr>
          <p:nvPr>
            <p:ph type="sldNum" sz="quarter" idx="12"/>
          </p:nvPr>
        </p:nvSpPr>
        <p:spPr/>
        <p:txBody>
          <a:bodyPr/>
          <a:lstStyle/>
          <a:p>
            <a:fld id="{046EB52D-FC28-BC41-92CF-6223E9EA9C75}" type="slidenum">
              <a:rPr lang="en-US" smtClean="0"/>
              <a:t>‹#›</a:t>
            </a:fld>
            <a:endParaRPr lang="en-US"/>
          </a:p>
        </p:txBody>
      </p:sp>
    </p:spTree>
    <p:extLst>
      <p:ext uri="{BB962C8B-B14F-4D97-AF65-F5344CB8AC3E}">
        <p14:creationId xmlns:p14="http://schemas.microsoft.com/office/powerpoint/2010/main" val="657073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9C41F5-B4FA-E307-0706-EA5A5A8A6AE3}"/>
              </a:ext>
            </a:extLst>
          </p:cNvPr>
          <p:cNvSpPr>
            <a:spLocks noGrp="1"/>
          </p:cNvSpPr>
          <p:nvPr>
            <p:ph type="dt" sz="half" idx="10"/>
          </p:nvPr>
        </p:nvSpPr>
        <p:spPr/>
        <p:txBody>
          <a:bodyPr/>
          <a:lstStyle/>
          <a:p>
            <a:fld id="{456AB702-FE6E-7C44-B539-671519BC20CD}" type="datetime1">
              <a:rPr lang="en-US" smtClean="0"/>
              <a:t>9/16/24</a:t>
            </a:fld>
            <a:endParaRPr lang="en-US"/>
          </a:p>
        </p:txBody>
      </p:sp>
      <p:sp>
        <p:nvSpPr>
          <p:cNvPr id="3" name="Footer Placeholder 2">
            <a:extLst>
              <a:ext uri="{FF2B5EF4-FFF2-40B4-BE49-F238E27FC236}">
                <a16:creationId xmlns:a16="http://schemas.microsoft.com/office/drawing/2014/main" id="{5059C5A0-FC49-E4B5-8830-22A58CD889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2B2771-27B0-C912-01DE-D55EB33CEE2F}"/>
              </a:ext>
            </a:extLst>
          </p:cNvPr>
          <p:cNvSpPr>
            <a:spLocks noGrp="1"/>
          </p:cNvSpPr>
          <p:nvPr>
            <p:ph type="sldNum" sz="quarter" idx="12"/>
          </p:nvPr>
        </p:nvSpPr>
        <p:spPr/>
        <p:txBody>
          <a:bodyPr/>
          <a:lstStyle/>
          <a:p>
            <a:fld id="{046EB52D-FC28-BC41-92CF-6223E9EA9C75}" type="slidenum">
              <a:rPr lang="en-US" smtClean="0"/>
              <a:t>‹#›</a:t>
            </a:fld>
            <a:endParaRPr lang="en-US"/>
          </a:p>
        </p:txBody>
      </p:sp>
    </p:spTree>
    <p:extLst>
      <p:ext uri="{BB962C8B-B14F-4D97-AF65-F5344CB8AC3E}">
        <p14:creationId xmlns:p14="http://schemas.microsoft.com/office/powerpoint/2010/main" val="55538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2F16E-DCD0-CBBD-A12B-4E4FC10343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AC068AF-C75A-9EAA-01D8-1FAE032889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AD7BC7-A15F-3C6C-7CA2-A4B50312DA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558736-8844-726E-B6BC-6BE9F2C8F465}"/>
              </a:ext>
            </a:extLst>
          </p:cNvPr>
          <p:cNvSpPr>
            <a:spLocks noGrp="1"/>
          </p:cNvSpPr>
          <p:nvPr>
            <p:ph type="dt" sz="half" idx="10"/>
          </p:nvPr>
        </p:nvSpPr>
        <p:spPr/>
        <p:txBody>
          <a:bodyPr/>
          <a:lstStyle/>
          <a:p>
            <a:fld id="{56C2B903-ACE9-824C-A6E9-D37234290134}" type="datetime1">
              <a:rPr lang="en-US" smtClean="0"/>
              <a:t>9/16/24</a:t>
            </a:fld>
            <a:endParaRPr lang="en-US"/>
          </a:p>
        </p:txBody>
      </p:sp>
      <p:sp>
        <p:nvSpPr>
          <p:cNvPr id="6" name="Footer Placeholder 5">
            <a:extLst>
              <a:ext uri="{FF2B5EF4-FFF2-40B4-BE49-F238E27FC236}">
                <a16:creationId xmlns:a16="http://schemas.microsoft.com/office/drawing/2014/main" id="{A78D9CA1-7DFF-26DD-4A37-B12912103C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7DDC3B-1A30-B769-62AA-6A441F4597E1}"/>
              </a:ext>
            </a:extLst>
          </p:cNvPr>
          <p:cNvSpPr>
            <a:spLocks noGrp="1"/>
          </p:cNvSpPr>
          <p:nvPr>
            <p:ph type="sldNum" sz="quarter" idx="12"/>
          </p:nvPr>
        </p:nvSpPr>
        <p:spPr/>
        <p:txBody>
          <a:bodyPr/>
          <a:lstStyle/>
          <a:p>
            <a:fld id="{046EB52D-FC28-BC41-92CF-6223E9EA9C75}" type="slidenum">
              <a:rPr lang="en-US" smtClean="0"/>
              <a:t>‹#›</a:t>
            </a:fld>
            <a:endParaRPr lang="en-US"/>
          </a:p>
        </p:txBody>
      </p:sp>
    </p:spTree>
    <p:extLst>
      <p:ext uri="{BB962C8B-B14F-4D97-AF65-F5344CB8AC3E}">
        <p14:creationId xmlns:p14="http://schemas.microsoft.com/office/powerpoint/2010/main" val="3072760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9802F-80C1-28DF-A5A0-81EFB7DA2E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BE90FD-214D-69D6-B0C7-8AA26EEC54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61394C-FA11-9E35-629B-A4DBD40CD7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1EF3C8-7ABD-F11F-C7E2-ABBAEAF18636}"/>
              </a:ext>
            </a:extLst>
          </p:cNvPr>
          <p:cNvSpPr>
            <a:spLocks noGrp="1"/>
          </p:cNvSpPr>
          <p:nvPr>
            <p:ph type="dt" sz="half" idx="10"/>
          </p:nvPr>
        </p:nvSpPr>
        <p:spPr/>
        <p:txBody>
          <a:bodyPr/>
          <a:lstStyle/>
          <a:p>
            <a:fld id="{3A63E333-03B8-E640-9D61-9BA6E43C2CBD}" type="datetime1">
              <a:rPr lang="en-US" smtClean="0"/>
              <a:t>9/16/24</a:t>
            </a:fld>
            <a:endParaRPr lang="en-US"/>
          </a:p>
        </p:txBody>
      </p:sp>
      <p:sp>
        <p:nvSpPr>
          <p:cNvPr id="6" name="Footer Placeholder 5">
            <a:extLst>
              <a:ext uri="{FF2B5EF4-FFF2-40B4-BE49-F238E27FC236}">
                <a16:creationId xmlns:a16="http://schemas.microsoft.com/office/drawing/2014/main" id="{AC4470AB-C0A7-3EC6-75A7-B6308B7DAE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A41468-C32C-C3E8-D79A-86FA5FA72183}"/>
              </a:ext>
            </a:extLst>
          </p:cNvPr>
          <p:cNvSpPr>
            <a:spLocks noGrp="1"/>
          </p:cNvSpPr>
          <p:nvPr>
            <p:ph type="sldNum" sz="quarter" idx="12"/>
          </p:nvPr>
        </p:nvSpPr>
        <p:spPr/>
        <p:txBody>
          <a:bodyPr/>
          <a:lstStyle/>
          <a:p>
            <a:fld id="{046EB52D-FC28-BC41-92CF-6223E9EA9C75}" type="slidenum">
              <a:rPr lang="en-US" smtClean="0"/>
              <a:t>‹#›</a:t>
            </a:fld>
            <a:endParaRPr lang="en-US"/>
          </a:p>
        </p:txBody>
      </p:sp>
    </p:spTree>
    <p:extLst>
      <p:ext uri="{BB962C8B-B14F-4D97-AF65-F5344CB8AC3E}">
        <p14:creationId xmlns:p14="http://schemas.microsoft.com/office/powerpoint/2010/main" val="1733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D7AF90-6C88-1CA6-9A20-0199A3985F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9CA8B3-DAD9-9EDD-687F-10C345FB04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8C96177-5F1E-084B-7FDC-7CFFCFC186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A0735C-2713-5C45-B6A0-150AB7BC14CB}" type="datetime1">
              <a:rPr lang="en-US" smtClean="0"/>
              <a:t>9/16/24</a:t>
            </a:fld>
            <a:endParaRPr lang="en-US"/>
          </a:p>
        </p:txBody>
      </p:sp>
      <p:sp>
        <p:nvSpPr>
          <p:cNvPr id="5" name="Footer Placeholder 4">
            <a:extLst>
              <a:ext uri="{FF2B5EF4-FFF2-40B4-BE49-F238E27FC236}">
                <a16:creationId xmlns:a16="http://schemas.microsoft.com/office/drawing/2014/main" id="{FCD1AA96-CA38-53D4-8CD8-3474CD5416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083F3D-86B7-A29F-869F-BCEC8EA1B0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6EB52D-FC28-BC41-92CF-6223E9EA9C75}" type="slidenum">
              <a:rPr lang="en-US" smtClean="0"/>
              <a:t>‹#›</a:t>
            </a:fld>
            <a:endParaRPr lang="en-US"/>
          </a:p>
        </p:txBody>
      </p:sp>
    </p:spTree>
    <p:extLst>
      <p:ext uri="{BB962C8B-B14F-4D97-AF65-F5344CB8AC3E}">
        <p14:creationId xmlns:p14="http://schemas.microsoft.com/office/powerpoint/2010/main" val="2647338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hyperlink" Target="https://indico.fnal.gov/event/63406/contributions/298034/" TargetMode="External"/><Relationship Id="rId3" Type="http://schemas.openxmlformats.org/officeDocument/2006/relationships/image" Target="../media/image25.png"/><Relationship Id="rId7" Type="http://schemas.openxmlformats.org/officeDocument/2006/relationships/hyperlink" Target="https://indico.fnal.gov/event/63406/contributions/297397/" TargetMode="External"/><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8" Type="http://schemas.openxmlformats.org/officeDocument/2006/relationships/image" Target="../media/image30.tiff"/><Relationship Id="rId7" Type="http://schemas.openxmlformats.org/officeDocument/2006/relationships/image" Target="../media/image29.pn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730.png"/><Relationship Id="rId9" Type="http://schemas.openxmlformats.org/officeDocument/2006/relationships/image" Target="../media/image31.emf"/></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gif"/></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25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80.png"/><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47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50.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50.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50.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48.png"/><Relationship Id="rId2" Type="http://schemas.openxmlformats.org/officeDocument/2006/relationships/image" Target="../media/image350.png"/><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image" Target="../media/image47.gif"/><Relationship Id="rId5" Type="http://schemas.openxmlformats.org/officeDocument/2006/relationships/diagramQuickStyle" Target="../diagrams/quickStyle4.xml"/><Relationship Id="rId10" Type="http://schemas.openxmlformats.org/officeDocument/2006/relationships/image" Target="../media/image46.png"/><Relationship Id="rId4" Type="http://schemas.openxmlformats.org/officeDocument/2006/relationships/diagramLayout" Target="../diagrams/layout4.xml"/><Relationship Id="rId9"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8" Type="http://schemas.openxmlformats.org/officeDocument/2006/relationships/hyperlink" Target="https://indico.fnal.gov/event/63406/contributions/297392/" TargetMode="External"/><Relationship Id="rId3" Type="http://schemas.openxmlformats.org/officeDocument/2006/relationships/hyperlink" Target="https://indico.fnal.gov/event/63406/contributions/297293/" TargetMode="External"/><Relationship Id="rId7" Type="http://schemas.openxmlformats.org/officeDocument/2006/relationships/hyperlink" Target="https://indico.fnal.gov/event/63406/contributions/298034/" TargetMode="Externa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hyperlink" Target="https://indico.fnal.gov/event/63406/contributions/297398/" TargetMode="External"/><Relationship Id="rId11" Type="http://schemas.openxmlformats.org/officeDocument/2006/relationships/hyperlink" Target="https://indico.fnal.gov/event/63406/contributions/297921/" TargetMode="External"/><Relationship Id="rId5" Type="http://schemas.openxmlformats.org/officeDocument/2006/relationships/hyperlink" Target="https://indico.fnal.gov/event/63406/contributions/297397/" TargetMode="External"/><Relationship Id="rId10" Type="http://schemas.openxmlformats.org/officeDocument/2006/relationships/hyperlink" Target="https://indico.fnal.gov/event/63406/contributions/297294/" TargetMode="External"/><Relationship Id="rId4" Type="http://schemas.openxmlformats.org/officeDocument/2006/relationships/hyperlink" Target="https://indico.fnal.gov/event/63406/contributions/297396/" TargetMode="External"/><Relationship Id="rId9" Type="http://schemas.openxmlformats.org/officeDocument/2006/relationships/hyperlink" Target="https://indico.fnal.gov/event/63406/contributions/297924/"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530.png"/><Relationship Id="rId3" Type="http://schemas.openxmlformats.org/officeDocument/2006/relationships/image" Target="../media/image500.png"/><Relationship Id="rId7" Type="http://schemas.openxmlformats.org/officeDocument/2006/relationships/image" Target="../media/image520.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510.png"/></Relationships>
</file>

<file path=ppt/slides/_rels/slide21.xml.rels><?xml version="1.0" encoding="UTF-8" standalone="yes"?>
<Relationships xmlns="http://schemas.openxmlformats.org/package/2006/relationships"><Relationship Id="rId3" Type="http://schemas.openxmlformats.org/officeDocument/2006/relationships/hyperlink" Target="https://indico.fnal.gov/event/63406/contributions/297924/" TargetMode="External"/><Relationship Id="rId2" Type="http://schemas.openxmlformats.org/officeDocument/2006/relationships/hyperlink" Target="https://indico.fnal.gov/event/63406/contributions/297392/" TargetMode="Externa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hyperlink" Target="https://arxiv.org/abs/2402.15410"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58.jpeg"/><Relationship Id="rId7" Type="http://schemas.openxmlformats.org/officeDocument/2006/relationships/image" Target="../media/image62.jpeg"/><Relationship Id="rId12" Type="http://schemas.openxmlformats.org/officeDocument/2006/relationships/image" Target="../media/image67.pn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6.jpe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jpeg"/><Relationship Id="rId14" Type="http://schemas.openxmlformats.org/officeDocument/2006/relationships/image" Target="../media/image69.png"/></Relationships>
</file>

<file path=ppt/slides/_rels/slide2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0.png"/><Relationship Id="rId2" Type="http://schemas.openxmlformats.org/officeDocument/2006/relationships/image" Target="../media/image410.png"/><Relationship Id="rId1" Type="http://schemas.openxmlformats.org/officeDocument/2006/relationships/slideLayout" Target="../slideLayouts/slideLayout2.xml"/><Relationship Id="rId4" Type="http://schemas.openxmlformats.org/officeDocument/2006/relationships/image" Target="../media/image430.png"/></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440.pn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550.png"/></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gif"/><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70.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32.xml.rels><?xml version="1.0" encoding="UTF-8" standalone="yes"?>
<Relationships xmlns="http://schemas.openxmlformats.org/package/2006/relationships"><Relationship Id="rId8" Type="http://schemas.openxmlformats.org/officeDocument/2006/relationships/image" Target="../media/image79.png"/><Relationship Id="rId7" Type="http://schemas.openxmlformats.org/officeDocument/2006/relationships/image" Target="../media/image78.pn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730.png"/></Relationships>
</file>

<file path=ppt/slides/_rels/slide33.xml.rels><?xml version="1.0" encoding="UTF-8" standalone="yes"?>
<Relationships xmlns="http://schemas.openxmlformats.org/package/2006/relationships"><Relationship Id="rId8" Type="http://schemas.openxmlformats.org/officeDocument/2006/relationships/image" Target="../media/image81.png"/><Relationship Id="rId7" Type="http://schemas.openxmlformats.org/officeDocument/2006/relationships/image" Target="../media/image80.emf"/><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730.png"/></Relationships>
</file>

<file path=ppt/slides/_rels/slide34.xml.rels><?xml version="1.0" encoding="UTF-8" standalone="yes"?>
<Relationships xmlns="http://schemas.openxmlformats.org/package/2006/relationships"><Relationship Id="rId7" Type="http://schemas.openxmlformats.org/officeDocument/2006/relationships/image" Target="../media/image82.emf"/><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730.pn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83.gif"/><Relationship Id="rId4" Type="http://schemas.openxmlformats.org/officeDocument/2006/relationships/image" Target="../media/image32.gif"/></Relationships>
</file>

<file path=ppt/slides/_rels/slide3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85.png"/><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30.png"/><Relationship Id="rId4" Type="http://schemas.openxmlformats.org/officeDocument/2006/relationships/image" Target="../media/image120.png"/></Relationships>
</file>

<file path=ppt/slides/_rels/slide6.xml.rels><?xml version="1.0" encoding="UTF-8" standalone="yes"?>
<Relationships xmlns="http://schemas.openxmlformats.org/package/2006/relationships"><Relationship Id="rId3" Type="http://schemas.openxmlformats.org/officeDocument/2006/relationships/hyperlink" Target="https://indico.fnal.gov/event/63406/contributions/297293/"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70.png"/><Relationship Id="rId7" Type="http://schemas.openxmlformats.org/officeDocument/2006/relationships/image" Target="../media/image22.gif"/><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730.png"/></Relationships>
</file>

<file path=ppt/slides/_rels/slide9.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21.jpeg"/><Relationship Id="rId7"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7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D23E5A81-5B2D-DB75-FBCF-6C2A916456DE}"/>
                  </a:ext>
                </a:extLst>
              </p:cNvPr>
              <p:cNvSpPr>
                <a:spLocks noGrp="1"/>
              </p:cNvSpPr>
              <p:nvPr>
                <p:ph type="ctrTitle"/>
              </p:nvPr>
            </p:nvSpPr>
            <p:spPr>
              <a:xfrm>
                <a:off x="567559" y="662874"/>
                <a:ext cx="11056882" cy="2387600"/>
              </a:xfrm>
            </p:spPr>
            <p:txBody>
              <a:bodyPr>
                <a:normAutofit/>
              </a:bodyPr>
              <a:lstStyle/>
              <a:p>
                <a:r>
                  <a:rPr lang="en-US" sz="4800" dirty="0"/>
                  <a:t>Anomalous Spin Precession Frequency (</a:t>
                </a:r>
                <a14:m>
                  <m:oMath xmlns:m="http://schemas.openxmlformats.org/officeDocument/2006/math">
                    <m:sSub>
                      <m:sSubPr>
                        <m:ctrlPr>
                          <a:rPr lang="en-US" sz="4800" b="0" i="1" smtClean="0">
                            <a:latin typeface="Cambria Math" panose="02040503050406030204" pitchFamily="18" charset="0"/>
                          </a:rPr>
                        </m:ctrlPr>
                      </m:sSubPr>
                      <m:e>
                        <m:r>
                          <a:rPr lang="en-US" sz="4800" b="0" i="1" smtClean="0">
                            <a:latin typeface="Cambria Math" panose="02040503050406030204" pitchFamily="18" charset="0"/>
                          </a:rPr>
                          <m:t>𝜔</m:t>
                        </m:r>
                      </m:e>
                      <m:sub>
                        <m:r>
                          <a:rPr lang="en-US" sz="4800" b="0" i="1" smtClean="0">
                            <a:latin typeface="Cambria Math" panose="02040503050406030204" pitchFamily="18" charset="0"/>
                          </a:rPr>
                          <m:t>𝑎</m:t>
                        </m:r>
                      </m:sub>
                    </m:sSub>
                  </m:oMath>
                </a14:m>
                <a:r>
                  <a:rPr lang="en-US" sz="4800" dirty="0"/>
                  <a:t>) Analysis in the Muon </a:t>
                </a:r>
                <a14:m>
                  <m:oMath xmlns:m="http://schemas.openxmlformats.org/officeDocument/2006/math">
                    <m:r>
                      <a:rPr lang="en-US" sz="4800" b="0" i="1" smtClean="0">
                        <a:latin typeface="Cambria Math" panose="02040503050406030204" pitchFamily="18" charset="0"/>
                      </a:rPr>
                      <m:t>𝑔</m:t>
                    </m:r>
                    <m:r>
                      <a:rPr lang="en-US" sz="4800" b="0" i="1" smtClean="0">
                        <a:latin typeface="Cambria Math" panose="02040503050406030204" pitchFamily="18" charset="0"/>
                      </a:rPr>
                      <m:t>−2</m:t>
                    </m:r>
                  </m:oMath>
                </a14:m>
                <a:r>
                  <a:rPr lang="en-US" sz="4800" dirty="0"/>
                  <a:t> Experiment at</a:t>
                </a:r>
              </a:p>
            </p:txBody>
          </p:sp>
        </mc:Choice>
        <mc:Fallback xmlns="">
          <p:sp>
            <p:nvSpPr>
              <p:cNvPr id="2" name="Title 1">
                <a:extLst>
                  <a:ext uri="{FF2B5EF4-FFF2-40B4-BE49-F238E27FC236}">
                    <a16:creationId xmlns:a16="http://schemas.microsoft.com/office/drawing/2014/main" id="{D23E5A81-5B2D-DB75-FBCF-6C2A916456DE}"/>
                  </a:ext>
                </a:extLst>
              </p:cNvPr>
              <p:cNvSpPr>
                <a:spLocks noGrp="1" noRot="1" noChangeAspect="1" noMove="1" noResize="1" noEditPoints="1" noAdjustHandles="1" noChangeArrowheads="1" noChangeShapeType="1" noTextEdit="1"/>
              </p:cNvSpPr>
              <p:nvPr>
                <p:ph type="ctrTitle"/>
              </p:nvPr>
            </p:nvSpPr>
            <p:spPr>
              <a:xfrm>
                <a:off x="567559" y="662874"/>
                <a:ext cx="11056882" cy="2387600"/>
              </a:xfrm>
              <a:blipFill>
                <a:blip r:embed="rId2"/>
                <a:stretch>
                  <a:fillRect l="-1376" r="-26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Subtitle 2">
                <a:extLst>
                  <a:ext uri="{FF2B5EF4-FFF2-40B4-BE49-F238E27FC236}">
                    <a16:creationId xmlns:a16="http://schemas.microsoft.com/office/drawing/2014/main" id="{BC76CD72-2221-8ED8-3624-F9AEB17E04D8}"/>
                  </a:ext>
                </a:extLst>
              </p:cNvPr>
              <p:cNvSpPr>
                <a:spLocks noGrp="1"/>
              </p:cNvSpPr>
              <p:nvPr>
                <p:ph type="subTitle" idx="1"/>
              </p:nvPr>
            </p:nvSpPr>
            <p:spPr>
              <a:xfrm>
                <a:off x="1524000" y="4634095"/>
                <a:ext cx="9144000" cy="1655762"/>
              </a:xfrm>
            </p:spPr>
            <p:txBody>
              <a:bodyPr>
                <a:normAutofit lnSpcReduction="10000"/>
              </a:bodyPr>
              <a:lstStyle/>
              <a:p>
                <a:r>
                  <a:rPr lang="en-US" b="1" dirty="0"/>
                  <a:t>On Kim </a:t>
                </a:r>
                <a:r>
                  <a:rPr lang="en-US" dirty="0"/>
                  <a:t>(University of Mississippi)</a:t>
                </a:r>
              </a:p>
              <a:p>
                <a:r>
                  <a:rPr lang="en-US" dirty="0"/>
                  <a:t>On behalf of the Muon </a:t>
                </a:r>
                <a14:m>
                  <m:oMath xmlns:m="http://schemas.openxmlformats.org/officeDocument/2006/math">
                    <m:r>
                      <a:rPr lang="en-US" b="0" i="1" smtClean="0">
                        <a:latin typeface="Cambria Math" panose="02040503050406030204" pitchFamily="18" charset="0"/>
                      </a:rPr>
                      <m:t>𝑔</m:t>
                    </m:r>
                    <m:r>
                      <a:rPr lang="en-US" b="0" i="1" smtClean="0">
                        <a:latin typeface="Cambria Math" panose="02040503050406030204" pitchFamily="18" charset="0"/>
                      </a:rPr>
                      <m:t>−2</m:t>
                    </m:r>
                  </m:oMath>
                </a14:m>
                <a:r>
                  <a:rPr lang="en-US" dirty="0"/>
                  <a:t> Collaboration</a:t>
                </a:r>
              </a:p>
              <a:p>
                <a:r>
                  <a:rPr lang="en-US" dirty="0"/>
                  <a:t>NuFact2024</a:t>
                </a:r>
              </a:p>
              <a:p>
                <a:r>
                  <a:rPr lang="en-US" dirty="0"/>
                  <a:t>2024 Sep. 16</a:t>
                </a:r>
                <a:r>
                  <a:rPr lang="en-US" baseline="30000" dirty="0"/>
                  <a:t>th</a:t>
                </a:r>
                <a:endParaRPr lang="en-US" dirty="0"/>
              </a:p>
            </p:txBody>
          </p:sp>
        </mc:Choice>
        <mc:Fallback xmlns="">
          <p:sp>
            <p:nvSpPr>
              <p:cNvPr id="3" name="Subtitle 2">
                <a:extLst>
                  <a:ext uri="{FF2B5EF4-FFF2-40B4-BE49-F238E27FC236}">
                    <a16:creationId xmlns:a16="http://schemas.microsoft.com/office/drawing/2014/main" id="{BC76CD72-2221-8ED8-3624-F9AEB17E04D8}"/>
                  </a:ext>
                </a:extLst>
              </p:cNvPr>
              <p:cNvSpPr>
                <a:spLocks noGrp="1" noRot="1" noChangeAspect="1" noMove="1" noResize="1" noEditPoints="1" noAdjustHandles="1" noChangeArrowheads="1" noChangeShapeType="1" noTextEdit="1"/>
              </p:cNvSpPr>
              <p:nvPr>
                <p:ph type="subTitle" idx="1"/>
              </p:nvPr>
            </p:nvSpPr>
            <p:spPr>
              <a:xfrm>
                <a:off x="1524000" y="4634095"/>
                <a:ext cx="9144000" cy="1655762"/>
              </a:xfrm>
              <a:blipFill>
                <a:blip r:embed="rId3"/>
                <a:stretch>
                  <a:fillRect t="-6061" b="-7576"/>
                </a:stretch>
              </a:blipFill>
            </p:spPr>
            <p:txBody>
              <a:bodyPr/>
              <a:lstStyle/>
              <a:p>
                <a:r>
                  <a:rPr lang="en-US">
                    <a:noFill/>
                  </a:rPr>
                  <a:t> </a:t>
                </a:r>
              </a:p>
            </p:txBody>
          </p:sp>
        </mc:Fallback>
      </mc:AlternateContent>
      <p:pic>
        <p:nvPicPr>
          <p:cNvPr id="1026" name="Picture 2">
            <a:extLst>
              <a:ext uri="{FF2B5EF4-FFF2-40B4-BE49-F238E27FC236}">
                <a16:creationId xmlns:a16="http://schemas.microsoft.com/office/drawing/2014/main" id="{68D1F4E1-0A86-78B4-B9DE-D1A61FDB5F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4441" y="2743447"/>
            <a:ext cx="4183118" cy="790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9248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BA26F-A09C-888E-8C57-04E78E478A09}"/>
              </a:ext>
            </a:extLst>
          </p:cNvPr>
          <p:cNvSpPr>
            <a:spLocks noGrp="1"/>
          </p:cNvSpPr>
          <p:nvPr>
            <p:ph type="title"/>
          </p:nvPr>
        </p:nvSpPr>
        <p:spPr/>
        <p:txBody>
          <a:bodyPr/>
          <a:lstStyle/>
          <a:p>
            <a:r>
              <a:rPr lang="en-US" dirty="0"/>
              <a:t>Magnetic Field</a:t>
            </a:r>
          </a:p>
        </p:txBody>
      </p:sp>
      <p:sp>
        <p:nvSpPr>
          <p:cNvPr id="3" name="Content Placeholder 2">
            <a:extLst>
              <a:ext uri="{FF2B5EF4-FFF2-40B4-BE49-F238E27FC236}">
                <a16:creationId xmlns:a16="http://schemas.microsoft.com/office/drawing/2014/main" id="{D94CA8DF-1A0A-45EB-0DBF-45F96A06720F}"/>
              </a:ext>
            </a:extLst>
          </p:cNvPr>
          <p:cNvSpPr>
            <a:spLocks noGrp="1"/>
          </p:cNvSpPr>
          <p:nvPr>
            <p:ph idx="1"/>
          </p:nvPr>
        </p:nvSpPr>
        <p:spPr>
          <a:xfrm>
            <a:off x="330926" y="1280160"/>
            <a:ext cx="5765074" cy="5250122"/>
          </a:xfrm>
        </p:spPr>
        <p:txBody>
          <a:bodyPr/>
          <a:lstStyle/>
          <a:p>
            <a:r>
              <a:rPr lang="en-US" dirty="0"/>
              <a:t>Homogeneous 1.5 T magnetic field by superconducting C-shaped magnet (sub-ppm in 9 cm diameter muon storage region).</a:t>
            </a:r>
          </a:p>
        </p:txBody>
      </p:sp>
      <p:pic>
        <p:nvPicPr>
          <p:cNvPr id="5" name="Picture 4">
            <a:extLst>
              <a:ext uri="{FF2B5EF4-FFF2-40B4-BE49-F238E27FC236}">
                <a16:creationId xmlns:a16="http://schemas.microsoft.com/office/drawing/2014/main" id="{F7B8913F-726C-4320-09A6-F31CC37741DC}"/>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930016" y="2985000"/>
            <a:ext cx="3851639" cy="3545282"/>
          </a:xfrm>
          <a:prstGeom prst="rect">
            <a:avLst/>
          </a:prstGeom>
        </p:spPr>
      </p:pic>
      <p:sp>
        <p:nvSpPr>
          <p:cNvPr id="6" name="Freeform 5">
            <a:extLst>
              <a:ext uri="{FF2B5EF4-FFF2-40B4-BE49-F238E27FC236}">
                <a16:creationId xmlns:a16="http://schemas.microsoft.com/office/drawing/2014/main" id="{F0B0EBE9-4411-4DD6-D995-F5427C358E65}"/>
              </a:ext>
            </a:extLst>
          </p:cNvPr>
          <p:cNvSpPr/>
          <p:nvPr/>
        </p:nvSpPr>
        <p:spPr>
          <a:xfrm>
            <a:off x="2176510" y="3675976"/>
            <a:ext cx="1932010" cy="2284484"/>
          </a:xfrm>
          <a:custGeom>
            <a:avLst/>
            <a:gdLst>
              <a:gd name="connsiteX0" fmla="*/ 55908 w 2257478"/>
              <a:gd name="connsiteY0" fmla="*/ 1304421 h 3448163"/>
              <a:gd name="connsiteX1" fmla="*/ 482628 w 2257478"/>
              <a:gd name="connsiteY1" fmla="*/ 318901 h 3448163"/>
              <a:gd name="connsiteX2" fmla="*/ 2057428 w 2257478"/>
              <a:gd name="connsiteY2" fmla="*/ 227461 h 3448163"/>
              <a:gd name="connsiteX3" fmla="*/ 2067588 w 2257478"/>
              <a:gd name="connsiteY3" fmla="*/ 3163701 h 3448163"/>
              <a:gd name="connsiteX4" fmla="*/ 523268 w 2257478"/>
              <a:gd name="connsiteY4" fmla="*/ 3214501 h 3448163"/>
              <a:gd name="connsiteX5" fmla="*/ 55908 w 2257478"/>
              <a:gd name="connsiteY5" fmla="*/ 2107061 h 3448163"/>
              <a:gd name="connsiteX6" fmla="*/ 55908 w 2257478"/>
              <a:gd name="connsiteY6" fmla="*/ 1304421 h 3448163"/>
              <a:gd name="connsiteX0" fmla="*/ 55908 w 2326686"/>
              <a:gd name="connsiteY0" fmla="*/ 1095743 h 3216809"/>
              <a:gd name="connsiteX1" fmla="*/ 482628 w 2326686"/>
              <a:gd name="connsiteY1" fmla="*/ 110223 h 3216809"/>
              <a:gd name="connsiteX2" fmla="*/ 2169188 w 2326686"/>
              <a:gd name="connsiteY2" fmla="*/ 343903 h 3216809"/>
              <a:gd name="connsiteX3" fmla="*/ 2067588 w 2326686"/>
              <a:gd name="connsiteY3" fmla="*/ 2955023 h 3216809"/>
              <a:gd name="connsiteX4" fmla="*/ 523268 w 2326686"/>
              <a:gd name="connsiteY4" fmla="*/ 3005823 h 3216809"/>
              <a:gd name="connsiteX5" fmla="*/ 55908 w 2326686"/>
              <a:gd name="connsiteY5" fmla="*/ 1898383 h 3216809"/>
              <a:gd name="connsiteX6" fmla="*/ 55908 w 2326686"/>
              <a:gd name="connsiteY6" fmla="*/ 1095743 h 3216809"/>
              <a:gd name="connsiteX0" fmla="*/ 55908 w 2360990"/>
              <a:gd name="connsiteY0" fmla="*/ 1081092 h 3083771"/>
              <a:gd name="connsiteX1" fmla="*/ 482628 w 2360990"/>
              <a:gd name="connsiteY1" fmla="*/ 95572 h 3083771"/>
              <a:gd name="connsiteX2" fmla="*/ 2169188 w 2360990"/>
              <a:gd name="connsiteY2" fmla="*/ 329252 h 3083771"/>
              <a:gd name="connsiteX3" fmla="*/ 2138708 w 2360990"/>
              <a:gd name="connsiteY3" fmla="*/ 2666052 h 3083771"/>
              <a:gd name="connsiteX4" fmla="*/ 523268 w 2360990"/>
              <a:gd name="connsiteY4" fmla="*/ 2991172 h 3083771"/>
              <a:gd name="connsiteX5" fmla="*/ 55908 w 2360990"/>
              <a:gd name="connsiteY5" fmla="*/ 1883732 h 3083771"/>
              <a:gd name="connsiteX6" fmla="*/ 55908 w 2360990"/>
              <a:gd name="connsiteY6" fmla="*/ 1081092 h 3083771"/>
              <a:gd name="connsiteX0" fmla="*/ 52078 w 2360763"/>
              <a:gd name="connsiteY0" fmla="*/ 1081092 h 2970734"/>
              <a:gd name="connsiteX1" fmla="*/ 478798 w 2360763"/>
              <a:gd name="connsiteY1" fmla="*/ 95572 h 2970734"/>
              <a:gd name="connsiteX2" fmla="*/ 2165358 w 2360763"/>
              <a:gd name="connsiteY2" fmla="*/ 329252 h 2970734"/>
              <a:gd name="connsiteX3" fmla="*/ 2134878 w 2360763"/>
              <a:gd name="connsiteY3" fmla="*/ 2666052 h 2970734"/>
              <a:gd name="connsiteX4" fmla="*/ 458478 w 2360763"/>
              <a:gd name="connsiteY4" fmla="*/ 2828612 h 2970734"/>
              <a:gd name="connsiteX5" fmla="*/ 52078 w 2360763"/>
              <a:gd name="connsiteY5" fmla="*/ 1883732 h 2970734"/>
              <a:gd name="connsiteX6" fmla="*/ 52078 w 2360763"/>
              <a:gd name="connsiteY6" fmla="*/ 1081092 h 2970734"/>
              <a:gd name="connsiteX0" fmla="*/ 50167 w 2360845"/>
              <a:gd name="connsiteY0" fmla="*/ 1030646 h 2920288"/>
              <a:gd name="connsiteX1" fmla="*/ 446407 w 2360845"/>
              <a:gd name="connsiteY1" fmla="*/ 126406 h 2920288"/>
              <a:gd name="connsiteX2" fmla="*/ 2163447 w 2360845"/>
              <a:gd name="connsiteY2" fmla="*/ 278806 h 2920288"/>
              <a:gd name="connsiteX3" fmla="*/ 2132967 w 2360845"/>
              <a:gd name="connsiteY3" fmla="*/ 2615606 h 2920288"/>
              <a:gd name="connsiteX4" fmla="*/ 456567 w 2360845"/>
              <a:gd name="connsiteY4" fmla="*/ 2778166 h 2920288"/>
              <a:gd name="connsiteX5" fmla="*/ 50167 w 2360845"/>
              <a:gd name="connsiteY5" fmla="*/ 1833286 h 2920288"/>
              <a:gd name="connsiteX6" fmla="*/ 50167 w 2360845"/>
              <a:gd name="connsiteY6" fmla="*/ 1030646 h 2920288"/>
              <a:gd name="connsiteX0" fmla="*/ 50167 w 2360845"/>
              <a:gd name="connsiteY0" fmla="*/ 1046355 h 2935997"/>
              <a:gd name="connsiteX1" fmla="*/ 446407 w 2360845"/>
              <a:gd name="connsiteY1" fmla="*/ 142115 h 2935997"/>
              <a:gd name="connsiteX2" fmla="*/ 2163447 w 2360845"/>
              <a:gd name="connsiteY2" fmla="*/ 294515 h 2935997"/>
              <a:gd name="connsiteX3" fmla="*/ 2132967 w 2360845"/>
              <a:gd name="connsiteY3" fmla="*/ 2631315 h 2935997"/>
              <a:gd name="connsiteX4" fmla="*/ 456567 w 2360845"/>
              <a:gd name="connsiteY4" fmla="*/ 2793875 h 2935997"/>
              <a:gd name="connsiteX5" fmla="*/ 50167 w 2360845"/>
              <a:gd name="connsiteY5" fmla="*/ 1848995 h 2935997"/>
              <a:gd name="connsiteX6" fmla="*/ 50167 w 2360845"/>
              <a:gd name="connsiteY6" fmla="*/ 1046355 h 2935997"/>
              <a:gd name="connsiteX0" fmla="*/ 33785 w 2344463"/>
              <a:gd name="connsiteY0" fmla="*/ 1046355 h 2935997"/>
              <a:gd name="connsiteX1" fmla="*/ 430025 w 2344463"/>
              <a:gd name="connsiteY1" fmla="*/ 142115 h 2935997"/>
              <a:gd name="connsiteX2" fmla="*/ 2147065 w 2344463"/>
              <a:gd name="connsiteY2" fmla="*/ 294515 h 2935997"/>
              <a:gd name="connsiteX3" fmla="*/ 2116585 w 2344463"/>
              <a:gd name="connsiteY3" fmla="*/ 2631315 h 2935997"/>
              <a:gd name="connsiteX4" fmla="*/ 440185 w 2344463"/>
              <a:gd name="connsiteY4" fmla="*/ 2793875 h 2935997"/>
              <a:gd name="connsiteX5" fmla="*/ 33785 w 2344463"/>
              <a:gd name="connsiteY5" fmla="*/ 1848995 h 2935997"/>
              <a:gd name="connsiteX6" fmla="*/ 33785 w 2344463"/>
              <a:gd name="connsiteY6" fmla="*/ 1046355 h 2935997"/>
              <a:gd name="connsiteX0" fmla="*/ 33785 w 2344463"/>
              <a:gd name="connsiteY0" fmla="*/ 728539 h 2902661"/>
              <a:gd name="connsiteX1" fmla="*/ 430025 w 2344463"/>
              <a:gd name="connsiteY1" fmla="*/ 108779 h 2902661"/>
              <a:gd name="connsiteX2" fmla="*/ 2147065 w 2344463"/>
              <a:gd name="connsiteY2" fmla="*/ 261179 h 2902661"/>
              <a:gd name="connsiteX3" fmla="*/ 2116585 w 2344463"/>
              <a:gd name="connsiteY3" fmla="*/ 2597979 h 2902661"/>
              <a:gd name="connsiteX4" fmla="*/ 440185 w 2344463"/>
              <a:gd name="connsiteY4" fmla="*/ 2760539 h 2902661"/>
              <a:gd name="connsiteX5" fmla="*/ 33785 w 2344463"/>
              <a:gd name="connsiteY5" fmla="*/ 1815659 h 2902661"/>
              <a:gd name="connsiteX6" fmla="*/ 33785 w 2344463"/>
              <a:gd name="connsiteY6" fmla="*/ 728539 h 2902661"/>
              <a:gd name="connsiteX0" fmla="*/ 35113 w 2345791"/>
              <a:gd name="connsiteY0" fmla="*/ 728539 h 2902661"/>
              <a:gd name="connsiteX1" fmla="*/ 431353 w 2345791"/>
              <a:gd name="connsiteY1" fmla="*/ 108779 h 2902661"/>
              <a:gd name="connsiteX2" fmla="*/ 2148393 w 2345791"/>
              <a:gd name="connsiteY2" fmla="*/ 261179 h 2902661"/>
              <a:gd name="connsiteX3" fmla="*/ 2117913 w 2345791"/>
              <a:gd name="connsiteY3" fmla="*/ 2597979 h 2902661"/>
              <a:gd name="connsiteX4" fmla="*/ 441513 w 2345791"/>
              <a:gd name="connsiteY4" fmla="*/ 2760539 h 2902661"/>
              <a:gd name="connsiteX5" fmla="*/ 65593 w 2345791"/>
              <a:gd name="connsiteY5" fmla="*/ 2150939 h 2902661"/>
              <a:gd name="connsiteX6" fmla="*/ 35113 w 2345791"/>
              <a:gd name="connsiteY6" fmla="*/ 728539 h 2902661"/>
              <a:gd name="connsiteX0" fmla="*/ 23583 w 2334261"/>
              <a:gd name="connsiteY0" fmla="*/ 728539 h 2902661"/>
              <a:gd name="connsiteX1" fmla="*/ 419823 w 2334261"/>
              <a:gd name="connsiteY1" fmla="*/ 108779 h 2902661"/>
              <a:gd name="connsiteX2" fmla="*/ 2136863 w 2334261"/>
              <a:gd name="connsiteY2" fmla="*/ 261179 h 2902661"/>
              <a:gd name="connsiteX3" fmla="*/ 2106383 w 2334261"/>
              <a:gd name="connsiteY3" fmla="*/ 2597979 h 2902661"/>
              <a:gd name="connsiteX4" fmla="*/ 429983 w 2334261"/>
              <a:gd name="connsiteY4" fmla="*/ 2760539 h 2902661"/>
              <a:gd name="connsiteX5" fmla="*/ 54063 w 2334261"/>
              <a:gd name="connsiteY5" fmla="*/ 2150939 h 2902661"/>
              <a:gd name="connsiteX6" fmla="*/ 23583 w 2334261"/>
              <a:gd name="connsiteY6" fmla="*/ 728539 h 2902661"/>
              <a:gd name="connsiteX0" fmla="*/ 7216 w 2317894"/>
              <a:gd name="connsiteY0" fmla="*/ 728539 h 2902661"/>
              <a:gd name="connsiteX1" fmla="*/ 403456 w 2317894"/>
              <a:gd name="connsiteY1" fmla="*/ 108779 h 2902661"/>
              <a:gd name="connsiteX2" fmla="*/ 2120496 w 2317894"/>
              <a:gd name="connsiteY2" fmla="*/ 261179 h 2902661"/>
              <a:gd name="connsiteX3" fmla="*/ 2090016 w 2317894"/>
              <a:gd name="connsiteY3" fmla="*/ 2597979 h 2902661"/>
              <a:gd name="connsiteX4" fmla="*/ 413616 w 2317894"/>
              <a:gd name="connsiteY4" fmla="*/ 2760539 h 2902661"/>
              <a:gd name="connsiteX5" fmla="*/ 37696 w 2317894"/>
              <a:gd name="connsiteY5" fmla="*/ 2150939 h 2902661"/>
              <a:gd name="connsiteX6" fmla="*/ 7216 w 2317894"/>
              <a:gd name="connsiteY6" fmla="*/ 728539 h 290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7894" h="2902661">
                <a:moveTo>
                  <a:pt x="7216" y="728539"/>
                </a:moveTo>
                <a:cubicBezTo>
                  <a:pt x="29803" y="378019"/>
                  <a:pt x="51243" y="186672"/>
                  <a:pt x="403456" y="108779"/>
                </a:cubicBezTo>
                <a:cubicBezTo>
                  <a:pt x="755669" y="30886"/>
                  <a:pt x="1839403" y="-153688"/>
                  <a:pt x="2120496" y="261179"/>
                </a:cubicBezTo>
                <a:cubicBezTo>
                  <a:pt x="2401589" y="676046"/>
                  <a:pt x="2374496" y="2181419"/>
                  <a:pt x="2090016" y="2597979"/>
                </a:cubicBezTo>
                <a:cubicBezTo>
                  <a:pt x="1805536" y="3014539"/>
                  <a:pt x="748896" y="2936646"/>
                  <a:pt x="413616" y="2760539"/>
                </a:cubicBezTo>
                <a:cubicBezTo>
                  <a:pt x="78336" y="2584432"/>
                  <a:pt x="54629" y="2520086"/>
                  <a:pt x="37696" y="2150939"/>
                </a:cubicBezTo>
                <a:cubicBezTo>
                  <a:pt x="20763" y="1781792"/>
                  <a:pt x="-15371" y="1079059"/>
                  <a:pt x="7216" y="728539"/>
                </a:cubicBezTo>
                <a:close/>
              </a:path>
            </a:pathLst>
          </a:custGeom>
          <a:ln w="28575">
            <a:solidFill>
              <a:srgbClr val="0000FF"/>
            </a:solidFill>
          </a:ln>
        </p:spPr>
        <p:txBody>
          <a:bodyPr rtlCol="0" anchor="ctr">
            <a:spAutoFit/>
          </a:bodyPr>
          <a:lstStyle/>
          <a:p>
            <a:pPr marL="342900" indent="-342900" algn="ctr">
              <a:buFont typeface="Arial" charset="0"/>
              <a:buChar char="•"/>
            </a:pPr>
            <a:endParaRPr lang="en-US" sz="2400" b="0" dirty="0">
              <a:solidFill>
                <a:schemeClr val="tx1"/>
              </a:solidFill>
            </a:endParaRPr>
          </a:p>
        </p:txBody>
      </p:sp>
      <p:cxnSp>
        <p:nvCxnSpPr>
          <p:cNvPr id="7" name="Straight Arrow Connector 6">
            <a:extLst>
              <a:ext uri="{FF2B5EF4-FFF2-40B4-BE49-F238E27FC236}">
                <a16:creationId xmlns:a16="http://schemas.microsoft.com/office/drawing/2014/main" id="{8841457B-C244-3B30-EA9F-1D935FA6329F}"/>
              </a:ext>
            </a:extLst>
          </p:cNvPr>
          <p:cNvCxnSpPr>
            <a:cxnSpLocks/>
          </p:cNvCxnSpPr>
          <p:nvPr/>
        </p:nvCxnSpPr>
        <p:spPr>
          <a:xfrm>
            <a:off x="4104522" y="4865070"/>
            <a:ext cx="0" cy="71966"/>
          </a:xfrm>
          <a:prstGeom prst="straightConnector1">
            <a:avLst/>
          </a:prstGeom>
          <a:ln w="76200" cmpd="sng">
            <a:solidFill>
              <a:srgbClr val="0000FF"/>
            </a:solidFill>
            <a:headEnd type="none"/>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E029943B-D9B7-6628-B783-32C1DC1EC3D5}"/>
              </a:ext>
            </a:extLst>
          </p:cNvPr>
          <p:cNvCxnSpPr>
            <a:cxnSpLocks/>
          </p:cNvCxnSpPr>
          <p:nvPr/>
        </p:nvCxnSpPr>
        <p:spPr>
          <a:xfrm flipH="1">
            <a:off x="3091714" y="5960461"/>
            <a:ext cx="119944" cy="0"/>
          </a:xfrm>
          <a:prstGeom prst="straightConnector1">
            <a:avLst/>
          </a:prstGeom>
          <a:ln w="76200" cmpd="sng">
            <a:solidFill>
              <a:srgbClr val="0000FF"/>
            </a:solidFill>
            <a:headEnd type="none"/>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595CE1C4-6475-E876-776E-2061E3DC34A0}"/>
              </a:ext>
            </a:extLst>
          </p:cNvPr>
          <p:cNvCxnSpPr>
            <a:cxnSpLocks/>
          </p:cNvCxnSpPr>
          <p:nvPr/>
        </p:nvCxnSpPr>
        <p:spPr>
          <a:xfrm>
            <a:off x="3158967" y="3683972"/>
            <a:ext cx="67253" cy="0"/>
          </a:xfrm>
          <a:prstGeom prst="straightConnector1">
            <a:avLst/>
          </a:prstGeom>
          <a:ln w="76200" cmpd="sng">
            <a:solidFill>
              <a:srgbClr val="0000FF"/>
            </a:solidFill>
            <a:headEnd type="none"/>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8301F8A7-0429-3273-D075-A0369249CC06}"/>
              </a:ext>
            </a:extLst>
          </p:cNvPr>
          <p:cNvCxnSpPr>
            <a:cxnSpLocks/>
          </p:cNvCxnSpPr>
          <p:nvPr/>
        </p:nvCxnSpPr>
        <p:spPr>
          <a:xfrm flipV="1">
            <a:off x="2176510" y="4625183"/>
            <a:ext cx="0" cy="107949"/>
          </a:xfrm>
          <a:prstGeom prst="straightConnector1">
            <a:avLst/>
          </a:prstGeom>
          <a:ln w="76200" cmpd="sng">
            <a:solidFill>
              <a:srgbClr val="0000FF"/>
            </a:solidFill>
            <a:headEnd type="none"/>
            <a:tailEnd type="triangle"/>
          </a:ln>
        </p:spPr>
        <p:style>
          <a:lnRef idx="1">
            <a:schemeClr val="dk1"/>
          </a:lnRef>
          <a:fillRef idx="0">
            <a:schemeClr val="dk1"/>
          </a:fillRef>
          <a:effectRef idx="0">
            <a:schemeClr val="dk1"/>
          </a:effectRef>
          <a:fontRef idx="minor">
            <a:schemeClr val="tx1"/>
          </a:fontRef>
        </p:style>
      </p:cxnSp>
      <p:grpSp>
        <p:nvGrpSpPr>
          <p:cNvPr id="11" name="Group 10">
            <a:extLst>
              <a:ext uri="{FF2B5EF4-FFF2-40B4-BE49-F238E27FC236}">
                <a16:creationId xmlns:a16="http://schemas.microsoft.com/office/drawing/2014/main" id="{9B08B399-9FCC-9800-F42A-3C9542606217}"/>
              </a:ext>
            </a:extLst>
          </p:cNvPr>
          <p:cNvGrpSpPr/>
          <p:nvPr/>
        </p:nvGrpSpPr>
        <p:grpSpPr>
          <a:xfrm>
            <a:off x="1358540" y="5672596"/>
            <a:ext cx="287865" cy="287864"/>
            <a:chOff x="9907724" y="1238306"/>
            <a:chExt cx="365760" cy="365760"/>
          </a:xfrm>
        </p:grpSpPr>
        <p:sp>
          <p:nvSpPr>
            <p:cNvPr id="12" name="Oval 11">
              <a:extLst>
                <a:ext uri="{FF2B5EF4-FFF2-40B4-BE49-F238E27FC236}">
                  <a16:creationId xmlns:a16="http://schemas.microsoft.com/office/drawing/2014/main" id="{E7AEF087-CBA3-3604-C3E1-93DB99732F9B}"/>
                </a:ext>
              </a:extLst>
            </p:cNvPr>
            <p:cNvSpPr/>
            <p:nvPr/>
          </p:nvSpPr>
          <p:spPr>
            <a:xfrm>
              <a:off x="9907724" y="1238306"/>
              <a:ext cx="365760" cy="365760"/>
            </a:xfrm>
            <a:prstGeom prst="ellipse">
              <a:avLst/>
            </a:prstGeom>
            <a:solidFill>
              <a:schemeClr val="bg1"/>
            </a:solidFill>
            <a:ln w="28575">
              <a:solidFill>
                <a:srgbClr val="0000FF"/>
              </a:solidFill>
            </a:ln>
          </p:spPr>
          <p:txBody>
            <a:bodyPr rtlCol="0" anchor="ctr">
              <a:spAutoFit/>
            </a:bodyPr>
            <a:lstStyle/>
            <a:p>
              <a:pPr marL="342900" indent="-342900" algn="ctr">
                <a:buFont typeface="Arial" charset="0"/>
                <a:buChar char="•"/>
              </a:pPr>
              <a:endParaRPr lang="en-US" sz="2400" b="0" dirty="0">
                <a:solidFill>
                  <a:schemeClr val="tx1"/>
                </a:solidFill>
              </a:endParaRPr>
            </a:p>
          </p:txBody>
        </p:sp>
        <p:sp>
          <p:nvSpPr>
            <p:cNvPr id="13" name="Oval 12">
              <a:extLst>
                <a:ext uri="{FF2B5EF4-FFF2-40B4-BE49-F238E27FC236}">
                  <a16:creationId xmlns:a16="http://schemas.microsoft.com/office/drawing/2014/main" id="{452C9DD3-711A-8974-D8C7-9E567C2F79FB}"/>
                </a:ext>
              </a:extLst>
            </p:cNvPr>
            <p:cNvSpPr/>
            <p:nvPr/>
          </p:nvSpPr>
          <p:spPr>
            <a:xfrm>
              <a:off x="10044884" y="1375466"/>
              <a:ext cx="91440" cy="91440"/>
            </a:xfrm>
            <a:prstGeom prst="ellipse">
              <a:avLst/>
            </a:prstGeom>
            <a:solidFill>
              <a:srgbClr val="0000FF"/>
            </a:solidFill>
            <a:ln>
              <a:solidFill>
                <a:srgbClr val="0000FF"/>
              </a:solidFill>
            </a:ln>
          </p:spPr>
          <p:txBody>
            <a:bodyPr rtlCol="0" anchor="ctr">
              <a:spAutoFit/>
            </a:bodyPr>
            <a:lstStyle/>
            <a:p>
              <a:pPr marL="342900" indent="-342900" algn="ctr">
                <a:buFont typeface="Arial" charset="0"/>
                <a:buChar char="•"/>
              </a:pPr>
              <a:endParaRPr lang="en-US" sz="2400" b="0" dirty="0">
                <a:solidFill>
                  <a:schemeClr val="tx1"/>
                </a:solidFill>
              </a:endParaRPr>
            </a:p>
          </p:txBody>
        </p:sp>
      </p:grpSp>
      <p:grpSp>
        <p:nvGrpSpPr>
          <p:cNvPr id="14" name="Group 13">
            <a:extLst>
              <a:ext uri="{FF2B5EF4-FFF2-40B4-BE49-F238E27FC236}">
                <a16:creationId xmlns:a16="http://schemas.microsoft.com/office/drawing/2014/main" id="{03177A03-D742-617D-2563-8F32D1AEDBA2}"/>
              </a:ext>
            </a:extLst>
          </p:cNvPr>
          <p:cNvGrpSpPr/>
          <p:nvPr/>
        </p:nvGrpSpPr>
        <p:grpSpPr>
          <a:xfrm>
            <a:off x="1362538" y="3540040"/>
            <a:ext cx="287865" cy="287864"/>
            <a:chOff x="9907724" y="1238306"/>
            <a:chExt cx="365760" cy="365760"/>
          </a:xfrm>
        </p:grpSpPr>
        <p:sp>
          <p:nvSpPr>
            <p:cNvPr id="15" name="Oval 14">
              <a:extLst>
                <a:ext uri="{FF2B5EF4-FFF2-40B4-BE49-F238E27FC236}">
                  <a16:creationId xmlns:a16="http://schemas.microsoft.com/office/drawing/2014/main" id="{390D7BD8-C09A-8925-0D61-3BC4FA080844}"/>
                </a:ext>
              </a:extLst>
            </p:cNvPr>
            <p:cNvSpPr/>
            <p:nvPr/>
          </p:nvSpPr>
          <p:spPr>
            <a:xfrm>
              <a:off x="9907724" y="1238306"/>
              <a:ext cx="365760" cy="365760"/>
            </a:xfrm>
            <a:prstGeom prst="ellipse">
              <a:avLst/>
            </a:prstGeom>
            <a:solidFill>
              <a:schemeClr val="bg1"/>
            </a:solidFill>
            <a:ln w="28575">
              <a:solidFill>
                <a:srgbClr val="0000FF"/>
              </a:solidFill>
            </a:ln>
          </p:spPr>
          <p:txBody>
            <a:bodyPr rtlCol="0" anchor="ctr">
              <a:spAutoFit/>
            </a:bodyPr>
            <a:lstStyle/>
            <a:p>
              <a:pPr marL="342900" indent="-342900" algn="ctr">
                <a:buFont typeface="Arial" charset="0"/>
                <a:buChar char="•"/>
              </a:pPr>
              <a:endParaRPr lang="en-US" sz="2400" b="0" dirty="0">
                <a:solidFill>
                  <a:schemeClr val="tx1"/>
                </a:solidFill>
              </a:endParaRPr>
            </a:p>
          </p:txBody>
        </p:sp>
        <p:sp>
          <p:nvSpPr>
            <p:cNvPr id="16" name="Oval 15">
              <a:extLst>
                <a:ext uri="{FF2B5EF4-FFF2-40B4-BE49-F238E27FC236}">
                  <a16:creationId xmlns:a16="http://schemas.microsoft.com/office/drawing/2014/main" id="{90F386AA-3E97-494B-FBE0-8FB2C2817348}"/>
                </a:ext>
              </a:extLst>
            </p:cNvPr>
            <p:cNvSpPr/>
            <p:nvPr/>
          </p:nvSpPr>
          <p:spPr>
            <a:xfrm>
              <a:off x="10044884" y="1375466"/>
              <a:ext cx="91440" cy="91440"/>
            </a:xfrm>
            <a:prstGeom prst="ellipse">
              <a:avLst/>
            </a:prstGeom>
            <a:solidFill>
              <a:srgbClr val="0000FF"/>
            </a:solidFill>
            <a:ln>
              <a:solidFill>
                <a:srgbClr val="0000FF"/>
              </a:solidFill>
            </a:ln>
          </p:spPr>
          <p:txBody>
            <a:bodyPr rtlCol="0" anchor="ctr">
              <a:spAutoFit/>
            </a:bodyPr>
            <a:lstStyle/>
            <a:p>
              <a:pPr marL="342900" indent="-342900" algn="ctr">
                <a:buFont typeface="Arial" charset="0"/>
                <a:buChar char="•"/>
              </a:pPr>
              <a:endParaRPr lang="en-US" sz="2400" b="0" dirty="0">
                <a:solidFill>
                  <a:schemeClr val="tx1"/>
                </a:solidFill>
              </a:endParaRPr>
            </a:p>
          </p:txBody>
        </p:sp>
      </p:grpSp>
      <p:grpSp>
        <p:nvGrpSpPr>
          <p:cNvPr id="17" name="Group 16">
            <a:extLst>
              <a:ext uri="{FF2B5EF4-FFF2-40B4-BE49-F238E27FC236}">
                <a16:creationId xmlns:a16="http://schemas.microsoft.com/office/drawing/2014/main" id="{B1857C4A-A8BF-BC62-7C69-F8FED06310FD}"/>
              </a:ext>
            </a:extLst>
          </p:cNvPr>
          <p:cNvGrpSpPr/>
          <p:nvPr/>
        </p:nvGrpSpPr>
        <p:grpSpPr>
          <a:xfrm>
            <a:off x="2815661" y="5122598"/>
            <a:ext cx="287865" cy="287864"/>
            <a:chOff x="9753354" y="1933380"/>
            <a:chExt cx="365760" cy="365760"/>
          </a:xfrm>
        </p:grpSpPr>
        <p:sp>
          <p:nvSpPr>
            <p:cNvPr id="18" name="Oval 17">
              <a:extLst>
                <a:ext uri="{FF2B5EF4-FFF2-40B4-BE49-F238E27FC236}">
                  <a16:creationId xmlns:a16="http://schemas.microsoft.com/office/drawing/2014/main" id="{B0A91B92-E0D2-4191-6854-7526B4FF1BD6}"/>
                </a:ext>
              </a:extLst>
            </p:cNvPr>
            <p:cNvSpPr/>
            <p:nvPr/>
          </p:nvSpPr>
          <p:spPr>
            <a:xfrm>
              <a:off x="9753354" y="1933380"/>
              <a:ext cx="365760" cy="365760"/>
            </a:xfrm>
            <a:prstGeom prst="ellipse">
              <a:avLst/>
            </a:prstGeom>
            <a:solidFill>
              <a:schemeClr val="bg1"/>
            </a:solidFill>
            <a:ln w="28575">
              <a:solidFill>
                <a:srgbClr val="0000FF"/>
              </a:solidFill>
            </a:ln>
          </p:spPr>
          <p:txBody>
            <a:bodyPr rtlCol="0" anchor="ctr">
              <a:spAutoFit/>
            </a:bodyPr>
            <a:lstStyle/>
            <a:p>
              <a:pPr marL="342900" indent="-342900" algn="ctr">
                <a:buFont typeface="Arial" charset="0"/>
                <a:buChar char="•"/>
              </a:pPr>
              <a:endParaRPr lang="en-US" sz="2400" b="0" dirty="0">
                <a:solidFill>
                  <a:schemeClr val="tx1"/>
                </a:solidFill>
              </a:endParaRPr>
            </a:p>
          </p:txBody>
        </p:sp>
        <p:cxnSp>
          <p:nvCxnSpPr>
            <p:cNvPr id="19" name="Straight Connector 18">
              <a:extLst>
                <a:ext uri="{FF2B5EF4-FFF2-40B4-BE49-F238E27FC236}">
                  <a16:creationId xmlns:a16="http://schemas.microsoft.com/office/drawing/2014/main" id="{58B08B88-66CC-DC81-CCF1-2BEF76CBBA80}"/>
                </a:ext>
              </a:extLst>
            </p:cNvPr>
            <p:cNvCxnSpPr>
              <a:cxnSpLocks/>
              <a:stCxn id="18" idx="1"/>
              <a:endCxn id="18" idx="5"/>
            </p:cNvCxnSpPr>
            <p:nvPr/>
          </p:nvCxnSpPr>
          <p:spPr>
            <a:xfrm>
              <a:off x="9806918" y="1986944"/>
              <a:ext cx="258632" cy="258632"/>
            </a:xfrm>
            <a:prstGeom prst="line">
              <a:avLst/>
            </a:prstGeom>
            <a:ln w="28575" cmpd="sng">
              <a:solidFill>
                <a:srgbClr val="0000F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5BF1B58A-AB49-47AE-78D9-A1B469555C19}"/>
                </a:ext>
              </a:extLst>
            </p:cNvPr>
            <p:cNvCxnSpPr>
              <a:cxnSpLocks/>
              <a:stCxn id="18" idx="3"/>
              <a:endCxn id="18" idx="7"/>
            </p:cNvCxnSpPr>
            <p:nvPr/>
          </p:nvCxnSpPr>
          <p:spPr>
            <a:xfrm flipV="1">
              <a:off x="9806918" y="1986944"/>
              <a:ext cx="258632" cy="258632"/>
            </a:xfrm>
            <a:prstGeom prst="line">
              <a:avLst/>
            </a:prstGeom>
            <a:ln w="28575" cmpd="sng">
              <a:solidFill>
                <a:srgbClr val="0000FF"/>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21" name="Group 20">
            <a:extLst>
              <a:ext uri="{FF2B5EF4-FFF2-40B4-BE49-F238E27FC236}">
                <a16:creationId xmlns:a16="http://schemas.microsoft.com/office/drawing/2014/main" id="{5C2AEDE2-2015-08F1-94AA-6B1F7E1CB464}"/>
              </a:ext>
            </a:extLst>
          </p:cNvPr>
          <p:cNvGrpSpPr/>
          <p:nvPr/>
        </p:nvGrpSpPr>
        <p:grpSpPr>
          <a:xfrm>
            <a:off x="2831847" y="4145409"/>
            <a:ext cx="287865" cy="287864"/>
            <a:chOff x="9753354" y="1933380"/>
            <a:chExt cx="365760" cy="365760"/>
          </a:xfrm>
        </p:grpSpPr>
        <p:sp>
          <p:nvSpPr>
            <p:cNvPr id="22" name="Oval 21">
              <a:extLst>
                <a:ext uri="{FF2B5EF4-FFF2-40B4-BE49-F238E27FC236}">
                  <a16:creationId xmlns:a16="http://schemas.microsoft.com/office/drawing/2014/main" id="{875C9E4D-03EB-99E2-E211-CBB29ABD8A83}"/>
                </a:ext>
              </a:extLst>
            </p:cNvPr>
            <p:cNvSpPr/>
            <p:nvPr/>
          </p:nvSpPr>
          <p:spPr>
            <a:xfrm>
              <a:off x="9753354" y="1933380"/>
              <a:ext cx="365760" cy="365760"/>
            </a:xfrm>
            <a:prstGeom prst="ellipse">
              <a:avLst/>
            </a:prstGeom>
            <a:solidFill>
              <a:schemeClr val="bg1"/>
            </a:solidFill>
            <a:ln w="28575">
              <a:solidFill>
                <a:srgbClr val="0000FF"/>
              </a:solidFill>
            </a:ln>
          </p:spPr>
          <p:txBody>
            <a:bodyPr rtlCol="0" anchor="ctr">
              <a:spAutoFit/>
            </a:bodyPr>
            <a:lstStyle/>
            <a:p>
              <a:pPr marL="342900" indent="-342900" algn="ctr">
                <a:buFont typeface="Arial" charset="0"/>
                <a:buChar char="•"/>
              </a:pPr>
              <a:endParaRPr lang="en-US" sz="2400" b="0" dirty="0">
                <a:solidFill>
                  <a:schemeClr val="tx1"/>
                </a:solidFill>
              </a:endParaRPr>
            </a:p>
          </p:txBody>
        </p:sp>
        <p:cxnSp>
          <p:nvCxnSpPr>
            <p:cNvPr id="23" name="Straight Connector 22">
              <a:extLst>
                <a:ext uri="{FF2B5EF4-FFF2-40B4-BE49-F238E27FC236}">
                  <a16:creationId xmlns:a16="http://schemas.microsoft.com/office/drawing/2014/main" id="{A47F275B-E098-86F9-9AE0-F044A1A20D11}"/>
                </a:ext>
              </a:extLst>
            </p:cNvPr>
            <p:cNvCxnSpPr>
              <a:cxnSpLocks/>
              <a:stCxn id="22" idx="1"/>
              <a:endCxn id="22" idx="5"/>
            </p:cNvCxnSpPr>
            <p:nvPr/>
          </p:nvCxnSpPr>
          <p:spPr>
            <a:xfrm>
              <a:off x="9806918" y="1986944"/>
              <a:ext cx="258632" cy="258632"/>
            </a:xfrm>
            <a:prstGeom prst="line">
              <a:avLst/>
            </a:prstGeom>
            <a:ln w="28575" cmpd="sng">
              <a:solidFill>
                <a:srgbClr val="0000F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6AB6443A-4E9E-3720-8FB0-093AE0BC5A4E}"/>
                </a:ext>
              </a:extLst>
            </p:cNvPr>
            <p:cNvCxnSpPr>
              <a:cxnSpLocks/>
              <a:stCxn id="22" idx="3"/>
              <a:endCxn id="22" idx="7"/>
            </p:cNvCxnSpPr>
            <p:nvPr/>
          </p:nvCxnSpPr>
          <p:spPr>
            <a:xfrm flipV="1">
              <a:off x="9806918" y="1986944"/>
              <a:ext cx="258632" cy="258632"/>
            </a:xfrm>
            <a:prstGeom prst="line">
              <a:avLst/>
            </a:prstGeom>
            <a:ln w="28575" cmpd="sng">
              <a:solidFill>
                <a:srgbClr val="0000FF"/>
              </a:solidFill>
              <a:headEnd type="none" w="med" len="med"/>
              <a:tailEnd type="none" w="med" len="med"/>
            </a:ln>
          </p:spPr>
          <p:style>
            <a:lnRef idx="1">
              <a:schemeClr val="dk1"/>
            </a:lnRef>
            <a:fillRef idx="0">
              <a:schemeClr val="dk1"/>
            </a:fillRef>
            <a:effectRef idx="0">
              <a:schemeClr val="dk1"/>
            </a:effectRef>
            <a:fontRef idx="minor">
              <a:schemeClr val="tx1"/>
            </a:fontRef>
          </p:style>
        </p:cxnSp>
      </p:grpSp>
      <p:sp>
        <p:nvSpPr>
          <p:cNvPr id="25" name="TextBox 24">
            <a:extLst>
              <a:ext uri="{FF2B5EF4-FFF2-40B4-BE49-F238E27FC236}">
                <a16:creationId xmlns:a16="http://schemas.microsoft.com/office/drawing/2014/main" id="{1DF52B75-46D5-91BD-6E31-702256AFF547}"/>
              </a:ext>
            </a:extLst>
          </p:cNvPr>
          <p:cNvSpPr txBox="1"/>
          <p:nvPr/>
        </p:nvSpPr>
        <p:spPr>
          <a:xfrm>
            <a:off x="4199767" y="4677921"/>
            <a:ext cx="280331" cy="314899"/>
          </a:xfrm>
          <a:prstGeom prst="rect">
            <a:avLst/>
          </a:prstGeom>
          <a:noFill/>
        </p:spPr>
        <p:txBody>
          <a:bodyPr wrap="none" rtlCol="0">
            <a:spAutoFit/>
          </a:bodyPr>
          <a:lstStyle/>
          <a:p>
            <a:r>
              <a:rPr lang="en-US" b="0" dirty="0">
                <a:solidFill>
                  <a:srgbClr val="0000FF"/>
                </a:solidFill>
              </a:rPr>
              <a:t>B</a:t>
            </a:r>
          </a:p>
        </p:txBody>
      </p:sp>
      <p:sp>
        <p:nvSpPr>
          <p:cNvPr id="26" name="Content Placeholder 2">
            <a:extLst>
              <a:ext uri="{FF2B5EF4-FFF2-40B4-BE49-F238E27FC236}">
                <a16:creationId xmlns:a16="http://schemas.microsoft.com/office/drawing/2014/main" id="{D4EBB710-0C38-565B-D377-99EA602FE3C6}"/>
              </a:ext>
            </a:extLst>
          </p:cNvPr>
          <p:cNvSpPr txBox="1">
            <a:spLocks/>
          </p:cNvSpPr>
          <p:nvPr/>
        </p:nvSpPr>
        <p:spPr>
          <a:xfrm>
            <a:off x="6097807" y="1280160"/>
            <a:ext cx="5765074" cy="52501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Use NMR probes to measure the field.</a:t>
            </a:r>
          </a:p>
          <a:p>
            <a:pPr marL="914400" lvl="1" indent="-457200">
              <a:buFont typeface="+mj-lt"/>
              <a:buAutoNum type="arabicPeriod"/>
            </a:pPr>
            <a:r>
              <a:rPr lang="en-US" dirty="0"/>
              <a:t>Fixed probes: 24/7</a:t>
            </a:r>
          </a:p>
          <a:p>
            <a:pPr marL="914400" lvl="1" indent="-457200">
              <a:buFont typeface="+mj-lt"/>
              <a:buAutoNum type="arabicPeriod"/>
            </a:pPr>
            <a:endParaRPr lang="en-US" dirty="0"/>
          </a:p>
          <a:p>
            <a:pPr marL="914400" lvl="1" indent="-457200">
              <a:buFont typeface="+mj-lt"/>
              <a:buAutoNum type="arabicPeriod"/>
            </a:pPr>
            <a:endParaRPr lang="en-US" dirty="0"/>
          </a:p>
          <a:p>
            <a:pPr marL="914400" lvl="1" indent="-457200">
              <a:buFont typeface="+mj-lt"/>
              <a:buAutoNum type="arabicPeriod"/>
            </a:pPr>
            <a:endParaRPr lang="en-US" dirty="0"/>
          </a:p>
          <a:p>
            <a:pPr marL="914400" lvl="1" indent="-457200">
              <a:buFont typeface="+mj-lt"/>
              <a:buAutoNum type="arabicPeriod"/>
            </a:pPr>
            <a:endParaRPr lang="en-US" dirty="0"/>
          </a:p>
          <a:p>
            <a:pPr marL="914400" lvl="1" indent="-457200">
              <a:buFont typeface="+mj-lt"/>
              <a:buAutoNum type="arabicPeriod"/>
            </a:pPr>
            <a:endParaRPr lang="en-US" dirty="0"/>
          </a:p>
          <a:p>
            <a:pPr marL="914400" lvl="1" indent="-457200">
              <a:buFont typeface="+mj-lt"/>
              <a:buAutoNum type="arabicPeriod"/>
            </a:pPr>
            <a:r>
              <a:rPr lang="en-US" dirty="0"/>
              <a:t>Trolley (in vacuum): every 3-4 days</a:t>
            </a:r>
          </a:p>
        </p:txBody>
      </p:sp>
      <p:pic>
        <p:nvPicPr>
          <p:cNvPr id="27" name="Picture 26">
            <a:extLst>
              <a:ext uri="{FF2B5EF4-FFF2-40B4-BE49-F238E27FC236}">
                <a16:creationId xmlns:a16="http://schemas.microsoft.com/office/drawing/2014/main" id="{2832A83F-A38B-382A-D8C1-400C2AF637B1}"/>
              </a:ext>
            </a:extLst>
          </p:cNvPr>
          <p:cNvPicPr>
            <a:picLocks noChangeAspect="1"/>
          </p:cNvPicPr>
          <p:nvPr/>
        </p:nvPicPr>
        <p:blipFill rotWithShape="1">
          <a:blip r:embed="rId3"/>
          <a:srcRect l="1270" t="21444" r="2275" b="2863"/>
          <a:stretch/>
        </p:blipFill>
        <p:spPr>
          <a:xfrm>
            <a:off x="9327077" y="2036056"/>
            <a:ext cx="2729936" cy="1648954"/>
          </a:xfrm>
          <a:prstGeom prst="rect">
            <a:avLst/>
          </a:prstGeom>
        </p:spPr>
      </p:pic>
      <p:grpSp>
        <p:nvGrpSpPr>
          <p:cNvPr id="28" name="Group 27">
            <a:extLst>
              <a:ext uri="{FF2B5EF4-FFF2-40B4-BE49-F238E27FC236}">
                <a16:creationId xmlns:a16="http://schemas.microsoft.com/office/drawing/2014/main" id="{9408F219-A281-FB01-6148-E5A197802C6C}"/>
              </a:ext>
            </a:extLst>
          </p:cNvPr>
          <p:cNvGrpSpPr/>
          <p:nvPr/>
        </p:nvGrpSpPr>
        <p:grpSpPr>
          <a:xfrm>
            <a:off x="6709667" y="4034262"/>
            <a:ext cx="2476832" cy="2029528"/>
            <a:chOff x="704462" y="1205995"/>
            <a:chExt cx="1895117" cy="1552868"/>
          </a:xfrm>
        </p:grpSpPr>
        <p:pic>
          <p:nvPicPr>
            <p:cNvPr id="29" name="Picture 2">
              <a:extLst>
                <a:ext uri="{FF2B5EF4-FFF2-40B4-BE49-F238E27FC236}">
                  <a16:creationId xmlns:a16="http://schemas.microsoft.com/office/drawing/2014/main" id="{2576BED2-15BF-2395-BE05-96569AA85C5E}"/>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r="32421"/>
            <a:stretch/>
          </p:blipFill>
          <p:spPr bwMode="auto">
            <a:xfrm>
              <a:off x="704462" y="1205995"/>
              <a:ext cx="1895117" cy="1552868"/>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B08D8311-02D5-01DC-C72A-B5F238B3E50F}"/>
                </a:ext>
              </a:extLst>
            </p:cNvPr>
            <p:cNvGrpSpPr/>
            <p:nvPr/>
          </p:nvGrpSpPr>
          <p:grpSpPr>
            <a:xfrm>
              <a:off x="763431" y="1435884"/>
              <a:ext cx="757543" cy="956539"/>
              <a:chOff x="763431" y="1435884"/>
              <a:chExt cx="757543" cy="956539"/>
            </a:xfrm>
          </p:grpSpPr>
          <p:sp>
            <p:nvSpPr>
              <p:cNvPr id="31" name="Oval 30">
                <a:extLst>
                  <a:ext uri="{FF2B5EF4-FFF2-40B4-BE49-F238E27FC236}">
                    <a16:creationId xmlns:a16="http://schemas.microsoft.com/office/drawing/2014/main" id="{D683FCB0-33AB-07DC-4A4A-2B904186812F}"/>
                  </a:ext>
                </a:extLst>
              </p:cNvPr>
              <p:cNvSpPr/>
              <p:nvPr/>
            </p:nvSpPr>
            <p:spPr>
              <a:xfrm>
                <a:off x="1116935" y="1435884"/>
                <a:ext cx="71664" cy="104266"/>
              </a:xfrm>
              <a:prstGeom prst="ellipse">
                <a:avLst/>
              </a:prstGeom>
              <a:solidFill>
                <a:schemeClr val="tx1">
                  <a:lumMod val="40000"/>
                  <a:lumOff val="6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2" name="Oval 31">
                <a:extLst>
                  <a:ext uri="{FF2B5EF4-FFF2-40B4-BE49-F238E27FC236}">
                    <a16:creationId xmlns:a16="http://schemas.microsoft.com/office/drawing/2014/main" id="{0245761B-373D-485D-3BD2-B859B1DA4FF5}"/>
                  </a:ext>
                </a:extLst>
              </p:cNvPr>
              <p:cNvSpPr/>
              <p:nvPr/>
            </p:nvSpPr>
            <p:spPr>
              <a:xfrm>
                <a:off x="1105136" y="1658592"/>
                <a:ext cx="71664" cy="104266"/>
              </a:xfrm>
              <a:prstGeom prst="ellipse">
                <a:avLst/>
              </a:prstGeom>
              <a:solidFill>
                <a:schemeClr val="tx1">
                  <a:lumMod val="40000"/>
                  <a:lumOff val="6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3" name="Oval 32">
                <a:extLst>
                  <a:ext uri="{FF2B5EF4-FFF2-40B4-BE49-F238E27FC236}">
                    <a16:creationId xmlns:a16="http://schemas.microsoft.com/office/drawing/2014/main" id="{D1C00E57-EAB2-2F83-E73E-46A25631433C}"/>
                  </a:ext>
                </a:extLst>
              </p:cNvPr>
              <p:cNvSpPr/>
              <p:nvPr/>
            </p:nvSpPr>
            <p:spPr>
              <a:xfrm>
                <a:off x="1099911" y="1871409"/>
                <a:ext cx="71664" cy="104266"/>
              </a:xfrm>
              <a:prstGeom prst="ellipse">
                <a:avLst/>
              </a:prstGeom>
              <a:solidFill>
                <a:schemeClr val="tx1">
                  <a:lumMod val="40000"/>
                  <a:lumOff val="6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4" name="Oval 33">
                <a:extLst>
                  <a:ext uri="{FF2B5EF4-FFF2-40B4-BE49-F238E27FC236}">
                    <a16:creationId xmlns:a16="http://schemas.microsoft.com/office/drawing/2014/main" id="{F64656B8-0753-687A-4BB8-E4A6857E38C7}"/>
                  </a:ext>
                </a:extLst>
              </p:cNvPr>
              <p:cNvSpPr/>
              <p:nvPr/>
            </p:nvSpPr>
            <p:spPr>
              <a:xfrm>
                <a:off x="1096306" y="2084078"/>
                <a:ext cx="71664" cy="104266"/>
              </a:xfrm>
              <a:prstGeom prst="ellipse">
                <a:avLst/>
              </a:prstGeom>
              <a:solidFill>
                <a:schemeClr val="tx1">
                  <a:lumMod val="40000"/>
                  <a:lumOff val="6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5" name="Oval 34">
                <a:extLst>
                  <a:ext uri="{FF2B5EF4-FFF2-40B4-BE49-F238E27FC236}">
                    <a16:creationId xmlns:a16="http://schemas.microsoft.com/office/drawing/2014/main" id="{3B7FFA68-4145-8FC9-84FB-A0CC3C80B0E6}"/>
                  </a:ext>
                </a:extLst>
              </p:cNvPr>
              <p:cNvSpPr/>
              <p:nvPr/>
            </p:nvSpPr>
            <p:spPr>
              <a:xfrm>
                <a:off x="1087211" y="2288157"/>
                <a:ext cx="71664" cy="104266"/>
              </a:xfrm>
              <a:prstGeom prst="ellipse">
                <a:avLst/>
              </a:prstGeom>
              <a:solidFill>
                <a:schemeClr val="tx1">
                  <a:lumMod val="40000"/>
                  <a:lumOff val="6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6" name="Oval 35">
                <a:extLst>
                  <a:ext uri="{FF2B5EF4-FFF2-40B4-BE49-F238E27FC236}">
                    <a16:creationId xmlns:a16="http://schemas.microsoft.com/office/drawing/2014/main" id="{58B0D51E-ACD6-13A3-AF94-2475853DC08F}"/>
                  </a:ext>
                </a:extLst>
              </p:cNvPr>
              <p:cNvSpPr/>
              <p:nvPr/>
            </p:nvSpPr>
            <p:spPr>
              <a:xfrm>
                <a:off x="763431" y="1801147"/>
                <a:ext cx="71664" cy="104266"/>
              </a:xfrm>
              <a:prstGeom prst="ellipse">
                <a:avLst/>
              </a:prstGeom>
              <a:solidFill>
                <a:schemeClr val="tx1">
                  <a:lumMod val="40000"/>
                  <a:lumOff val="6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7" name="Oval 36">
                <a:extLst>
                  <a:ext uri="{FF2B5EF4-FFF2-40B4-BE49-F238E27FC236}">
                    <a16:creationId xmlns:a16="http://schemas.microsoft.com/office/drawing/2014/main" id="{F65BFCC5-C7FD-F9D1-630E-13A9DDEC9B92}"/>
                  </a:ext>
                </a:extLst>
              </p:cNvPr>
              <p:cNvSpPr/>
              <p:nvPr/>
            </p:nvSpPr>
            <p:spPr>
              <a:xfrm>
                <a:off x="1395352" y="1755768"/>
                <a:ext cx="71664" cy="104266"/>
              </a:xfrm>
              <a:prstGeom prst="ellipse">
                <a:avLst/>
              </a:prstGeom>
              <a:solidFill>
                <a:schemeClr val="tx1">
                  <a:lumMod val="40000"/>
                  <a:lumOff val="6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8" name="Oval 37">
                <a:extLst>
                  <a:ext uri="{FF2B5EF4-FFF2-40B4-BE49-F238E27FC236}">
                    <a16:creationId xmlns:a16="http://schemas.microsoft.com/office/drawing/2014/main" id="{D98156A1-345F-E781-7655-AE5D497D5691}"/>
                  </a:ext>
                </a:extLst>
              </p:cNvPr>
              <p:cNvSpPr/>
              <p:nvPr/>
            </p:nvSpPr>
            <p:spPr>
              <a:xfrm>
                <a:off x="922416" y="1826477"/>
                <a:ext cx="71664" cy="104266"/>
              </a:xfrm>
              <a:prstGeom prst="ellipse">
                <a:avLst/>
              </a:prstGeom>
              <a:solidFill>
                <a:schemeClr val="tx1">
                  <a:lumMod val="40000"/>
                  <a:lumOff val="6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9" name="Oval 38">
                <a:extLst>
                  <a:ext uri="{FF2B5EF4-FFF2-40B4-BE49-F238E27FC236}">
                    <a16:creationId xmlns:a16="http://schemas.microsoft.com/office/drawing/2014/main" id="{5251AAD9-DFD9-0E8F-6DE2-7CC8CA318D05}"/>
                  </a:ext>
                </a:extLst>
              </p:cNvPr>
              <p:cNvSpPr/>
              <p:nvPr/>
            </p:nvSpPr>
            <p:spPr>
              <a:xfrm>
                <a:off x="1254579" y="2257220"/>
                <a:ext cx="71664" cy="104266"/>
              </a:xfrm>
              <a:prstGeom prst="ellipse">
                <a:avLst/>
              </a:prstGeom>
              <a:solidFill>
                <a:schemeClr val="tx1">
                  <a:lumMod val="40000"/>
                  <a:lumOff val="6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40" name="Oval 39">
                <a:extLst>
                  <a:ext uri="{FF2B5EF4-FFF2-40B4-BE49-F238E27FC236}">
                    <a16:creationId xmlns:a16="http://schemas.microsoft.com/office/drawing/2014/main" id="{7317114A-BD45-75C3-D279-40EA0A582856}"/>
                  </a:ext>
                </a:extLst>
              </p:cNvPr>
              <p:cNvSpPr/>
              <p:nvPr/>
            </p:nvSpPr>
            <p:spPr>
              <a:xfrm>
                <a:off x="922416" y="2161288"/>
                <a:ext cx="71664" cy="104266"/>
              </a:xfrm>
              <a:prstGeom prst="ellipse">
                <a:avLst/>
              </a:prstGeom>
              <a:solidFill>
                <a:schemeClr val="tx1">
                  <a:lumMod val="40000"/>
                  <a:lumOff val="6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41" name="Oval 40">
                <a:extLst>
                  <a:ext uri="{FF2B5EF4-FFF2-40B4-BE49-F238E27FC236}">
                    <a16:creationId xmlns:a16="http://schemas.microsoft.com/office/drawing/2014/main" id="{B6DB22E6-023E-172F-C623-3EC3DB101411}"/>
                  </a:ext>
                </a:extLst>
              </p:cNvPr>
              <p:cNvSpPr/>
              <p:nvPr/>
            </p:nvSpPr>
            <p:spPr>
              <a:xfrm>
                <a:off x="1290411" y="1561918"/>
                <a:ext cx="71664" cy="104266"/>
              </a:xfrm>
              <a:prstGeom prst="ellipse">
                <a:avLst/>
              </a:prstGeom>
              <a:solidFill>
                <a:schemeClr val="tx1">
                  <a:lumMod val="40000"/>
                  <a:lumOff val="6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42" name="Oval 41">
                <a:extLst>
                  <a:ext uri="{FF2B5EF4-FFF2-40B4-BE49-F238E27FC236}">
                    <a16:creationId xmlns:a16="http://schemas.microsoft.com/office/drawing/2014/main" id="{92EB53BD-7D4C-9FEB-0E76-38B4D71BA4DC}"/>
                  </a:ext>
                </a:extLst>
              </p:cNvPr>
              <p:cNvSpPr/>
              <p:nvPr/>
            </p:nvSpPr>
            <p:spPr>
              <a:xfrm>
                <a:off x="1281730" y="1923689"/>
                <a:ext cx="71664" cy="104266"/>
              </a:xfrm>
              <a:prstGeom prst="ellipse">
                <a:avLst/>
              </a:prstGeom>
              <a:solidFill>
                <a:schemeClr val="tx1">
                  <a:lumMod val="40000"/>
                  <a:lumOff val="6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43" name="Oval 42">
                <a:extLst>
                  <a:ext uri="{FF2B5EF4-FFF2-40B4-BE49-F238E27FC236}">
                    <a16:creationId xmlns:a16="http://schemas.microsoft.com/office/drawing/2014/main" id="{3C02EAF7-1C5D-FB31-7463-18E2AA07A854}"/>
                  </a:ext>
                </a:extLst>
              </p:cNvPr>
              <p:cNvSpPr/>
              <p:nvPr/>
            </p:nvSpPr>
            <p:spPr>
              <a:xfrm>
                <a:off x="1449310" y="1959803"/>
                <a:ext cx="71664" cy="104266"/>
              </a:xfrm>
              <a:prstGeom prst="ellipse">
                <a:avLst/>
              </a:prstGeom>
              <a:solidFill>
                <a:schemeClr val="tx1">
                  <a:lumMod val="40000"/>
                  <a:lumOff val="6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44" name="Oval 43">
                <a:extLst>
                  <a:ext uri="{FF2B5EF4-FFF2-40B4-BE49-F238E27FC236}">
                    <a16:creationId xmlns:a16="http://schemas.microsoft.com/office/drawing/2014/main" id="{91EFB75E-7351-01BC-8054-BE18E81FDB11}"/>
                  </a:ext>
                </a:extLst>
              </p:cNvPr>
              <p:cNvSpPr/>
              <p:nvPr/>
            </p:nvSpPr>
            <p:spPr>
              <a:xfrm>
                <a:off x="1383088" y="2138730"/>
                <a:ext cx="71664" cy="104266"/>
              </a:xfrm>
              <a:prstGeom prst="ellipse">
                <a:avLst/>
              </a:prstGeom>
              <a:solidFill>
                <a:schemeClr val="tx1">
                  <a:lumMod val="40000"/>
                  <a:lumOff val="6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45" name="Oval 44">
                <a:extLst>
                  <a:ext uri="{FF2B5EF4-FFF2-40B4-BE49-F238E27FC236}">
                    <a16:creationId xmlns:a16="http://schemas.microsoft.com/office/drawing/2014/main" id="{14CDAFB7-142B-F9FB-FFC1-24B13C9C2460}"/>
                  </a:ext>
                </a:extLst>
              </p:cNvPr>
              <p:cNvSpPr/>
              <p:nvPr/>
            </p:nvSpPr>
            <p:spPr>
              <a:xfrm>
                <a:off x="824015" y="1999252"/>
                <a:ext cx="71664" cy="104266"/>
              </a:xfrm>
              <a:prstGeom prst="ellipse">
                <a:avLst/>
              </a:prstGeom>
              <a:solidFill>
                <a:schemeClr val="tx1">
                  <a:lumMod val="40000"/>
                  <a:lumOff val="6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46" name="Oval 45">
                <a:extLst>
                  <a:ext uri="{FF2B5EF4-FFF2-40B4-BE49-F238E27FC236}">
                    <a16:creationId xmlns:a16="http://schemas.microsoft.com/office/drawing/2014/main" id="{3FF73562-2FA4-3BAA-5FF5-26BC5BD1A737}"/>
                  </a:ext>
                </a:extLst>
              </p:cNvPr>
              <p:cNvSpPr/>
              <p:nvPr/>
            </p:nvSpPr>
            <p:spPr>
              <a:xfrm>
                <a:off x="812135" y="1575818"/>
                <a:ext cx="71664" cy="104266"/>
              </a:xfrm>
              <a:prstGeom prst="ellipse">
                <a:avLst/>
              </a:prstGeom>
              <a:solidFill>
                <a:schemeClr val="tx1">
                  <a:lumMod val="40000"/>
                  <a:lumOff val="6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47" name="Oval 46">
                <a:extLst>
                  <a:ext uri="{FF2B5EF4-FFF2-40B4-BE49-F238E27FC236}">
                    <a16:creationId xmlns:a16="http://schemas.microsoft.com/office/drawing/2014/main" id="{784C669B-7DD4-751B-A438-A3C39E65E7A1}"/>
                  </a:ext>
                </a:extLst>
              </p:cNvPr>
              <p:cNvSpPr/>
              <p:nvPr/>
            </p:nvSpPr>
            <p:spPr>
              <a:xfrm>
                <a:off x="938291" y="1474425"/>
                <a:ext cx="71664" cy="104266"/>
              </a:xfrm>
              <a:prstGeom prst="ellipse">
                <a:avLst/>
              </a:prstGeom>
              <a:solidFill>
                <a:schemeClr val="tx1">
                  <a:lumMod val="40000"/>
                  <a:lumOff val="6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grpSp>
      <p:pic>
        <p:nvPicPr>
          <p:cNvPr id="48" name="Picture 47">
            <a:extLst>
              <a:ext uri="{FF2B5EF4-FFF2-40B4-BE49-F238E27FC236}">
                <a16:creationId xmlns:a16="http://schemas.microsoft.com/office/drawing/2014/main" id="{D0458ED3-5F37-03D5-ECBB-01F733629615}"/>
              </a:ext>
            </a:extLst>
          </p:cNvPr>
          <p:cNvPicPr>
            <a:picLocks noChangeAspect="1"/>
          </p:cNvPicPr>
          <p:nvPr/>
        </p:nvPicPr>
        <p:blipFill>
          <a:blip r:embed="rId5"/>
          <a:stretch>
            <a:fillRect/>
          </a:stretch>
        </p:blipFill>
        <p:spPr>
          <a:xfrm>
            <a:off x="6880977" y="2065439"/>
            <a:ext cx="2288408" cy="1666614"/>
          </a:xfrm>
          <a:prstGeom prst="rect">
            <a:avLst/>
          </a:prstGeom>
        </p:spPr>
      </p:pic>
      <p:sp>
        <p:nvSpPr>
          <p:cNvPr id="49" name="Rectangle 48">
            <a:extLst>
              <a:ext uri="{FF2B5EF4-FFF2-40B4-BE49-F238E27FC236}">
                <a16:creationId xmlns:a16="http://schemas.microsoft.com/office/drawing/2014/main" id="{345ACCFD-3499-6791-4B0D-9269E64EF25E}"/>
              </a:ext>
            </a:extLst>
          </p:cNvPr>
          <p:cNvSpPr/>
          <p:nvPr/>
        </p:nvSpPr>
        <p:spPr>
          <a:xfrm>
            <a:off x="5178386" y="2549509"/>
            <a:ext cx="1687532" cy="738664"/>
          </a:xfrm>
          <a:prstGeom prst="rect">
            <a:avLst/>
          </a:prstGeom>
        </p:spPr>
        <p:txBody>
          <a:bodyPr wrap="square">
            <a:spAutoFit/>
          </a:bodyPr>
          <a:lstStyle/>
          <a:p>
            <a:pPr lvl="0" algn="r" defTabSz="914400" eaLnBrk="0" hangingPunct="0"/>
            <a:r>
              <a:rPr lang="en-US" altLang="en-US" sz="1400" dirty="0">
                <a:solidFill>
                  <a:srgbClr val="000000"/>
                </a:solidFill>
                <a:cs typeface="Arial" panose="020B0604020202020204" pitchFamily="34" charset="0"/>
              </a:rPr>
              <a:t>Fixed probes </a:t>
            </a:r>
            <a:r>
              <a:rPr lang="en-US" altLang="en-US" sz="1400" dirty="0">
                <a:solidFill>
                  <a:schemeClr val="accent1"/>
                </a:solidFill>
                <a:cs typeface="Arial" panose="020B0604020202020204" pitchFamily="34" charset="0"/>
              </a:rPr>
              <a:t>above</a:t>
            </a:r>
            <a:r>
              <a:rPr lang="en-US" altLang="en-US" sz="1400" dirty="0">
                <a:solidFill>
                  <a:srgbClr val="000000"/>
                </a:solidFill>
                <a:cs typeface="Arial" panose="020B0604020202020204" pitchFamily="34" charset="0"/>
              </a:rPr>
              <a:t>/</a:t>
            </a:r>
            <a:r>
              <a:rPr lang="en-US" altLang="en-US" sz="1400" dirty="0">
                <a:solidFill>
                  <a:schemeClr val="accent2"/>
                </a:solidFill>
                <a:cs typeface="Arial" panose="020B0604020202020204" pitchFamily="34" charset="0"/>
              </a:rPr>
              <a:t>below</a:t>
            </a:r>
            <a:r>
              <a:rPr lang="en-US" altLang="en-US" sz="1400" dirty="0">
                <a:solidFill>
                  <a:srgbClr val="000000"/>
                </a:solidFill>
                <a:cs typeface="Arial" panose="020B0604020202020204" pitchFamily="34" charset="0"/>
              </a:rPr>
              <a:t> muon storage region</a:t>
            </a:r>
            <a:endParaRPr lang="en-US" altLang="en-US" sz="1400" dirty="0"/>
          </a:p>
        </p:txBody>
      </p:sp>
      <p:pic>
        <p:nvPicPr>
          <p:cNvPr id="50" name="Picture 49" descr="Diagram&#10;&#10;Description automatically generated">
            <a:extLst>
              <a:ext uri="{FF2B5EF4-FFF2-40B4-BE49-F238E27FC236}">
                <a16:creationId xmlns:a16="http://schemas.microsoft.com/office/drawing/2014/main" id="{FD534BA5-D4FE-8BF6-8294-8BB796691FE6}"/>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405931" y="4012301"/>
            <a:ext cx="2699872" cy="2232913"/>
          </a:xfrm>
          <a:prstGeom prst="rect">
            <a:avLst/>
          </a:prstGeom>
        </p:spPr>
      </p:pic>
      <p:sp>
        <p:nvSpPr>
          <p:cNvPr id="51" name="TextBox 50">
            <a:extLst>
              <a:ext uri="{FF2B5EF4-FFF2-40B4-BE49-F238E27FC236}">
                <a16:creationId xmlns:a16="http://schemas.microsoft.com/office/drawing/2014/main" id="{47BE5984-E726-E769-8032-960F2CD3F791}"/>
              </a:ext>
            </a:extLst>
          </p:cNvPr>
          <p:cNvSpPr txBox="1"/>
          <p:nvPr/>
        </p:nvSpPr>
        <p:spPr>
          <a:xfrm>
            <a:off x="7464130" y="6161306"/>
            <a:ext cx="3710246" cy="523220"/>
          </a:xfrm>
          <a:prstGeom prst="rect">
            <a:avLst/>
          </a:prstGeom>
          <a:noFill/>
        </p:spPr>
        <p:txBody>
          <a:bodyPr wrap="none" rtlCol="0">
            <a:spAutoFit/>
          </a:bodyPr>
          <a:lstStyle/>
          <a:p>
            <a:r>
              <a:rPr lang="en-US" sz="1400" dirty="0"/>
              <a:t>17 petroleum jelly NMR probes.</a:t>
            </a:r>
          </a:p>
          <a:p>
            <a:r>
              <a:rPr lang="en-US" sz="1400" dirty="0"/>
              <a:t>Maps the field as it goes around the storage ring</a:t>
            </a:r>
          </a:p>
        </p:txBody>
      </p:sp>
      <p:sp>
        <p:nvSpPr>
          <p:cNvPr id="4" name="TextBox 3">
            <a:extLst>
              <a:ext uri="{FF2B5EF4-FFF2-40B4-BE49-F238E27FC236}">
                <a16:creationId xmlns:a16="http://schemas.microsoft.com/office/drawing/2014/main" id="{61BE63D8-A3D2-537F-C9F2-E7DD6051F494}"/>
              </a:ext>
            </a:extLst>
          </p:cNvPr>
          <p:cNvSpPr txBox="1"/>
          <p:nvPr/>
        </p:nvSpPr>
        <p:spPr>
          <a:xfrm>
            <a:off x="4489423" y="248796"/>
            <a:ext cx="7616380" cy="954107"/>
          </a:xfrm>
          <a:prstGeom prst="rect">
            <a:avLst/>
          </a:prstGeom>
          <a:noFill/>
        </p:spPr>
        <p:txBody>
          <a:bodyPr wrap="none" rtlCol="0">
            <a:spAutoFit/>
          </a:bodyPr>
          <a:lstStyle/>
          <a:p>
            <a:r>
              <a:rPr lang="en-US" sz="1600" dirty="0">
                <a:solidFill>
                  <a:srgbClr val="0000FF"/>
                </a:solidFill>
              </a:rPr>
              <a:t>More details in the magnetic field talks!</a:t>
            </a:r>
          </a:p>
          <a:p>
            <a:r>
              <a:rPr lang="en-US" sz="1200" dirty="0"/>
              <a:t>(Next) </a:t>
            </a:r>
            <a:r>
              <a:rPr lang="en-US" sz="1200" dirty="0">
                <a:hlinkClick r:id="rId7"/>
              </a:rPr>
              <a:t>Magnetic Field Analysis in the Muon g-2 Experiment</a:t>
            </a:r>
            <a:r>
              <a:rPr lang="en-US" sz="1200" dirty="0"/>
              <a:t>, David Kessler</a:t>
            </a:r>
          </a:p>
          <a:p>
            <a:r>
              <a:rPr lang="en-US" sz="1200" dirty="0"/>
              <a:t>(Mon) </a:t>
            </a:r>
            <a:r>
              <a:rPr lang="en-US" sz="1200" dirty="0">
                <a:hlinkClick r:id="rId8"/>
              </a:rPr>
              <a:t>A Dedicated Period of Magnetic Field Systematics Studies in the Muon g-2 Experiment at Fermilab</a:t>
            </a:r>
            <a:r>
              <a:rPr lang="en-US" sz="1200" dirty="0"/>
              <a:t>, Matt Bressler</a:t>
            </a:r>
            <a:endParaRPr lang="en-US" sz="1600" dirty="0"/>
          </a:p>
          <a:p>
            <a:endParaRPr lang="en-US" sz="1600" dirty="0"/>
          </a:p>
        </p:txBody>
      </p:sp>
    </p:spTree>
    <p:extLst>
      <p:ext uri="{BB962C8B-B14F-4D97-AF65-F5344CB8AC3E}">
        <p14:creationId xmlns:p14="http://schemas.microsoft.com/office/powerpoint/2010/main" val="1668443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0BEA0-DC7E-2A04-8269-07D32A05E717}"/>
              </a:ext>
            </a:extLst>
          </p:cNvPr>
          <p:cNvSpPr>
            <a:spLocks noGrp="1"/>
          </p:cNvSpPr>
          <p:nvPr>
            <p:ph type="title"/>
          </p:nvPr>
        </p:nvSpPr>
        <p:spPr/>
        <p:txBody>
          <a:bodyPr/>
          <a:lstStyle/>
          <a:p>
            <a:r>
              <a:rPr lang="en-US" dirty="0"/>
              <a:t>Muon Decay</a:t>
            </a:r>
          </a:p>
        </p:txBody>
      </p:sp>
      <p:sp>
        <p:nvSpPr>
          <p:cNvPr id="3" name="Content Placeholder 2">
            <a:extLst>
              <a:ext uri="{FF2B5EF4-FFF2-40B4-BE49-F238E27FC236}">
                <a16:creationId xmlns:a16="http://schemas.microsoft.com/office/drawing/2014/main" id="{E31447D6-3B09-60F6-FBF2-D3B20265755D}"/>
              </a:ext>
            </a:extLst>
          </p:cNvPr>
          <p:cNvSpPr>
            <a:spLocks noGrp="1"/>
          </p:cNvSpPr>
          <p:nvPr>
            <p:ph idx="1"/>
          </p:nvPr>
        </p:nvSpPr>
        <p:spPr>
          <a:xfrm>
            <a:off x="6836228" y="1135525"/>
            <a:ext cx="5024845" cy="5394757"/>
          </a:xfrm>
        </p:spPr>
        <p:txBody>
          <a:bodyPr/>
          <a:lstStyle/>
          <a:p>
            <a:r>
              <a:rPr lang="en-US" dirty="0"/>
              <a:t>Detection</a:t>
            </a:r>
          </a:p>
          <a:p>
            <a:pPr lvl="1">
              <a:buFont typeface="Courier New" panose="02070309020205020404" pitchFamily="49" charset="0"/>
              <a:buChar char="o"/>
            </a:pPr>
            <a:r>
              <a:rPr lang="en-US" altLang="ko-KR" sz="2000" dirty="0">
                <a:solidFill>
                  <a:schemeClr val="tx1"/>
                </a:solidFill>
                <a:ea typeface="Microsoft YaHei UI" panose="020B0503020204020204" pitchFamily="34" charset="-122"/>
              </a:rPr>
              <a:t>Decay positrons curl into 24 electromagnetic </a:t>
            </a:r>
            <a:r>
              <a:rPr lang="en-US" altLang="ko-KR" sz="2000" dirty="0">
                <a:solidFill>
                  <a:srgbClr val="FF0000"/>
                </a:solidFill>
                <a:ea typeface="Microsoft YaHei UI" panose="020B0503020204020204" pitchFamily="34" charset="-122"/>
              </a:rPr>
              <a:t>calorimeters</a:t>
            </a:r>
            <a:r>
              <a:rPr lang="en-US" altLang="ko-KR" sz="2000" dirty="0">
                <a:solidFill>
                  <a:schemeClr val="tx1"/>
                </a:solidFill>
                <a:ea typeface="Microsoft YaHei UI" panose="020B0503020204020204" pitchFamily="34" charset="-122"/>
              </a:rPr>
              <a:t> surrounding the storage ring.</a:t>
            </a:r>
            <a:endParaRPr lang="en-US" dirty="0"/>
          </a:p>
        </p:txBody>
      </p:sp>
      <p:pic>
        <p:nvPicPr>
          <p:cNvPr id="4" name="그림 1">
            <a:extLst>
              <a:ext uri="{FF2B5EF4-FFF2-40B4-BE49-F238E27FC236}">
                <a16:creationId xmlns:a16="http://schemas.microsoft.com/office/drawing/2014/main" id="{A560FD38-4C32-7681-C7FE-6686B337A8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361" t="1062" r="7873" b="2712"/>
          <a:stretch/>
        </p:blipFill>
        <p:spPr>
          <a:xfrm>
            <a:off x="181484" y="1135525"/>
            <a:ext cx="6486526" cy="5093540"/>
          </a:xfrm>
          <a:prstGeom prst="rect">
            <a:avLst/>
          </a:prstGeom>
        </p:spPr>
      </p:pic>
      <p:grpSp>
        <p:nvGrpSpPr>
          <p:cNvPr id="5" name="그룹 8">
            <a:extLst>
              <a:ext uri="{FF2B5EF4-FFF2-40B4-BE49-F238E27FC236}">
                <a16:creationId xmlns:a16="http://schemas.microsoft.com/office/drawing/2014/main" id="{01D6487E-FDF9-B592-FFBD-F2F53E35317B}"/>
              </a:ext>
            </a:extLst>
          </p:cNvPr>
          <p:cNvGrpSpPr/>
          <p:nvPr/>
        </p:nvGrpSpPr>
        <p:grpSpPr>
          <a:xfrm>
            <a:off x="2123142" y="895963"/>
            <a:ext cx="2101717" cy="1136415"/>
            <a:chOff x="1941657" y="1014625"/>
            <a:chExt cx="2101717" cy="1136415"/>
          </a:xfrm>
        </p:grpSpPr>
        <p:sp>
          <p:nvSpPr>
            <p:cNvPr id="7" name="화살표: 오른쪽 9">
              <a:extLst>
                <a:ext uri="{FF2B5EF4-FFF2-40B4-BE49-F238E27FC236}">
                  <a16:creationId xmlns:a16="http://schemas.microsoft.com/office/drawing/2014/main" id="{F368E991-BB06-EEF7-A670-347783013D12}"/>
                </a:ext>
              </a:extLst>
            </p:cNvPr>
            <p:cNvSpPr/>
            <p:nvPr/>
          </p:nvSpPr>
          <p:spPr>
            <a:xfrm rot="2035053">
              <a:off x="2289648" y="1705577"/>
              <a:ext cx="1753726" cy="445463"/>
            </a:xfrm>
            <a:prstGeom prst="rightArrow">
              <a:avLst/>
            </a:prstGeom>
            <a:solidFill>
              <a:schemeClr val="accent2">
                <a:alpha val="6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8" name="그룹 10">
              <a:extLst>
                <a:ext uri="{FF2B5EF4-FFF2-40B4-BE49-F238E27FC236}">
                  <a16:creationId xmlns:a16="http://schemas.microsoft.com/office/drawing/2014/main" id="{AC20C0BA-D42C-F5EB-E0CA-62B6B0491D51}"/>
                </a:ext>
              </a:extLst>
            </p:cNvPr>
            <p:cNvGrpSpPr/>
            <p:nvPr/>
          </p:nvGrpSpPr>
          <p:grpSpPr>
            <a:xfrm>
              <a:off x="1941657" y="1014625"/>
              <a:ext cx="569258" cy="479123"/>
              <a:chOff x="1941657" y="877733"/>
              <a:chExt cx="569258" cy="479123"/>
            </a:xfrm>
          </p:grpSpPr>
          <p:sp>
            <p:nvSpPr>
              <p:cNvPr id="9" name="타원 11">
                <a:extLst>
                  <a:ext uri="{FF2B5EF4-FFF2-40B4-BE49-F238E27FC236}">
                    <a16:creationId xmlns:a16="http://schemas.microsoft.com/office/drawing/2014/main" id="{6A9182BE-8366-6DDE-9EA5-395B3F41BF55}"/>
                  </a:ext>
                </a:extLst>
              </p:cNvPr>
              <p:cNvSpPr/>
              <p:nvPr/>
            </p:nvSpPr>
            <p:spPr>
              <a:xfrm>
                <a:off x="1951182" y="877733"/>
                <a:ext cx="479123" cy="479123"/>
              </a:xfrm>
              <a:prstGeom prst="ellipse">
                <a:avLst/>
              </a:prstGeom>
              <a:solidFill>
                <a:schemeClr val="accent2">
                  <a:lumMod val="40000"/>
                  <a:lumOff val="60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00" dirty="0">
                  <a:solidFill>
                    <a:schemeClr val="tx1"/>
                  </a:solidFill>
                </a:endParaRPr>
              </a:p>
            </p:txBody>
          </p:sp>
          <mc:AlternateContent xmlns:mc="http://schemas.openxmlformats.org/markup-compatibility/2006" xmlns:a14="http://schemas.microsoft.com/office/drawing/2010/main">
            <mc:Choice Requires="a14">
              <p:sp>
                <p:nvSpPr>
                  <p:cNvPr id="10" name="직사각형 12">
                    <a:extLst>
                      <a:ext uri="{FF2B5EF4-FFF2-40B4-BE49-F238E27FC236}">
                        <a16:creationId xmlns:a16="http://schemas.microsoft.com/office/drawing/2014/main" id="{52969AEE-A8AC-B32E-DDD5-84D540050540}"/>
                      </a:ext>
                    </a:extLst>
                  </p:cNvPr>
                  <p:cNvSpPr/>
                  <p:nvPr/>
                </p:nvSpPr>
                <p:spPr>
                  <a:xfrm>
                    <a:off x="1941657" y="885492"/>
                    <a:ext cx="569258"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ko-KR" sz="2000" b="0" i="1" smtClean="0">
                                  <a:solidFill>
                                    <a:schemeClr val="tx1"/>
                                  </a:solidFill>
                                  <a:latin typeface="Cambria Math" panose="02040503050406030204" pitchFamily="18" charset="0"/>
                                </a:rPr>
                              </m:ctrlPr>
                            </m:sSupPr>
                            <m:e>
                              <m:r>
                                <a:rPr lang="en-US" altLang="ko-KR" sz="2000" b="0" i="1" smtClean="0">
                                  <a:solidFill>
                                    <a:schemeClr val="tx1"/>
                                  </a:solidFill>
                                  <a:latin typeface="Cambria Math" panose="02040503050406030204" pitchFamily="18" charset="0"/>
                                </a:rPr>
                                <m:t>𝜇</m:t>
                              </m:r>
                            </m:e>
                            <m:sup>
                              <m:r>
                                <a:rPr lang="en-US" altLang="ko-KR" sz="2000" b="0" i="1" smtClean="0">
                                  <a:solidFill>
                                    <a:schemeClr val="tx1"/>
                                  </a:solidFill>
                                  <a:latin typeface="Cambria Math" panose="02040503050406030204" pitchFamily="18" charset="0"/>
                                </a:rPr>
                                <m:t>+</m:t>
                              </m:r>
                            </m:sup>
                          </m:sSup>
                        </m:oMath>
                      </m:oMathPara>
                    </a14:m>
                    <a:endParaRPr lang="ko-KR" altLang="en-US" sz="2000" dirty="0"/>
                  </a:p>
                </p:txBody>
              </p:sp>
            </mc:Choice>
            <mc:Fallback xmlns="">
              <p:sp>
                <p:nvSpPr>
                  <p:cNvPr id="38" name="직사각형 37">
                    <a:extLst>
                      <a:ext uri="{FF2B5EF4-FFF2-40B4-BE49-F238E27FC236}">
                        <a16:creationId xmlns:a16="http://schemas.microsoft.com/office/drawing/2014/main" id="{D9BC82BB-9FA3-4458-8553-C5D10A114E75}"/>
                      </a:ext>
                    </a:extLst>
                  </p:cNvPr>
                  <p:cNvSpPr>
                    <a:spLocks noRot="1" noChangeAspect="1" noMove="1" noResize="1" noEditPoints="1" noAdjustHandles="1" noChangeArrowheads="1" noChangeShapeType="1" noTextEdit="1"/>
                  </p:cNvSpPr>
                  <p:nvPr/>
                </p:nvSpPr>
                <p:spPr>
                  <a:xfrm>
                    <a:off x="1941657" y="885492"/>
                    <a:ext cx="569258" cy="400110"/>
                  </a:xfrm>
                  <a:prstGeom prst="rect">
                    <a:avLst/>
                  </a:prstGeom>
                  <a:blipFill>
                    <a:blip r:embed="rId6"/>
                    <a:stretch>
                      <a:fillRect b="-9231"/>
                    </a:stretch>
                  </a:blipFill>
                </p:spPr>
                <p:txBody>
                  <a:bodyPr/>
                  <a:lstStyle/>
                  <a:p>
                    <a:r>
                      <a:rPr lang="ko-KR" altLang="en-US">
                        <a:noFill/>
                      </a:rPr>
                      <a:t> </a:t>
                    </a:r>
                  </a:p>
                </p:txBody>
              </p:sp>
            </mc:Fallback>
          </mc:AlternateContent>
        </p:grpSp>
      </p:grpSp>
      <p:sp>
        <p:nvSpPr>
          <p:cNvPr id="23" name="원호 35">
            <a:extLst>
              <a:ext uri="{FF2B5EF4-FFF2-40B4-BE49-F238E27FC236}">
                <a16:creationId xmlns:a16="http://schemas.microsoft.com/office/drawing/2014/main" id="{DF1F835F-419F-5EDC-286C-A7396A149B58}"/>
              </a:ext>
            </a:extLst>
          </p:cNvPr>
          <p:cNvSpPr/>
          <p:nvPr/>
        </p:nvSpPr>
        <p:spPr>
          <a:xfrm>
            <a:off x="1212140" y="2435562"/>
            <a:ext cx="4082750" cy="2659447"/>
          </a:xfrm>
          <a:prstGeom prst="arc">
            <a:avLst>
              <a:gd name="adj1" fmla="val 16622463"/>
              <a:gd name="adj2" fmla="val 16620431"/>
            </a:avLst>
          </a:prstGeom>
          <a:ln w="254000" cmpd="sng">
            <a:solidFill>
              <a:srgbClr val="E3ADFE">
                <a:alpha val="6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pic>
        <p:nvPicPr>
          <p:cNvPr id="24" name="Picture 11" descr="Screen Shot 2015-04-22 at 4.36.01 PM.png">
            <a:extLst>
              <a:ext uri="{FF2B5EF4-FFF2-40B4-BE49-F238E27FC236}">
                <a16:creationId xmlns:a16="http://schemas.microsoft.com/office/drawing/2014/main" id="{203065D7-CC31-0172-3586-F889DD990FA4}"/>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756254" y="2522237"/>
            <a:ext cx="5265585" cy="1157270"/>
          </a:xfrm>
          <a:prstGeom prst="rect">
            <a:avLst/>
          </a:prstGeom>
        </p:spPr>
      </p:pic>
      <p:grpSp>
        <p:nvGrpSpPr>
          <p:cNvPr id="25" name="그룹 1">
            <a:extLst>
              <a:ext uri="{FF2B5EF4-FFF2-40B4-BE49-F238E27FC236}">
                <a16:creationId xmlns:a16="http://schemas.microsoft.com/office/drawing/2014/main" id="{6E1DC44F-9E37-830F-0DC2-6AEE1548E725}"/>
              </a:ext>
            </a:extLst>
          </p:cNvPr>
          <p:cNvGrpSpPr/>
          <p:nvPr/>
        </p:nvGrpSpPr>
        <p:grpSpPr>
          <a:xfrm>
            <a:off x="6809492" y="4299881"/>
            <a:ext cx="5119149" cy="1924933"/>
            <a:chOff x="3323869" y="3193782"/>
            <a:chExt cx="5686422" cy="2138242"/>
          </a:xfrm>
        </p:grpSpPr>
        <p:pic>
          <p:nvPicPr>
            <p:cNvPr id="26" name="Picture 21">
              <a:extLst>
                <a:ext uri="{FF2B5EF4-FFF2-40B4-BE49-F238E27FC236}">
                  <a16:creationId xmlns:a16="http://schemas.microsoft.com/office/drawing/2014/main" id="{E79679B1-8CCC-9C0E-96EC-985CC2F748D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2400" t="2458" r="19400" b="17751"/>
            <a:stretch/>
          </p:blipFill>
          <p:spPr>
            <a:xfrm>
              <a:off x="3323869" y="3193782"/>
              <a:ext cx="2592618" cy="2138242"/>
            </a:xfrm>
            <a:prstGeom prst="rect">
              <a:avLst/>
            </a:prstGeom>
            <a:ln w="28575">
              <a:solidFill>
                <a:schemeClr val="tx1"/>
              </a:solidFill>
            </a:ln>
          </p:spPr>
        </p:pic>
        <p:pic>
          <p:nvPicPr>
            <p:cNvPr id="27" name="Picture 2">
              <a:extLst>
                <a:ext uri="{FF2B5EF4-FFF2-40B4-BE49-F238E27FC236}">
                  <a16:creationId xmlns:a16="http://schemas.microsoft.com/office/drawing/2014/main" id="{99014811-8A3C-380C-4188-22CE8699396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89275" y="3210620"/>
              <a:ext cx="2821016" cy="2121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Line 9">
              <a:extLst>
                <a:ext uri="{FF2B5EF4-FFF2-40B4-BE49-F238E27FC236}">
                  <a16:creationId xmlns:a16="http://schemas.microsoft.com/office/drawing/2014/main" id="{E7AA12CF-665E-453D-74C7-B4D68418CFF5}"/>
                </a:ext>
              </a:extLst>
            </p:cNvPr>
            <p:cNvSpPr>
              <a:spLocks noChangeShapeType="1"/>
            </p:cNvSpPr>
            <p:nvPr/>
          </p:nvSpPr>
          <p:spPr bwMode="auto">
            <a:xfrm>
              <a:off x="3567029" y="4077138"/>
              <a:ext cx="4904445" cy="395425"/>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5" rIns="91431" bIns="45715"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9" name="Line 10">
              <a:extLst>
                <a:ext uri="{FF2B5EF4-FFF2-40B4-BE49-F238E27FC236}">
                  <a16:creationId xmlns:a16="http://schemas.microsoft.com/office/drawing/2014/main" id="{FEB3568B-9473-89DC-97A8-80080E34C570}"/>
                </a:ext>
              </a:extLst>
            </p:cNvPr>
            <p:cNvSpPr>
              <a:spLocks noChangeShapeType="1"/>
            </p:cNvSpPr>
            <p:nvPr/>
          </p:nvSpPr>
          <p:spPr bwMode="auto">
            <a:xfrm flipV="1">
              <a:off x="3869862" y="3233640"/>
              <a:ext cx="2325798" cy="473718"/>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5" rIns="91431" bIns="45715"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7" name="Rectangle 2">
              <a:extLst>
                <a:ext uri="{FF2B5EF4-FFF2-40B4-BE49-F238E27FC236}">
                  <a16:creationId xmlns:a16="http://schemas.microsoft.com/office/drawing/2014/main" id="{1CBB94D7-726D-E295-1A79-66B17BDEBC03}"/>
                </a:ext>
              </a:extLst>
            </p:cNvPr>
            <p:cNvSpPr/>
            <p:nvPr/>
          </p:nvSpPr>
          <p:spPr>
            <a:xfrm rot="20545075">
              <a:off x="3495588" y="3785792"/>
              <a:ext cx="387483" cy="219318"/>
            </a:xfrm>
            <a:custGeom>
              <a:avLst/>
              <a:gdLst>
                <a:gd name="connsiteX0" fmla="*/ 0 w 327546"/>
                <a:gd name="connsiteY0" fmla="*/ 0 h 227463"/>
                <a:gd name="connsiteX1" fmla="*/ 327546 w 327546"/>
                <a:gd name="connsiteY1" fmla="*/ 0 h 227463"/>
                <a:gd name="connsiteX2" fmla="*/ 327546 w 327546"/>
                <a:gd name="connsiteY2" fmla="*/ 227463 h 227463"/>
                <a:gd name="connsiteX3" fmla="*/ 0 w 327546"/>
                <a:gd name="connsiteY3" fmla="*/ 227463 h 227463"/>
                <a:gd name="connsiteX4" fmla="*/ 0 w 327546"/>
                <a:gd name="connsiteY4" fmla="*/ 0 h 227463"/>
                <a:gd name="connsiteX0" fmla="*/ 51614 w 379160"/>
                <a:gd name="connsiteY0" fmla="*/ 0 h 239742"/>
                <a:gd name="connsiteX1" fmla="*/ 379160 w 379160"/>
                <a:gd name="connsiteY1" fmla="*/ 0 h 239742"/>
                <a:gd name="connsiteX2" fmla="*/ 379160 w 379160"/>
                <a:gd name="connsiteY2" fmla="*/ 227463 h 239742"/>
                <a:gd name="connsiteX3" fmla="*/ 0 w 379160"/>
                <a:gd name="connsiteY3" fmla="*/ 239742 h 239742"/>
                <a:gd name="connsiteX4" fmla="*/ 51614 w 379160"/>
                <a:gd name="connsiteY4" fmla="*/ 0 h 239742"/>
                <a:gd name="connsiteX0" fmla="*/ 51614 w 446745"/>
                <a:gd name="connsiteY0" fmla="*/ 2444 h 242186"/>
                <a:gd name="connsiteX1" fmla="*/ 446745 w 446745"/>
                <a:gd name="connsiteY1" fmla="*/ 0 h 242186"/>
                <a:gd name="connsiteX2" fmla="*/ 379160 w 446745"/>
                <a:gd name="connsiteY2" fmla="*/ 229907 h 242186"/>
                <a:gd name="connsiteX3" fmla="*/ 0 w 446745"/>
                <a:gd name="connsiteY3" fmla="*/ 242186 h 242186"/>
                <a:gd name="connsiteX4" fmla="*/ 51614 w 446745"/>
                <a:gd name="connsiteY4" fmla="*/ 2444 h 242186"/>
                <a:gd name="connsiteX0" fmla="*/ 51614 w 426436"/>
                <a:gd name="connsiteY0" fmla="*/ 13651 h 253393"/>
                <a:gd name="connsiteX1" fmla="*/ 426436 w 426436"/>
                <a:gd name="connsiteY1" fmla="*/ 0 h 253393"/>
                <a:gd name="connsiteX2" fmla="*/ 379160 w 426436"/>
                <a:gd name="connsiteY2" fmla="*/ 241114 h 253393"/>
                <a:gd name="connsiteX3" fmla="*/ 0 w 426436"/>
                <a:gd name="connsiteY3" fmla="*/ 253393 h 253393"/>
                <a:gd name="connsiteX4" fmla="*/ 51614 w 426436"/>
                <a:gd name="connsiteY4" fmla="*/ 13651 h 253393"/>
                <a:gd name="connsiteX0" fmla="*/ 76047 w 450869"/>
                <a:gd name="connsiteY0" fmla="*/ 13651 h 255195"/>
                <a:gd name="connsiteX1" fmla="*/ 450869 w 450869"/>
                <a:gd name="connsiteY1" fmla="*/ 0 h 255195"/>
                <a:gd name="connsiteX2" fmla="*/ 403593 w 450869"/>
                <a:gd name="connsiteY2" fmla="*/ 241114 h 255195"/>
                <a:gd name="connsiteX3" fmla="*/ 0 w 450869"/>
                <a:gd name="connsiteY3" fmla="*/ 255195 h 255195"/>
                <a:gd name="connsiteX4" fmla="*/ 76047 w 450869"/>
                <a:gd name="connsiteY4" fmla="*/ 13651 h 255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869" h="255195">
                  <a:moveTo>
                    <a:pt x="76047" y="13651"/>
                  </a:moveTo>
                  <a:lnTo>
                    <a:pt x="450869" y="0"/>
                  </a:lnTo>
                  <a:lnTo>
                    <a:pt x="403593" y="241114"/>
                  </a:lnTo>
                  <a:lnTo>
                    <a:pt x="0" y="255195"/>
                  </a:lnTo>
                  <a:lnTo>
                    <a:pt x="76047" y="13651"/>
                  </a:lnTo>
                  <a:close/>
                </a:path>
              </a:pathLst>
            </a:custGeom>
            <a:noFill/>
            <a:ln w="28575">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E43E0C3F-EAF7-82F3-3434-2D6C9317DDB9}"/>
              </a:ext>
            </a:extLst>
          </p:cNvPr>
          <p:cNvSpPr txBox="1"/>
          <p:nvPr/>
        </p:nvSpPr>
        <p:spPr>
          <a:xfrm>
            <a:off x="9612692" y="3930549"/>
            <a:ext cx="2092304" cy="369332"/>
          </a:xfrm>
          <a:prstGeom prst="rect">
            <a:avLst/>
          </a:prstGeom>
          <a:noFill/>
        </p:spPr>
        <p:txBody>
          <a:bodyPr wrap="none" rtlCol="0">
            <a:spAutoFit/>
          </a:bodyPr>
          <a:lstStyle/>
          <a:p>
            <a:r>
              <a:rPr lang="en-US" dirty="0"/>
              <a:t>PbF</a:t>
            </a:r>
            <a:r>
              <a:rPr lang="en-US" baseline="-25000" dirty="0"/>
              <a:t>2</a:t>
            </a:r>
            <a:r>
              <a:rPr lang="en-US" dirty="0"/>
              <a:t> crystals + </a:t>
            </a:r>
            <a:r>
              <a:rPr lang="en-US" dirty="0" err="1"/>
              <a:t>SiPM</a:t>
            </a:r>
            <a:endParaRPr lang="en-US" dirty="0"/>
          </a:p>
        </p:txBody>
      </p:sp>
      <p:sp>
        <p:nvSpPr>
          <p:cNvPr id="11" name="TextBox 10">
            <a:extLst>
              <a:ext uri="{FF2B5EF4-FFF2-40B4-BE49-F238E27FC236}">
                <a16:creationId xmlns:a16="http://schemas.microsoft.com/office/drawing/2014/main" id="{A902AB2F-2C6B-01EB-4C91-66FCF6BEB094}"/>
              </a:ext>
            </a:extLst>
          </p:cNvPr>
          <p:cNvSpPr txBox="1"/>
          <p:nvPr/>
        </p:nvSpPr>
        <p:spPr>
          <a:xfrm>
            <a:off x="7008739" y="3930549"/>
            <a:ext cx="1991251" cy="369332"/>
          </a:xfrm>
          <a:prstGeom prst="rect">
            <a:avLst/>
          </a:prstGeom>
          <a:noFill/>
        </p:spPr>
        <p:txBody>
          <a:bodyPr wrap="none" rtlCol="0">
            <a:spAutoFit/>
          </a:bodyPr>
          <a:lstStyle/>
          <a:p>
            <a:r>
              <a:rPr lang="en-US" dirty="0"/>
              <a:t>Calorimeter station</a:t>
            </a:r>
          </a:p>
        </p:txBody>
      </p:sp>
    </p:spTree>
    <p:extLst>
      <p:ext uri="{BB962C8B-B14F-4D97-AF65-F5344CB8AC3E}">
        <p14:creationId xmlns:p14="http://schemas.microsoft.com/office/powerpoint/2010/main" val="1696512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5AF8C-DE9F-2CB8-E124-3552FFCB01DD}"/>
              </a:ext>
            </a:extLst>
          </p:cNvPr>
          <p:cNvSpPr>
            <a:spLocks noGrp="1"/>
          </p:cNvSpPr>
          <p:nvPr>
            <p:ph type="title"/>
          </p:nvPr>
        </p:nvSpPr>
        <p:spPr/>
        <p:txBody>
          <a:bodyPr/>
          <a:lstStyle/>
          <a:p>
            <a:r>
              <a:rPr lang="en-US" dirty="0"/>
              <a:t>Anomalous Spin Precession of Muon</a:t>
            </a:r>
          </a:p>
        </p:txBody>
      </p:sp>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40EC52CB-92F5-2C5C-5822-A0E29132C26D}"/>
                  </a:ext>
                </a:extLst>
              </p:cNvPr>
              <p:cNvSpPr txBox="1">
                <a:spLocks/>
              </p:cNvSpPr>
              <p:nvPr/>
            </p:nvSpPr>
            <p:spPr>
              <a:xfrm>
                <a:off x="216159" y="1280160"/>
                <a:ext cx="5879841" cy="52501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Parity-violating weak decay: </a:t>
                </a:r>
                <a14:m>
                  <m:oMath xmlns:m="http://schemas.openxmlformats.org/officeDocument/2006/math">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𝜇</m:t>
                        </m:r>
                      </m:e>
                      <m:sup>
                        <m:r>
                          <a:rPr lang="en-US" sz="2000" b="0" i="1" smtClean="0">
                            <a:latin typeface="Cambria Math" panose="02040503050406030204" pitchFamily="18" charset="0"/>
                          </a:rPr>
                          <m:t>+</m:t>
                        </m:r>
                      </m:sup>
                    </m:sSup>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𝑒</m:t>
                        </m:r>
                      </m:e>
                      <m:sup>
                        <m:r>
                          <a:rPr lang="en-US" sz="2000" b="0" i="1" smtClean="0">
                            <a:latin typeface="Cambria Math" panose="02040503050406030204" pitchFamily="18" charset="0"/>
                          </a:rPr>
                          <m:t>+</m:t>
                        </m:r>
                      </m:sup>
                    </m:sSup>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𝜈</m:t>
                        </m:r>
                      </m:e>
                      <m:sub>
                        <m:r>
                          <a:rPr lang="en-US" sz="2000" b="0" i="1" smtClean="0">
                            <a:latin typeface="Cambria Math" panose="02040503050406030204" pitchFamily="18" charset="0"/>
                          </a:rPr>
                          <m:t>𝑒</m:t>
                        </m:r>
                      </m:sub>
                    </m:sSub>
                    <m:sSub>
                      <m:sSubPr>
                        <m:ctrlPr>
                          <a:rPr lang="en-US" sz="2000" b="0" i="1" dirty="0" smtClean="0">
                            <a:latin typeface="Cambria Math" panose="02040503050406030204" pitchFamily="18" charset="0"/>
                          </a:rPr>
                        </m:ctrlPr>
                      </m:sSubPr>
                      <m:e>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𝜈</m:t>
                            </m:r>
                          </m:e>
                        </m:acc>
                      </m:e>
                      <m:sub>
                        <m:r>
                          <a:rPr lang="en-US" sz="2000" b="0" i="1" dirty="0" smtClean="0">
                            <a:latin typeface="Cambria Math" panose="02040503050406030204" pitchFamily="18" charset="0"/>
                          </a:rPr>
                          <m:t>𝜇</m:t>
                        </m:r>
                      </m:sub>
                    </m:sSub>
                  </m:oMath>
                </a14:m>
                <a:r>
                  <a:rPr lang="en-US" sz="2000" dirty="0"/>
                  <a:t>:</a:t>
                </a:r>
                <a:br>
                  <a:rPr lang="en-US" sz="2000" dirty="0"/>
                </a:br>
                <a:r>
                  <a:rPr lang="en-US" sz="2000" dirty="0"/>
                  <a:t>high energy decay </a:t>
                </a:r>
                <a14:m>
                  <m:oMath xmlns:m="http://schemas.openxmlformats.org/officeDocument/2006/math">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𝑒</m:t>
                        </m:r>
                      </m:e>
                      <m:sup>
                        <m:r>
                          <a:rPr lang="en-US" sz="2000" b="0" i="1" smtClean="0">
                            <a:latin typeface="Cambria Math" panose="02040503050406030204" pitchFamily="18" charset="0"/>
                          </a:rPr>
                          <m:t>+</m:t>
                        </m:r>
                      </m:sup>
                    </m:sSup>
                  </m:oMath>
                </a14:m>
                <a:r>
                  <a:rPr lang="en-US" sz="2000" dirty="0"/>
                  <a:t> are preferentially emitted to the muon spins.</a:t>
                </a:r>
              </a:p>
              <a:p>
                <a:endParaRPr lang="en-US" sz="2000" dirty="0"/>
              </a:p>
              <a:p>
                <a:endParaRPr lang="en-US" sz="2000" dirty="0"/>
              </a:p>
              <a:p>
                <a:endParaRPr lang="en-US" sz="2000" dirty="0"/>
              </a:p>
              <a:p>
                <a:endParaRPr lang="en-US" sz="2000" dirty="0"/>
              </a:p>
            </p:txBody>
          </p:sp>
        </mc:Choice>
        <mc:Fallback xmlns="">
          <p:sp>
            <p:nvSpPr>
              <p:cNvPr id="6" name="Content Placeholder 2">
                <a:extLst>
                  <a:ext uri="{FF2B5EF4-FFF2-40B4-BE49-F238E27FC236}">
                    <a16:creationId xmlns:a16="http://schemas.microsoft.com/office/drawing/2014/main" id="{40EC52CB-92F5-2C5C-5822-A0E29132C26D}"/>
                  </a:ext>
                </a:extLst>
              </p:cNvPr>
              <p:cNvSpPr txBox="1">
                <a:spLocks noRot="1" noChangeAspect="1" noMove="1" noResize="1" noEditPoints="1" noAdjustHandles="1" noChangeArrowheads="1" noChangeShapeType="1" noTextEdit="1"/>
              </p:cNvSpPr>
              <p:nvPr/>
            </p:nvSpPr>
            <p:spPr>
              <a:xfrm>
                <a:off x="216159" y="1280160"/>
                <a:ext cx="5879841" cy="5250122"/>
              </a:xfrm>
              <a:prstGeom prst="rect">
                <a:avLst/>
              </a:prstGeom>
              <a:blipFill>
                <a:blip r:embed="rId2"/>
                <a:stretch>
                  <a:fillRect l="-860" t="-9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FACB7D43-AFF4-D78E-B059-8F89AE4A0D41}"/>
                  </a:ext>
                </a:extLst>
              </p:cNvPr>
              <p:cNvSpPr txBox="1">
                <a:spLocks/>
              </p:cNvSpPr>
              <p:nvPr/>
            </p:nvSpPr>
            <p:spPr>
              <a:xfrm>
                <a:off x="6095999" y="1280160"/>
                <a:ext cx="5879841" cy="52501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Resulting “Wiggle plot”</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r>
                  <a:rPr lang="en-US" sz="2000" dirty="0"/>
                  <a:t>Fit the wiggle plot to extract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𝜔</m:t>
                        </m:r>
                      </m:e>
                      <m:sub>
                        <m:r>
                          <a:rPr lang="en-US" sz="2000" b="0" i="1" smtClean="0">
                            <a:latin typeface="Cambria Math" panose="02040503050406030204" pitchFamily="18" charset="0"/>
                          </a:rPr>
                          <m:t>𝑎</m:t>
                        </m:r>
                      </m:sub>
                    </m:sSub>
                  </m:oMath>
                </a14:m>
                <a:r>
                  <a:rPr lang="en-US" sz="2000" dirty="0"/>
                  <a:t> (simplified function).</a:t>
                </a:r>
              </a:p>
            </p:txBody>
          </p:sp>
        </mc:Choice>
        <mc:Fallback xmlns="">
          <p:sp>
            <p:nvSpPr>
              <p:cNvPr id="7" name="Content Placeholder 2">
                <a:extLst>
                  <a:ext uri="{FF2B5EF4-FFF2-40B4-BE49-F238E27FC236}">
                    <a16:creationId xmlns:a16="http://schemas.microsoft.com/office/drawing/2014/main" id="{FACB7D43-AFF4-D78E-B059-8F89AE4A0D41}"/>
                  </a:ext>
                </a:extLst>
              </p:cNvPr>
              <p:cNvSpPr txBox="1">
                <a:spLocks noRot="1" noChangeAspect="1" noMove="1" noResize="1" noEditPoints="1" noAdjustHandles="1" noChangeArrowheads="1" noChangeShapeType="1" noTextEdit="1"/>
              </p:cNvSpPr>
              <p:nvPr/>
            </p:nvSpPr>
            <p:spPr>
              <a:xfrm>
                <a:off x="6095999" y="1280160"/>
                <a:ext cx="5879841" cy="5250122"/>
              </a:xfrm>
              <a:prstGeom prst="rect">
                <a:avLst/>
              </a:prstGeom>
              <a:blipFill>
                <a:blip r:embed="rId3"/>
                <a:stretch>
                  <a:fillRect l="-862" t="-1205"/>
                </a:stretch>
              </a:blipFill>
            </p:spPr>
            <p:txBody>
              <a:bodyPr/>
              <a:lstStyle/>
              <a:p>
                <a:r>
                  <a:rPr lang="en-US">
                    <a:noFill/>
                  </a:rPr>
                  <a:t> </a:t>
                </a:r>
              </a:p>
            </p:txBody>
          </p:sp>
        </mc:Fallback>
      </mc:AlternateContent>
      <p:pic>
        <p:nvPicPr>
          <p:cNvPr id="8" name="그림 5">
            <a:extLst>
              <a:ext uri="{FF2B5EF4-FFF2-40B4-BE49-F238E27FC236}">
                <a16:creationId xmlns:a16="http://schemas.microsoft.com/office/drawing/2014/main" id="{2BA7E984-DAEC-2E6F-A06A-B3DD84C01E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926" y="2373071"/>
            <a:ext cx="5271088" cy="3833516"/>
          </a:xfrm>
          <a:prstGeom prst="rect">
            <a:avLst/>
          </a:prstGeom>
        </p:spPr>
      </p:pic>
      <p:pic>
        <p:nvPicPr>
          <p:cNvPr id="10" name="Picture 9">
            <a:extLst>
              <a:ext uri="{FF2B5EF4-FFF2-40B4-BE49-F238E27FC236}">
                <a16:creationId xmlns:a16="http://schemas.microsoft.com/office/drawing/2014/main" id="{C30E6527-E405-F1C2-1509-27615B6D6236}"/>
              </a:ext>
            </a:extLst>
          </p:cNvPr>
          <p:cNvPicPr>
            <a:picLocks noChangeAspect="1"/>
          </p:cNvPicPr>
          <p:nvPr/>
        </p:nvPicPr>
        <p:blipFill>
          <a:blip r:embed="rId5"/>
          <a:stretch>
            <a:fillRect/>
          </a:stretch>
        </p:blipFill>
        <p:spPr>
          <a:xfrm>
            <a:off x="6172896" y="5765180"/>
            <a:ext cx="5879842" cy="582031"/>
          </a:xfrm>
          <a:prstGeom prst="rect">
            <a:avLst/>
          </a:prstGeom>
        </p:spPr>
      </p:pic>
      <p:pic>
        <p:nvPicPr>
          <p:cNvPr id="4" name="Picture 3">
            <a:extLst>
              <a:ext uri="{FF2B5EF4-FFF2-40B4-BE49-F238E27FC236}">
                <a16:creationId xmlns:a16="http://schemas.microsoft.com/office/drawing/2014/main" id="{B8901B0B-4B5D-030A-C860-A8E19F4CE4DB}"/>
              </a:ext>
            </a:extLst>
          </p:cNvPr>
          <p:cNvPicPr>
            <a:picLocks noChangeAspect="1"/>
          </p:cNvPicPr>
          <p:nvPr/>
        </p:nvPicPr>
        <p:blipFill>
          <a:blip r:embed="rId6"/>
          <a:stretch>
            <a:fillRect/>
          </a:stretch>
        </p:blipFill>
        <p:spPr>
          <a:xfrm>
            <a:off x="5896528" y="1702676"/>
            <a:ext cx="5964546" cy="3468370"/>
          </a:xfrm>
          <a:prstGeom prst="rect">
            <a:avLst/>
          </a:prstGeom>
        </p:spPr>
      </p:pic>
    </p:spTree>
    <p:extLst>
      <p:ext uri="{BB962C8B-B14F-4D97-AF65-F5344CB8AC3E}">
        <p14:creationId xmlns:p14="http://schemas.microsoft.com/office/powerpoint/2010/main" val="4032817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89A3C-C4B9-EA7A-681A-DED650B0B79F}"/>
              </a:ext>
            </a:extLst>
          </p:cNvPr>
          <p:cNvSpPr>
            <a:spLocks noGrp="1"/>
          </p:cNvSpPr>
          <p:nvPr>
            <p:ph type="title"/>
          </p:nvPr>
        </p:nvSpPr>
        <p:spPr/>
        <p:txBody>
          <a:bodyPr/>
          <a:lstStyle/>
          <a:p>
            <a:r>
              <a:rPr lang="en-US" dirty="0"/>
              <a:t>Measurement Quantity Anatomy</a:t>
            </a:r>
          </a:p>
        </p:txBody>
      </p:sp>
      <p:pic>
        <p:nvPicPr>
          <p:cNvPr id="7" name="그림 3">
            <a:extLst>
              <a:ext uri="{FF2B5EF4-FFF2-40B4-BE49-F238E27FC236}">
                <a16:creationId xmlns:a16="http://schemas.microsoft.com/office/drawing/2014/main" id="{53F9BC9F-5D35-28B6-B793-F4C9DF2FE612}"/>
              </a:ext>
            </a:extLst>
          </p:cNvPr>
          <p:cNvPicPr>
            <a:picLocks noChangeAspect="1"/>
          </p:cNvPicPr>
          <p:nvPr/>
        </p:nvPicPr>
        <p:blipFill>
          <a:blip r:embed="rId3"/>
          <a:stretch>
            <a:fillRect/>
          </a:stretch>
        </p:blipFill>
        <p:spPr>
          <a:xfrm>
            <a:off x="2086645" y="1578562"/>
            <a:ext cx="5621350" cy="1082976"/>
          </a:xfrm>
          <a:prstGeom prst="rect">
            <a:avLst/>
          </a:prstGeom>
        </p:spPr>
      </p:pic>
      <p:grpSp>
        <p:nvGrpSpPr>
          <p:cNvPr id="8" name="그룹 4">
            <a:extLst>
              <a:ext uri="{FF2B5EF4-FFF2-40B4-BE49-F238E27FC236}">
                <a16:creationId xmlns:a16="http://schemas.microsoft.com/office/drawing/2014/main" id="{304EE23E-9688-67A8-933E-7106B115BE8F}"/>
              </a:ext>
            </a:extLst>
          </p:cNvPr>
          <p:cNvGrpSpPr/>
          <p:nvPr/>
        </p:nvGrpSpPr>
        <p:grpSpPr>
          <a:xfrm>
            <a:off x="2617505" y="1270784"/>
            <a:ext cx="1642294" cy="1390755"/>
            <a:chOff x="3816185" y="844528"/>
            <a:chExt cx="1642294" cy="1390755"/>
          </a:xfrm>
        </p:grpSpPr>
        <p:sp>
          <p:nvSpPr>
            <p:cNvPr id="11" name="직사각형 5">
              <a:extLst>
                <a:ext uri="{FF2B5EF4-FFF2-40B4-BE49-F238E27FC236}">
                  <a16:creationId xmlns:a16="http://schemas.microsoft.com/office/drawing/2014/main" id="{74283602-B80A-9771-C67A-854A7893F915}"/>
                </a:ext>
              </a:extLst>
            </p:cNvPr>
            <p:cNvSpPr/>
            <p:nvPr/>
          </p:nvSpPr>
          <p:spPr>
            <a:xfrm>
              <a:off x="4181111" y="1152307"/>
              <a:ext cx="1277368" cy="1082976"/>
            </a:xfrm>
            <a:prstGeom prst="rect">
              <a:avLst/>
            </a:prstGeom>
            <a:noFill/>
            <a:ln w="19050">
              <a:solidFill>
                <a:srgbClr val="00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j-lt"/>
              </a:endParaRPr>
            </a:p>
          </p:txBody>
        </p:sp>
        <p:sp>
          <p:nvSpPr>
            <p:cNvPr id="12" name="직사각형 6">
              <a:extLst>
                <a:ext uri="{FF2B5EF4-FFF2-40B4-BE49-F238E27FC236}">
                  <a16:creationId xmlns:a16="http://schemas.microsoft.com/office/drawing/2014/main" id="{ECD1003B-A7A4-A9B0-10DE-A729F33BCE09}"/>
                </a:ext>
              </a:extLst>
            </p:cNvPr>
            <p:cNvSpPr/>
            <p:nvPr/>
          </p:nvSpPr>
          <p:spPr>
            <a:xfrm>
              <a:off x="3816185" y="844528"/>
              <a:ext cx="1539524" cy="307777"/>
            </a:xfrm>
            <a:prstGeom prst="rect">
              <a:avLst/>
            </a:prstGeom>
          </p:spPr>
          <p:txBody>
            <a:bodyPr wrap="none">
              <a:spAutoFit/>
            </a:bodyPr>
            <a:lstStyle/>
            <a:p>
              <a:r>
                <a:rPr lang="en-US" altLang="ko-KR" sz="1400" dirty="0">
                  <a:solidFill>
                    <a:srgbClr val="0000FF"/>
                  </a:solidFill>
                  <a:latin typeface="+mj-lt"/>
                  <a:ea typeface="나눔스퀘어" panose="020B0600000101010101" pitchFamily="50" charset="-127"/>
                </a:rPr>
                <a:t>What we measure.</a:t>
              </a:r>
              <a:endParaRPr lang="ko-KR" altLang="en-US" sz="1400" dirty="0">
                <a:solidFill>
                  <a:srgbClr val="0000FF"/>
                </a:solidFill>
                <a:latin typeface="+mj-lt"/>
              </a:endParaRPr>
            </a:p>
          </p:txBody>
        </p:sp>
      </p:grpSp>
      <p:grpSp>
        <p:nvGrpSpPr>
          <p:cNvPr id="3" name="Group 2">
            <a:extLst>
              <a:ext uri="{FF2B5EF4-FFF2-40B4-BE49-F238E27FC236}">
                <a16:creationId xmlns:a16="http://schemas.microsoft.com/office/drawing/2014/main" id="{7FC22F1C-5C9D-7E64-69B9-46BDC3670E5A}"/>
              </a:ext>
            </a:extLst>
          </p:cNvPr>
          <p:cNvGrpSpPr/>
          <p:nvPr/>
        </p:nvGrpSpPr>
        <p:grpSpPr>
          <a:xfrm>
            <a:off x="4318997" y="1026052"/>
            <a:ext cx="3388999" cy="653737"/>
            <a:chOff x="4318997" y="1026052"/>
            <a:chExt cx="3388999" cy="653737"/>
          </a:xfrm>
        </p:grpSpPr>
        <p:sp>
          <p:nvSpPr>
            <p:cNvPr id="9" name="왼쪽 중괄호 7">
              <a:extLst>
                <a:ext uri="{FF2B5EF4-FFF2-40B4-BE49-F238E27FC236}">
                  <a16:creationId xmlns:a16="http://schemas.microsoft.com/office/drawing/2014/main" id="{B0CD08ED-0C06-3471-EA67-9DE308F0E207}"/>
                </a:ext>
              </a:extLst>
            </p:cNvPr>
            <p:cNvSpPr/>
            <p:nvPr/>
          </p:nvSpPr>
          <p:spPr>
            <a:xfrm rot="5400000">
              <a:off x="5824656" y="-203552"/>
              <a:ext cx="377682" cy="3388999"/>
            </a:xfrm>
            <a:prstGeom prst="leftBrace">
              <a:avLst>
                <a:gd name="adj1" fmla="val 49353"/>
                <a:gd name="adj2" fmla="val 50000"/>
              </a:avLst>
            </a:prstGeom>
            <a:ln w="127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latin typeface="+mj-lt"/>
              </a:endParaRPr>
            </a:p>
          </p:txBody>
        </p:sp>
        <p:sp>
          <p:nvSpPr>
            <p:cNvPr id="10" name="직사각형 8">
              <a:extLst>
                <a:ext uri="{FF2B5EF4-FFF2-40B4-BE49-F238E27FC236}">
                  <a16:creationId xmlns:a16="http://schemas.microsoft.com/office/drawing/2014/main" id="{40B84668-17B0-649D-C7A5-6915A95CFAA4}"/>
                </a:ext>
              </a:extLst>
            </p:cNvPr>
            <p:cNvSpPr/>
            <p:nvPr/>
          </p:nvSpPr>
          <p:spPr>
            <a:xfrm>
              <a:off x="5310289" y="1026052"/>
              <a:ext cx="1406411" cy="307777"/>
            </a:xfrm>
            <a:prstGeom prst="rect">
              <a:avLst/>
            </a:prstGeom>
          </p:spPr>
          <p:txBody>
            <a:bodyPr wrap="none">
              <a:spAutoFit/>
            </a:bodyPr>
            <a:lstStyle/>
            <a:p>
              <a:pPr algn="ctr"/>
              <a:r>
                <a:rPr lang="en-US" altLang="ko-KR" sz="1400" dirty="0">
                  <a:solidFill>
                    <a:srgbClr val="00B050"/>
                  </a:solidFill>
                  <a:latin typeface="+mj-lt"/>
                  <a:ea typeface="나눔스퀘어" panose="020B0600000101010101" pitchFamily="50" charset="-127"/>
                </a:rPr>
                <a:t>Known to 24 ppb</a:t>
              </a:r>
              <a:endParaRPr lang="ko-KR" altLang="en-US" sz="1050" dirty="0">
                <a:solidFill>
                  <a:srgbClr val="00B050"/>
                </a:solidFill>
                <a:latin typeface="+mj-lt"/>
                <a:ea typeface="나눔스퀘어" panose="020B0600000101010101" pitchFamily="50" charset="-127"/>
              </a:endParaRPr>
            </a:p>
          </p:txBody>
        </p:sp>
      </p:gr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6FA77D3-93D7-AE6D-A35C-338AA8F005FF}"/>
                  </a:ext>
                </a:extLst>
              </p:cNvPr>
              <p:cNvSpPr txBox="1"/>
              <p:nvPr/>
            </p:nvSpPr>
            <p:spPr>
              <a:xfrm>
                <a:off x="-227060" y="1814613"/>
                <a:ext cx="2005353" cy="61087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𝜔</m:t>
                          </m:r>
                        </m:e>
                        <m:sub>
                          <m:r>
                            <a:rPr lang="en-US" sz="1800" b="0" i="1" smtClean="0">
                              <a:latin typeface="Cambria Math" panose="02040503050406030204" pitchFamily="18" charset="0"/>
                            </a:rPr>
                            <m:t>𝑎</m:t>
                          </m:r>
                        </m:sub>
                      </m:sSub>
                      <m:r>
                        <a:rPr lang="en-US" sz="1800" b="0" i="1" smtClean="0">
                          <a:latin typeface="Cambria Math" panose="02040503050406030204" pitchFamily="18" charset="0"/>
                        </a:rPr>
                        <m:t>=</m:t>
                      </m:r>
                      <m:sSub>
                        <m:sSubPr>
                          <m:ctrlPr>
                            <a:rPr lang="en-US" sz="1800" b="0" i="1" smtClean="0">
                              <a:solidFill>
                                <a:srgbClr val="FF0000"/>
                              </a:solidFill>
                              <a:latin typeface="Cambria Math" panose="02040503050406030204" pitchFamily="18" charset="0"/>
                            </a:rPr>
                          </m:ctrlPr>
                        </m:sSubPr>
                        <m:e>
                          <m:r>
                            <a:rPr lang="en-US" sz="1800" b="0" i="1" smtClean="0">
                              <a:solidFill>
                                <a:srgbClr val="FF0000"/>
                              </a:solidFill>
                              <a:latin typeface="Cambria Math" panose="02040503050406030204" pitchFamily="18" charset="0"/>
                            </a:rPr>
                            <m:t>𝑎</m:t>
                          </m:r>
                        </m:e>
                        <m:sub>
                          <m:r>
                            <a:rPr lang="en-US" sz="1800" b="0" i="1" smtClean="0">
                              <a:solidFill>
                                <a:srgbClr val="FF0000"/>
                              </a:solidFill>
                              <a:latin typeface="Cambria Math" panose="02040503050406030204" pitchFamily="18" charset="0"/>
                            </a:rPr>
                            <m:t>𝜇</m:t>
                          </m:r>
                        </m:sub>
                      </m:sSub>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𝑞𝐵</m:t>
                          </m:r>
                        </m:num>
                        <m:den>
                          <m:r>
                            <a:rPr lang="en-US" sz="1800" b="0" i="1" smtClean="0">
                              <a:latin typeface="Cambria Math" panose="02040503050406030204" pitchFamily="18" charset="0"/>
                            </a:rPr>
                            <m:t>𝑚</m:t>
                          </m:r>
                        </m:den>
                      </m:f>
                    </m:oMath>
                  </m:oMathPara>
                </a14:m>
                <a:endParaRPr lang="en-US" dirty="0"/>
              </a:p>
            </p:txBody>
          </p:sp>
        </mc:Choice>
        <mc:Fallback xmlns="">
          <p:sp>
            <p:nvSpPr>
              <p:cNvPr id="14" name="TextBox 13">
                <a:extLst>
                  <a:ext uri="{FF2B5EF4-FFF2-40B4-BE49-F238E27FC236}">
                    <a16:creationId xmlns:a16="http://schemas.microsoft.com/office/drawing/2014/main" id="{36FA77D3-93D7-AE6D-A35C-338AA8F005FF}"/>
                  </a:ext>
                </a:extLst>
              </p:cNvPr>
              <p:cNvSpPr txBox="1">
                <a:spLocks noRot="1" noChangeAspect="1" noMove="1" noResize="1" noEditPoints="1" noAdjustHandles="1" noChangeArrowheads="1" noChangeShapeType="1" noTextEdit="1"/>
              </p:cNvSpPr>
              <p:nvPr/>
            </p:nvSpPr>
            <p:spPr>
              <a:xfrm>
                <a:off x="-227060" y="1814613"/>
                <a:ext cx="2005353" cy="610873"/>
              </a:xfrm>
              <a:prstGeom prst="rect">
                <a:avLst/>
              </a:prstGeom>
              <a:blipFill>
                <a:blip r:embed="rId4"/>
                <a:stretch>
                  <a:fillRect/>
                </a:stretch>
              </a:blipFill>
            </p:spPr>
            <p:txBody>
              <a:bodyPr/>
              <a:lstStyle/>
              <a:p>
                <a:r>
                  <a:rPr lang="en-US">
                    <a:noFill/>
                  </a:rPr>
                  <a:t> </a:t>
                </a:r>
              </a:p>
            </p:txBody>
          </p:sp>
        </mc:Fallback>
      </mc:AlternateContent>
      <p:sp>
        <p:nvSpPr>
          <p:cNvPr id="15" name="Right Arrow 14">
            <a:extLst>
              <a:ext uri="{FF2B5EF4-FFF2-40B4-BE49-F238E27FC236}">
                <a16:creationId xmlns:a16="http://schemas.microsoft.com/office/drawing/2014/main" id="{B7A84148-9582-FD25-BA06-76D7A02A3651}"/>
              </a:ext>
            </a:extLst>
          </p:cNvPr>
          <p:cNvSpPr/>
          <p:nvPr/>
        </p:nvSpPr>
        <p:spPr>
          <a:xfrm>
            <a:off x="1587793" y="1940434"/>
            <a:ext cx="381000" cy="3592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그룹 32">
            <a:extLst>
              <a:ext uri="{FF2B5EF4-FFF2-40B4-BE49-F238E27FC236}">
                <a16:creationId xmlns:a16="http://schemas.microsoft.com/office/drawing/2014/main" id="{D49E19D0-7ED0-0031-A71F-6EAD47227D1A}"/>
              </a:ext>
            </a:extLst>
          </p:cNvPr>
          <p:cNvGrpSpPr/>
          <p:nvPr/>
        </p:nvGrpSpPr>
        <p:grpSpPr>
          <a:xfrm>
            <a:off x="81149" y="3638651"/>
            <a:ext cx="8007206" cy="2574961"/>
            <a:chOff x="913238" y="2381850"/>
            <a:chExt cx="10663199" cy="3429080"/>
          </a:xfrm>
        </p:grpSpPr>
        <p:grpSp>
          <p:nvGrpSpPr>
            <p:cNvPr id="17" name="그룹 11">
              <a:extLst>
                <a:ext uri="{FF2B5EF4-FFF2-40B4-BE49-F238E27FC236}">
                  <a16:creationId xmlns:a16="http://schemas.microsoft.com/office/drawing/2014/main" id="{A9C5C9E7-7908-769A-0AC2-25847A922A60}"/>
                </a:ext>
              </a:extLst>
            </p:cNvPr>
            <p:cNvGrpSpPr/>
            <p:nvPr/>
          </p:nvGrpSpPr>
          <p:grpSpPr>
            <a:xfrm>
              <a:off x="913238" y="3620407"/>
              <a:ext cx="10365524" cy="1119534"/>
              <a:chOff x="-1396028" y="2847733"/>
              <a:chExt cx="13136645" cy="1418831"/>
            </a:xfrm>
          </p:grpSpPr>
          <p:pic>
            <p:nvPicPr>
              <p:cNvPr id="36" name="그림 12">
                <a:extLst>
                  <a:ext uri="{FF2B5EF4-FFF2-40B4-BE49-F238E27FC236}">
                    <a16:creationId xmlns:a16="http://schemas.microsoft.com/office/drawing/2014/main" id="{6A3A6126-D0FB-7DF2-E6F8-7DAF26CD6202}"/>
                  </a:ext>
                </a:extLst>
              </p:cNvPr>
              <p:cNvPicPr>
                <a:picLocks noChangeAspect="1"/>
              </p:cNvPicPr>
              <p:nvPr/>
            </p:nvPicPr>
            <p:blipFill>
              <a:blip r:embed="rId5"/>
              <a:stretch>
                <a:fillRect/>
              </a:stretch>
            </p:blipFill>
            <p:spPr>
              <a:xfrm>
                <a:off x="451383" y="2847733"/>
                <a:ext cx="11289234" cy="1381302"/>
              </a:xfrm>
              <a:prstGeom prst="rect">
                <a:avLst/>
              </a:prstGeom>
            </p:spPr>
          </p:pic>
          <p:pic>
            <p:nvPicPr>
              <p:cNvPr id="37" name="그림 13">
                <a:extLst>
                  <a:ext uri="{FF2B5EF4-FFF2-40B4-BE49-F238E27FC236}">
                    <a16:creationId xmlns:a16="http://schemas.microsoft.com/office/drawing/2014/main" id="{6AC3E0E0-CA7F-5CB9-E37B-B43055C125F4}"/>
                  </a:ext>
                </a:extLst>
              </p:cNvPr>
              <p:cNvPicPr>
                <a:picLocks noChangeAspect="1"/>
              </p:cNvPicPr>
              <p:nvPr/>
            </p:nvPicPr>
            <p:blipFill rotWithShape="1">
              <a:blip r:embed="rId6"/>
              <a:srcRect r="9533"/>
              <a:stretch/>
            </p:blipFill>
            <p:spPr>
              <a:xfrm>
                <a:off x="-1396028" y="2992340"/>
                <a:ext cx="3245769" cy="1274224"/>
              </a:xfrm>
              <a:prstGeom prst="rect">
                <a:avLst/>
              </a:prstGeom>
            </p:spPr>
          </p:pic>
        </p:grpSp>
        <p:grpSp>
          <p:nvGrpSpPr>
            <p:cNvPr id="18" name="그룹 14">
              <a:extLst>
                <a:ext uri="{FF2B5EF4-FFF2-40B4-BE49-F238E27FC236}">
                  <a16:creationId xmlns:a16="http://schemas.microsoft.com/office/drawing/2014/main" id="{2EA598D7-8874-C452-9D65-43C85AC44BA0}"/>
                </a:ext>
              </a:extLst>
            </p:cNvPr>
            <p:cNvGrpSpPr/>
            <p:nvPr/>
          </p:nvGrpSpPr>
          <p:grpSpPr>
            <a:xfrm>
              <a:off x="1262673" y="2898349"/>
              <a:ext cx="2949902" cy="793450"/>
              <a:chOff x="1262673" y="2898349"/>
              <a:chExt cx="2949902" cy="793450"/>
            </a:xfrm>
          </p:grpSpPr>
          <p:sp>
            <p:nvSpPr>
              <p:cNvPr id="34" name="직사각형 15">
                <a:extLst>
                  <a:ext uri="{FF2B5EF4-FFF2-40B4-BE49-F238E27FC236}">
                    <a16:creationId xmlns:a16="http://schemas.microsoft.com/office/drawing/2014/main" id="{04D20988-DD2B-1D94-BC59-9F88EA0925E3}"/>
                  </a:ext>
                </a:extLst>
              </p:cNvPr>
              <p:cNvSpPr/>
              <p:nvPr/>
            </p:nvSpPr>
            <p:spPr>
              <a:xfrm>
                <a:off x="1262673" y="2898349"/>
                <a:ext cx="2949902" cy="417549"/>
              </a:xfrm>
              <a:prstGeom prst="rect">
                <a:avLst/>
              </a:prstGeom>
            </p:spPr>
            <p:txBody>
              <a:bodyPr wrap="none">
                <a:spAutoFit/>
              </a:bodyPr>
              <a:lstStyle/>
              <a:p>
                <a:pPr algn="ctr"/>
                <a:r>
                  <a:rPr lang="en-US" altLang="ko-KR" sz="1200" dirty="0">
                    <a:solidFill>
                      <a:srgbClr val="FF0000"/>
                    </a:solidFill>
                    <a:latin typeface="+mj-lt"/>
                    <a:ea typeface="나눔스퀘어" panose="020B0600000101010101" pitchFamily="50" charset="-127"/>
                  </a:rPr>
                  <a:t>Unblinding conversion factor</a:t>
                </a:r>
              </a:p>
            </p:txBody>
          </p:sp>
          <p:cxnSp>
            <p:nvCxnSpPr>
              <p:cNvPr id="35" name="직선 화살표 연결선 16">
                <a:extLst>
                  <a:ext uri="{FF2B5EF4-FFF2-40B4-BE49-F238E27FC236}">
                    <a16:creationId xmlns:a16="http://schemas.microsoft.com/office/drawing/2014/main" id="{06ACAF0D-5A7D-C283-4359-3784BFD21750}"/>
                  </a:ext>
                </a:extLst>
              </p:cNvPr>
              <p:cNvCxnSpPr>
                <a:cxnSpLocks/>
              </p:cNvCxnSpPr>
              <p:nvPr/>
            </p:nvCxnSpPr>
            <p:spPr>
              <a:xfrm>
                <a:off x="3846063" y="3314118"/>
                <a:ext cx="335048" cy="377681"/>
              </a:xfrm>
              <a:prstGeom prst="straightConnector1">
                <a:avLst/>
              </a:prstGeom>
              <a:ln w="127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9" name="그룹 17">
              <a:extLst>
                <a:ext uri="{FF2B5EF4-FFF2-40B4-BE49-F238E27FC236}">
                  <a16:creationId xmlns:a16="http://schemas.microsoft.com/office/drawing/2014/main" id="{18787692-7AC5-DEC5-A039-6BE572A05F05}"/>
                </a:ext>
              </a:extLst>
            </p:cNvPr>
            <p:cNvGrpSpPr/>
            <p:nvPr/>
          </p:nvGrpSpPr>
          <p:grpSpPr>
            <a:xfrm>
              <a:off x="6767520" y="2538132"/>
              <a:ext cx="3951738" cy="1153667"/>
              <a:chOff x="6767520" y="2538132"/>
              <a:chExt cx="3951738" cy="1153667"/>
            </a:xfrm>
          </p:grpSpPr>
          <p:sp>
            <p:nvSpPr>
              <p:cNvPr id="32" name="직사각형 18">
                <a:extLst>
                  <a:ext uri="{FF2B5EF4-FFF2-40B4-BE49-F238E27FC236}">
                    <a16:creationId xmlns:a16="http://schemas.microsoft.com/office/drawing/2014/main" id="{FA76BF83-7DFF-4701-B835-BEF0B869EA28}"/>
                  </a:ext>
                </a:extLst>
              </p:cNvPr>
              <p:cNvSpPr/>
              <p:nvPr/>
            </p:nvSpPr>
            <p:spPr>
              <a:xfrm>
                <a:off x="7483535" y="2538132"/>
                <a:ext cx="3235723" cy="778745"/>
              </a:xfrm>
              <a:prstGeom prst="rect">
                <a:avLst/>
              </a:prstGeom>
            </p:spPr>
            <p:txBody>
              <a:bodyPr wrap="none">
                <a:spAutoFit/>
              </a:bodyPr>
              <a:lstStyle/>
              <a:p>
                <a:pPr algn="ctr"/>
                <a:r>
                  <a:rPr lang="en-US" altLang="ko-KR" sz="2000" dirty="0">
                    <a:solidFill>
                      <a:srgbClr val="0000FF"/>
                    </a:solidFill>
                    <a:latin typeface="+mj-lt"/>
                    <a:ea typeface="나눔스퀘어" panose="020B0600000101010101" pitchFamily="50" charset="-127"/>
                  </a:rPr>
                  <a:t>Beam Dynamics Team</a:t>
                </a:r>
                <a:endParaRPr lang="en-US" altLang="ko-KR" sz="2000" dirty="0">
                  <a:solidFill>
                    <a:srgbClr val="FF0000"/>
                  </a:solidFill>
                  <a:latin typeface="+mj-lt"/>
                  <a:ea typeface="나눔스퀘어" panose="020B0600000101010101" pitchFamily="50" charset="-127"/>
                </a:endParaRPr>
              </a:p>
              <a:p>
                <a:pPr algn="ctr"/>
                <a:r>
                  <a:rPr lang="en-US" altLang="ko-KR" sz="1200" dirty="0">
                    <a:solidFill>
                      <a:srgbClr val="FF0000"/>
                    </a:solidFill>
                    <a:latin typeface="+mj-lt"/>
                    <a:ea typeface="나눔스퀘어" panose="020B0600000101010101" pitchFamily="50" charset="-127"/>
                  </a:rPr>
                  <a:t>Beam dynamics corrections</a:t>
                </a:r>
              </a:p>
            </p:txBody>
          </p:sp>
          <p:sp>
            <p:nvSpPr>
              <p:cNvPr id="33" name="왼쪽 중괄호 19">
                <a:extLst>
                  <a:ext uri="{FF2B5EF4-FFF2-40B4-BE49-F238E27FC236}">
                    <a16:creationId xmlns:a16="http://schemas.microsoft.com/office/drawing/2014/main" id="{99301DC9-F67F-1592-788D-C9AFE29CA1C6}"/>
                  </a:ext>
                </a:extLst>
              </p:cNvPr>
              <p:cNvSpPr/>
              <p:nvPr/>
            </p:nvSpPr>
            <p:spPr>
              <a:xfrm rot="5400000">
                <a:off x="8367212" y="1714425"/>
                <a:ext cx="377682" cy="3577066"/>
              </a:xfrm>
              <a:prstGeom prst="leftBrace">
                <a:avLst>
                  <a:gd name="adj1" fmla="val 49353"/>
                  <a:gd name="adj2" fmla="val 34194"/>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1400">
                  <a:latin typeface="+mj-lt"/>
                </a:endParaRPr>
              </a:p>
            </p:txBody>
          </p:sp>
        </p:grpSp>
        <p:grpSp>
          <p:nvGrpSpPr>
            <p:cNvPr id="20" name="그룹 20">
              <a:extLst>
                <a:ext uri="{FF2B5EF4-FFF2-40B4-BE49-F238E27FC236}">
                  <a16:creationId xmlns:a16="http://schemas.microsoft.com/office/drawing/2014/main" id="{F5CA6D56-858E-0743-FC3A-C6D6BD1CF389}"/>
                </a:ext>
              </a:extLst>
            </p:cNvPr>
            <p:cNvGrpSpPr/>
            <p:nvPr/>
          </p:nvGrpSpPr>
          <p:grpSpPr>
            <a:xfrm>
              <a:off x="8727732" y="4660287"/>
              <a:ext cx="2848705" cy="1150643"/>
              <a:chOff x="8727732" y="4660287"/>
              <a:chExt cx="2848705" cy="1150643"/>
            </a:xfrm>
          </p:grpSpPr>
          <p:sp>
            <p:nvSpPr>
              <p:cNvPr id="30" name="왼쪽 중괄호 21">
                <a:extLst>
                  <a:ext uri="{FF2B5EF4-FFF2-40B4-BE49-F238E27FC236}">
                    <a16:creationId xmlns:a16="http://schemas.microsoft.com/office/drawing/2014/main" id="{67462356-3FFE-E251-70DB-485164D7A91A}"/>
                  </a:ext>
                </a:extLst>
              </p:cNvPr>
              <p:cNvSpPr/>
              <p:nvPr/>
            </p:nvSpPr>
            <p:spPr>
              <a:xfrm rot="16200000">
                <a:off x="10187156" y="4112722"/>
                <a:ext cx="377682" cy="1472812"/>
              </a:xfrm>
              <a:prstGeom prst="leftBrace">
                <a:avLst>
                  <a:gd name="adj1" fmla="val 49353"/>
                  <a:gd name="adj2" fmla="val 50000"/>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1400">
                  <a:latin typeface="+mj-lt"/>
                </a:endParaRPr>
              </a:p>
            </p:txBody>
          </p:sp>
          <p:sp>
            <p:nvSpPr>
              <p:cNvPr id="31" name="직사각형 22">
                <a:extLst>
                  <a:ext uri="{FF2B5EF4-FFF2-40B4-BE49-F238E27FC236}">
                    <a16:creationId xmlns:a16="http://schemas.microsoft.com/office/drawing/2014/main" id="{661F6791-B508-F238-E0F3-825DA9E0214E}"/>
                  </a:ext>
                </a:extLst>
              </p:cNvPr>
              <p:cNvSpPr/>
              <p:nvPr/>
            </p:nvSpPr>
            <p:spPr>
              <a:xfrm>
                <a:off x="8727732" y="5115015"/>
                <a:ext cx="2848705" cy="695915"/>
              </a:xfrm>
              <a:prstGeom prst="rect">
                <a:avLst/>
              </a:prstGeom>
            </p:spPr>
            <p:txBody>
              <a:bodyPr wrap="none">
                <a:spAutoFit/>
              </a:bodyPr>
              <a:lstStyle/>
              <a:p>
                <a:pPr algn="ctr"/>
                <a:r>
                  <a:rPr lang="en-US" altLang="ko-KR" sz="1200" dirty="0">
                    <a:solidFill>
                      <a:srgbClr val="FF0000"/>
                    </a:solidFill>
                    <a:latin typeface="+mj-lt"/>
                    <a:ea typeface="나눔스퀘어" panose="020B0600000101010101" pitchFamily="50" charset="-127"/>
                  </a:rPr>
                  <a:t>Corrections from</a:t>
                </a:r>
                <a:br>
                  <a:rPr lang="en-US" altLang="ko-KR" sz="1200" dirty="0">
                    <a:solidFill>
                      <a:srgbClr val="FF0000"/>
                    </a:solidFill>
                    <a:latin typeface="+mj-lt"/>
                    <a:ea typeface="나눔스퀘어" panose="020B0600000101010101" pitchFamily="50" charset="-127"/>
                  </a:rPr>
                </a:br>
                <a:r>
                  <a:rPr lang="en-US" altLang="ko-KR" sz="1200" dirty="0">
                    <a:solidFill>
                      <a:srgbClr val="FF0000"/>
                    </a:solidFill>
                    <a:latin typeface="+mj-lt"/>
                    <a:ea typeface="나눔스퀘어" panose="020B0600000101010101" pitchFamily="50" charset="-127"/>
                  </a:rPr>
                  <a:t>the transient magnetic field</a:t>
                </a:r>
              </a:p>
            </p:txBody>
          </p:sp>
        </p:grpSp>
        <p:grpSp>
          <p:nvGrpSpPr>
            <p:cNvPr id="21" name="그룹 23">
              <a:extLst>
                <a:ext uri="{FF2B5EF4-FFF2-40B4-BE49-F238E27FC236}">
                  <a16:creationId xmlns:a16="http://schemas.microsoft.com/office/drawing/2014/main" id="{110A959E-83E4-F8EF-F29A-43766D1F4777}"/>
                </a:ext>
              </a:extLst>
            </p:cNvPr>
            <p:cNvGrpSpPr/>
            <p:nvPr/>
          </p:nvGrpSpPr>
          <p:grpSpPr>
            <a:xfrm>
              <a:off x="4623188" y="4660287"/>
              <a:ext cx="4150864" cy="1150643"/>
              <a:chOff x="4623188" y="4660287"/>
              <a:chExt cx="4150864" cy="1150643"/>
            </a:xfrm>
          </p:grpSpPr>
          <p:sp>
            <p:nvSpPr>
              <p:cNvPr id="28" name="직사각형 24">
                <a:extLst>
                  <a:ext uri="{FF2B5EF4-FFF2-40B4-BE49-F238E27FC236}">
                    <a16:creationId xmlns:a16="http://schemas.microsoft.com/office/drawing/2014/main" id="{4C916621-F6CC-D209-95A6-9098C11165F5}"/>
                  </a:ext>
                </a:extLst>
              </p:cNvPr>
              <p:cNvSpPr/>
              <p:nvPr/>
            </p:nvSpPr>
            <p:spPr>
              <a:xfrm>
                <a:off x="5225416" y="5115016"/>
                <a:ext cx="3461849" cy="695914"/>
              </a:xfrm>
              <a:prstGeom prst="rect">
                <a:avLst/>
              </a:prstGeom>
            </p:spPr>
            <p:txBody>
              <a:bodyPr wrap="square">
                <a:spAutoFit/>
              </a:bodyPr>
              <a:lstStyle/>
              <a:p>
                <a:pPr algn="ctr"/>
                <a:r>
                  <a:rPr lang="en-US" altLang="ko-KR" sz="1200" dirty="0">
                    <a:solidFill>
                      <a:srgbClr val="FF0000"/>
                    </a:solidFill>
                    <a:latin typeface="+mj-lt"/>
                    <a:ea typeface="나눔스퀘어" panose="020B0600000101010101" pitchFamily="50" charset="-127"/>
                  </a:rPr>
                  <a:t>Magnetic field weighted over</a:t>
                </a:r>
                <a:br>
                  <a:rPr lang="en-US" altLang="ko-KR" sz="1200" dirty="0">
                    <a:solidFill>
                      <a:srgbClr val="FF0000"/>
                    </a:solidFill>
                    <a:latin typeface="+mj-lt"/>
                    <a:ea typeface="나눔스퀘어" panose="020B0600000101010101" pitchFamily="50" charset="-127"/>
                  </a:rPr>
                </a:br>
                <a:r>
                  <a:rPr lang="en-US" altLang="ko-KR" sz="1200" dirty="0">
                    <a:solidFill>
                      <a:srgbClr val="FF0000"/>
                    </a:solidFill>
                    <a:latin typeface="+mj-lt"/>
                    <a:ea typeface="나눔스퀘어" panose="020B0600000101010101" pitchFamily="50" charset="-127"/>
                  </a:rPr>
                  <a:t>the muon distribution</a:t>
                </a:r>
              </a:p>
            </p:txBody>
          </p:sp>
          <p:sp>
            <p:nvSpPr>
              <p:cNvPr id="29" name="왼쪽 중괄호 25">
                <a:extLst>
                  <a:ext uri="{FF2B5EF4-FFF2-40B4-BE49-F238E27FC236}">
                    <a16:creationId xmlns:a16="http://schemas.microsoft.com/office/drawing/2014/main" id="{90C3BC20-6428-B7D6-955D-1CFEECE72582}"/>
                  </a:ext>
                </a:extLst>
              </p:cNvPr>
              <p:cNvSpPr/>
              <p:nvPr/>
            </p:nvSpPr>
            <p:spPr>
              <a:xfrm rot="16200000">
                <a:off x="6509779" y="2773696"/>
                <a:ext cx="377682" cy="4150864"/>
              </a:xfrm>
              <a:prstGeom prst="leftBrace">
                <a:avLst>
                  <a:gd name="adj1" fmla="val 49353"/>
                  <a:gd name="adj2" fmla="val 50000"/>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1400">
                  <a:latin typeface="+mj-lt"/>
                </a:endParaRPr>
              </a:p>
            </p:txBody>
          </p:sp>
        </p:grpSp>
        <p:grpSp>
          <p:nvGrpSpPr>
            <p:cNvPr id="22" name="그룹 26">
              <a:extLst>
                <a:ext uri="{FF2B5EF4-FFF2-40B4-BE49-F238E27FC236}">
                  <a16:creationId xmlns:a16="http://schemas.microsoft.com/office/drawing/2014/main" id="{057B9D36-571A-B2E1-B3E2-489FD4AE57E6}"/>
                </a:ext>
              </a:extLst>
            </p:cNvPr>
            <p:cNvGrpSpPr/>
            <p:nvPr/>
          </p:nvGrpSpPr>
          <p:grpSpPr>
            <a:xfrm>
              <a:off x="1982755" y="4723831"/>
              <a:ext cx="2983151" cy="808734"/>
              <a:chOff x="1982755" y="4723831"/>
              <a:chExt cx="2983151" cy="808734"/>
            </a:xfrm>
          </p:grpSpPr>
          <p:cxnSp>
            <p:nvCxnSpPr>
              <p:cNvPr id="26" name="직선 화살표 연결선 27">
                <a:extLst>
                  <a:ext uri="{FF2B5EF4-FFF2-40B4-BE49-F238E27FC236}">
                    <a16:creationId xmlns:a16="http://schemas.microsoft.com/office/drawing/2014/main" id="{B10590A6-7B9D-1F27-A044-B3269DD5B897}"/>
                  </a:ext>
                </a:extLst>
              </p:cNvPr>
              <p:cNvCxnSpPr>
                <a:cxnSpLocks/>
              </p:cNvCxnSpPr>
              <p:nvPr/>
            </p:nvCxnSpPr>
            <p:spPr>
              <a:xfrm flipV="1">
                <a:off x="3748341" y="4723831"/>
                <a:ext cx="265246" cy="403746"/>
              </a:xfrm>
              <a:prstGeom prst="straightConnector1">
                <a:avLst/>
              </a:prstGeom>
              <a:ln w="127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7" name="직사각형 28">
                <a:extLst>
                  <a:ext uri="{FF2B5EF4-FFF2-40B4-BE49-F238E27FC236}">
                    <a16:creationId xmlns:a16="http://schemas.microsoft.com/office/drawing/2014/main" id="{42981940-D54E-007C-F059-9BA87A3E04C6}"/>
                  </a:ext>
                </a:extLst>
              </p:cNvPr>
              <p:cNvSpPr/>
              <p:nvPr/>
            </p:nvSpPr>
            <p:spPr>
              <a:xfrm>
                <a:off x="1982755" y="5115016"/>
                <a:ext cx="2983151" cy="417549"/>
              </a:xfrm>
              <a:prstGeom prst="rect">
                <a:avLst/>
              </a:prstGeom>
            </p:spPr>
            <p:txBody>
              <a:bodyPr wrap="none">
                <a:spAutoFit/>
              </a:bodyPr>
              <a:lstStyle/>
              <a:p>
                <a:pPr algn="ctr"/>
                <a:r>
                  <a:rPr lang="en-US" altLang="ko-KR" sz="1200" dirty="0">
                    <a:solidFill>
                      <a:srgbClr val="FF0000"/>
                    </a:solidFill>
                    <a:latin typeface="+mj-lt"/>
                    <a:ea typeface="나눔스퀘어" panose="020B0600000101010101" pitchFamily="50" charset="-127"/>
                  </a:rPr>
                  <a:t>NMR probe calibration factor</a:t>
                </a:r>
              </a:p>
            </p:txBody>
          </p:sp>
        </p:grpSp>
        <p:grpSp>
          <p:nvGrpSpPr>
            <p:cNvPr id="23" name="그룹 29">
              <a:extLst>
                <a:ext uri="{FF2B5EF4-FFF2-40B4-BE49-F238E27FC236}">
                  <a16:creationId xmlns:a16="http://schemas.microsoft.com/office/drawing/2014/main" id="{2CFFD42C-FD7E-7510-B2B8-7C644188B10C}"/>
                </a:ext>
              </a:extLst>
            </p:cNvPr>
            <p:cNvGrpSpPr/>
            <p:nvPr/>
          </p:nvGrpSpPr>
          <p:grpSpPr>
            <a:xfrm>
              <a:off x="1039984" y="2381850"/>
              <a:ext cx="5735050" cy="2782430"/>
              <a:chOff x="1039984" y="2381850"/>
              <a:chExt cx="5735050" cy="2782430"/>
            </a:xfrm>
          </p:grpSpPr>
          <mc:AlternateContent xmlns:mc="http://schemas.openxmlformats.org/markup-compatibility/2006" xmlns:a14="http://schemas.microsoft.com/office/drawing/2010/main">
            <mc:Choice Requires="a14">
              <p:sp>
                <p:nvSpPr>
                  <p:cNvPr id="24" name="직사각형 30">
                    <a:extLst>
                      <a:ext uri="{FF2B5EF4-FFF2-40B4-BE49-F238E27FC236}">
                        <a16:creationId xmlns:a16="http://schemas.microsoft.com/office/drawing/2014/main" id="{00AA1205-E3D6-25DB-D462-D35D422577C4}"/>
                      </a:ext>
                    </a:extLst>
                  </p:cNvPr>
                  <p:cNvSpPr/>
                  <p:nvPr/>
                </p:nvSpPr>
                <p:spPr>
                  <a:xfrm>
                    <a:off x="4290904" y="2381850"/>
                    <a:ext cx="2484130" cy="778746"/>
                  </a:xfrm>
                  <a:prstGeom prst="rect">
                    <a:avLst/>
                  </a:prstGeom>
                </p:spPr>
                <p:txBody>
                  <a:bodyPr wrap="none">
                    <a:spAutoFit/>
                  </a:bodyPr>
                  <a:lstStyle/>
                  <a:p>
                    <a:pPr algn="ctr"/>
                    <a:r>
                      <a:rPr lang="en-US" altLang="ko-KR" sz="2000" dirty="0">
                        <a:solidFill>
                          <a:srgbClr val="0000FF"/>
                        </a:solidFill>
                        <a:latin typeface="+mj-lt"/>
                        <a:ea typeface="나눔스퀘어" panose="020B0600000101010101" pitchFamily="50" charset="-127"/>
                      </a:rPr>
                      <a:t>Omega-a Team</a:t>
                    </a:r>
                  </a:p>
                  <a:p>
                    <a:pPr algn="ctr"/>
                    <a:r>
                      <a:rPr lang="en-US" altLang="ko-KR" sz="1200" dirty="0">
                        <a:solidFill>
                          <a:srgbClr val="FF0000"/>
                        </a:solidFill>
                        <a:latin typeface="+mj-lt"/>
                        <a:ea typeface="나눔스퀘어" panose="020B0600000101010101" pitchFamily="50" charset="-127"/>
                      </a:rPr>
                      <a:t>Measured </a:t>
                    </a:r>
                    <a14:m>
                      <m:oMath xmlns:m="http://schemas.openxmlformats.org/officeDocument/2006/math">
                        <m:r>
                          <a:rPr lang="en-US" altLang="ko-KR" sz="1200" b="0" i="1" smtClean="0">
                            <a:solidFill>
                              <a:srgbClr val="FF0000"/>
                            </a:solidFill>
                            <a:latin typeface="Cambria Math" panose="02040503050406030204" pitchFamily="18" charset="0"/>
                            <a:ea typeface="나눔스퀘어" panose="020B0600000101010101" pitchFamily="50" charset="-127"/>
                          </a:rPr>
                          <m:t>𝑔</m:t>
                        </m:r>
                        <m:r>
                          <a:rPr lang="en-US" altLang="ko-KR" sz="1200" b="0" i="1" smtClean="0">
                            <a:solidFill>
                              <a:srgbClr val="FF0000"/>
                            </a:solidFill>
                            <a:latin typeface="Cambria Math" panose="02040503050406030204" pitchFamily="18" charset="0"/>
                            <a:ea typeface="나눔스퀘어" panose="020B0600000101010101" pitchFamily="50" charset="-127"/>
                          </a:rPr>
                          <m:t>−2</m:t>
                        </m:r>
                      </m:oMath>
                    </a14:m>
                    <a:r>
                      <a:rPr lang="en-US" altLang="ko-KR" sz="1200" dirty="0">
                        <a:solidFill>
                          <a:srgbClr val="FF0000"/>
                        </a:solidFill>
                        <a:latin typeface="+mj-lt"/>
                        <a:ea typeface="나눔스퀘어" panose="020B0600000101010101" pitchFamily="50" charset="-127"/>
                      </a:rPr>
                      <a:t> frequency</a:t>
                    </a:r>
                  </a:p>
                </p:txBody>
              </p:sp>
            </mc:Choice>
            <mc:Fallback xmlns="">
              <p:sp>
                <p:nvSpPr>
                  <p:cNvPr id="24" name="직사각형 30">
                    <a:extLst>
                      <a:ext uri="{FF2B5EF4-FFF2-40B4-BE49-F238E27FC236}">
                        <a16:creationId xmlns:a16="http://schemas.microsoft.com/office/drawing/2014/main" id="{00AA1205-E3D6-25DB-D462-D35D422577C4}"/>
                      </a:ext>
                    </a:extLst>
                  </p:cNvPr>
                  <p:cNvSpPr>
                    <a:spLocks noRot="1" noChangeAspect="1" noMove="1" noResize="1" noEditPoints="1" noAdjustHandles="1" noChangeArrowheads="1" noChangeShapeType="1" noTextEdit="1"/>
                  </p:cNvSpPr>
                  <p:nvPr/>
                </p:nvSpPr>
                <p:spPr>
                  <a:xfrm>
                    <a:off x="4290904" y="2381850"/>
                    <a:ext cx="2484130" cy="778746"/>
                  </a:xfrm>
                  <a:prstGeom prst="rect">
                    <a:avLst/>
                  </a:prstGeom>
                  <a:blipFill>
                    <a:blip r:embed="rId7"/>
                    <a:stretch>
                      <a:fillRect t="-6383" b="-6383"/>
                    </a:stretch>
                  </a:blipFill>
                </p:spPr>
                <p:txBody>
                  <a:bodyPr/>
                  <a:lstStyle/>
                  <a:p>
                    <a:r>
                      <a:rPr lang="en-US">
                        <a:noFill/>
                      </a:rPr>
                      <a:t> </a:t>
                    </a:r>
                  </a:p>
                </p:txBody>
              </p:sp>
            </mc:Fallback>
          </mc:AlternateContent>
          <p:cxnSp>
            <p:nvCxnSpPr>
              <p:cNvPr id="25" name="직선 화살표 연결선 31">
                <a:extLst>
                  <a:ext uri="{FF2B5EF4-FFF2-40B4-BE49-F238E27FC236}">
                    <a16:creationId xmlns:a16="http://schemas.microsoft.com/office/drawing/2014/main" id="{80B0C132-175D-2CF0-A0CF-8C8A9AC61192}"/>
                  </a:ext>
                </a:extLst>
              </p:cNvPr>
              <p:cNvCxnSpPr>
                <a:cxnSpLocks/>
              </p:cNvCxnSpPr>
              <p:nvPr/>
            </p:nvCxnSpPr>
            <p:spPr>
              <a:xfrm>
                <a:off x="5477343" y="3284506"/>
                <a:ext cx="0" cy="407293"/>
              </a:xfrm>
              <a:prstGeom prst="straightConnector1">
                <a:avLst/>
              </a:prstGeom>
              <a:ln w="127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46" name="직사각형 30">
                <a:extLst>
                  <a:ext uri="{FF2B5EF4-FFF2-40B4-BE49-F238E27FC236}">
                    <a16:creationId xmlns:a16="http://schemas.microsoft.com/office/drawing/2014/main" id="{34A55855-47AA-CC55-310E-8EAA065C8EFD}"/>
                  </a:ext>
                </a:extLst>
              </p:cNvPr>
              <p:cNvSpPr/>
              <p:nvPr/>
            </p:nvSpPr>
            <p:spPr>
              <a:xfrm>
                <a:off x="1039984" y="4631453"/>
                <a:ext cx="1709398" cy="532827"/>
              </a:xfrm>
              <a:prstGeom prst="rect">
                <a:avLst/>
              </a:prstGeom>
            </p:spPr>
            <p:txBody>
              <a:bodyPr wrap="none">
                <a:spAutoFit/>
              </a:bodyPr>
              <a:lstStyle/>
              <a:p>
                <a:pPr algn="ctr"/>
                <a:r>
                  <a:rPr lang="en-US" altLang="ko-KR" sz="2000" dirty="0">
                    <a:solidFill>
                      <a:srgbClr val="0000FF"/>
                    </a:solidFill>
                    <a:latin typeface="+mj-lt"/>
                    <a:ea typeface="나눔스퀘어" panose="020B0600000101010101" pitchFamily="50" charset="-127"/>
                  </a:rPr>
                  <a:t>Field Team</a:t>
                </a:r>
              </a:p>
            </p:txBody>
          </p:sp>
        </p:grpSp>
      </p:grpSp>
      <mc:AlternateContent xmlns:mc="http://schemas.openxmlformats.org/markup-compatibility/2006" xmlns:a14="http://schemas.microsoft.com/office/drawing/2010/main">
        <mc:Choice Requires="a14">
          <p:graphicFrame>
            <p:nvGraphicFramePr>
              <p:cNvPr id="38" name="Table 38">
                <a:extLst>
                  <a:ext uri="{FF2B5EF4-FFF2-40B4-BE49-F238E27FC236}">
                    <a16:creationId xmlns:a16="http://schemas.microsoft.com/office/drawing/2014/main" id="{B87CBDA9-6DEB-9F08-E3EB-03953A35C5C0}"/>
                  </a:ext>
                </a:extLst>
              </p:cNvPr>
              <p:cNvGraphicFramePr>
                <a:graphicFrameLocks noGrp="1"/>
              </p:cNvGraphicFramePr>
              <p:nvPr>
                <p:extLst>
                  <p:ext uri="{D42A27DB-BD31-4B8C-83A1-F6EECF244321}">
                    <p14:modId xmlns:p14="http://schemas.microsoft.com/office/powerpoint/2010/main" val="1888618179"/>
                  </p:ext>
                </p:extLst>
              </p:nvPr>
            </p:nvGraphicFramePr>
            <p:xfrm>
              <a:off x="8102837" y="1129710"/>
              <a:ext cx="3920205" cy="1980675"/>
            </p:xfrm>
            <a:graphic>
              <a:graphicData uri="http://schemas.openxmlformats.org/drawingml/2006/table">
                <a:tbl>
                  <a:tblPr firstRow="1" bandRow="1">
                    <a:tableStyleId>{9D7B26C5-4107-4FEC-AEDC-1716B250A1EF}</a:tableStyleId>
                  </a:tblPr>
                  <a:tblGrid>
                    <a:gridCol w="1686187">
                      <a:extLst>
                        <a:ext uri="{9D8B030D-6E8A-4147-A177-3AD203B41FA5}">
                          <a16:colId xmlns:a16="http://schemas.microsoft.com/office/drawing/2014/main" val="2810019643"/>
                        </a:ext>
                      </a:extLst>
                    </a:gridCol>
                    <a:gridCol w="2234018">
                      <a:extLst>
                        <a:ext uri="{9D8B030D-6E8A-4147-A177-3AD203B41FA5}">
                          <a16:colId xmlns:a16="http://schemas.microsoft.com/office/drawing/2014/main" val="1306264836"/>
                        </a:ext>
                      </a:extLst>
                    </a:gridCol>
                  </a:tblGrid>
                  <a:tr h="345546">
                    <a:tc>
                      <a:txBody>
                        <a:bodyPr/>
                        <a:lstStyle/>
                        <a:p>
                          <a:pPr algn="ctr"/>
                          <a:r>
                            <a:rPr lang="en-US" sz="1600" dirty="0">
                              <a:latin typeface="+mj-lt"/>
                            </a:rPr>
                            <a:t>Category</a:t>
                          </a:r>
                        </a:p>
                      </a:txBody>
                      <a:tcPr anchor="ctr"/>
                    </a:tc>
                    <a:tc>
                      <a:txBody>
                        <a:bodyPr/>
                        <a:lstStyle/>
                        <a:p>
                          <a:pPr algn="ctr"/>
                          <a:r>
                            <a:rPr lang="en-US" sz="1600" dirty="0">
                              <a:latin typeface="+mj-lt"/>
                            </a:rPr>
                            <a:t>TDR Target Uncertainty [ppb]</a:t>
                          </a:r>
                        </a:p>
                      </a:txBody>
                      <a:tcPr anchor="ctr"/>
                    </a:tc>
                    <a:extLst>
                      <a:ext uri="{0D108BD9-81ED-4DB2-BD59-A6C34878D82A}">
                        <a16:rowId xmlns:a16="http://schemas.microsoft.com/office/drawing/2014/main" val="1685598812"/>
                      </a:ext>
                    </a:extLst>
                  </a:tr>
                  <a:tr h="345546">
                    <a:tc>
                      <a:txBody>
                        <a:bodyPr/>
                        <a:lstStyle/>
                        <a:p>
                          <a:pPr algn="ctr"/>
                          <a:r>
                            <a:rPr lang="en-US" sz="1600" dirty="0">
                              <a:latin typeface="+mj-lt"/>
                            </a:rPr>
                            <a:t>Statistical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𝜔</m:t>
                                  </m:r>
                                </m:e>
                                <m:sub>
                                  <m:r>
                                    <a:rPr lang="en-US" sz="1600" b="0" i="1" smtClean="0">
                                      <a:latin typeface="Cambria Math" panose="02040503050406030204" pitchFamily="18" charset="0"/>
                                    </a:rPr>
                                    <m:t>𝑎</m:t>
                                  </m:r>
                                </m:sub>
                              </m:sSub>
                            </m:oMath>
                          </a14:m>
                          <a:r>
                            <a:rPr lang="en-US" sz="1600" dirty="0">
                              <a:latin typeface="+mj-lt"/>
                            </a:rPr>
                            <a:t>)</a:t>
                          </a:r>
                        </a:p>
                      </a:txBody>
                      <a:tcPr anchor="ctr"/>
                    </a:tc>
                    <a:tc>
                      <a:txBody>
                        <a:bodyPr/>
                        <a:lstStyle/>
                        <a:p>
                          <a:pPr algn="ctr"/>
                          <a:r>
                            <a:rPr lang="en-US" sz="1600" dirty="0">
                              <a:latin typeface="+mj-lt"/>
                            </a:rPr>
                            <a:t>100</a:t>
                          </a:r>
                        </a:p>
                      </a:txBody>
                      <a:tcPr anchor="ctr"/>
                    </a:tc>
                    <a:extLst>
                      <a:ext uri="{0D108BD9-81ED-4DB2-BD59-A6C34878D82A}">
                        <a16:rowId xmlns:a16="http://schemas.microsoft.com/office/drawing/2014/main" val="3256738122"/>
                      </a:ext>
                    </a:extLst>
                  </a:tr>
                  <a:tr h="345546">
                    <a:tc>
                      <a:txBody>
                        <a:bodyPr/>
                        <a:lstStyle/>
                        <a:p>
                          <a:pPr algn="ctr"/>
                          <a:r>
                            <a:rPr lang="en-US" sz="1600" dirty="0">
                              <a:latin typeface="+mj-lt"/>
                            </a:rPr>
                            <a:t>Systematic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𝜔</m:t>
                                  </m:r>
                                </m:e>
                                <m:sub>
                                  <m:r>
                                    <a:rPr lang="en-US" sz="1600" b="0" i="1" smtClean="0">
                                      <a:latin typeface="Cambria Math" panose="02040503050406030204" pitchFamily="18" charset="0"/>
                                    </a:rPr>
                                    <m:t>𝑎</m:t>
                                  </m:r>
                                </m:sub>
                              </m:sSub>
                            </m:oMath>
                          </a14:m>
                          <a:r>
                            <a:rPr lang="en-US" sz="1600" dirty="0">
                              <a:latin typeface="+mj-lt"/>
                            </a:rPr>
                            <a:t>)</a:t>
                          </a:r>
                        </a:p>
                      </a:txBody>
                      <a:tcPr anchor="ctr"/>
                    </a:tc>
                    <a:tc>
                      <a:txBody>
                        <a:bodyPr/>
                        <a:lstStyle/>
                        <a:p>
                          <a:pPr algn="ctr"/>
                          <a:r>
                            <a:rPr lang="en-US" sz="1600" dirty="0">
                              <a:latin typeface="+mj-lt"/>
                            </a:rPr>
                            <a:t>70</a:t>
                          </a:r>
                        </a:p>
                      </a:txBody>
                      <a:tcPr anchor="ctr"/>
                    </a:tc>
                    <a:extLst>
                      <a:ext uri="{0D108BD9-81ED-4DB2-BD59-A6C34878D82A}">
                        <a16:rowId xmlns:a16="http://schemas.microsoft.com/office/drawing/2014/main" val="3477933893"/>
                      </a:ext>
                    </a:extLst>
                  </a:tr>
                  <a:tr h="364917">
                    <a:tc>
                      <a:txBody>
                        <a:bodyPr/>
                        <a:lstStyle/>
                        <a:p>
                          <a:pPr algn="ctr"/>
                          <a:r>
                            <a:rPr lang="en-US" sz="1600" dirty="0">
                              <a:latin typeface="+mj-lt"/>
                            </a:rPr>
                            <a:t>Systematic (</a:t>
                          </a:r>
                          <a14:m>
                            <m:oMath xmlns:m="http://schemas.openxmlformats.org/officeDocument/2006/math">
                              <m:sSub>
                                <m:sSubPr>
                                  <m:ctrlPr>
                                    <a:rPr lang="en-US" sz="1600" b="0" i="1" smtClean="0">
                                      <a:latin typeface="Cambria Math" panose="02040503050406030204" pitchFamily="18" charset="0"/>
                                    </a:rPr>
                                  </m:ctrlPr>
                                </m:sSubPr>
                                <m:e>
                                  <m:acc>
                                    <m:accPr>
                                      <m:chr m:val="̃"/>
                                      <m:ctrlPr>
                                        <a:rPr lang="en-US" sz="1600" b="0" i="1" smtClean="0">
                                          <a:latin typeface="Cambria Math" panose="02040503050406030204" pitchFamily="18" charset="0"/>
                                        </a:rPr>
                                      </m:ctrlPr>
                                    </m:accPr>
                                    <m:e>
                                      <m:r>
                                        <a:rPr lang="en-US" sz="1600" b="0" i="1" smtClean="0">
                                          <a:latin typeface="Cambria Math" panose="02040503050406030204" pitchFamily="18" charset="0"/>
                                        </a:rPr>
                                        <m:t>𝜔</m:t>
                                      </m:r>
                                    </m:e>
                                  </m:acc>
                                </m:e>
                                <m:sub>
                                  <m:r>
                                    <a:rPr lang="en-US" sz="1600" b="0" i="1" smtClean="0">
                                      <a:latin typeface="Cambria Math" panose="02040503050406030204" pitchFamily="18" charset="0"/>
                                    </a:rPr>
                                    <m:t>𝑝</m:t>
                                  </m:r>
                                </m:sub>
                              </m:sSub>
                            </m:oMath>
                          </a14:m>
                          <a:r>
                            <a:rPr lang="en-US" sz="1600" dirty="0">
                              <a:latin typeface="+mj-lt"/>
                            </a:rPr>
                            <a:t>)</a:t>
                          </a:r>
                        </a:p>
                      </a:txBody>
                      <a:tcPr anchor="ctr"/>
                    </a:tc>
                    <a:tc>
                      <a:txBody>
                        <a:bodyPr/>
                        <a:lstStyle/>
                        <a:p>
                          <a:pPr algn="ctr"/>
                          <a:r>
                            <a:rPr lang="en-US" sz="1600" dirty="0">
                              <a:latin typeface="+mj-lt"/>
                            </a:rPr>
                            <a:t>70</a:t>
                          </a:r>
                        </a:p>
                      </a:txBody>
                      <a:tcPr anchor="ctr"/>
                    </a:tc>
                    <a:extLst>
                      <a:ext uri="{0D108BD9-81ED-4DB2-BD59-A6C34878D82A}">
                        <a16:rowId xmlns:a16="http://schemas.microsoft.com/office/drawing/2014/main" val="82100325"/>
                      </a:ext>
                    </a:extLst>
                  </a:tr>
                  <a:tr h="345546">
                    <a:tc>
                      <a:txBody>
                        <a:bodyPr/>
                        <a:lstStyle/>
                        <a:p>
                          <a:pPr algn="ctr"/>
                          <a:r>
                            <a:rPr lang="en-US" sz="1600" b="1" dirty="0">
                              <a:latin typeface="+mj-lt"/>
                            </a:rPr>
                            <a:t>Total</a:t>
                          </a:r>
                        </a:p>
                      </a:txBody>
                      <a:tcPr anchor="ctr"/>
                    </a:tc>
                    <a:tc>
                      <a:txBody>
                        <a:bodyPr/>
                        <a:lstStyle/>
                        <a:p>
                          <a:pPr algn="ctr"/>
                          <a:r>
                            <a:rPr lang="en-US" sz="1600" b="1" dirty="0">
                              <a:latin typeface="+mj-lt"/>
                            </a:rPr>
                            <a:t>140</a:t>
                          </a:r>
                        </a:p>
                      </a:txBody>
                      <a:tcPr anchor="ctr"/>
                    </a:tc>
                    <a:extLst>
                      <a:ext uri="{0D108BD9-81ED-4DB2-BD59-A6C34878D82A}">
                        <a16:rowId xmlns:a16="http://schemas.microsoft.com/office/drawing/2014/main" val="2321935965"/>
                      </a:ext>
                    </a:extLst>
                  </a:tr>
                </a:tbl>
              </a:graphicData>
            </a:graphic>
          </p:graphicFrame>
        </mc:Choice>
        <mc:Fallback xmlns="">
          <p:graphicFrame>
            <p:nvGraphicFramePr>
              <p:cNvPr id="38" name="Table 38">
                <a:extLst>
                  <a:ext uri="{FF2B5EF4-FFF2-40B4-BE49-F238E27FC236}">
                    <a16:creationId xmlns:a16="http://schemas.microsoft.com/office/drawing/2014/main" id="{B87CBDA9-6DEB-9F08-E3EB-03953A35C5C0}"/>
                  </a:ext>
                </a:extLst>
              </p:cNvPr>
              <p:cNvGraphicFramePr>
                <a:graphicFrameLocks noGrp="1"/>
              </p:cNvGraphicFramePr>
              <p:nvPr>
                <p:extLst>
                  <p:ext uri="{D42A27DB-BD31-4B8C-83A1-F6EECF244321}">
                    <p14:modId xmlns:p14="http://schemas.microsoft.com/office/powerpoint/2010/main" val="1888618179"/>
                  </p:ext>
                </p:extLst>
              </p:nvPr>
            </p:nvGraphicFramePr>
            <p:xfrm>
              <a:off x="8102837" y="1129710"/>
              <a:ext cx="3920205" cy="1980675"/>
            </p:xfrm>
            <a:graphic>
              <a:graphicData uri="http://schemas.openxmlformats.org/drawingml/2006/table">
                <a:tbl>
                  <a:tblPr firstRow="1" bandRow="1">
                    <a:tableStyleId>{9D7B26C5-4107-4FEC-AEDC-1716B250A1EF}</a:tableStyleId>
                  </a:tblPr>
                  <a:tblGrid>
                    <a:gridCol w="1686187">
                      <a:extLst>
                        <a:ext uri="{9D8B030D-6E8A-4147-A177-3AD203B41FA5}">
                          <a16:colId xmlns:a16="http://schemas.microsoft.com/office/drawing/2014/main" val="2810019643"/>
                        </a:ext>
                      </a:extLst>
                    </a:gridCol>
                    <a:gridCol w="2234018">
                      <a:extLst>
                        <a:ext uri="{9D8B030D-6E8A-4147-A177-3AD203B41FA5}">
                          <a16:colId xmlns:a16="http://schemas.microsoft.com/office/drawing/2014/main" val="1306264836"/>
                        </a:ext>
                      </a:extLst>
                    </a:gridCol>
                  </a:tblGrid>
                  <a:tr h="579120">
                    <a:tc>
                      <a:txBody>
                        <a:bodyPr/>
                        <a:lstStyle/>
                        <a:p>
                          <a:pPr algn="ctr"/>
                          <a:r>
                            <a:rPr lang="en-US" sz="1600" dirty="0">
                              <a:latin typeface="+mj-lt"/>
                            </a:rPr>
                            <a:t>Category</a:t>
                          </a:r>
                        </a:p>
                      </a:txBody>
                      <a:tcPr anchor="ctr"/>
                    </a:tc>
                    <a:tc>
                      <a:txBody>
                        <a:bodyPr/>
                        <a:lstStyle/>
                        <a:p>
                          <a:pPr algn="ctr"/>
                          <a:r>
                            <a:rPr lang="en-US" sz="1600" dirty="0">
                              <a:latin typeface="+mj-lt"/>
                            </a:rPr>
                            <a:t>TDR Target Uncertainty [ppb]</a:t>
                          </a:r>
                        </a:p>
                      </a:txBody>
                      <a:tcPr anchor="ctr"/>
                    </a:tc>
                    <a:extLst>
                      <a:ext uri="{0D108BD9-81ED-4DB2-BD59-A6C34878D82A}">
                        <a16:rowId xmlns:a16="http://schemas.microsoft.com/office/drawing/2014/main" val="1685598812"/>
                      </a:ext>
                    </a:extLst>
                  </a:tr>
                  <a:tr h="345546">
                    <a:tc>
                      <a:txBody>
                        <a:bodyPr/>
                        <a:lstStyle/>
                        <a:p>
                          <a:endParaRPr lang="en-US"/>
                        </a:p>
                      </a:txBody>
                      <a:tcPr anchor="ctr">
                        <a:blipFill>
                          <a:blip r:embed="rId8"/>
                          <a:stretch>
                            <a:fillRect l="-752" t="-174074" r="-133083" b="-333333"/>
                          </a:stretch>
                        </a:blipFill>
                      </a:tcPr>
                    </a:tc>
                    <a:tc>
                      <a:txBody>
                        <a:bodyPr/>
                        <a:lstStyle/>
                        <a:p>
                          <a:pPr algn="ctr"/>
                          <a:r>
                            <a:rPr lang="en-US" sz="1600" dirty="0">
                              <a:latin typeface="+mj-lt"/>
                            </a:rPr>
                            <a:t>100</a:t>
                          </a:r>
                        </a:p>
                      </a:txBody>
                      <a:tcPr anchor="ctr"/>
                    </a:tc>
                    <a:extLst>
                      <a:ext uri="{0D108BD9-81ED-4DB2-BD59-A6C34878D82A}">
                        <a16:rowId xmlns:a16="http://schemas.microsoft.com/office/drawing/2014/main" val="3256738122"/>
                      </a:ext>
                    </a:extLst>
                  </a:tr>
                  <a:tr h="345546">
                    <a:tc>
                      <a:txBody>
                        <a:bodyPr/>
                        <a:lstStyle/>
                        <a:p>
                          <a:endParaRPr lang="en-US"/>
                        </a:p>
                      </a:txBody>
                      <a:tcPr anchor="ctr">
                        <a:blipFill>
                          <a:blip r:embed="rId8"/>
                          <a:stretch>
                            <a:fillRect l="-752" t="-264286" r="-133083" b="-221429"/>
                          </a:stretch>
                        </a:blipFill>
                      </a:tcPr>
                    </a:tc>
                    <a:tc>
                      <a:txBody>
                        <a:bodyPr/>
                        <a:lstStyle/>
                        <a:p>
                          <a:pPr algn="ctr"/>
                          <a:r>
                            <a:rPr lang="en-US" sz="1600" dirty="0">
                              <a:latin typeface="+mj-lt"/>
                            </a:rPr>
                            <a:t>70</a:t>
                          </a:r>
                        </a:p>
                      </a:txBody>
                      <a:tcPr anchor="ctr"/>
                    </a:tc>
                    <a:extLst>
                      <a:ext uri="{0D108BD9-81ED-4DB2-BD59-A6C34878D82A}">
                        <a16:rowId xmlns:a16="http://schemas.microsoft.com/office/drawing/2014/main" val="3477933893"/>
                      </a:ext>
                    </a:extLst>
                  </a:tr>
                  <a:tr h="364917">
                    <a:tc>
                      <a:txBody>
                        <a:bodyPr/>
                        <a:lstStyle/>
                        <a:p>
                          <a:endParaRPr lang="en-US"/>
                        </a:p>
                      </a:txBody>
                      <a:tcPr anchor="ctr">
                        <a:blipFill>
                          <a:blip r:embed="rId8"/>
                          <a:stretch>
                            <a:fillRect l="-752" t="-351724" r="-133083" b="-113793"/>
                          </a:stretch>
                        </a:blipFill>
                      </a:tcPr>
                    </a:tc>
                    <a:tc>
                      <a:txBody>
                        <a:bodyPr/>
                        <a:lstStyle/>
                        <a:p>
                          <a:pPr algn="ctr"/>
                          <a:r>
                            <a:rPr lang="en-US" sz="1600" dirty="0">
                              <a:latin typeface="+mj-lt"/>
                            </a:rPr>
                            <a:t>70</a:t>
                          </a:r>
                        </a:p>
                      </a:txBody>
                      <a:tcPr anchor="ctr"/>
                    </a:tc>
                    <a:extLst>
                      <a:ext uri="{0D108BD9-81ED-4DB2-BD59-A6C34878D82A}">
                        <a16:rowId xmlns:a16="http://schemas.microsoft.com/office/drawing/2014/main" val="82100325"/>
                      </a:ext>
                    </a:extLst>
                  </a:tr>
                  <a:tr h="345546">
                    <a:tc>
                      <a:txBody>
                        <a:bodyPr/>
                        <a:lstStyle/>
                        <a:p>
                          <a:pPr algn="ctr"/>
                          <a:r>
                            <a:rPr lang="en-US" sz="1600" b="1" dirty="0">
                              <a:latin typeface="+mj-lt"/>
                            </a:rPr>
                            <a:t>Total</a:t>
                          </a:r>
                        </a:p>
                      </a:txBody>
                      <a:tcPr anchor="ctr"/>
                    </a:tc>
                    <a:tc>
                      <a:txBody>
                        <a:bodyPr/>
                        <a:lstStyle/>
                        <a:p>
                          <a:pPr algn="ctr"/>
                          <a:r>
                            <a:rPr lang="en-US" sz="1600" b="1" dirty="0">
                              <a:latin typeface="+mj-lt"/>
                            </a:rPr>
                            <a:t>140</a:t>
                          </a:r>
                        </a:p>
                      </a:txBody>
                      <a:tcPr anchor="ctr"/>
                    </a:tc>
                    <a:extLst>
                      <a:ext uri="{0D108BD9-81ED-4DB2-BD59-A6C34878D82A}">
                        <a16:rowId xmlns:a16="http://schemas.microsoft.com/office/drawing/2014/main" val="2321935965"/>
                      </a:ext>
                    </a:extLst>
                  </a:tr>
                </a:tbl>
              </a:graphicData>
            </a:graphic>
          </p:graphicFrame>
        </mc:Fallback>
      </mc:AlternateContent>
      <p:cxnSp>
        <p:nvCxnSpPr>
          <p:cNvPr id="40" name="Straight Connector 39">
            <a:extLst>
              <a:ext uri="{FF2B5EF4-FFF2-40B4-BE49-F238E27FC236}">
                <a16:creationId xmlns:a16="http://schemas.microsoft.com/office/drawing/2014/main" id="{6BCA84A7-DE7D-7E77-D342-556C4B02A742}"/>
              </a:ext>
            </a:extLst>
          </p:cNvPr>
          <p:cNvCxnSpPr>
            <a:cxnSpLocks/>
          </p:cNvCxnSpPr>
          <p:nvPr/>
        </p:nvCxnSpPr>
        <p:spPr>
          <a:xfrm flipH="1">
            <a:off x="155137" y="2661538"/>
            <a:ext cx="2827294" cy="1136301"/>
          </a:xfrm>
          <a:prstGeom prst="line">
            <a:avLst/>
          </a:prstGeom>
          <a:ln w="19050">
            <a:solidFill>
              <a:srgbClr val="0000FF"/>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9C10ED8-E699-2DBE-5E91-2A790F5E5C44}"/>
              </a:ext>
            </a:extLst>
          </p:cNvPr>
          <p:cNvCxnSpPr>
            <a:cxnSpLocks/>
          </p:cNvCxnSpPr>
          <p:nvPr/>
        </p:nvCxnSpPr>
        <p:spPr>
          <a:xfrm>
            <a:off x="4252000" y="2661538"/>
            <a:ext cx="3487904" cy="1211821"/>
          </a:xfrm>
          <a:prstGeom prst="line">
            <a:avLst/>
          </a:prstGeom>
          <a:ln w="19050">
            <a:solidFill>
              <a:srgbClr val="0000FF"/>
            </a:solidFill>
            <a:prstDash val="dash"/>
          </a:ln>
        </p:spPr>
        <p:style>
          <a:lnRef idx="1">
            <a:schemeClr val="accent1"/>
          </a:lnRef>
          <a:fillRef idx="0">
            <a:schemeClr val="accent1"/>
          </a:fillRef>
          <a:effectRef idx="0">
            <a:schemeClr val="accent1"/>
          </a:effectRef>
          <a:fontRef idx="minor">
            <a:schemeClr val="tx1"/>
          </a:fontRef>
        </p:style>
      </p:cxnSp>
      <p:pic>
        <p:nvPicPr>
          <p:cNvPr id="47" name="Picture 46">
            <a:extLst>
              <a:ext uri="{FF2B5EF4-FFF2-40B4-BE49-F238E27FC236}">
                <a16:creationId xmlns:a16="http://schemas.microsoft.com/office/drawing/2014/main" id="{0C5279DE-CDAC-AA4C-DB1E-D2BAA7E22FD9}"/>
              </a:ext>
            </a:extLst>
          </p:cNvPr>
          <p:cNvPicPr>
            <a:picLocks noChangeAspect="1"/>
          </p:cNvPicPr>
          <p:nvPr/>
        </p:nvPicPr>
        <p:blipFill>
          <a:blip r:embed="rId9"/>
          <a:stretch>
            <a:fillRect/>
          </a:stretch>
        </p:blipFill>
        <p:spPr>
          <a:xfrm>
            <a:off x="7957628" y="3331779"/>
            <a:ext cx="4201740" cy="3290465"/>
          </a:xfrm>
          <a:prstGeom prst="rect">
            <a:avLst/>
          </a:prstGeom>
        </p:spPr>
      </p:pic>
    </p:spTree>
    <p:extLst>
      <p:ext uri="{BB962C8B-B14F-4D97-AF65-F5344CB8AC3E}">
        <p14:creationId xmlns:p14="http://schemas.microsoft.com/office/powerpoint/2010/main" val="2823687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59477F5B-6CCA-2265-8FCA-58D359643EBE}"/>
                  </a:ext>
                </a:extLst>
              </p:cNvPr>
              <p:cNvSpPr>
                <a:spLocks noGrp="1"/>
              </p:cNvSpPr>
              <p:nvPr>
                <p:ph type="title"/>
              </p:nvPr>
            </p:nvSpPr>
            <p:spPr/>
            <p:txBody>
              <a:bodyPr/>
              <a:lstStyle/>
              <a:p>
                <a:r>
                  <a:rPr lang="en-US" dirty="0"/>
                  <a:t>Analysis Chain for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𝜔</m:t>
                        </m:r>
                      </m:e>
                      <m:sub>
                        <m:r>
                          <a:rPr lang="en-US" b="0" i="1" smtClean="0">
                            <a:latin typeface="Cambria Math" panose="02040503050406030204" pitchFamily="18" charset="0"/>
                          </a:rPr>
                          <m:t>𝑎</m:t>
                        </m:r>
                      </m:sub>
                    </m:sSub>
                  </m:oMath>
                </a14:m>
                <a:endParaRPr lang="en-US" dirty="0"/>
              </a:p>
            </p:txBody>
          </p:sp>
        </mc:Choice>
        <mc:Fallback xmlns="">
          <p:sp>
            <p:nvSpPr>
              <p:cNvPr id="2" name="Title 1">
                <a:extLst>
                  <a:ext uri="{FF2B5EF4-FFF2-40B4-BE49-F238E27FC236}">
                    <a16:creationId xmlns:a16="http://schemas.microsoft.com/office/drawing/2014/main" id="{59477F5B-6CCA-2265-8FCA-58D359643EBE}"/>
                  </a:ext>
                </a:extLst>
              </p:cNvPr>
              <p:cNvSpPr>
                <a:spLocks noGrp="1" noRot="1" noChangeAspect="1" noMove="1" noResize="1" noEditPoints="1" noAdjustHandles="1" noChangeArrowheads="1" noChangeShapeType="1" noTextEdit="1"/>
              </p:cNvSpPr>
              <p:nvPr>
                <p:ph type="title"/>
              </p:nvPr>
            </p:nvSpPr>
            <p:spPr>
              <a:blipFill>
                <a:blip r:embed="rId2"/>
                <a:stretch>
                  <a:fillRect l="-2088" b="-7865"/>
                </a:stretch>
              </a:blipFill>
            </p:spPr>
            <p:txBody>
              <a:bodyPr/>
              <a:lstStyle/>
              <a:p>
                <a:r>
                  <a:rPr lang="en-US">
                    <a:noFill/>
                  </a:rPr>
                  <a:t> </a:t>
                </a:r>
              </a:p>
            </p:txBody>
          </p:sp>
        </mc:Fallback>
      </mc:AlternateContent>
      <p:graphicFrame>
        <p:nvGraphicFramePr>
          <p:cNvPr id="4" name="Content Placeholder 3">
            <a:extLst>
              <a:ext uri="{FF2B5EF4-FFF2-40B4-BE49-F238E27FC236}">
                <a16:creationId xmlns:a16="http://schemas.microsoft.com/office/drawing/2014/main" id="{A71B4CB8-B3A7-3920-8423-C37AB7B30247}"/>
              </a:ext>
            </a:extLst>
          </p:cNvPr>
          <p:cNvGraphicFramePr>
            <a:graphicFrameLocks noGrp="1"/>
          </p:cNvGraphicFramePr>
          <p:nvPr>
            <p:ph idx="1"/>
            <p:extLst>
              <p:ext uri="{D42A27DB-BD31-4B8C-83A1-F6EECF244321}">
                <p14:modId xmlns:p14="http://schemas.microsoft.com/office/powerpoint/2010/main" val="3790902042"/>
              </p:ext>
            </p:extLst>
          </p:nvPr>
        </p:nvGraphicFramePr>
        <p:xfrm>
          <a:off x="770680" y="1279525"/>
          <a:ext cx="1624723" cy="46193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ounded Rectangle 4">
            <a:extLst>
              <a:ext uri="{FF2B5EF4-FFF2-40B4-BE49-F238E27FC236}">
                <a16:creationId xmlns:a16="http://schemas.microsoft.com/office/drawing/2014/main" id="{9BC6EA88-1CAC-6612-21C5-ECF3A3CE89D9}"/>
              </a:ext>
            </a:extLst>
          </p:cNvPr>
          <p:cNvSpPr/>
          <p:nvPr/>
        </p:nvSpPr>
        <p:spPr>
          <a:xfrm>
            <a:off x="3308531" y="5298575"/>
            <a:ext cx="2027096" cy="600346"/>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mj-lt"/>
              </a:rPr>
              <a:t>Beam Dynamics</a:t>
            </a:r>
          </a:p>
        </p:txBody>
      </p:sp>
      <p:sp>
        <p:nvSpPr>
          <p:cNvPr id="6" name="Rounded Rectangle 5">
            <a:extLst>
              <a:ext uri="{FF2B5EF4-FFF2-40B4-BE49-F238E27FC236}">
                <a16:creationId xmlns:a16="http://schemas.microsoft.com/office/drawing/2014/main" id="{76B4A0C6-925E-BEB4-3877-84847C35F740}"/>
              </a:ext>
            </a:extLst>
          </p:cNvPr>
          <p:cNvSpPr/>
          <p:nvPr/>
        </p:nvSpPr>
        <p:spPr>
          <a:xfrm>
            <a:off x="9277861" y="5298575"/>
            <a:ext cx="2027096" cy="600346"/>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mj-lt"/>
              </a:rPr>
              <a:t>Slow Effects</a:t>
            </a:r>
          </a:p>
        </p:txBody>
      </p:sp>
      <p:sp>
        <p:nvSpPr>
          <p:cNvPr id="7" name="Rounded Rectangle 6">
            <a:extLst>
              <a:ext uri="{FF2B5EF4-FFF2-40B4-BE49-F238E27FC236}">
                <a16:creationId xmlns:a16="http://schemas.microsoft.com/office/drawing/2014/main" id="{5CDDDD8E-C106-A4E3-EDED-0AB3D302348E}"/>
              </a:ext>
            </a:extLst>
          </p:cNvPr>
          <p:cNvSpPr/>
          <p:nvPr/>
        </p:nvSpPr>
        <p:spPr>
          <a:xfrm>
            <a:off x="6293196" y="5298575"/>
            <a:ext cx="2027096" cy="600346"/>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mj-lt"/>
              </a:rPr>
              <a:t>Pileup, Gain</a:t>
            </a:r>
          </a:p>
        </p:txBody>
      </p:sp>
      <p:sp>
        <p:nvSpPr>
          <p:cNvPr id="8" name="Rounded Rectangle 7">
            <a:extLst>
              <a:ext uri="{FF2B5EF4-FFF2-40B4-BE49-F238E27FC236}">
                <a16:creationId xmlns:a16="http://schemas.microsoft.com/office/drawing/2014/main" id="{05D838CA-06ED-7192-D6C4-056F0E1C49A9}"/>
              </a:ext>
            </a:extLst>
          </p:cNvPr>
          <p:cNvSpPr/>
          <p:nvPr/>
        </p:nvSpPr>
        <p:spPr>
          <a:xfrm>
            <a:off x="4888119" y="4510050"/>
            <a:ext cx="2027096" cy="600346"/>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mj-lt"/>
              </a:rPr>
              <a:t>Pileup</a:t>
            </a:r>
          </a:p>
        </p:txBody>
      </p:sp>
      <p:sp>
        <p:nvSpPr>
          <p:cNvPr id="10" name="Rounded Rectangle 9">
            <a:extLst>
              <a:ext uri="{FF2B5EF4-FFF2-40B4-BE49-F238E27FC236}">
                <a16:creationId xmlns:a16="http://schemas.microsoft.com/office/drawing/2014/main" id="{BC666CC1-B2BF-9732-8F39-A533624E1C78}"/>
              </a:ext>
            </a:extLst>
          </p:cNvPr>
          <p:cNvSpPr/>
          <p:nvPr/>
        </p:nvSpPr>
        <p:spPr>
          <a:xfrm>
            <a:off x="7872784" y="4510050"/>
            <a:ext cx="2027096" cy="600346"/>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mj-lt"/>
              </a:rPr>
              <a:t>Fast Rotation</a:t>
            </a:r>
          </a:p>
        </p:txBody>
      </p:sp>
      <p:sp>
        <p:nvSpPr>
          <p:cNvPr id="11" name="Rounded Rectangle 10">
            <a:extLst>
              <a:ext uri="{FF2B5EF4-FFF2-40B4-BE49-F238E27FC236}">
                <a16:creationId xmlns:a16="http://schemas.microsoft.com/office/drawing/2014/main" id="{3F70478B-3454-2117-45A9-FF1AA0085018}"/>
              </a:ext>
            </a:extLst>
          </p:cNvPr>
          <p:cNvSpPr/>
          <p:nvPr/>
        </p:nvSpPr>
        <p:spPr>
          <a:xfrm>
            <a:off x="4983475" y="2858404"/>
            <a:ext cx="2027096" cy="600346"/>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No weighting (T)</a:t>
            </a:r>
          </a:p>
        </p:txBody>
      </p:sp>
      <p:sp>
        <p:nvSpPr>
          <p:cNvPr id="12" name="Rounded Rectangle 11">
            <a:extLst>
              <a:ext uri="{FF2B5EF4-FFF2-40B4-BE49-F238E27FC236}">
                <a16:creationId xmlns:a16="http://schemas.microsoft.com/office/drawing/2014/main" id="{605A4BF0-F460-194D-D074-52FB414B765B}"/>
              </a:ext>
            </a:extLst>
          </p:cNvPr>
          <p:cNvSpPr/>
          <p:nvPr/>
        </p:nvSpPr>
        <p:spPr>
          <a:xfrm>
            <a:off x="7664620" y="2858404"/>
            <a:ext cx="2634136" cy="600346"/>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Asymmetry-weighted (A)</a:t>
            </a:r>
          </a:p>
        </p:txBody>
      </p:sp>
      <p:sp>
        <p:nvSpPr>
          <p:cNvPr id="13" name="Rounded Rectangle 12">
            <a:extLst>
              <a:ext uri="{FF2B5EF4-FFF2-40B4-BE49-F238E27FC236}">
                <a16:creationId xmlns:a16="http://schemas.microsoft.com/office/drawing/2014/main" id="{8E61315D-96E6-C2B2-64E3-7DF1D7D063B5}"/>
              </a:ext>
            </a:extLst>
          </p:cNvPr>
          <p:cNvSpPr/>
          <p:nvPr/>
        </p:nvSpPr>
        <p:spPr>
          <a:xfrm>
            <a:off x="5045502" y="3706124"/>
            <a:ext cx="2027096" cy="600346"/>
          </a:xfrm>
          <a:prstGeom prst="roundRect">
            <a:avLst>
              <a:gd name="adj" fmla="val 5000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Ratio </a:t>
            </a:r>
          </a:p>
        </p:txBody>
      </p:sp>
      <p:sp>
        <p:nvSpPr>
          <p:cNvPr id="14" name="Rounded Rectangle 13">
            <a:extLst>
              <a:ext uri="{FF2B5EF4-FFF2-40B4-BE49-F238E27FC236}">
                <a16:creationId xmlns:a16="http://schemas.microsoft.com/office/drawing/2014/main" id="{53748AEF-0F1E-2CB3-E997-15F52F15FFC3}"/>
              </a:ext>
            </a:extLst>
          </p:cNvPr>
          <p:cNvSpPr/>
          <p:nvPr/>
        </p:nvSpPr>
        <p:spPr>
          <a:xfrm>
            <a:off x="4589486" y="1246701"/>
            <a:ext cx="2285894" cy="600346"/>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Time slices with 50 MeV threshold</a:t>
            </a:r>
          </a:p>
        </p:txBody>
      </p:sp>
      <p:sp>
        <p:nvSpPr>
          <p:cNvPr id="15" name="Rounded Rectangle 14">
            <a:extLst>
              <a:ext uri="{FF2B5EF4-FFF2-40B4-BE49-F238E27FC236}">
                <a16:creationId xmlns:a16="http://schemas.microsoft.com/office/drawing/2014/main" id="{B41D305A-FA61-3B77-4FD3-68B043B49F87}"/>
              </a:ext>
            </a:extLst>
          </p:cNvPr>
          <p:cNvSpPr/>
          <p:nvPr/>
        </p:nvSpPr>
        <p:spPr>
          <a:xfrm>
            <a:off x="8607972" y="1246701"/>
            <a:ext cx="2917284" cy="600346"/>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Full waveform (combined into 37.5 ns bin width)</a:t>
            </a:r>
          </a:p>
        </p:txBody>
      </p:sp>
      <p:sp>
        <p:nvSpPr>
          <p:cNvPr id="16" name="Rounded Rectangle 15">
            <a:extLst>
              <a:ext uri="{FF2B5EF4-FFF2-40B4-BE49-F238E27FC236}">
                <a16:creationId xmlns:a16="http://schemas.microsoft.com/office/drawing/2014/main" id="{6A1F33C0-60B6-E0AE-291C-05A18AD372D7}"/>
              </a:ext>
            </a:extLst>
          </p:cNvPr>
          <p:cNvSpPr/>
          <p:nvPr/>
        </p:nvSpPr>
        <p:spPr>
          <a:xfrm>
            <a:off x="3236866" y="2047777"/>
            <a:ext cx="2285894" cy="600346"/>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Local fitting</a:t>
            </a:r>
          </a:p>
        </p:txBody>
      </p:sp>
      <p:sp>
        <p:nvSpPr>
          <p:cNvPr id="17" name="Rounded Rectangle 16">
            <a:extLst>
              <a:ext uri="{FF2B5EF4-FFF2-40B4-BE49-F238E27FC236}">
                <a16:creationId xmlns:a16="http://schemas.microsoft.com/office/drawing/2014/main" id="{33B5EBA9-C833-AA87-EF57-08FC487D7D4C}"/>
              </a:ext>
            </a:extLst>
          </p:cNvPr>
          <p:cNvSpPr/>
          <p:nvPr/>
        </p:nvSpPr>
        <p:spPr>
          <a:xfrm>
            <a:off x="6221531" y="2047777"/>
            <a:ext cx="2285894" cy="600346"/>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Global fitting</a:t>
            </a:r>
          </a:p>
        </p:txBody>
      </p:sp>
      <p:sp>
        <p:nvSpPr>
          <p:cNvPr id="18" name="Rounded Rectangle 17">
            <a:extLst>
              <a:ext uri="{FF2B5EF4-FFF2-40B4-BE49-F238E27FC236}">
                <a16:creationId xmlns:a16="http://schemas.microsoft.com/office/drawing/2014/main" id="{FABE9CCA-729F-08AB-D16C-5AE57C452254}"/>
              </a:ext>
            </a:extLst>
          </p:cNvPr>
          <p:cNvSpPr/>
          <p:nvPr/>
        </p:nvSpPr>
        <p:spPr>
          <a:xfrm>
            <a:off x="9200589" y="2047777"/>
            <a:ext cx="2433598" cy="600346"/>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Energy-integrated (Q)</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02705EB0-9324-BDE0-4213-76AD2641C339}"/>
                  </a:ext>
                </a:extLst>
              </p:cNvPr>
              <p:cNvSpPr txBox="1"/>
              <p:nvPr/>
            </p:nvSpPr>
            <p:spPr>
              <a:xfrm>
                <a:off x="212305" y="6037622"/>
                <a:ext cx="11843061" cy="461665"/>
              </a:xfrm>
              <a:prstGeom prst="rect">
                <a:avLst/>
              </a:prstGeom>
              <a:noFill/>
            </p:spPr>
            <p:txBody>
              <a:bodyPr wrap="square" rtlCol="0">
                <a:spAutoFit/>
              </a:bodyPr>
              <a:lstStyle/>
              <a:p>
                <a:r>
                  <a:rPr lang="en-US" sz="2400" dirty="0">
                    <a:solidFill>
                      <a:srgbClr val="0000FF"/>
                    </a:solidFill>
                    <a:latin typeface="+mj-lt"/>
                  </a:rPr>
                  <a:t>6 independent </a:t>
                </a:r>
                <a14:m>
                  <m:oMath xmlns:m="http://schemas.openxmlformats.org/officeDocument/2006/math">
                    <m:sSub>
                      <m:sSubPr>
                        <m:ctrlPr>
                          <a:rPr lang="en-US" sz="2400" b="0" i="1" smtClean="0">
                            <a:solidFill>
                              <a:srgbClr val="0000FF"/>
                            </a:solidFill>
                            <a:latin typeface="Cambria Math" panose="02040503050406030204" pitchFamily="18" charset="0"/>
                          </a:rPr>
                        </m:ctrlPr>
                      </m:sSubPr>
                      <m:e>
                        <m:r>
                          <a:rPr lang="en-US" sz="2400" b="0" i="1" smtClean="0">
                            <a:solidFill>
                              <a:srgbClr val="0000FF"/>
                            </a:solidFill>
                            <a:latin typeface="Cambria Math" panose="02040503050406030204" pitchFamily="18" charset="0"/>
                          </a:rPr>
                          <m:t>𝜔</m:t>
                        </m:r>
                      </m:e>
                      <m:sub>
                        <m:r>
                          <a:rPr lang="en-US" sz="2400" b="0" i="1" smtClean="0">
                            <a:solidFill>
                              <a:srgbClr val="0000FF"/>
                            </a:solidFill>
                            <a:latin typeface="Cambria Math" panose="02040503050406030204" pitchFamily="18" charset="0"/>
                          </a:rPr>
                          <m:t>𝑎</m:t>
                        </m:r>
                      </m:sub>
                    </m:sSub>
                  </m:oMath>
                </a14:m>
                <a:r>
                  <a:rPr lang="en-US" sz="2400" dirty="0">
                    <a:solidFill>
                      <a:srgbClr val="0000FF"/>
                    </a:solidFill>
                    <a:latin typeface="+mj-lt"/>
                  </a:rPr>
                  <a:t> analysis groups </a:t>
                </a:r>
                <a:r>
                  <a:rPr lang="en-US" sz="1600" dirty="0">
                    <a:solidFill>
                      <a:srgbClr val="0000FF"/>
                    </a:solidFill>
                    <a:latin typeface="+mj-lt"/>
                  </a:rPr>
                  <a:t>(involved institutions: BU, CU, UIUC, Ole Miss, INFN, </a:t>
                </a:r>
                <a:r>
                  <a:rPr lang="en-US" sz="1600" dirty="0" err="1">
                    <a:solidFill>
                      <a:srgbClr val="0000FF"/>
                    </a:solidFill>
                    <a:latin typeface="+mj-lt"/>
                  </a:rPr>
                  <a:t>UPisa</a:t>
                </a:r>
                <a:r>
                  <a:rPr lang="en-US" sz="1600" dirty="0">
                    <a:solidFill>
                      <a:srgbClr val="0000FF"/>
                    </a:solidFill>
                    <a:latin typeface="+mj-lt"/>
                  </a:rPr>
                  <a:t>, </a:t>
                </a:r>
                <a:r>
                  <a:rPr lang="en-US" sz="1600" dirty="0" err="1">
                    <a:solidFill>
                      <a:srgbClr val="0000FF"/>
                    </a:solidFill>
                    <a:latin typeface="+mj-lt"/>
                  </a:rPr>
                  <a:t>ULiverpool</a:t>
                </a:r>
                <a:r>
                  <a:rPr lang="en-US" sz="1600" dirty="0">
                    <a:solidFill>
                      <a:srgbClr val="0000FF"/>
                    </a:solidFill>
                    <a:latin typeface="+mj-lt"/>
                  </a:rPr>
                  <a:t>, UCL, SJTU, UW, </a:t>
                </a:r>
                <a:r>
                  <a:rPr lang="en-US" sz="1600" dirty="0" err="1">
                    <a:solidFill>
                      <a:srgbClr val="0000FF"/>
                    </a:solidFill>
                    <a:latin typeface="+mj-lt"/>
                  </a:rPr>
                  <a:t>Uky</a:t>
                </a:r>
                <a:r>
                  <a:rPr lang="en-US" sz="1600" dirty="0">
                    <a:solidFill>
                      <a:srgbClr val="0000FF"/>
                    </a:solidFill>
                    <a:latin typeface="+mj-lt"/>
                  </a:rPr>
                  <a:t>)</a:t>
                </a:r>
              </a:p>
            </p:txBody>
          </p:sp>
        </mc:Choice>
        <mc:Fallback xmlns="">
          <p:sp>
            <p:nvSpPr>
              <p:cNvPr id="20" name="TextBox 19">
                <a:extLst>
                  <a:ext uri="{FF2B5EF4-FFF2-40B4-BE49-F238E27FC236}">
                    <a16:creationId xmlns:a16="http://schemas.microsoft.com/office/drawing/2014/main" id="{02705EB0-9324-BDE0-4213-76AD2641C339}"/>
                  </a:ext>
                </a:extLst>
              </p:cNvPr>
              <p:cNvSpPr txBox="1">
                <a:spLocks noRot="1" noChangeAspect="1" noMove="1" noResize="1" noEditPoints="1" noAdjustHandles="1" noChangeArrowheads="1" noChangeShapeType="1" noTextEdit="1"/>
              </p:cNvSpPr>
              <p:nvPr/>
            </p:nvSpPr>
            <p:spPr>
              <a:xfrm>
                <a:off x="212305" y="6037622"/>
                <a:ext cx="11843061" cy="461665"/>
              </a:xfrm>
              <a:prstGeom prst="rect">
                <a:avLst/>
              </a:prstGeom>
              <a:blipFill>
                <a:blip r:embed="rId8"/>
                <a:stretch>
                  <a:fillRect l="-749" t="-8108" b="-29730"/>
                </a:stretch>
              </a:blipFill>
            </p:spPr>
            <p:txBody>
              <a:bodyPr/>
              <a:lstStyle/>
              <a:p>
                <a:r>
                  <a:rPr lang="en-US">
                    <a:noFill/>
                  </a:rPr>
                  <a:t> </a:t>
                </a:r>
              </a:p>
            </p:txBody>
          </p:sp>
        </mc:Fallback>
      </mc:AlternateContent>
      <p:sp>
        <p:nvSpPr>
          <p:cNvPr id="19" name="Rounded Rectangle 18">
            <a:extLst>
              <a:ext uri="{FF2B5EF4-FFF2-40B4-BE49-F238E27FC236}">
                <a16:creationId xmlns:a16="http://schemas.microsoft.com/office/drawing/2014/main" id="{6D493B49-AA8C-657C-23CF-7FF9F1A3BBDF}"/>
              </a:ext>
            </a:extLst>
          </p:cNvPr>
          <p:cNvSpPr/>
          <p:nvPr/>
        </p:nvSpPr>
        <p:spPr>
          <a:xfrm>
            <a:off x="7872784" y="3706124"/>
            <a:ext cx="2027096" cy="600346"/>
          </a:xfrm>
          <a:prstGeom prst="roundRect">
            <a:avLst>
              <a:gd name="adj" fmla="val 5000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Stroboscopic</a:t>
            </a:r>
          </a:p>
        </p:txBody>
      </p:sp>
    </p:spTree>
    <p:extLst>
      <p:ext uri="{BB962C8B-B14F-4D97-AF65-F5344CB8AC3E}">
        <p14:creationId xmlns:p14="http://schemas.microsoft.com/office/powerpoint/2010/main" val="21966895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59477F5B-6CCA-2265-8FCA-58D359643EBE}"/>
                  </a:ext>
                </a:extLst>
              </p:cNvPr>
              <p:cNvSpPr>
                <a:spLocks noGrp="1"/>
              </p:cNvSpPr>
              <p:nvPr>
                <p:ph type="title"/>
              </p:nvPr>
            </p:nvSpPr>
            <p:spPr/>
            <p:txBody>
              <a:bodyPr/>
              <a:lstStyle/>
              <a:p>
                <a:r>
                  <a:rPr lang="en-US" dirty="0"/>
                  <a:t>Analysis Chain for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𝜔</m:t>
                        </m:r>
                      </m:e>
                      <m:sub>
                        <m:r>
                          <a:rPr lang="en-US" b="0" i="1" smtClean="0">
                            <a:latin typeface="Cambria Math" panose="02040503050406030204" pitchFamily="18" charset="0"/>
                          </a:rPr>
                          <m:t>𝑎</m:t>
                        </m:r>
                      </m:sub>
                    </m:sSub>
                  </m:oMath>
                </a14:m>
                <a:endParaRPr lang="en-US" dirty="0"/>
              </a:p>
            </p:txBody>
          </p:sp>
        </mc:Choice>
        <mc:Fallback xmlns="">
          <p:sp>
            <p:nvSpPr>
              <p:cNvPr id="2" name="Title 1">
                <a:extLst>
                  <a:ext uri="{FF2B5EF4-FFF2-40B4-BE49-F238E27FC236}">
                    <a16:creationId xmlns:a16="http://schemas.microsoft.com/office/drawing/2014/main" id="{59477F5B-6CCA-2265-8FCA-58D359643EBE}"/>
                  </a:ext>
                </a:extLst>
              </p:cNvPr>
              <p:cNvSpPr>
                <a:spLocks noGrp="1" noRot="1" noChangeAspect="1" noMove="1" noResize="1" noEditPoints="1" noAdjustHandles="1" noChangeArrowheads="1" noChangeShapeType="1" noTextEdit="1"/>
              </p:cNvSpPr>
              <p:nvPr>
                <p:ph type="title"/>
              </p:nvPr>
            </p:nvSpPr>
            <p:spPr>
              <a:blipFill>
                <a:blip r:embed="rId2"/>
                <a:stretch>
                  <a:fillRect l="-2088" b="-7865"/>
                </a:stretch>
              </a:blipFill>
            </p:spPr>
            <p:txBody>
              <a:bodyPr/>
              <a:lstStyle/>
              <a:p>
                <a:r>
                  <a:rPr lang="en-US">
                    <a:noFill/>
                  </a:rPr>
                  <a:t> </a:t>
                </a:r>
              </a:p>
            </p:txBody>
          </p:sp>
        </mc:Fallback>
      </mc:AlternateContent>
      <p:graphicFrame>
        <p:nvGraphicFramePr>
          <p:cNvPr id="4" name="Content Placeholder 3">
            <a:extLst>
              <a:ext uri="{FF2B5EF4-FFF2-40B4-BE49-F238E27FC236}">
                <a16:creationId xmlns:a16="http://schemas.microsoft.com/office/drawing/2014/main" id="{A71B4CB8-B3A7-3920-8423-C37AB7B30247}"/>
              </a:ext>
            </a:extLst>
          </p:cNvPr>
          <p:cNvGraphicFramePr>
            <a:graphicFrameLocks noGrp="1"/>
          </p:cNvGraphicFramePr>
          <p:nvPr>
            <p:ph idx="1"/>
          </p:nvPr>
        </p:nvGraphicFramePr>
        <p:xfrm>
          <a:off x="770680" y="1279525"/>
          <a:ext cx="1624723" cy="46193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Rounded Rectangle 13">
            <a:extLst>
              <a:ext uri="{FF2B5EF4-FFF2-40B4-BE49-F238E27FC236}">
                <a16:creationId xmlns:a16="http://schemas.microsoft.com/office/drawing/2014/main" id="{53748AEF-0F1E-2CB3-E997-15F52F15FFC3}"/>
              </a:ext>
            </a:extLst>
          </p:cNvPr>
          <p:cNvSpPr/>
          <p:nvPr/>
        </p:nvSpPr>
        <p:spPr>
          <a:xfrm>
            <a:off x="4589486" y="1246701"/>
            <a:ext cx="2285894" cy="600346"/>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Time slices with 50 MeV threshold</a:t>
            </a:r>
          </a:p>
        </p:txBody>
      </p:sp>
      <p:sp>
        <p:nvSpPr>
          <p:cNvPr id="15" name="Rounded Rectangle 14">
            <a:extLst>
              <a:ext uri="{FF2B5EF4-FFF2-40B4-BE49-F238E27FC236}">
                <a16:creationId xmlns:a16="http://schemas.microsoft.com/office/drawing/2014/main" id="{B41D305A-FA61-3B77-4FD3-68B043B49F87}"/>
              </a:ext>
            </a:extLst>
          </p:cNvPr>
          <p:cNvSpPr/>
          <p:nvPr/>
        </p:nvSpPr>
        <p:spPr>
          <a:xfrm>
            <a:off x="8607972" y="1246701"/>
            <a:ext cx="2917284" cy="600346"/>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Full waveform (combined into 37.5 ns bin width)</a:t>
            </a:r>
          </a:p>
        </p:txBody>
      </p:sp>
      <p:sp>
        <p:nvSpPr>
          <p:cNvPr id="16" name="Rounded Rectangle 15">
            <a:extLst>
              <a:ext uri="{FF2B5EF4-FFF2-40B4-BE49-F238E27FC236}">
                <a16:creationId xmlns:a16="http://schemas.microsoft.com/office/drawing/2014/main" id="{6A1F33C0-60B6-E0AE-291C-05A18AD372D7}"/>
              </a:ext>
            </a:extLst>
          </p:cNvPr>
          <p:cNvSpPr/>
          <p:nvPr/>
        </p:nvSpPr>
        <p:spPr>
          <a:xfrm>
            <a:off x="3236866" y="2047777"/>
            <a:ext cx="2285894" cy="600346"/>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Local fitting</a:t>
            </a:r>
          </a:p>
        </p:txBody>
      </p:sp>
      <p:sp>
        <p:nvSpPr>
          <p:cNvPr id="17" name="Rounded Rectangle 16">
            <a:extLst>
              <a:ext uri="{FF2B5EF4-FFF2-40B4-BE49-F238E27FC236}">
                <a16:creationId xmlns:a16="http://schemas.microsoft.com/office/drawing/2014/main" id="{33B5EBA9-C833-AA87-EF57-08FC487D7D4C}"/>
              </a:ext>
            </a:extLst>
          </p:cNvPr>
          <p:cNvSpPr/>
          <p:nvPr/>
        </p:nvSpPr>
        <p:spPr>
          <a:xfrm>
            <a:off x="6221531" y="2047777"/>
            <a:ext cx="2285894" cy="600346"/>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Global fitting</a:t>
            </a:r>
          </a:p>
        </p:txBody>
      </p:sp>
      <p:sp>
        <p:nvSpPr>
          <p:cNvPr id="18" name="Rounded Rectangle 17">
            <a:extLst>
              <a:ext uri="{FF2B5EF4-FFF2-40B4-BE49-F238E27FC236}">
                <a16:creationId xmlns:a16="http://schemas.microsoft.com/office/drawing/2014/main" id="{FABE9CCA-729F-08AB-D16C-5AE57C452254}"/>
              </a:ext>
            </a:extLst>
          </p:cNvPr>
          <p:cNvSpPr/>
          <p:nvPr/>
        </p:nvSpPr>
        <p:spPr>
          <a:xfrm>
            <a:off x="9200589" y="2047777"/>
            <a:ext cx="2433598" cy="600346"/>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Energy-integrated (Q)</a:t>
            </a:r>
          </a:p>
        </p:txBody>
      </p:sp>
      <p:pic>
        <p:nvPicPr>
          <p:cNvPr id="3" name="Picture 2">
            <a:extLst>
              <a:ext uri="{FF2B5EF4-FFF2-40B4-BE49-F238E27FC236}">
                <a16:creationId xmlns:a16="http://schemas.microsoft.com/office/drawing/2014/main" id="{4580F571-0A96-1B14-AF28-38A21B94A7FD}"/>
              </a:ext>
            </a:extLst>
          </p:cNvPr>
          <p:cNvPicPr>
            <a:picLocks noChangeAspect="1"/>
          </p:cNvPicPr>
          <p:nvPr/>
        </p:nvPicPr>
        <p:blipFill>
          <a:blip r:embed="rId8"/>
          <a:stretch>
            <a:fillRect/>
          </a:stretch>
        </p:blipFill>
        <p:spPr>
          <a:xfrm>
            <a:off x="3445617" y="2940851"/>
            <a:ext cx="5229306" cy="3383164"/>
          </a:xfrm>
          <a:prstGeom prst="rect">
            <a:avLst/>
          </a:prstGeom>
        </p:spPr>
      </p:pic>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DAE668CA-7F00-DD9A-EA0A-863EB55CBE03}"/>
                  </a:ext>
                </a:extLst>
              </p:cNvPr>
              <p:cNvSpPr txBox="1"/>
              <p:nvPr/>
            </p:nvSpPr>
            <p:spPr>
              <a:xfrm>
                <a:off x="8832499" y="3924547"/>
                <a:ext cx="2917283" cy="1631216"/>
              </a:xfrm>
              <a:prstGeom prst="rect">
                <a:avLst/>
              </a:prstGeom>
              <a:noFill/>
            </p:spPr>
            <p:txBody>
              <a:bodyPr wrap="square" rtlCol="0">
                <a:spAutoFit/>
              </a:bodyPr>
              <a:lstStyle/>
              <a:p>
                <a:r>
                  <a:rPr lang="en-US" sz="2000" dirty="0">
                    <a:latin typeface="+mj-lt"/>
                  </a:rPr>
                  <a:t>Waveform time slices in 9</a:t>
                </a:r>
                <a14:m>
                  <m:oMath xmlns:m="http://schemas.openxmlformats.org/officeDocument/2006/math">
                    <m:r>
                      <a:rPr lang="en-US" sz="2000" b="0" i="1" smtClean="0">
                        <a:latin typeface="Cambria Math" panose="02040503050406030204" pitchFamily="18" charset="0"/>
                      </a:rPr>
                      <m:t>×</m:t>
                    </m:r>
                  </m:oMath>
                </a14:m>
                <a:r>
                  <a:rPr lang="en-US" sz="2000" dirty="0">
                    <a:latin typeface="+mj-lt"/>
                  </a:rPr>
                  <a:t>6 PbF</a:t>
                </a:r>
                <a:r>
                  <a:rPr lang="en-US" sz="2000" baseline="-25000" dirty="0">
                    <a:latin typeface="+mj-lt"/>
                  </a:rPr>
                  <a:t>2</a:t>
                </a:r>
                <a:r>
                  <a:rPr lang="en-US" sz="2000" dirty="0">
                    <a:latin typeface="+mj-lt"/>
                  </a:rPr>
                  <a:t> crystals.</a:t>
                </a:r>
              </a:p>
              <a:p>
                <a:endParaRPr lang="en-US" sz="2000" dirty="0">
                  <a:latin typeface="+mj-lt"/>
                </a:endParaRPr>
              </a:p>
              <a:p>
                <a:r>
                  <a:rPr lang="en-US" sz="2000" dirty="0">
                    <a:latin typeface="+mj-lt"/>
                  </a:rPr>
                  <a:t>Fit and reconstruct “clusters” = positron hits.</a:t>
                </a:r>
              </a:p>
            </p:txBody>
          </p:sp>
        </mc:Choice>
        <mc:Fallback xmlns="">
          <p:sp>
            <p:nvSpPr>
              <p:cNvPr id="21" name="TextBox 20">
                <a:extLst>
                  <a:ext uri="{FF2B5EF4-FFF2-40B4-BE49-F238E27FC236}">
                    <a16:creationId xmlns:a16="http://schemas.microsoft.com/office/drawing/2014/main" id="{DAE668CA-7F00-DD9A-EA0A-863EB55CBE03}"/>
                  </a:ext>
                </a:extLst>
              </p:cNvPr>
              <p:cNvSpPr txBox="1">
                <a:spLocks noRot="1" noChangeAspect="1" noMove="1" noResize="1" noEditPoints="1" noAdjustHandles="1" noChangeArrowheads="1" noChangeShapeType="1" noTextEdit="1"/>
              </p:cNvSpPr>
              <p:nvPr/>
            </p:nvSpPr>
            <p:spPr>
              <a:xfrm>
                <a:off x="8832499" y="3924547"/>
                <a:ext cx="2917283" cy="1631216"/>
              </a:xfrm>
              <a:prstGeom prst="rect">
                <a:avLst/>
              </a:prstGeom>
              <a:blipFill>
                <a:blip r:embed="rId9"/>
                <a:stretch>
                  <a:fillRect l="-2174" t="-2326" b="-5426"/>
                </a:stretch>
              </a:blipFill>
            </p:spPr>
            <p:txBody>
              <a:bodyPr/>
              <a:lstStyle/>
              <a:p>
                <a:r>
                  <a:rPr lang="en-US">
                    <a:noFill/>
                  </a:rPr>
                  <a:t> </a:t>
                </a:r>
              </a:p>
            </p:txBody>
          </p:sp>
        </mc:Fallback>
      </mc:AlternateContent>
      <p:sp>
        <p:nvSpPr>
          <p:cNvPr id="22" name="Rectangle 21">
            <a:extLst>
              <a:ext uri="{FF2B5EF4-FFF2-40B4-BE49-F238E27FC236}">
                <a16:creationId xmlns:a16="http://schemas.microsoft.com/office/drawing/2014/main" id="{8777738F-251C-4EAA-46EB-2CFC42B8C7F9}"/>
              </a:ext>
            </a:extLst>
          </p:cNvPr>
          <p:cNvSpPr/>
          <p:nvPr/>
        </p:nvSpPr>
        <p:spPr>
          <a:xfrm>
            <a:off x="5211307" y="3528574"/>
            <a:ext cx="1698171" cy="1612374"/>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AAC2BC4-95BD-3878-75AF-2D299DCCC2F3}"/>
              </a:ext>
            </a:extLst>
          </p:cNvPr>
          <p:cNvSpPr/>
          <p:nvPr/>
        </p:nvSpPr>
        <p:spPr>
          <a:xfrm>
            <a:off x="5211308" y="4039917"/>
            <a:ext cx="565330" cy="59251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a:extLst>
              <a:ext uri="{FF2B5EF4-FFF2-40B4-BE49-F238E27FC236}">
                <a16:creationId xmlns:a16="http://schemas.microsoft.com/office/drawing/2014/main" id="{A1799841-C3E6-75A8-E8B3-5B6803302A9E}"/>
              </a:ext>
            </a:extLst>
          </p:cNvPr>
          <p:cNvCxnSpPr>
            <a:stCxn id="23" idx="0"/>
          </p:cNvCxnSpPr>
          <p:nvPr/>
        </p:nvCxnSpPr>
        <p:spPr>
          <a:xfrm flipH="1" flipV="1">
            <a:off x="4660607" y="2848853"/>
            <a:ext cx="833366" cy="1191064"/>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A53F2534-4FBA-4539-ED45-F0A7F960ABF5}"/>
              </a:ext>
            </a:extLst>
          </p:cNvPr>
          <p:cNvCxnSpPr>
            <a:cxnSpLocks/>
            <a:stCxn id="22" idx="0"/>
          </p:cNvCxnSpPr>
          <p:nvPr/>
        </p:nvCxnSpPr>
        <p:spPr>
          <a:xfrm flipV="1">
            <a:off x="6060393" y="2856022"/>
            <a:ext cx="1074245" cy="672552"/>
          </a:xfrm>
          <a:prstGeom prst="straightConnector1">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600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59477F5B-6CCA-2265-8FCA-58D359643EBE}"/>
                  </a:ext>
                </a:extLst>
              </p:cNvPr>
              <p:cNvSpPr>
                <a:spLocks noGrp="1"/>
              </p:cNvSpPr>
              <p:nvPr>
                <p:ph type="title"/>
              </p:nvPr>
            </p:nvSpPr>
            <p:spPr/>
            <p:txBody>
              <a:bodyPr/>
              <a:lstStyle/>
              <a:p>
                <a:r>
                  <a:rPr lang="en-US" dirty="0"/>
                  <a:t>Analysis Chain for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𝜔</m:t>
                        </m:r>
                      </m:e>
                      <m:sub>
                        <m:r>
                          <a:rPr lang="en-US" b="0" i="1" smtClean="0">
                            <a:latin typeface="Cambria Math" panose="02040503050406030204" pitchFamily="18" charset="0"/>
                          </a:rPr>
                          <m:t>𝑎</m:t>
                        </m:r>
                      </m:sub>
                    </m:sSub>
                  </m:oMath>
                </a14:m>
                <a:endParaRPr lang="en-US" dirty="0"/>
              </a:p>
            </p:txBody>
          </p:sp>
        </mc:Choice>
        <mc:Fallback xmlns="">
          <p:sp>
            <p:nvSpPr>
              <p:cNvPr id="2" name="Title 1">
                <a:extLst>
                  <a:ext uri="{FF2B5EF4-FFF2-40B4-BE49-F238E27FC236}">
                    <a16:creationId xmlns:a16="http://schemas.microsoft.com/office/drawing/2014/main" id="{59477F5B-6CCA-2265-8FCA-58D359643EBE}"/>
                  </a:ext>
                </a:extLst>
              </p:cNvPr>
              <p:cNvSpPr>
                <a:spLocks noGrp="1" noRot="1" noChangeAspect="1" noMove="1" noResize="1" noEditPoints="1" noAdjustHandles="1" noChangeArrowheads="1" noChangeShapeType="1" noTextEdit="1"/>
              </p:cNvSpPr>
              <p:nvPr>
                <p:ph type="title"/>
              </p:nvPr>
            </p:nvSpPr>
            <p:spPr>
              <a:blipFill>
                <a:blip r:embed="rId2"/>
                <a:stretch>
                  <a:fillRect l="-2088" b="-7865"/>
                </a:stretch>
              </a:blipFill>
            </p:spPr>
            <p:txBody>
              <a:bodyPr/>
              <a:lstStyle/>
              <a:p>
                <a:r>
                  <a:rPr lang="en-US">
                    <a:noFill/>
                  </a:rPr>
                  <a:t> </a:t>
                </a:r>
              </a:p>
            </p:txBody>
          </p:sp>
        </mc:Fallback>
      </mc:AlternateContent>
      <p:graphicFrame>
        <p:nvGraphicFramePr>
          <p:cNvPr id="4" name="Content Placeholder 3">
            <a:extLst>
              <a:ext uri="{FF2B5EF4-FFF2-40B4-BE49-F238E27FC236}">
                <a16:creationId xmlns:a16="http://schemas.microsoft.com/office/drawing/2014/main" id="{A71B4CB8-B3A7-3920-8423-C37AB7B30247}"/>
              </a:ext>
            </a:extLst>
          </p:cNvPr>
          <p:cNvGraphicFramePr>
            <a:graphicFrameLocks noGrp="1"/>
          </p:cNvGraphicFramePr>
          <p:nvPr>
            <p:ph idx="1"/>
          </p:nvPr>
        </p:nvGraphicFramePr>
        <p:xfrm>
          <a:off x="770680" y="1279525"/>
          <a:ext cx="1624723" cy="46193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ounded Rectangle 7">
            <a:extLst>
              <a:ext uri="{FF2B5EF4-FFF2-40B4-BE49-F238E27FC236}">
                <a16:creationId xmlns:a16="http://schemas.microsoft.com/office/drawing/2014/main" id="{05D838CA-06ED-7192-D6C4-056F0E1C49A9}"/>
              </a:ext>
            </a:extLst>
          </p:cNvPr>
          <p:cNvSpPr/>
          <p:nvPr/>
        </p:nvSpPr>
        <p:spPr>
          <a:xfrm>
            <a:off x="4888119" y="4510050"/>
            <a:ext cx="2027096" cy="600346"/>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mj-lt"/>
              </a:rPr>
              <a:t>Pileup</a:t>
            </a:r>
          </a:p>
        </p:txBody>
      </p:sp>
      <p:sp>
        <p:nvSpPr>
          <p:cNvPr id="10" name="Rounded Rectangle 9">
            <a:extLst>
              <a:ext uri="{FF2B5EF4-FFF2-40B4-BE49-F238E27FC236}">
                <a16:creationId xmlns:a16="http://schemas.microsoft.com/office/drawing/2014/main" id="{BC666CC1-B2BF-9732-8F39-A533624E1C78}"/>
              </a:ext>
            </a:extLst>
          </p:cNvPr>
          <p:cNvSpPr/>
          <p:nvPr/>
        </p:nvSpPr>
        <p:spPr>
          <a:xfrm>
            <a:off x="7872784" y="4510050"/>
            <a:ext cx="2027096" cy="600346"/>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mj-lt"/>
              </a:rPr>
              <a:t>Fast Rotation</a:t>
            </a:r>
          </a:p>
        </p:txBody>
      </p:sp>
      <p:pic>
        <p:nvPicPr>
          <p:cNvPr id="3" name="Picture 2">
            <a:extLst>
              <a:ext uri="{FF2B5EF4-FFF2-40B4-BE49-F238E27FC236}">
                <a16:creationId xmlns:a16="http://schemas.microsoft.com/office/drawing/2014/main" id="{8246C210-A29B-F325-D898-D25C05D34CFA}"/>
              </a:ext>
            </a:extLst>
          </p:cNvPr>
          <p:cNvPicPr>
            <a:picLocks noChangeAspect="1"/>
          </p:cNvPicPr>
          <p:nvPr/>
        </p:nvPicPr>
        <p:blipFill>
          <a:blip r:embed="rId8"/>
          <a:stretch>
            <a:fillRect/>
          </a:stretch>
        </p:blipFill>
        <p:spPr>
          <a:xfrm>
            <a:off x="2565093" y="1355834"/>
            <a:ext cx="4471302" cy="3043981"/>
          </a:xfrm>
          <a:prstGeom prst="rect">
            <a:avLst/>
          </a:prstGeom>
        </p:spPr>
      </p:pic>
      <p:pic>
        <p:nvPicPr>
          <p:cNvPr id="9" name="Picture 8">
            <a:extLst>
              <a:ext uri="{FF2B5EF4-FFF2-40B4-BE49-F238E27FC236}">
                <a16:creationId xmlns:a16="http://schemas.microsoft.com/office/drawing/2014/main" id="{B7EF0E38-5CD2-9B74-0B62-D09BFBE8237C}"/>
              </a:ext>
            </a:extLst>
          </p:cNvPr>
          <p:cNvPicPr>
            <a:picLocks noChangeAspect="1"/>
          </p:cNvPicPr>
          <p:nvPr/>
        </p:nvPicPr>
        <p:blipFill>
          <a:blip r:embed="rId9"/>
          <a:stretch>
            <a:fillRect/>
          </a:stretch>
        </p:blipFill>
        <p:spPr>
          <a:xfrm>
            <a:off x="7129806" y="1355835"/>
            <a:ext cx="4925559" cy="2883590"/>
          </a:xfrm>
          <a:prstGeom prst="rect">
            <a:avLst/>
          </a:prstGeom>
        </p:spPr>
      </p:pic>
    </p:spTree>
    <p:extLst>
      <p:ext uri="{BB962C8B-B14F-4D97-AF65-F5344CB8AC3E}">
        <p14:creationId xmlns:p14="http://schemas.microsoft.com/office/powerpoint/2010/main" val="33911201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59477F5B-6CCA-2265-8FCA-58D359643EBE}"/>
                  </a:ext>
                </a:extLst>
              </p:cNvPr>
              <p:cNvSpPr>
                <a:spLocks noGrp="1"/>
              </p:cNvSpPr>
              <p:nvPr>
                <p:ph type="title"/>
              </p:nvPr>
            </p:nvSpPr>
            <p:spPr/>
            <p:txBody>
              <a:bodyPr/>
              <a:lstStyle/>
              <a:p>
                <a:r>
                  <a:rPr lang="en-US" dirty="0"/>
                  <a:t>Analysis Chain for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𝜔</m:t>
                        </m:r>
                      </m:e>
                      <m:sub>
                        <m:r>
                          <a:rPr lang="en-US" b="0" i="1" smtClean="0">
                            <a:latin typeface="Cambria Math" panose="02040503050406030204" pitchFamily="18" charset="0"/>
                          </a:rPr>
                          <m:t>𝑎</m:t>
                        </m:r>
                      </m:sub>
                    </m:sSub>
                  </m:oMath>
                </a14:m>
                <a:endParaRPr lang="en-US" dirty="0"/>
              </a:p>
            </p:txBody>
          </p:sp>
        </mc:Choice>
        <mc:Fallback xmlns="">
          <p:sp>
            <p:nvSpPr>
              <p:cNvPr id="2" name="Title 1">
                <a:extLst>
                  <a:ext uri="{FF2B5EF4-FFF2-40B4-BE49-F238E27FC236}">
                    <a16:creationId xmlns:a16="http://schemas.microsoft.com/office/drawing/2014/main" id="{59477F5B-6CCA-2265-8FCA-58D359643EBE}"/>
                  </a:ext>
                </a:extLst>
              </p:cNvPr>
              <p:cNvSpPr>
                <a:spLocks noGrp="1" noRot="1" noChangeAspect="1" noMove="1" noResize="1" noEditPoints="1" noAdjustHandles="1" noChangeArrowheads="1" noChangeShapeType="1" noTextEdit="1"/>
              </p:cNvSpPr>
              <p:nvPr>
                <p:ph type="title"/>
              </p:nvPr>
            </p:nvSpPr>
            <p:spPr>
              <a:blipFill>
                <a:blip r:embed="rId2"/>
                <a:stretch>
                  <a:fillRect l="-2088" b="-7865"/>
                </a:stretch>
              </a:blipFill>
            </p:spPr>
            <p:txBody>
              <a:bodyPr/>
              <a:lstStyle/>
              <a:p>
                <a:r>
                  <a:rPr lang="en-US">
                    <a:noFill/>
                  </a:rPr>
                  <a:t> </a:t>
                </a:r>
              </a:p>
            </p:txBody>
          </p:sp>
        </mc:Fallback>
      </mc:AlternateContent>
      <p:graphicFrame>
        <p:nvGraphicFramePr>
          <p:cNvPr id="4" name="Content Placeholder 3">
            <a:extLst>
              <a:ext uri="{FF2B5EF4-FFF2-40B4-BE49-F238E27FC236}">
                <a16:creationId xmlns:a16="http://schemas.microsoft.com/office/drawing/2014/main" id="{A71B4CB8-B3A7-3920-8423-C37AB7B30247}"/>
              </a:ext>
            </a:extLst>
          </p:cNvPr>
          <p:cNvGraphicFramePr>
            <a:graphicFrameLocks noGrp="1"/>
          </p:cNvGraphicFramePr>
          <p:nvPr>
            <p:ph idx="1"/>
          </p:nvPr>
        </p:nvGraphicFramePr>
        <p:xfrm>
          <a:off x="770680" y="1279525"/>
          <a:ext cx="1624723" cy="46193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AlternateContent xmlns:mc="http://schemas.openxmlformats.org/markup-compatibility/2006" xmlns:a14="http://schemas.microsoft.com/office/drawing/2010/main">
        <mc:Choice Requires="a14">
          <p:sp>
            <p:nvSpPr>
              <p:cNvPr id="5" name="Rounded Rectangle 4">
                <a:extLst>
                  <a:ext uri="{FF2B5EF4-FFF2-40B4-BE49-F238E27FC236}">
                    <a16:creationId xmlns:a16="http://schemas.microsoft.com/office/drawing/2014/main" id="{9BC6EA88-1CAC-6612-21C5-ECF3A3CE89D9}"/>
                  </a:ext>
                </a:extLst>
              </p:cNvPr>
              <p:cNvSpPr/>
              <p:nvPr/>
            </p:nvSpPr>
            <p:spPr>
              <a:xfrm>
                <a:off x="2783015" y="5298575"/>
                <a:ext cx="3048000" cy="600346"/>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mj-lt"/>
                  </a:rPr>
                  <a:t>Beam Dynamics </a:t>
                </a:r>
                <a14:m>
                  <m:oMath xmlns:m="http://schemas.openxmlformats.org/officeDocument/2006/math">
                    <m:r>
                      <a:rPr lang="en-US" b="0" i="1" smtClean="0">
                        <a:solidFill>
                          <a:schemeClr val="bg1"/>
                        </a:solidFill>
                        <a:latin typeface="Cambria Math" panose="02040503050406030204" pitchFamily="18" charset="0"/>
                      </a:rPr>
                      <m:t>→</m:t>
                    </m:r>
                  </m:oMath>
                </a14:m>
                <a:r>
                  <a:rPr lang="en-US" dirty="0">
                    <a:solidFill>
                      <a:schemeClr val="bg1"/>
                    </a:solidFill>
                    <a:latin typeface="+mj-lt"/>
                  </a:rPr>
                  <a:t> Coherent </a:t>
                </a:r>
                <a:r>
                  <a:rPr lang="en-US" dirty="0" err="1">
                    <a:solidFill>
                      <a:schemeClr val="bg1"/>
                    </a:solidFill>
                    <a:latin typeface="+mj-lt"/>
                  </a:rPr>
                  <a:t>Betatron</a:t>
                </a:r>
                <a:r>
                  <a:rPr lang="en-US" dirty="0">
                    <a:solidFill>
                      <a:schemeClr val="bg1"/>
                    </a:solidFill>
                    <a:latin typeface="+mj-lt"/>
                  </a:rPr>
                  <a:t> Oscillations (CBO)</a:t>
                </a:r>
              </a:p>
            </p:txBody>
          </p:sp>
        </mc:Choice>
        <mc:Fallback xmlns="">
          <p:sp>
            <p:nvSpPr>
              <p:cNvPr id="5" name="Rounded Rectangle 4">
                <a:extLst>
                  <a:ext uri="{FF2B5EF4-FFF2-40B4-BE49-F238E27FC236}">
                    <a16:creationId xmlns:a16="http://schemas.microsoft.com/office/drawing/2014/main" id="{9BC6EA88-1CAC-6612-21C5-ECF3A3CE89D9}"/>
                  </a:ext>
                </a:extLst>
              </p:cNvPr>
              <p:cNvSpPr>
                <a:spLocks noRot="1" noChangeAspect="1" noMove="1" noResize="1" noEditPoints="1" noAdjustHandles="1" noChangeArrowheads="1" noChangeShapeType="1" noTextEdit="1"/>
              </p:cNvSpPr>
              <p:nvPr/>
            </p:nvSpPr>
            <p:spPr>
              <a:xfrm>
                <a:off x="2783015" y="5298575"/>
                <a:ext cx="3048000" cy="600346"/>
              </a:xfrm>
              <a:prstGeom prst="roundRect">
                <a:avLst>
                  <a:gd name="adj" fmla="val 50000"/>
                </a:avLst>
              </a:prstGeom>
              <a:blipFill>
                <a:blip r:embed="rId8"/>
                <a:stretch>
                  <a:fillRect t="-8333" b="-1875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25" name="Table 24">
                <a:extLst>
                  <a:ext uri="{FF2B5EF4-FFF2-40B4-BE49-F238E27FC236}">
                    <a16:creationId xmlns:a16="http://schemas.microsoft.com/office/drawing/2014/main" id="{7683232C-628C-2AF1-2321-A4BEE80E8AC7}"/>
                  </a:ext>
                </a:extLst>
              </p:cNvPr>
              <p:cNvGraphicFramePr>
                <a:graphicFrameLocks noGrp="1"/>
              </p:cNvGraphicFramePr>
              <p:nvPr>
                <p:extLst>
                  <p:ext uri="{D42A27DB-BD31-4B8C-83A1-F6EECF244321}">
                    <p14:modId xmlns:p14="http://schemas.microsoft.com/office/powerpoint/2010/main" val="848525898"/>
                  </p:ext>
                </p:extLst>
              </p:nvPr>
            </p:nvGraphicFramePr>
            <p:xfrm>
              <a:off x="6190593" y="5142008"/>
              <a:ext cx="5868278" cy="1249812"/>
            </p:xfrm>
            <a:graphic>
              <a:graphicData uri="http://schemas.openxmlformats.org/drawingml/2006/table">
                <a:tbl>
                  <a:tblPr firstRow="1" bandRow="1">
                    <a:tableStyleId>{5C22544A-7EE6-4342-B048-85BDC9FD1C3A}</a:tableStyleId>
                  </a:tblPr>
                  <a:tblGrid>
                    <a:gridCol w="1668809">
                      <a:extLst>
                        <a:ext uri="{9D8B030D-6E8A-4147-A177-3AD203B41FA5}">
                          <a16:colId xmlns:a16="http://schemas.microsoft.com/office/drawing/2014/main" val="3265153146"/>
                        </a:ext>
                      </a:extLst>
                    </a:gridCol>
                    <a:gridCol w="1399823">
                      <a:extLst>
                        <a:ext uri="{9D8B030D-6E8A-4147-A177-3AD203B41FA5}">
                          <a16:colId xmlns:a16="http://schemas.microsoft.com/office/drawing/2014/main" val="3937902106"/>
                        </a:ext>
                      </a:extLst>
                    </a:gridCol>
                    <a:gridCol w="1399823">
                      <a:extLst>
                        <a:ext uri="{9D8B030D-6E8A-4147-A177-3AD203B41FA5}">
                          <a16:colId xmlns:a16="http://schemas.microsoft.com/office/drawing/2014/main" val="1345538099"/>
                        </a:ext>
                      </a:extLst>
                    </a:gridCol>
                    <a:gridCol w="1399823">
                      <a:extLst>
                        <a:ext uri="{9D8B030D-6E8A-4147-A177-3AD203B41FA5}">
                          <a16:colId xmlns:a16="http://schemas.microsoft.com/office/drawing/2014/main" val="2097025351"/>
                        </a:ext>
                      </a:extLst>
                    </a:gridCol>
                  </a:tblGrid>
                  <a:tr h="312453">
                    <a:tc>
                      <a:txBody>
                        <a:bodyPr/>
                        <a:lstStyle/>
                        <a:p>
                          <a:r>
                            <a:rPr lang="en-US" sz="1500" dirty="0"/>
                            <a:t>Uncertainty [ppb]</a:t>
                          </a:r>
                        </a:p>
                      </a:txBody>
                      <a:tcPr marL="77043" marR="77043" marT="38522" marB="38522"/>
                    </a:tc>
                    <a:tc>
                      <a:txBody>
                        <a:bodyPr/>
                        <a:lstStyle/>
                        <a:p>
                          <a:pPr algn="ctr"/>
                          <a:r>
                            <a:rPr lang="en-US" sz="1500" dirty="0"/>
                            <a:t>BNL</a:t>
                          </a:r>
                        </a:p>
                      </a:txBody>
                      <a:tcPr marL="77043" marR="77043" marT="38522" marB="38522"/>
                    </a:tc>
                    <a:tc>
                      <a:txBody>
                        <a:bodyPr/>
                        <a:lstStyle/>
                        <a:p>
                          <a:pPr algn="ctr"/>
                          <a:r>
                            <a:rPr lang="en-US" sz="1500" dirty="0"/>
                            <a:t>FNAL Run-1</a:t>
                          </a:r>
                        </a:p>
                      </a:txBody>
                      <a:tcPr marL="77043" marR="77043" marT="38522" marB="38522"/>
                    </a:tc>
                    <a:tc>
                      <a:txBody>
                        <a:bodyPr/>
                        <a:lstStyle/>
                        <a:p>
                          <a:pPr algn="ctr"/>
                          <a:r>
                            <a:rPr lang="en-US" sz="1500" dirty="0"/>
                            <a:t>FNAL Run-2/3</a:t>
                          </a:r>
                        </a:p>
                      </a:txBody>
                      <a:tcPr marL="77043" marR="77043" marT="38522" marB="38522"/>
                    </a:tc>
                    <a:extLst>
                      <a:ext uri="{0D108BD9-81ED-4DB2-BD59-A6C34878D82A}">
                        <a16:rowId xmlns:a16="http://schemas.microsoft.com/office/drawing/2014/main" val="1192635668"/>
                      </a:ext>
                    </a:extLst>
                  </a:tr>
                  <a:tr h="312453">
                    <a:tc>
                      <a:txBody>
                        <a:bodyPr/>
                        <a:lstStyle/>
                        <a:p>
                          <a:r>
                            <a:rPr lang="en-US" sz="1500" dirty="0"/>
                            <a:t>CBO</a:t>
                          </a:r>
                        </a:p>
                      </a:txBody>
                      <a:tcPr marL="77043" marR="77043" marT="38522" marB="38522"/>
                    </a:tc>
                    <a:tc>
                      <a:txBody>
                        <a:bodyPr/>
                        <a:lstStyle/>
                        <a:p>
                          <a:pPr algn="r"/>
                          <a:r>
                            <a:rPr lang="en-US" sz="1500" dirty="0"/>
                            <a:t>70</a:t>
                          </a:r>
                        </a:p>
                      </a:txBody>
                      <a:tcPr marL="77043" marR="77043" marT="38522" marB="38522"/>
                    </a:tc>
                    <a:tc>
                      <a:txBody>
                        <a:bodyPr/>
                        <a:lstStyle/>
                        <a:p>
                          <a:pPr algn="r"/>
                          <a:r>
                            <a:rPr lang="en-US" sz="1500" dirty="0"/>
                            <a:t>38</a:t>
                          </a:r>
                        </a:p>
                      </a:txBody>
                      <a:tcPr marL="77043" marR="77043" marT="38522" marB="38522"/>
                    </a:tc>
                    <a:tc>
                      <a:txBody>
                        <a:bodyPr/>
                        <a:lstStyle/>
                        <a:p>
                          <a:pPr algn="r"/>
                          <a:r>
                            <a:rPr lang="en-US" sz="1500" dirty="0"/>
                            <a:t>21</a:t>
                          </a:r>
                        </a:p>
                      </a:txBody>
                      <a:tcPr marL="77043" marR="77043" marT="38522" marB="38522"/>
                    </a:tc>
                    <a:extLst>
                      <a:ext uri="{0D108BD9-81ED-4DB2-BD59-A6C34878D82A}">
                        <a16:rowId xmlns:a16="http://schemas.microsoft.com/office/drawing/2014/main" val="2885181866"/>
                      </a:ext>
                    </a:extLst>
                  </a:tr>
                  <a:tr h="312453">
                    <a:tc>
                      <a:txBody>
                        <a:bodyPr/>
                        <a:lstStyle/>
                        <a:p>
                          <a14:m>
                            <m:oMath xmlns:m="http://schemas.openxmlformats.org/officeDocument/2006/math">
                              <m:sSub>
                                <m:sSubPr>
                                  <m:ctrlPr>
                                    <a:rPr lang="en-US" sz="1500" b="0" i="1" smtClean="0">
                                      <a:latin typeface="Cambria Math" panose="02040503050406030204" pitchFamily="18" charset="0"/>
                                    </a:rPr>
                                  </m:ctrlPr>
                                </m:sSubPr>
                                <m:e>
                                  <m:r>
                                    <a:rPr lang="en-US" sz="1500" b="0" i="1" smtClean="0">
                                      <a:latin typeface="Cambria Math" panose="02040503050406030204" pitchFamily="18" charset="0"/>
                                    </a:rPr>
                                    <m:t>𝜔</m:t>
                                  </m:r>
                                </m:e>
                                <m:sub>
                                  <m:r>
                                    <a:rPr lang="en-US" sz="1500" b="0" i="1" smtClean="0">
                                      <a:latin typeface="Cambria Math" panose="02040503050406030204" pitchFamily="18" charset="0"/>
                                    </a:rPr>
                                    <m:t>𝑎</m:t>
                                  </m:r>
                                </m:sub>
                              </m:sSub>
                            </m:oMath>
                          </a14:m>
                          <a:r>
                            <a:rPr lang="en-US" sz="1500" dirty="0"/>
                            <a:t> syst. (</a:t>
                          </a:r>
                          <a14:m>
                            <m:oMath xmlns:m="http://schemas.openxmlformats.org/officeDocument/2006/math">
                              <m:sSubSup>
                                <m:sSubSupPr>
                                  <m:ctrlPr>
                                    <a:rPr lang="en-US" sz="1500" b="0" i="1" smtClean="0">
                                      <a:latin typeface="Cambria Math" panose="02040503050406030204" pitchFamily="18" charset="0"/>
                                    </a:rPr>
                                  </m:ctrlPr>
                                </m:sSubSupPr>
                                <m:e>
                                  <m:r>
                                    <a:rPr lang="en-US" sz="1500" b="0" i="1" smtClean="0">
                                      <a:latin typeface="Cambria Math" panose="02040503050406030204" pitchFamily="18" charset="0"/>
                                    </a:rPr>
                                    <m:t>𝜔</m:t>
                                  </m:r>
                                </m:e>
                                <m:sub>
                                  <m:r>
                                    <a:rPr lang="en-US" sz="1500" b="0" i="1" smtClean="0">
                                      <a:latin typeface="Cambria Math" panose="02040503050406030204" pitchFamily="18" charset="0"/>
                                    </a:rPr>
                                    <m:t>𝑎</m:t>
                                  </m:r>
                                </m:sub>
                                <m:sup>
                                  <m:r>
                                    <a:rPr lang="en-US" sz="1500" b="0" i="1" smtClean="0">
                                      <a:latin typeface="Cambria Math" panose="02040503050406030204" pitchFamily="18" charset="0"/>
                                    </a:rPr>
                                    <m:t>𝑚</m:t>
                                  </m:r>
                                </m:sup>
                              </m:sSubSup>
                            </m:oMath>
                          </a14:m>
                          <a:r>
                            <a:rPr lang="en-US" sz="1500" dirty="0"/>
                            <a:t> syst.)</a:t>
                          </a:r>
                        </a:p>
                      </a:txBody>
                      <a:tcPr marL="77043" marR="77043" marT="38522" marB="38522"/>
                    </a:tc>
                    <a:tc>
                      <a:txBody>
                        <a:bodyPr/>
                        <a:lstStyle/>
                        <a:p>
                          <a:pPr algn="r"/>
                          <a:r>
                            <a:rPr lang="en-US" sz="1500" dirty="0"/>
                            <a:t>180</a:t>
                          </a:r>
                        </a:p>
                      </a:txBody>
                      <a:tcPr marL="77043" marR="77043" marT="38522" marB="38522"/>
                    </a:tc>
                    <a:tc>
                      <a:txBody>
                        <a:bodyPr/>
                        <a:lstStyle/>
                        <a:p>
                          <a:pPr algn="r"/>
                          <a:r>
                            <a:rPr lang="en-US" sz="1500" dirty="0"/>
                            <a:t>108 (56)</a:t>
                          </a:r>
                        </a:p>
                      </a:txBody>
                      <a:tcPr marL="77043" marR="77043" marT="38522" marB="38522"/>
                    </a:tc>
                    <a:tc>
                      <a:txBody>
                        <a:bodyPr/>
                        <a:lstStyle/>
                        <a:p>
                          <a:pPr algn="r"/>
                          <a:r>
                            <a:rPr lang="en-US" sz="1500" dirty="0"/>
                            <a:t>47 (25)</a:t>
                          </a:r>
                        </a:p>
                      </a:txBody>
                      <a:tcPr marL="77043" marR="77043" marT="38522" marB="38522"/>
                    </a:tc>
                    <a:extLst>
                      <a:ext uri="{0D108BD9-81ED-4DB2-BD59-A6C34878D82A}">
                        <a16:rowId xmlns:a16="http://schemas.microsoft.com/office/drawing/2014/main" val="2827781192"/>
                      </a:ext>
                    </a:extLst>
                  </a:tr>
                  <a:tr h="312453">
                    <a:tc>
                      <a:txBody>
                        <a:bodyPr/>
                        <a:lstStyle/>
                        <a:p>
                          <a14:m>
                            <m:oMath xmlns:m="http://schemas.openxmlformats.org/officeDocument/2006/math">
                              <m:sSub>
                                <m:sSubPr>
                                  <m:ctrlPr>
                                    <a:rPr lang="en-US" sz="1500" b="0" i="1" smtClean="0">
                                      <a:latin typeface="Cambria Math" panose="02040503050406030204" pitchFamily="18" charset="0"/>
                                    </a:rPr>
                                  </m:ctrlPr>
                                </m:sSubPr>
                                <m:e>
                                  <m:r>
                                    <a:rPr lang="en-US" sz="1500" b="0" i="1" smtClean="0">
                                      <a:latin typeface="Cambria Math" panose="02040503050406030204" pitchFamily="18" charset="0"/>
                                    </a:rPr>
                                    <m:t>𝜔</m:t>
                                  </m:r>
                                </m:e>
                                <m:sub>
                                  <m:r>
                                    <a:rPr lang="en-US" sz="1500" b="0" i="1" smtClean="0">
                                      <a:latin typeface="Cambria Math" panose="02040503050406030204" pitchFamily="18" charset="0"/>
                                    </a:rPr>
                                    <m:t>𝑎</m:t>
                                  </m:r>
                                </m:sub>
                              </m:sSub>
                            </m:oMath>
                          </a14:m>
                          <a:r>
                            <a:rPr lang="en-US" sz="1500" dirty="0"/>
                            <a:t> stat.</a:t>
                          </a:r>
                        </a:p>
                      </a:txBody>
                      <a:tcPr marL="77043" marR="77043" marT="38522" marB="38522"/>
                    </a:tc>
                    <a:tc>
                      <a:txBody>
                        <a:bodyPr/>
                        <a:lstStyle/>
                        <a:p>
                          <a:pPr algn="r"/>
                          <a:r>
                            <a:rPr lang="en-US" sz="1500" dirty="0"/>
                            <a:t>460</a:t>
                          </a:r>
                        </a:p>
                      </a:txBody>
                      <a:tcPr marL="77043" marR="77043" marT="38522" marB="38522"/>
                    </a:tc>
                    <a:tc>
                      <a:txBody>
                        <a:bodyPr/>
                        <a:lstStyle/>
                        <a:p>
                          <a:pPr algn="r"/>
                          <a:r>
                            <a:rPr lang="en-US" sz="1500" dirty="0"/>
                            <a:t>434</a:t>
                          </a:r>
                        </a:p>
                      </a:txBody>
                      <a:tcPr marL="77043" marR="77043" marT="38522" marB="38522"/>
                    </a:tc>
                    <a:tc>
                      <a:txBody>
                        <a:bodyPr/>
                        <a:lstStyle/>
                        <a:p>
                          <a:pPr algn="r"/>
                          <a:r>
                            <a:rPr lang="en-US" sz="1500" dirty="0"/>
                            <a:t>201</a:t>
                          </a:r>
                        </a:p>
                      </a:txBody>
                      <a:tcPr marL="77043" marR="77043" marT="38522" marB="38522"/>
                    </a:tc>
                    <a:extLst>
                      <a:ext uri="{0D108BD9-81ED-4DB2-BD59-A6C34878D82A}">
                        <a16:rowId xmlns:a16="http://schemas.microsoft.com/office/drawing/2014/main" val="2455789998"/>
                      </a:ext>
                    </a:extLst>
                  </a:tr>
                </a:tbl>
              </a:graphicData>
            </a:graphic>
          </p:graphicFrame>
        </mc:Choice>
        <mc:Fallback xmlns="">
          <p:graphicFrame>
            <p:nvGraphicFramePr>
              <p:cNvPr id="25" name="Table 24">
                <a:extLst>
                  <a:ext uri="{FF2B5EF4-FFF2-40B4-BE49-F238E27FC236}">
                    <a16:creationId xmlns:a16="http://schemas.microsoft.com/office/drawing/2014/main" id="{7683232C-628C-2AF1-2321-A4BEE80E8AC7}"/>
                  </a:ext>
                </a:extLst>
              </p:cNvPr>
              <p:cNvGraphicFramePr>
                <a:graphicFrameLocks noGrp="1"/>
              </p:cNvGraphicFramePr>
              <p:nvPr>
                <p:extLst>
                  <p:ext uri="{D42A27DB-BD31-4B8C-83A1-F6EECF244321}">
                    <p14:modId xmlns:p14="http://schemas.microsoft.com/office/powerpoint/2010/main" val="848525898"/>
                  </p:ext>
                </p:extLst>
              </p:nvPr>
            </p:nvGraphicFramePr>
            <p:xfrm>
              <a:off x="6190593" y="5142008"/>
              <a:ext cx="5868278" cy="1249812"/>
            </p:xfrm>
            <a:graphic>
              <a:graphicData uri="http://schemas.openxmlformats.org/drawingml/2006/table">
                <a:tbl>
                  <a:tblPr firstRow="1" bandRow="1">
                    <a:tableStyleId>{5C22544A-7EE6-4342-B048-85BDC9FD1C3A}</a:tableStyleId>
                  </a:tblPr>
                  <a:tblGrid>
                    <a:gridCol w="1668809">
                      <a:extLst>
                        <a:ext uri="{9D8B030D-6E8A-4147-A177-3AD203B41FA5}">
                          <a16:colId xmlns:a16="http://schemas.microsoft.com/office/drawing/2014/main" val="3265153146"/>
                        </a:ext>
                      </a:extLst>
                    </a:gridCol>
                    <a:gridCol w="1399823">
                      <a:extLst>
                        <a:ext uri="{9D8B030D-6E8A-4147-A177-3AD203B41FA5}">
                          <a16:colId xmlns:a16="http://schemas.microsoft.com/office/drawing/2014/main" val="3937902106"/>
                        </a:ext>
                      </a:extLst>
                    </a:gridCol>
                    <a:gridCol w="1399823">
                      <a:extLst>
                        <a:ext uri="{9D8B030D-6E8A-4147-A177-3AD203B41FA5}">
                          <a16:colId xmlns:a16="http://schemas.microsoft.com/office/drawing/2014/main" val="1345538099"/>
                        </a:ext>
                      </a:extLst>
                    </a:gridCol>
                    <a:gridCol w="1399823">
                      <a:extLst>
                        <a:ext uri="{9D8B030D-6E8A-4147-A177-3AD203B41FA5}">
                          <a16:colId xmlns:a16="http://schemas.microsoft.com/office/drawing/2014/main" val="2097025351"/>
                        </a:ext>
                      </a:extLst>
                    </a:gridCol>
                  </a:tblGrid>
                  <a:tr h="312453">
                    <a:tc>
                      <a:txBody>
                        <a:bodyPr/>
                        <a:lstStyle/>
                        <a:p>
                          <a:r>
                            <a:rPr lang="en-US" sz="1500" dirty="0"/>
                            <a:t>Uncertainty [ppb]</a:t>
                          </a:r>
                        </a:p>
                      </a:txBody>
                      <a:tcPr marL="77043" marR="77043" marT="38522" marB="38522"/>
                    </a:tc>
                    <a:tc>
                      <a:txBody>
                        <a:bodyPr/>
                        <a:lstStyle/>
                        <a:p>
                          <a:pPr algn="ctr"/>
                          <a:r>
                            <a:rPr lang="en-US" sz="1500" dirty="0"/>
                            <a:t>BNL</a:t>
                          </a:r>
                        </a:p>
                      </a:txBody>
                      <a:tcPr marL="77043" marR="77043" marT="38522" marB="38522"/>
                    </a:tc>
                    <a:tc>
                      <a:txBody>
                        <a:bodyPr/>
                        <a:lstStyle/>
                        <a:p>
                          <a:pPr algn="ctr"/>
                          <a:r>
                            <a:rPr lang="en-US" sz="1500" dirty="0"/>
                            <a:t>FNAL Run-1</a:t>
                          </a:r>
                        </a:p>
                      </a:txBody>
                      <a:tcPr marL="77043" marR="77043" marT="38522" marB="38522"/>
                    </a:tc>
                    <a:tc>
                      <a:txBody>
                        <a:bodyPr/>
                        <a:lstStyle/>
                        <a:p>
                          <a:pPr algn="ctr"/>
                          <a:r>
                            <a:rPr lang="en-US" sz="1500" dirty="0"/>
                            <a:t>FNAL Run-2/3</a:t>
                          </a:r>
                        </a:p>
                      </a:txBody>
                      <a:tcPr marL="77043" marR="77043" marT="38522" marB="38522"/>
                    </a:tc>
                    <a:extLst>
                      <a:ext uri="{0D108BD9-81ED-4DB2-BD59-A6C34878D82A}">
                        <a16:rowId xmlns:a16="http://schemas.microsoft.com/office/drawing/2014/main" val="1192635668"/>
                      </a:ext>
                    </a:extLst>
                  </a:tr>
                  <a:tr h="312453">
                    <a:tc>
                      <a:txBody>
                        <a:bodyPr/>
                        <a:lstStyle/>
                        <a:p>
                          <a:r>
                            <a:rPr lang="en-US" sz="1500" dirty="0"/>
                            <a:t>CBO</a:t>
                          </a:r>
                        </a:p>
                      </a:txBody>
                      <a:tcPr marL="77043" marR="77043" marT="38522" marB="38522"/>
                    </a:tc>
                    <a:tc>
                      <a:txBody>
                        <a:bodyPr/>
                        <a:lstStyle/>
                        <a:p>
                          <a:pPr algn="r"/>
                          <a:r>
                            <a:rPr lang="en-US" sz="1500" dirty="0"/>
                            <a:t>70</a:t>
                          </a:r>
                        </a:p>
                      </a:txBody>
                      <a:tcPr marL="77043" marR="77043" marT="38522" marB="38522"/>
                    </a:tc>
                    <a:tc>
                      <a:txBody>
                        <a:bodyPr/>
                        <a:lstStyle/>
                        <a:p>
                          <a:pPr algn="r"/>
                          <a:r>
                            <a:rPr lang="en-US" sz="1500" dirty="0"/>
                            <a:t>38</a:t>
                          </a:r>
                        </a:p>
                      </a:txBody>
                      <a:tcPr marL="77043" marR="77043" marT="38522" marB="38522"/>
                    </a:tc>
                    <a:tc>
                      <a:txBody>
                        <a:bodyPr/>
                        <a:lstStyle/>
                        <a:p>
                          <a:pPr algn="r"/>
                          <a:r>
                            <a:rPr lang="en-US" sz="1500" dirty="0"/>
                            <a:t>21</a:t>
                          </a:r>
                        </a:p>
                      </a:txBody>
                      <a:tcPr marL="77043" marR="77043" marT="38522" marB="38522"/>
                    </a:tc>
                    <a:extLst>
                      <a:ext uri="{0D108BD9-81ED-4DB2-BD59-A6C34878D82A}">
                        <a16:rowId xmlns:a16="http://schemas.microsoft.com/office/drawing/2014/main" val="2885181866"/>
                      </a:ext>
                    </a:extLst>
                  </a:tr>
                  <a:tr h="312453">
                    <a:tc>
                      <a:txBody>
                        <a:bodyPr/>
                        <a:lstStyle/>
                        <a:p>
                          <a:endParaRPr lang="en-US"/>
                        </a:p>
                      </a:txBody>
                      <a:tcPr marL="77043" marR="77043" marT="38522" marB="38522">
                        <a:blipFill>
                          <a:blip r:embed="rId9"/>
                          <a:stretch>
                            <a:fillRect l="-758" t="-204000" r="-252273" b="-120000"/>
                          </a:stretch>
                        </a:blipFill>
                      </a:tcPr>
                    </a:tc>
                    <a:tc>
                      <a:txBody>
                        <a:bodyPr/>
                        <a:lstStyle/>
                        <a:p>
                          <a:pPr algn="r"/>
                          <a:r>
                            <a:rPr lang="en-US" sz="1500" dirty="0"/>
                            <a:t>180</a:t>
                          </a:r>
                        </a:p>
                      </a:txBody>
                      <a:tcPr marL="77043" marR="77043" marT="38522" marB="38522"/>
                    </a:tc>
                    <a:tc>
                      <a:txBody>
                        <a:bodyPr/>
                        <a:lstStyle/>
                        <a:p>
                          <a:pPr algn="r"/>
                          <a:r>
                            <a:rPr lang="en-US" sz="1500" dirty="0"/>
                            <a:t>108 (56)</a:t>
                          </a:r>
                        </a:p>
                      </a:txBody>
                      <a:tcPr marL="77043" marR="77043" marT="38522" marB="38522"/>
                    </a:tc>
                    <a:tc>
                      <a:txBody>
                        <a:bodyPr/>
                        <a:lstStyle/>
                        <a:p>
                          <a:pPr algn="r"/>
                          <a:r>
                            <a:rPr lang="en-US" sz="1500" dirty="0"/>
                            <a:t>47 (25)</a:t>
                          </a:r>
                        </a:p>
                      </a:txBody>
                      <a:tcPr marL="77043" marR="77043" marT="38522" marB="38522"/>
                    </a:tc>
                    <a:extLst>
                      <a:ext uri="{0D108BD9-81ED-4DB2-BD59-A6C34878D82A}">
                        <a16:rowId xmlns:a16="http://schemas.microsoft.com/office/drawing/2014/main" val="2827781192"/>
                      </a:ext>
                    </a:extLst>
                  </a:tr>
                  <a:tr h="312453">
                    <a:tc>
                      <a:txBody>
                        <a:bodyPr/>
                        <a:lstStyle/>
                        <a:p>
                          <a:endParaRPr lang="en-US"/>
                        </a:p>
                      </a:txBody>
                      <a:tcPr marL="77043" marR="77043" marT="38522" marB="38522">
                        <a:blipFill>
                          <a:blip r:embed="rId9"/>
                          <a:stretch>
                            <a:fillRect l="-758" t="-304000" r="-252273" b="-20000"/>
                          </a:stretch>
                        </a:blipFill>
                      </a:tcPr>
                    </a:tc>
                    <a:tc>
                      <a:txBody>
                        <a:bodyPr/>
                        <a:lstStyle/>
                        <a:p>
                          <a:pPr algn="r"/>
                          <a:r>
                            <a:rPr lang="en-US" sz="1500" dirty="0"/>
                            <a:t>460</a:t>
                          </a:r>
                        </a:p>
                      </a:txBody>
                      <a:tcPr marL="77043" marR="77043" marT="38522" marB="38522"/>
                    </a:tc>
                    <a:tc>
                      <a:txBody>
                        <a:bodyPr/>
                        <a:lstStyle/>
                        <a:p>
                          <a:pPr algn="r"/>
                          <a:r>
                            <a:rPr lang="en-US" sz="1500" dirty="0"/>
                            <a:t>434</a:t>
                          </a:r>
                        </a:p>
                      </a:txBody>
                      <a:tcPr marL="77043" marR="77043" marT="38522" marB="38522"/>
                    </a:tc>
                    <a:tc>
                      <a:txBody>
                        <a:bodyPr/>
                        <a:lstStyle/>
                        <a:p>
                          <a:pPr algn="r"/>
                          <a:r>
                            <a:rPr lang="en-US" sz="1500" dirty="0"/>
                            <a:t>201</a:t>
                          </a:r>
                        </a:p>
                      </a:txBody>
                      <a:tcPr marL="77043" marR="77043" marT="38522" marB="38522"/>
                    </a:tc>
                    <a:extLst>
                      <a:ext uri="{0D108BD9-81ED-4DB2-BD59-A6C34878D82A}">
                        <a16:rowId xmlns:a16="http://schemas.microsoft.com/office/drawing/2014/main" val="2455789998"/>
                      </a:ext>
                    </a:extLst>
                  </a:tr>
                </a:tbl>
              </a:graphicData>
            </a:graphic>
          </p:graphicFrame>
        </mc:Fallback>
      </mc:AlternateContent>
      <p:pic>
        <p:nvPicPr>
          <p:cNvPr id="26" name="Content Placeholder 8">
            <a:extLst>
              <a:ext uri="{FF2B5EF4-FFF2-40B4-BE49-F238E27FC236}">
                <a16:creationId xmlns:a16="http://schemas.microsoft.com/office/drawing/2014/main" id="{402170C6-0D7E-07C4-A311-28D1C8EBCED8}"/>
              </a:ext>
            </a:extLst>
          </p:cNvPr>
          <p:cNvPicPr>
            <a:picLocks noChangeAspect="1"/>
          </p:cNvPicPr>
          <p:nvPr/>
        </p:nvPicPr>
        <p:blipFill>
          <a:blip r:embed="rId10" cstate="hqprint">
            <a:extLst>
              <a:ext uri="{28A0092B-C50C-407E-A947-70E740481C1C}">
                <a14:useLocalDpi xmlns:a14="http://schemas.microsoft.com/office/drawing/2010/main"/>
              </a:ext>
            </a:extLst>
          </a:blip>
          <a:srcRect/>
          <a:stretch/>
        </p:blipFill>
        <p:spPr>
          <a:xfrm>
            <a:off x="6918181" y="1715992"/>
            <a:ext cx="4502880" cy="3339586"/>
          </a:xfrm>
          <a:prstGeom prst="rect">
            <a:avLst/>
          </a:prstGeom>
        </p:spPr>
      </p:pic>
      <p:sp>
        <p:nvSpPr>
          <p:cNvPr id="27" name="TextBox 26">
            <a:extLst>
              <a:ext uri="{FF2B5EF4-FFF2-40B4-BE49-F238E27FC236}">
                <a16:creationId xmlns:a16="http://schemas.microsoft.com/office/drawing/2014/main" id="{B1CC7CFF-F830-FD08-8A7F-5AEABB41D859}"/>
              </a:ext>
            </a:extLst>
          </p:cNvPr>
          <p:cNvSpPr txBox="1"/>
          <p:nvPr/>
        </p:nvSpPr>
        <p:spPr>
          <a:xfrm>
            <a:off x="7025087" y="1379686"/>
            <a:ext cx="3966728" cy="400110"/>
          </a:xfrm>
          <a:prstGeom prst="rect">
            <a:avLst/>
          </a:prstGeom>
          <a:noFill/>
        </p:spPr>
        <p:txBody>
          <a:bodyPr wrap="none" rtlCol="0">
            <a:spAutoFit/>
          </a:bodyPr>
          <a:lstStyle/>
          <a:p>
            <a:pPr algn="ctr"/>
            <a:r>
              <a:rPr lang="en-US" sz="2000" dirty="0">
                <a:solidFill>
                  <a:srgbClr val="0000FF"/>
                </a:solidFill>
              </a:rPr>
              <a:t>FFT of fit residuals of the wiggle plot</a:t>
            </a:r>
          </a:p>
        </p:txBody>
      </p:sp>
      <p:sp>
        <p:nvSpPr>
          <p:cNvPr id="29" name="Rectangle 28">
            <a:extLst>
              <a:ext uri="{FF2B5EF4-FFF2-40B4-BE49-F238E27FC236}">
                <a16:creationId xmlns:a16="http://schemas.microsoft.com/office/drawing/2014/main" id="{FD7961CB-56A7-96BE-6CC5-1E1834B48EEE}"/>
              </a:ext>
            </a:extLst>
          </p:cNvPr>
          <p:cNvSpPr/>
          <p:nvPr/>
        </p:nvSpPr>
        <p:spPr>
          <a:xfrm>
            <a:off x="462455" y="1182864"/>
            <a:ext cx="2112579" cy="41577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4C6AAFCB-1A84-D139-1FEE-DDC4114A864C}"/>
              </a:ext>
            </a:extLst>
          </p:cNvPr>
          <p:cNvGrpSpPr/>
          <p:nvPr/>
        </p:nvGrpSpPr>
        <p:grpSpPr>
          <a:xfrm>
            <a:off x="462455" y="1419975"/>
            <a:ext cx="5838953" cy="3265551"/>
            <a:chOff x="2913616" y="1279525"/>
            <a:chExt cx="5838953" cy="3265551"/>
          </a:xfrm>
        </p:grpSpPr>
        <p:sp>
          <p:nvSpPr>
            <p:cNvPr id="9" name="Rectangle 8">
              <a:extLst>
                <a:ext uri="{FF2B5EF4-FFF2-40B4-BE49-F238E27FC236}">
                  <a16:creationId xmlns:a16="http://schemas.microsoft.com/office/drawing/2014/main" id="{F52945E5-1CB9-DFD2-B7C6-D34553D15286}"/>
                </a:ext>
              </a:extLst>
            </p:cNvPr>
            <p:cNvSpPr/>
            <p:nvPr/>
          </p:nvSpPr>
          <p:spPr>
            <a:xfrm>
              <a:off x="2913616" y="2396236"/>
              <a:ext cx="1424302" cy="126124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Detector (Calorimeter)</a:t>
              </a:r>
            </a:p>
          </p:txBody>
        </p:sp>
        <p:cxnSp>
          <p:nvCxnSpPr>
            <p:cNvPr id="21" name="Straight Arrow Connector 20">
              <a:extLst>
                <a:ext uri="{FF2B5EF4-FFF2-40B4-BE49-F238E27FC236}">
                  <a16:creationId xmlns:a16="http://schemas.microsoft.com/office/drawing/2014/main" id="{E8A40E49-14C8-F226-BBBE-8DF04C09E9AE}"/>
                </a:ext>
              </a:extLst>
            </p:cNvPr>
            <p:cNvCxnSpPr/>
            <p:nvPr/>
          </p:nvCxnSpPr>
          <p:spPr>
            <a:xfrm>
              <a:off x="4372304" y="2793002"/>
              <a:ext cx="2017986" cy="0"/>
            </a:xfrm>
            <a:prstGeom prst="straightConnector1">
              <a:avLst/>
            </a:prstGeom>
            <a:ln w="1905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8B719B1-9AB6-E140-9E90-B6C78DC80225}"/>
                </a:ext>
              </a:extLst>
            </p:cNvPr>
            <p:cNvCxnSpPr>
              <a:cxnSpLocks/>
            </p:cNvCxnSpPr>
            <p:nvPr/>
          </p:nvCxnSpPr>
          <p:spPr>
            <a:xfrm>
              <a:off x="4372304" y="3213416"/>
              <a:ext cx="3048000" cy="0"/>
            </a:xfrm>
            <a:prstGeom prst="straightConnector1">
              <a:avLst/>
            </a:prstGeom>
            <a:ln w="1905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6EF07B4B-44ED-F45D-B8D7-7FAF41B2DCFA}"/>
                </a:ext>
              </a:extLst>
            </p:cNvPr>
            <p:cNvSpPr txBox="1"/>
            <p:nvPr/>
          </p:nvSpPr>
          <p:spPr>
            <a:xfrm>
              <a:off x="4463052" y="2354002"/>
              <a:ext cx="768159" cy="369332"/>
            </a:xfrm>
            <a:prstGeom prst="rect">
              <a:avLst/>
            </a:prstGeom>
            <a:noFill/>
          </p:spPr>
          <p:txBody>
            <a:bodyPr wrap="none" rtlCol="0">
              <a:spAutoFit/>
            </a:bodyPr>
            <a:lstStyle/>
            <a:p>
              <a:r>
                <a:rPr lang="en-US" dirty="0"/>
                <a:t>Closer</a:t>
              </a:r>
            </a:p>
          </p:txBody>
        </p:sp>
        <p:sp>
          <p:nvSpPr>
            <p:cNvPr id="24" name="TextBox 23">
              <a:extLst>
                <a:ext uri="{FF2B5EF4-FFF2-40B4-BE49-F238E27FC236}">
                  <a16:creationId xmlns:a16="http://schemas.microsoft.com/office/drawing/2014/main" id="{3B929D88-626A-29DE-3831-132DFF02A63B}"/>
                </a:ext>
              </a:extLst>
            </p:cNvPr>
            <p:cNvSpPr txBox="1"/>
            <p:nvPr/>
          </p:nvSpPr>
          <p:spPr>
            <a:xfrm>
              <a:off x="4463052" y="3367291"/>
              <a:ext cx="869341" cy="369332"/>
            </a:xfrm>
            <a:prstGeom prst="rect">
              <a:avLst/>
            </a:prstGeom>
            <a:noFill/>
          </p:spPr>
          <p:txBody>
            <a:bodyPr wrap="none" rtlCol="0">
              <a:spAutoFit/>
            </a:bodyPr>
            <a:lstStyle/>
            <a:p>
              <a:r>
                <a:rPr lang="en-US" dirty="0"/>
                <a:t>Farther</a:t>
              </a:r>
            </a:p>
          </p:txBody>
        </p:sp>
        <p:pic>
          <p:nvPicPr>
            <p:cNvPr id="3" name="그림 4">
              <a:extLst>
                <a:ext uri="{FF2B5EF4-FFF2-40B4-BE49-F238E27FC236}">
                  <a16:creationId xmlns:a16="http://schemas.microsoft.com/office/drawing/2014/main" id="{CE218438-D09A-B217-AABD-6CF55EEE3288}"/>
                </a:ext>
              </a:extLst>
            </p:cNvPr>
            <p:cNvPicPr>
              <a:picLocks noChangeAspect="1"/>
            </p:cNvPicPr>
            <p:nvPr/>
          </p:nvPicPr>
          <p:blipFill rotWithShape="1">
            <a:blip r:embed="rId11">
              <a:extLst>
                <a:ext uri="{28A0092B-C50C-407E-A947-70E740481C1C}">
                  <a14:useLocalDpi xmlns:a14="http://schemas.microsoft.com/office/drawing/2010/main" val="0"/>
                </a:ext>
              </a:extLst>
            </a:blip>
            <a:srcRect r="49922"/>
            <a:stretch/>
          </p:blipFill>
          <p:spPr>
            <a:xfrm>
              <a:off x="5241808" y="1279525"/>
              <a:ext cx="3510761" cy="3265551"/>
            </a:xfrm>
            <a:prstGeom prst="rect">
              <a:avLst/>
            </a:prstGeom>
          </p:spPr>
        </p:pic>
      </p:grpSp>
      <p:pic>
        <p:nvPicPr>
          <p:cNvPr id="30" name="Picture 29">
            <a:extLst>
              <a:ext uri="{FF2B5EF4-FFF2-40B4-BE49-F238E27FC236}">
                <a16:creationId xmlns:a16="http://schemas.microsoft.com/office/drawing/2014/main" id="{EF9A0CE4-DEBE-9BE2-8891-0A57A53BF796}"/>
              </a:ext>
            </a:extLst>
          </p:cNvPr>
          <p:cNvPicPr>
            <a:picLocks noChangeAspect="1"/>
          </p:cNvPicPr>
          <p:nvPr/>
        </p:nvPicPr>
        <p:blipFill>
          <a:blip r:embed="rId12"/>
          <a:stretch>
            <a:fillRect/>
          </a:stretch>
        </p:blipFill>
        <p:spPr>
          <a:xfrm>
            <a:off x="6280371" y="345414"/>
            <a:ext cx="5778500" cy="977900"/>
          </a:xfrm>
          <a:prstGeom prst="rect">
            <a:avLst/>
          </a:prstGeom>
        </p:spPr>
      </p:pic>
    </p:spTree>
    <p:extLst>
      <p:ext uri="{BB962C8B-B14F-4D97-AF65-F5344CB8AC3E}">
        <p14:creationId xmlns:p14="http://schemas.microsoft.com/office/powerpoint/2010/main" val="4980404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91285-0705-A3C8-C65E-2BE0B7B676DC}"/>
              </a:ext>
            </a:extLst>
          </p:cNvPr>
          <p:cNvSpPr>
            <a:spLocks noGrp="1"/>
          </p:cNvSpPr>
          <p:nvPr>
            <p:ph type="title"/>
          </p:nvPr>
        </p:nvSpPr>
        <p:spPr/>
        <p:txBody>
          <a:bodyPr/>
          <a:lstStyle/>
          <a:p>
            <a:r>
              <a:rPr lang="en-US" dirty="0"/>
              <a:t>Combination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2A140C7-2B3C-8DBE-702D-1F7CA485D907}"/>
                  </a:ext>
                </a:extLst>
              </p:cNvPr>
              <p:cNvSpPr>
                <a:spLocks noGrp="1"/>
              </p:cNvSpPr>
              <p:nvPr>
                <p:ph idx="1"/>
              </p:nvPr>
            </p:nvSpPr>
            <p:spPr/>
            <p:txBody>
              <a:bodyPr/>
              <a:lstStyle/>
              <a:p>
                <a:r>
                  <a:rPr lang="en-US" dirty="0"/>
                  <a:t>There were 7 independent groups (now 6) analyzed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𝜔</m:t>
                        </m:r>
                      </m:e>
                      <m:sub>
                        <m:r>
                          <a:rPr lang="en-US" b="0" i="1" smtClean="0">
                            <a:latin typeface="Cambria Math" panose="02040503050406030204" pitchFamily="18" charset="0"/>
                          </a:rPr>
                          <m:t>𝑎</m:t>
                        </m:r>
                      </m:sub>
                    </m:sSub>
                  </m:oMath>
                </a14:m>
                <a:r>
                  <a:rPr lang="en-US" dirty="0"/>
                  <a:t> in slightly different methods.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Estimated the analysis-to-analysis correlations by dedicated Monte-Carlo simulation studies.</a:t>
                </a:r>
              </a:p>
            </p:txBody>
          </p:sp>
        </mc:Choice>
        <mc:Fallback xmlns="">
          <p:sp>
            <p:nvSpPr>
              <p:cNvPr id="3" name="Content Placeholder 2">
                <a:extLst>
                  <a:ext uri="{FF2B5EF4-FFF2-40B4-BE49-F238E27FC236}">
                    <a16:creationId xmlns:a16="http://schemas.microsoft.com/office/drawing/2014/main" id="{D2A140C7-2B3C-8DBE-702D-1F7CA485D907}"/>
                  </a:ext>
                </a:extLst>
              </p:cNvPr>
              <p:cNvSpPr>
                <a:spLocks noGrp="1" noRot="1" noChangeAspect="1" noMove="1" noResize="1" noEditPoints="1" noAdjustHandles="1" noChangeArrowheads="1" noChangeShapeType="1" noTextEdit="1"/>
              </p:cNvSpPr>
              <p:nvPr>
                <p:ph idx="1"/>
              </p:nvPr>
            </p:nvSpPr>
            <p:spPr>
              <a:blipFill>
                <a:blip r:embed="rId2"/>
                <a:stretch>
                  <a:fillRect l="-659" t="-1205"/>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B349B632-E2C8-C627-283E-A278170F2128}"/>
              </a:ext>
            </a:extLst>
          </p:cNvPr>
          <p:cNvPicPr>
            <a:picLocks noChangeAspect="1"/>
          </p:cNvPicPr>
          <p:nvPr/>
        </p:nvPicPr>
        <p:blipFill>
          <a:blip r:embed="rId3"/>
          <a:stretch>
            <a:fillRect/>
          </a:stretch>
        </p:blipFill>
        <p:spPr>
          <a:xfrm>
            <a:off x="0" y="1798520"/>
            <a:ext cx="7502152" cy="2423344"/>
          </a:xfrm>
          <a:prstGeom prst="rect">
            <a:avLst/>
          </a:prstGeom>
        </p:spPr>
      </p:pic>
      <p:pic>
        <p:nvPicPr>
          <p:cNvPr id="5" name="Picture 4">
            <a:extLst>
              <a:ext uri="{FF2B5EF4-FFF2-40B4-BE49-F238E27FC236}">
                <a16:creationId xmlns:a16="http://schemas.microsoft.com/office/drawing/2014/main" id="{1ED00B04-CECD-CD5A-1004-CE89553FB59A}"/>
              </a:ext>
            </a:extLst>
          </p:cNvPr>
          <p:cNvPicPr>
            <a:picLocks noChangeAspect="1"/>
          </p:cNvPicPr>
          <p:nvPr/>
        </p:nvPicPr>
        <p:blipFill>
          <a:blip r:embed="rId4"/>
          <a:stretch>
            <a:fillRect/>
          </a:stretch>
        </p:blipFill>
        <p:spPr>
          <a:xfrm>
            <a:off x="7502152" y="2177979"/>
            <a:ext cx="4689847" cy="3166777"/>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F92AB8E-20A2-C7E2-1D62-EDACEEF7AE50}"/>
                  </a:ext>
                </a:extLst>
              </p:cNvPr>
              <p:cNvSpPr txBox="1"/>
              <p:nvPr/>
            </p:nvSpPr>
            <p:spPr>
              <a:xfrm>
                <a:off x="8765627" y="1738650"/>
                <a:ext cx="2895921" cy="369332"/>
              </a:xfrm>
              <a:prstGeom prst="rect">
                <a:avLst/>
              </a:prstGeom>
              <a:noFill/>
            </p:spPr>
            <p:txBody>
              <a:bodyPr wrap="none" rtlCol="0">
                <a:spAutoFit/>
              </a:bodyPr>
              <a:lstStyle/>
              <a:p>
                <a:r>
                  <a:rPr lang="en-US" dirty="0"/>
                  <a:t>Pull of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𝜔</m:t>
                        </m:r>
                      </m:e>
                      <m:sub>
                        <m:r>
                          <a:rPr lang="en-US" b="0" i="1" smtClean="0">
                            <a:latin typeface="Cambria Math" panose="02040503050406030204" pitchFamily="18" charset="0"/>
                          </a:rPr>
                          <m:t>𝑎</m:t>
                        </m:r>
                      </m:sub>
                    </m:sSub>
                  </m:oMath>
                </a14:m>
                <a:r>
                  <a:rPr lang="en-US" dirty="0"/>
                  <a:t> between 513 pairs</a:t>
                </a:r>
              </a:p>
            </p:txBody>
          </p:sp>
        </mc:Choice>
        <mc:Fallback xmlns="">
          <p:sp>
            <p:nvSpPr>
              <p:cNvPr id="6" name="TextBox 5">
                <a:extLst>
                  <a:ext uri="{FF2B5EF4-FFF2-40B4-BE49-F238E27FC236}">
                    <a16:creationId xmlns:a16="http://schemas.microsoft.com/office/drawing/2014/main" id="{4F92AB8E-20A2-C7E2-1D62-EDACEEF7AE50}"/>
                  </a:ext>
                </a:extLst>
              </p:cNvPr>
              <p:cNvSpPr txBox="1">
                <a:spLocks noRot="1" noChangeAspect="1" noMove="1" noResize="1" noEditPoints="1" noAdjustHandles="1" noChangeArrowheads="1" noChangeShapeType="1" noTextEdit="1"/>
              </p:cNvSpPr>
              <p:nvPr/>
            </p:nvSpPr>
            <p:spPr>
              <a:xfrm>
                <a:off x="8765627" y="1738650"/>
                <a:ext cx="2895921" cy="369332"/>
              </a:xfrm>
              <a:prstGeom prst="rect">
                <a:avLst/>
              </a:prstGeom>
              <a:blipFill>
                <a:blip r:embed="rId5"/>
                <a:stretch>
                  <a:fillRect l="-1747" t="-6452" r="-873" b="-22581"/>
                </a:stretch>
              </a:blipFill>
            </p:spPr>
            <p:txBody>
              <a:bodyPr/>
              <a:lstStyle/>
              <a:p>
                <a:r>
                  <a:rPr lang="en-US">
                    <a:noFill/>
                  </a:rPr>
                  <a:t> </a:t>
                </a:r>
              </a:p>
            </p:txBody>
          </p:sp>
        </mc:Fallback>
      </mc:AlternateContent>
    </p:spTree>
    <p:extLst>
      <p:ext uri="{BB962C8B-B14F-4D97-AF65-F5344CB8AC3E}">
        <p14:creationId xmlns:p14="http://schemas.microsoft.com/office/powerpoint/2010/main" val="631445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5895B-D7AC-CA3D-AB9C-74CD89FF370F}"/>
              </a:ext>
            </a:extLst>
          </p:cNvPr>
          <p:cNvSpPr>
            <a:spLocks noGrp="1"/>
          </p:cNvSpPr>
          <p:nvPr>
            <p:ph type="title"/>
          </p:nvPr>
        </p:nvSpPr>
        <p:spPr/>
        <p:txBody>
          <a:bodyPr/>
          <a:lstStyle/>
          <a:p>
            <a:r>
              <a:rPr lang="en-US" dirty="0"/>
              <a:t>Consistency Checks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E432633-7DD3-6039-CA20-009A0F508247}"/>
                  </a:ext>
                </a:extLst>
              </p:cNvPr>
              <p:cNvSpPr>
                <a:spLocks noGrp="1"/>
              </p:cNvSpPr>
              <p:nvPr>
                <p:ph idx="1"/>
              </p:nvPr>
            </p:nvSpPr>
            <p:spPr/>
            <p:txBody>
              <a:bodyPr/>
              <a:lstStyle/>
              <a:p>
                <a:r>
                  <a:rPr lang="en-US" dirty="0"/>
                  <a:t>Check if the fit parameters (especially blinded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𝜔</m:t>
                        </m:r>
                      </m:e>
                      <m:sub>
                        <m:r>
                          <a:rPr lang="en-US" b="0" i="1" smtClean="0">
                            <a:latin typeface="Cambria Math" panose="02040503050406030204" pitchFamily="18" charset="0"/>
                          </a:rPr>
                          <m:t>𝑎</m:t>
                        </m:r>
                      </m:sub>
                    </m:sSub>
                  </m:oMath>
                </a14:m>
                <a:r>
                  <a:rPr lang="en-US" dirty="0"/>
                  <a:t> (</a:t>
                </a:r>
                <a14:m>
                  <m:oMath xmlns:m="http://schemas.openxmlformats.org/officeDocument/2006/math">
                    <m:r>
                      <a:rPr lang="en-US" i="1" dirty="0" smtClean="0">
                        <a:latin typeface="Cambria Math" panose="02040503050406030204" pitchFamily="18" charset="0"/>
                      </a:rPr>
                      <m:t>=</m:t>
                    </m:r>
                    <m:r>
                      <a:rPr lang="en-US" b="0" i="1" dirty="0" smtClean="0">
                        <a:latin typeface="Cambria Math" panose="02040503050406030204" pitchFamily="18" charset="0"/>
                      </a:rPr>
                      <m:t>𝑅</m:t>
                    </m:r>
                  </m:oMath>
                </a14:m>
                <a:r>
                  <a:rPr lang="en-US" dirty="0"/>
                  <a:t>)) are consistent in different knobs.</a:t>
                </a:r>
              </a:p>
            </p:txBody>
          </p:sp>
        </mc:Choice>
        <mc:Fallback xmlns="">
          <p:sp>
            <p:nvSpPr>
              <p:cNvPr id="3" name="Content Placeholder 2">
                <a:extLst>
                  <a:ext uri="{FF2B5EF4-FFF2-40B4-BE49-F238E27FC236}">
                    <a16:creationId xmlns:a16="http://schemas.microsoft.com/office/drawing/2014/main" id="{0E432633-7DD3-6039-CA20-009A0F508247}"/>
                  </a:ext>
                </a:extLst>
              </p:cNvPr>
              <p:cNvSpPr>
                <a:spLocks noGrp="1" noRot="1" noChangeAspect="1" noMove="1" noResize="1" noEditPoints="1" noAdjustHandles="1" noChangeArrowheads="1" noChangeShapeType="1" noTextEdit="1"/>
              </p:cNvSpPr>
              <p:nvPr>
                <p:ph idx="1"/>
              </p:nvPr>
            </p:nvSpPr>
            <p:spPr>
              <a:blipFill>
                <a:blip r:embed="rId2"/>
                <a:stretch>
                  <a:fillRect l="-659" t="-1205"/>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ECD189D9-4007-FE13-6D7B-F74A7C68B571}"/>
              </a:ext>
            </a:extLst>
          </p:cNvPr>
          <p:cNvPicPr>
            <a:picLocks noChangeAspect="1"/>
          </p:cNvPicPr>
          <p:nvPr/>
        </p:nvPicPr>
        <p:blipFill>
          <a:blip r:embed="rId3"/>
          <a:stretch>
            <a:fillRect/>
          </a:stretch>
        </p:blipFill>
        <p:spPr>
          <a:xfrm>
            <a:off x="6248838" y="2780441"/>
            <a:ext cx="5701424" cy="3857200"/>
          </a:xfrm>
          <a:prstGeom prst="rect">
            <a:avLst/>
          </a:prstGeom>
        </p:spPr>
      </p:pic>
      <p:pic>
        <p:nvPicPr>
          <p:cNvPr id="5" name="Picture 4">
            <a:extLst>
              <a:ext uri="{FF2B5EF4-FFF2-40B4-BE49-F238E27FC236}">
                <a16:creationId xmlns:a16="http://schemas.microsoft.com/office/drawing/2014/main" id="{BE57865D-64BC-862C-4620-FC56BE1B2A57}"/>
              </a:ext>
            </a:extLst>
          </p:cNvPr>
          <p:cNvPicPr>
            <a:picLocks noChangeAspect="1"/>
          </p:cNvPicPr>
          <p:nvPr/>
        </p:nvPicPr>
        <p:blipFill>
          <a:blip r:embed="rId4"/>
          <a:stretch>
            <a:fillRect/>
          </a:stretch>
        </p:blipFill>
        <p:spPr>
          <a:xfrm>
            <a:off x="241738" y="2780441"/>
            <a:ext cx="5701424" cy="3857200"/>
          </a:xfrm>
          <a:prstGeom prst="rect">
            <a:avLst/>
          </a:prstGeom>
        </p:spPr>
      </p:pic>
      <p:sp>
        <p:nvSpPr>
          <p:cNvPr id="6" name="TextBox 5">
            <a:extLst>
              <a:ext uri="{FF2B5EF4-FFF2-40B4-BE49-F238E27FC236}">
                <a16:creationId xmlns:a16="http://schemas.microsoft.com/office/drawing/2014/main" id="{C348C9B2-53CF-4EFA-6C5C-65BB3C3FFF1E}"/>
              </a:ext>
            </a:extLst>
          </p:cNvPr>
          <p:cNvSpPr txBox="1"/>
          <p:nvPr/>
        </p:nvSpPr>
        <p:spPr>
          <a:xfrm>
            <a:off x="1177160" y="1828517"/>
            <a:ext cx="4572000" cy="984885"/>
          </a:xfrm>
          <a:prstGeom prst="rect">
            <a:avLst/>
          </a:prstGeom>
          <a:noFill/>
        </p:spPr>
        <p:txBody>
          <a:bodyPr wrap="square" rtlCol="0">
            <a:spAutoFit/>
          </a:bodyPr>
          <a:lstStyle/>
          <a:p>
            <a:pPr algn="ctr"/>
            <a:r>
              <a:rPr lang="en-US" sz="2800" dirty="0">
                <a:solidFill>
                  <a:srgbClr val="0000FF"/>
                </a:solidFill>
              </a:rPr>
              <a:t>Per detector</a:t>
            </a:r>
          </a:p>
          <a:p>
            <a:pPr algn="ctr"/>
            <a:r>
              <a:rPr lang="en-US" sz="1500" dirty="0">
                <a:solidFill>
                  <a:srgbClr val="0000FF"/>
                </a:solidFill>
              </a:rPr>
              <a:t>*A wave can appear if any beam dynamics effects that go around the ring were mistreated.</a:t>
            </a:r>
          </a:p>
        </p:txBody>
      </p:sp>
      <p:sp>
        <p:nvSpPr>
          <p:cNvPr id="8" name="TextBox 7">
            <a:extLst>
              <a:ext uri="{FF2B5EF4-FFF2-40B4-BE49-F238E27FC236}">
                <a16:creationId xmlns:a16="http://schemas.microsoft.com/office/drawing/2014/main" id="{F34606EB-0752-6E7B-79D8-891DE333F332}"/>
              </a:ext>
            </a:extLst>
          </p:cNvPr>
          <p:cNvSpPr txBox="1"/>
          <p:nvPr/>
        </p:nvSpPr>
        <p:spPr>
          <a:xfrm>
            <a:off x="7289074" y="1828517"/>
            <a:ext cx="4572000" cy="984885"/>
          </a:xfrm>
          <a:prstGeom prst="rect">
            <a:avLst/>
          </a:prstGeom>
          <a:noFill/>
        </p:spPr>
        <p:txBody>
          <a:bodyPr wrap="square" rtlCol="0">
            <a:spAutoFit/>
          </a:bodyPr>
          <a:lstStyle/>
          <a:p>
            <a:pPr algn="ctr"/>
            <a:r>
              <a:rPr lang="en-US" sz="2800" dirty="0">
                <a:solidFill>
                  <a:srgbClr val="0000FF"/>
                </a:solidFill>
              </a:rPr>
              <a:t>Fit start time</a:t>
            </a:r>
          </a:p>
          <a:p>
            <a:pPr algn="ctr"/>
            <a:r>
              <a:rPr lang="en-US" sz="1500" dirty="0">
                <a:solidFill>
                  <a:srgbClr val="0000FF"/>
                </a:solidFill>
              </a:rPr>
              <a:t>*It may diverge from the statistically allowed band if any slow-varying effects were mistreated.</a:t>
            </a:r>
          </a:p>
        </p:txBody>
      </p:sp>
    </p:spTree>
    <p:extLst>
      <p:ext uri="{BB962C8B-B14F-4D97-AF65-F5344CB8AC3E}">
        <p14:creationId xmlns:p14="http://schemas.microsoft.com/office/powerpoint/2010/main" val="23719830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F3F0420A-B91C-B1D9-76A0-3EEA5C4BB619}"/>
                  </a:ext>
                </a:extLst>
              </p:cNvPr>
              <p:cNvSpPr>
                <a:spLocks noGrp="1"/>
              </p:cNvSpPr>
              <p:nvPr>
                <p:ph type="title"/>
              </p:nvPr>
            </p:nvSpPr>
            <p:spPr/>
            <p:txBody>
              <a:bodyPr/>
              <a:lstStyle/>
              <a:p>
                <a:r>
                  <a:rPr lang="en-US" dirty="0"/>
                  <a:t>Other Muon </a:t>
                </a:r>
                <a14:m>
                  <m:oMath xmlns:m="http://schemas.openxmlformats.org/officeDocument/2006/math">
                    <m:r>
                      <a:rPr lang="en-US" b="0" i="1" smtClean="0">
                        <a:latin typeface="Cambria Math" panose="02040503050406030204" pitchFamily="18" charset="0"/>
                      </a:rPr>
                      <m:t>𝑔</m:t>
                    </m:r>
                    <m:r>
                      <a:rPr lang="en-US" b="0" i="1" smtClean="0">
                        <a:latin typeface="Cambria Math" panose="02040503050406030204" pitchFamily="18" charset="0"/>
                      </a:rPr>
                      <m:t>−2</m:t>
                    </m:r>
                  </m:oMath>
                </a14:m>
                <a:r>
                  <a:rPr lang="en-US" dirty="0"/>
                  <a:t> Talks in NuFact2024</a:t>
                </a:r>
              </a:p>
            </p:txBody>
          </p:sp>
        </mc:Choice>
        <mc:Fallback xmlns="">
          <p:sp>
            <p:nvSpPr>
              <p:cNvPr id="2" name="Title 1">
                <a:extLst>
                  <a:ext uri="{FF2B5EF4-FFF2-40B4-BE49-F238E27FC236}">
                    <a16:creationId xmlns:a16="http://schemas.microsoft.com/office/drawing/2014/main" id="{F3F0420A-B91C-B1D9-76A0-3EEA5C4BB619}"/>
                  </a:ext>
                </a:extLst>
              </p:cNvPr>
              <p:cNvSpPr>
                <a:spLocks noGrp="1" noRot="1" noChangeAspect="1" noMove="1" noResize="1" noEditPoints="1" noAdjustHandles="1" noChangeArrowheads="1" noChangeShapeType="1" noTextEdit="1"/>
              </p:cNvSpPr>
              <p:nvPr>
                <p:ph type="title"/>
              </p:nvPr>
            </p:nvSpPr>
            <p:spPr>
              <a:blipFill>
                <a:blip r:embed="rId2"/>
                <a:stretch>
                  <a:fillRect l="-2088" b="-7865"/>
                </a:stretch>
              </a:blipFill>
            </p:spPr>
            <p:txBody>
              <a:bodyPr/>
              <a:lstStyle/>
              <a:p>
                <a:r>
                  <a:rPr lang="en-US">
                    <a:noFill/>
                  </a:rPr>
                  <a:t> </a:t>
                </a:r>
              </a:p>
            </p:txBody>
          </p:sp>
        </mc:Fallback>
      </mc:AlternateContent>
      <p:sp>
        <p:nvSpPr>
          <p:cNvPr id="3" name="Content Placeholder 2">
            <a:extLst>
              <a:ext uri="{FF2B5EF4-FFF2-40B4-BE49-F238E27FC236}">
                <a16:creationId xmlns:a16="http://schemas.microsoft.com/office/drawing/2014/main" id="{2591A3DC-C298-B794-6464-9464B12E00C5}"/>
              </a:ext>
            </a:extLst>
          </p:cNvPr>
          <p:cNvSpPr>
            <a:spLocks noGrp="1"/>
          </p:cNvSpPr>
          <p:nvPr>
            <p:ph idx="1"/>
          </p:nvPr>
        </p:nvSpPr>
        <p:spPr>
          <a:xfrm>
            <a:off x="330925" y="1280160"/>
            <a:ext cx="11650867" cy="5250122"/>
          </a:xfrm>
        </p:spPr>
        <p:txBody>
          <a:bodyPr>
            <a:normAutofit lnSpcReduction="10000"/>
          </a:bodyPr>
          <a:lstStyle/>
          <a:p>
            <a:r>
              <a:rPr lang="en-US" dirty="0"/>
              <a:t>Theory</a:t>
            </a:r>
          </a:p>
          <a:p>
            <a:pPr lvl="1">
              <a:buFont typeface="Courier New" panose="02070309020205020404" pitchFamily="49" charset="0"/>
              <a:buChar char="o"/>
            </a:pPr>
            <a:r>
              <a:rPr lang="en-US" dirty="0"/>
              <a:t>(Thu) </a:t>
            </a:r>
            <a:r>
              <a:rPr lang="en-US" dirty="0">
                <a:hlinkClick r:id="rId3"/>
              </a:rPr>
              <a:t>Muon CLFV and g-2 theories</a:t>
            </a:r>
            <a:r>
              <a:rPr lang="en-US" dirty="0"/>
              <a:t>, Aida El-Khadra</a:t>
            </a:r>
          </a:p>
          <a:p>
            <a:pPr lvl="1">
              <a:buFont typeface="Courier New" panose="02070309020205020404" pitchFamily="49" charset="0"/>
              <a:buChar char="o"/>
            </a:pPr>
            <a:endParaRPr lang="en-US" dirty="0"/>
          </a:p>
          <a:p>
            <a:r>
              <a:rPr lang="en-US" dirty="0"/>
              <a:t>Experiment</a:t>
            </a:r>
          </a:p>
          <a:p>
            <a:pPr lvl="1">
              <a:buFont typeface="Courier New" panose="02070309020205020404" pitchFamily="49" charset="0"/>
              <a:buChar char="o"/>
            </a:pPr>
            <a:r>
              <a:rPr lang="en-US" dirty="0"/>
              <a:t>(This) </a:t>
            </a:r>
            <a:r>
              <a:rPr lang="en-US" dirty="0">
                <a:hlinkClick r:id="rId4"/>
              </a:rPr>
              <a:t>Anomalous Spin Precession Frequency Analysis in the Muon g-2 Experiment at Fermilab</a:t>
            </a:r>
            <a:r>
              <a:rPr lang="en-US" dirty="0"/>
              <a:t>, On Kim</a:t>
            </a:r>
          </a:p>
          <a:p>
            <a:pPr lvl="1">
              <a:buFont typeface="Courier New" panose="02070309020205020404" pitchFamily="49" charset="0"/>
              <a:buChar char="o"/>
            </a:pPr>
            <a:r>
              <a:rPr lang="en-US" dirty="0"/>
              <a:t>(Next) </a:t>
            </a:r>
            <a:r>
              <a:rPr lang="en-US" dirty="0">
                <a:hlinkClick r:id="rId5"/>
              </a:rPr>
              <a:t>Magnetic Field Analysis in the Muon g-2 Experiment</a:t>
            </a:r>
            <a:r>
              <a:rPr lang="en-US" dirty="0"/>
              <a:t>, David Kessler</a:t>
            </a:r>
          </a:p>
          <a:p>
            <a:pPr lvl="1">
              <a:buFont typeface="Courier New" panose="02070309020205020404" pitchFamily="49" charset="0"/>
              <a:buChar char="o"/>
            </a:pPr>
            <a:r>
              <a:rPr lang="en-US" dirty="0"/>
              <a:t>(</a:t>
            </a:r>
            <a:r>
              <a:rPr lang="en-US" dirty="0" err="1"/>
              <a:t>NNext</a:t>
            </a:r>
            <a:r>
              <a:rPr lang="en-US" dirty="0"/>
              <a:t>) </a:t>
            </a:r>
            <a:r>
              <a:rPr lang="en-US" dirty="0">
                <a:hlinkClick r:id="rId6"/>
              </a:rPr>
              <a:t>Beam dynamics corrections of the Muon g-2 Experiment at Fermilab</a:t>
            </a:r>
            <a:r>
              <a:rPr lang="en-US" dirty="0"/>
              <a:t>, David Tarazona</a:t>
            </a:r>
          </a:p>
          <a:p>
            <a:pPr lvl="1">
              <a:buFont typeface="Courier New" panose="02070309020205020404" pitchFamily="49" charset="0"/>
              <a:buChar char="o"/>
            </a:pPr>
            <a:r>
              <a:rPr lang="en-US" dirty="0"/>
              <a:t>(Mon) </a:t>
            </a:r>
            <a:r>
              <a:rPr lang="en-US" dirty="0">
                <a:hlinkClick r:id="rId7"/>
              </a:rPr>
              <a:t>A Dedicated Period of Magnetic Field Systematics Studies in the Muon g-2 Experiment at Fermilab</a:t>
            </a:r>
            <a:r>
              <a:rPr lang="en-US" dirty="0"/>
              <a:t>, Matt Bressler</a:t>
            </a:r>
          </a:p>
          <a:p>
            <a:pPr lvl="1">
              <a:buFont typeface="Courier New" panose="02070309020205020404" pitchFamily="49" charset="0"/>
              <a:buChar char="o"/>
            </a:pPr>
            <a:r>
              <a:rPr lang="en-US" dirty="0"/>
              <a:t>(Tue) </a:t>
            </a:r>
            <a:r>
              <a:rPr lang="en-US" dirty="0">
                <a:hlinkClick r:id="rId8"/>
              </a:rPr>
              <a:t>The Status of the Muon EDM Search with the Muon g-2 Experiment at Fermilab</a:t>
            </a:r>
            <a:r>
              <a:rPr lang="en-US" dirty="0"/>
              <a:t>, Gavin Hesketh</a:t>
            </a:r>
          </a:p>
          <a:p>
            <a:pPr lvl="1">
              <a:buFont typeface="Courier New" panose="02070309020205020404" pitchFamily="49" charset="0"/>
              <a:buChar char="o"/>
            </a:pPr>
            <a:r>
              <a:rPr lang="en-US" dirty="0"/>
              <a:t>(Wed) </a:t>
            </a:r>
            <a:r>
              <a:rPr lang="en-US" dirty="0">
                <a:hlinkClick r:id="rId9"/>
              </a:rPr>
              <a:t>Dark Matter Search in the Muon g-2 Experiment at Fermilab</a:t>
            </a:r>
            <a:r>
              <a:rPr lang="en-US" dirty="0"/>
              <a:t>, </a:t>
            </a:r>
            <a:r>
              <a:rPr lang="en-US" dirty="0" err="1"/>
              <a:t>Byungchul</a:t>
            </a:r>
            <a:r>
              <a:rPr lang="en-US" dirty="0"/>
              <a:t> Yu</a:t>
            </a:r>
          </a:p>
          <a:p>
            <a:pPr lvl="1">
              <a:buFont typeface="Courier New" panose="02070309020205020404" pitchFamily="49" charset="0"/>
              <a:buChar char="o"/>
            </a:pPr>
            <a:r>
              <a:rPr lang="en-US" dirty="0"/>
              <a:t>(Thu) </a:t>
            </a:r>
            <a:r>
              <a:rPr lang="en-US" dirty="0">
                <a:hlinkClick r:id="rId10"/>
              </a:rPr>
              <a:t>Muon CLFV and g-2 experiments</a:t>
            </a:r>
            <a:r>
              <a:rPr lang="en-US" dirty="0"/>
              <a:t>, Sophie Middleton</a:t>
            </a:r>
          </a:p>
          <a:p>
            <a:pPr marL="457200" lvl="1" indent="0">
              <a:buNone/>
            </a:pPr>
            <a:endParaRPr lang="en-US" dirty="0"/>
          </a:p>
          <a:p>
            <a:r>
              <a:rPr lang="en-US" dirty="0"/>
              <a:t>J-PARC g-2/EDM</a:t>
            </a:r>
          </a:p>
          <a:p>
            <a:pPr lvl="1">
              <a:buFont typeface="Courier New" panose="02070309020205020404" pitchFamily="49" charset="0"/>
              <a:buChar char="o"/>
            </a:pPr>
            <a:r>
              <a:rPr lang="en-US" dirty="0"/>
              <a:t>(Mon) </a:t>
            </a:r>
            <a:r>
              <a:rPr lang="en-US" dirty="0">
                <a:hlinkClick r:id="rId11"/>
              </a:rPr>
              <a:t>Status and prospect of the J-PARC muon g-2/EDM experiment</a:t>
            </a:r>
            <a:r>
              <a:rPr lang="en-US" dirty="0"/>
              <a:t>, </a:t>
            </a:r>
            <a:r>
              <a:rPr lang="en-US" dirty="0" err="1"/>
              <a:t>Kazuhito</a:t>
            </a:r>
            <a:r>
              <a:rPr lang="en-US" dirty="0"/>
              <a:t> Suzuki</a:t>
            </a:r>
          </a:p>
        </p:txBody>
      </p:sp>
    </p:spTree>
    <p:extLst>
      <p:ext uri="{BB962C8B-B14F-4D97-AF65-F5344CB8AC3E}">
        <p14:creationId xmlns:p14="http://schemas.microsoft.com/office/powerpoint/2010/main" val="13013533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04ECD-1B1A-2539-A9F5-5FFC487FA6F2}"/>
              </a:ext>
            </a:extLst>
          </p:cNvPr>
          <p:cNvSpPr>
            <a:spLocks noGrp="1"/>
          </p:cNvSpPr>
          <p:nvPr>
            <p:ph type="title"/>
          </p:nvPr>
        </p:nvSpPr>
        <p:spPr/>
        <p:txBody>
          <a:bodyPr/>
          <a:lstStyle/>
          <a:p>
            <a:r>
              <a:rPr lang="en-US" dirty="0"/>
              <a:t>Prospect – Systematics Improvement</a:t>
            </a:r>
          </a:p>
        </p:txBody>
      </p:sp>
      <p:pic>
        <p:nvPicPr>
          <p:cNvPr id="4" name="Picture 3">
            <a:extLst>
              <a:ext uri="{FF2B5EF4-FFF2-40B4-BE49-F238E27FC236}">
                <a16:creationId xmlns:a16="http://schemas.microsoft.com/office/drawing/2014/main" id="{52B8DA0B-84B1-7550-D290-A41FA31B2B0E}"/>
              </a:ext>
            </a:extLst>
          </p:cNvPr>
          <p:cNvPicPr>
            <a:picLocks noChangeAspect="1"/>
          </p:cNvPicPr>
          <p:nvPr/>
        </p:nvPicPr>
        <p:blipFill>
          <a:blip r:embed="rId2"/>
          <a:stretch>
            <a:fillRect/>
          </a:stretch>
        </p:blipFill>
        <p:spPr>
          <a:xfrm>
            <a:off x="947831" y="1595104"/>
            <a:ext cx="4202051" cy="5039758"/>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7310EB0-03BB-8997-C5F1-86BC6A0748F6}"/>
                  </a:ext>
                </a:extLst>
              </p:cNvPr>
              <p:cNvSpPr txBox="1"/>
              <p:nvPr/>
            </p:nvSpPr>
            <p:spPr>
              <a:xfrm>
                <a:off x="300789" y="3191520"/>
                <a:ext cx="51469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0000FF"/>
                              </a:solidFill>
                              <a:latin typeface="Cambria Math" panose="02040503050406030204" pitchFamily="18" charset="0"/>
                            </a:rPr>
                          </m:ctrlPr>
                        </m:sSubPr>
                        <m:e>
                          <m:r>
                            <a:rPr lang="en-US" b="0" i="1" smtClean="0">
                              <a:solidFill>
                                <a:srgbClr val="0000FF"/>
                              </a:solidFill>
                              <a:latin typeface="Cambria Math" panose="02040503050406030204" pitchFamily="18" charset="0"/>
                            </a:rPr>
                            <m:t>𝜔</m:t>
                          </m:r>
                        </m:e>
                        <m:sub>
                          <m:r>
                            <a:rPr lang="en-US" b="0" i="1" smtClean="0">
                              <a:solidFill>
                                <a:srgbClr val="0000FF"/>
                              </a:solidFill>
                              <a:latin typeface="Cambria Math" panose="02040503050406030204" pitchFamily="18" charset="0"/>
                            </a:rPr>
                            <m:t>𝑎</m:t>
                          </m:r>
                        </m:sub>
                      </m:sSub>
                    </m:oMath>
                  </m:oMathPara>
                </a14:m>
                <a:endParaRPr lang="en-US" dirty="0">
                  <a:solidFill>
                    <a:srgbClr val="0000FF"/>
                  </a:solidFill>
                </a:endParaRPr>
              </a:p>
            </p:txBody>
          </p:sp>
        </mc:Choice>
        <mc:Fallback xmlns="">
          <p:sp>
            <p:nvSpPr>
              <p:cNvPr id="6" name="TextBox 5">
                <a:extLst>
                  <a:ext uri="{FF2B5EF4-FFF2-40B4-BE49-F238E27FC236}">
                    <a16:creationId xmlns:a16="http://schemas.microsoft.com/office/drawing/2014/main" id="{B7310EB0-03BB-8997-C5F1-86BC6A0748F6}"/>
                  </a:ext>
                </a:extLst>
              </p:cNvPr>
              <p:cNvSpPr txBox="1">
                <a:spLocks noRot="1" noChangeAspect="1" noMove="1" noResize="1" noEditPoints="1" noAdjustHandles="1" noChangeArrowheads="1" noChangeShapeType="1" noTextEdit="1"/>
              </p:cNvSpPr>
              <p:nvPr/>
            </p:nvSpPr>
            <p:spPr>
              <a:xfrm>
                <a:off x="300789" y="3191520"/>
                <a:ext cx="514692" cy="369332"/>
              </a:xfrm>
              <a:prstGeom prst="rect">
                <a:avLst/>
              </a:prstGeom>
              <a:blipFill>
                <a:blip r:embed="rId3"/>
                <a:stretch>
                  <a:fillRect/>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17448F61-C292-9F6B-849F-6DB7BF6D6AAA}"/>
              </a:ext>
            </a:extLst>
          </p:cNvPr>
          <p:cNvSpPr txBox="1"/>
          <p:nvPr/>
        </p:nvSpPr>
        <p:spPr>
          <a:xfrm>
            <a:off x="300789" y="3944915"/>
            <a:ext cx="452368" cy="369332"/>
          </a:xfrm>
          <a:prstGeom prst="rect">
            <a:avLst/>
          </a:prstGeom>
          <a:noFill/>
        </p:spPr>
        <p:txBody>
          <a:bodyPr wrap="none" rtlCol="0">
            <a:spAutoFit/>
          </a:bodyPr>
          <a:lstStyle/>
          <a:p>
            <a:r>
              <a:rPr lang="en-US" dirty="0">
                <a:solidFill>
                  <a:srgbClr val="00B050"/>
                </a:solidFill>
              </a:rPr>
              <a:t>BD</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6263032-7AA1-8276-822F-EAEDB503A8EE}"/>
                  </a:ext>
                </a:extLst>
              </p:cNvPr>
              <p:cNvSpPr txBox="1"/>
              <p:nvPr/>
            </p:nvSpPr>
            <p:spPr>
              <a:xfrm>
                <a:off x="300789" y="4713042"/>
                <a:ext cx="512641" cy="39074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dirty="0" smtClean="0">
                              <a:solidFill>
                                <a:srgbClr val="FF0000"/>
                              </a:solidFill>
                              <a:latin typeface="Cambria Math" panose="02040503050406030204" pitchFamily="18" charset="0"/>
                            </a:rPr>
                          </m:ctrlPr>
                        </m:sSubPr>
                        <m:e>
                          <m:r>
                            <a:rPr lang="en-US" b="0" i="1" dirty="0" smtClean="0">
                              <a:solidFill>
                                <a:srgbClr val="FF0000"/>
                              </a:solidFill>
                              <a:latin typeface="Cambria Math" panose="02040503050406030204" pitchFamily="18" charset="0"/>
                            </a:rPr>
                            <m:t>𝜔</m:t>
                          </m:r>
                        </m:e>
                        <m:sub>
                          <m:r>
                            <a:rPr lang="en-US" b="0" i="1" dirty="0" smtClean="0">
                              <a:solidFill>
                                <a:srgbClr val="FF0000"/>
                              </a:solidFill>
                              <a:latin typeface="Cambria Math" panose="02040503050406030204" pitchFamily="18" charset="0"/>
                            </a:rPr>
                            <m:t>𝑝</m:t>
                          </m:r>
                        </m:sub>
                      </m:sSub>
                    </m:oMath>
                  </m:oMathPara>
                </a14:m>
                <a:endParaRPr lang="en-US" dirty="0">
                  <a:solidFill>
                    <a:srgbClr val="FF0000"/>
                  </a:solidFill>
                </a:endParaRPr>
              </a:p>
            </p:txBody>
          </p:sp>
        </mc:Choice>
        <mc:Fallback xmlns="">
          <p:sp>
            <p:nvSpPr>
              <p:cNvPr id="8" name="TextBox 7">
                <a:extLst>
                  <a:ext uri="{FF2B5EF4-FFF2-40B4-BE49-F238E27FC236}">
                    <a16:creationId xmlns:a16="http://schemas.microsoft.com/office/drawing/2014/main" id="{B6263032-7AA1-8276-822F-EAEDB503A8EE}"/>
                  </a:ext>
                </a:extLst>
              </p:cNvPr>
              <p:cNvSpPr txBox="1">
                <a:spLocks noRot="1" noChangeAspect="1" noMove="1" noResize="1" noEditPoints="1" noAdjustHandles="1" noChangeArrowheads="1" noChangeShapeType="1" noTextEdit="1"/>
              </p:cNvSpPr>
              <p:nvPr/>
            </p:nvSpPr>
            <p:spPr>
              <a:xfrm>
                <a:off x="300789" y="4713042"/>
                <a:ext cx="512641" cy="390748"/>
              </a:xfrm>
              <a:prstGeom prst="rect">
                <a:avLst/>
              </a:prstGeom>
              <a:blipFill>
                <a:blip r:embed="rId4"/>
                <a:stretch>
                  <a:fillRect b="-6452"/>
                </a:stretch>
              </a:blipFill>
            </p:spPr>
            <p:txBody>
              <a:bodyPr/>
              <a:lstStyle/>
              <a:p>
                <a:r>
                  <a:rPr lang="en-US">
                    <a:noFill/>
                  </a:rPr>
                  <a:t> </a:t>
                </a:r>
              </a:p>
            </p:txBody>
          </p:sp>
        </mc:Fallback>
      </mc:AlternateContent>
      <p:grpSp>
        <p:nvGrpSpPr>
          <p:cNvPr id="11" name="Group 10">
            <a:extLst>
              <a:ext uri="{FF2B5EF4-FFF2-40B4-BE49-F238E27FC236}">
                <a16:creationId xmlns:a16="http://schemas.microsoft.com/office/drawing/2014/main" id="{ECCCFB10-1EA3-CA21-075B-DEED840BFC34}"/>
              </a:ext>
            </a:extLst>
          </p:cNvPr>
          <p:cNvGrpSpPr/>
          <p:nvPr/>
        </p:nvGrpSpPr>
        <p:grpSpPr>
          <a:xfrm>
            <a:off x="5854324" y="1279951"/>
            <a:ext cx="5113432" cy="552278"/>
            <a:chOff x="194292" y="847301"/>
            <a:chExt cx="7783676" cy="840679"/>
          </a:xfrm>
        </p:grpSpPr>
        <p:pic>
          <p:nvPicPr>
            <p:cNvPr id="9" name="그림 12">
              <a:extLst>
                <a:ext uri="{FF2B5EF4-FFF2-40B4-BE49-F238E27FC236}">
                  <a16:creationId xmlns:a16="http://schemas.microsoft.com/office/drawing/2014/main" id="{F520020C-CBEA-7904-F4A1-12F4D6F0F20C}"/>
                </a:ext>
              </a:extLst>
            </p:cNvPr>
            <p:cNvPicPr>
              <a:picLocks noChangeAspect="1"/>
            </p:cNvPicPr>
            <p:nvPr/>
          </p:nvPicPr>
          <p:blipFill>
            <a:blip r:embed="rId5"/>
            <a:stretch>
              <a:fillRect/>
            </a:stretch>
          </p:blipFill>
          <p:spPr>
            <a:xfrm>
              <a:off x="1288913" y="847301"/>
              <a:ext cx="6689055" cy="818442"/>
            </a:xfrm>
            <a:prstGeom prst="rect">
              <a:avLst/>
            </a:prstGeom>
          </p:spPr>
        </p:pic>
        <p:pic>
          <p:nvPicPr>
            <p:cNvPr id="10" name="그림 13">
              <a:extLst>
                <a:ext uri="{FF2B5EF4-FFF2-40B4-BE49-F238E27FC236}">
                  <a16:creationId xmlns:a16="http://schemas.microsoft.com/office/drawing/2014/main" id="{D9DA86AC-1E49-6BA6-76A2-3AEEF0D77A04}"/>
                </a:ext>
              </a:extLst>
            </p:cNvPr>
            <p:cNvPicPr>
              <a:picLocks noChangeAspect="1"/>
            </p:cNvPicPr>
            <p:nvPr/>
          </p:nvPicPr>
          <p:blipFill rotWithShape="1">
            <a:blip r:embed="rId6"/>
            <a:srcRect r="9533"/>
            <a:stretch/>
          </p:blipFill>
          <p:spPr>
            <a:xfrm>
              <a:off x="194292" y="932983"/>
              <a:ext cx="1923171" cy="754997"/>
            </a:xfrm>
            <a:prstGeom prst="rect">
              <a:avLst/>
            </a:prstGeom>
          </p:spPr>
        </p:pic>
      </p:grpSp>
      <p:cxnSp>
        <p:nvCxnSpPr>
          <p:cNvPr id="13" name="Straight Connector 12">
            <a:extLst>
              <a:ext uri="{FF2B5EF4-FFF2-40B4-BE49-F238E27FC236}">
                <a16:creationId xmlns:a16="http://schemas.microsoft.com/office/drawing/2014/main" id="{E320FA3F-CD1C-DA08-553A-2611014C13DD}"/>
              </a:ext>
            </a:extLst>
          </p:cNvPr>
          <p:cNvCxnSpPr/>
          <p:nvPr/>
        </p:nvCxnSpPr>
        <p:spPr>
          <a:xfrm>
            <a:off x="330926" y="3613403"/>
            <a:ext cx="4556384" cy="0"/>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33DDF13-2314-B258-0418-895AAB77583D}"/>
              </a:ext>
            </a:extLst>
          </p:cNvPr>
          <p:cNvCxnSpPr/>
          <p:nvPr/>
        </p:nvCxnSpPr>
        <p:spPr>
          <a:xfrm>
            <a:off x="330926" y="4632906"/>
            <a:ext cx="4556384"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217A87F-A232-7AE7-3966-7FAB46E8D9EC}"/>
              </a:ext>
            </a:extLst>
          </p:cNvPr>
          <p:cNvCxnSpPr/>
          <p:nvPr/>
        </p:nvCxnSpPr>
        <p:spPr>
          <a:xfrm>
            <a:off x="330926" y="5253016"/>
            <a:ext cx="4556384"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224736C-B124-909C-115E-EDB41BAE5BD3}"/>
              </a:ext>
            </a:extLst>
          </p:cNvPr>
          <p:cNvSpPr txBox="1"/>
          <p:nvPr/>
        </p:nvSpPr>
        <p:spPr>
          <a:xfrm>
            <a:off x="6017132" y="2100278"/>
            <a:ext cx="3891002" cy="800219"/>
          </a:xfrm>
          <a:prstGeom prst="rect">
            <a:avLst/>
          </a:prstGeom>
          <a:noFill/>
        </p:spPr>
        <p:txBody>
          <a:bodyPr wrap="none" rtlCol="0">
            <a:spAutoFit/>
          </a:bodyPr>
          <a:lstStyle/>
          <a:p>
            <a:pPr algn="ctr"/>
            <a:r>
              <a:rPr lang="en-US" sz="2800" dirty="0">
                <a:solidFill>
                  <a:srgbClr val="7030A0"/>
                </a:solidFill>
              </a:rPr>
              <a:t>Run-4/5/6 improvements</a:t>
            </a:r>
            <a:br>
              <a:rPr lang="en-US" sz="2000" dirty="0"/>
            </a:br>
            <a:r>
              <a:rPr lang="en-US" dirty="0"/>
              <a:t>(No real estimates on systematics yet)</a:t>
            </a:r>
          </a:p>
        </p:txBody>
      </p:sp>
      <p:cxnSp>
        <p:nvCxnSpPr>
          <p:cNvPr id="18" name="Straight Arrow Connector 17">
            <a:extLst>
              <a:ext uri="{FF2B5EF4-FFF2-40B4-BE49-F238E27FC236}">
                <a16:creationId xmlns:a16="http://schemas.microsoft.com/office/drawing/2014/main" id="{D0E51218-37D1-23A7-333B-3769B33CACA1}"/>
              </a:ext>
            </a:extLst>
          </p:cNvPr>
          <p:cNvCxnSpPr>
            <a:cxnSpLocks/>
            <a:endCxn id="19" idx="1"/>
          </p:cNvCxnSpPr>
          <p:nvPr/>
        </p:nvCxnSpPr>
        <p:spPr>
          <a:xfrm flipV="1">
            <a:off x="4603531" y="3135850"/>
            <a:ext cx="1492469" cy="153888"/>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0E81EEEF-8E40-E43D-B667-7C7BCA240987}"/>
                  </a:ext>
                </a:extLst>
              </p:cNvPr>
              <p:cNvSpPr txBox="1"/>
              <p:nvPr/>
            </p:nvSpPr>
            <p:spPr>
              <a:xfrm>
                <a:off x="6096000" y="2981961"/>
                <a:ext cx="2718886" cy="307777"/>
              </a:xfrm>
              <a:prstGeom prst="rect">
                <a:avLst/>
              </a:prstGeom>
              <a:noFill/>
            </p:spPr>
            <p:txBody>
              <a:bodyPr wrap="none" rtlCol="0">
                <a:spAutoFit/>
              </a:bodyPr>
              <a:lstStyle/>
              <a:p>
                <a14:m>
                  <m:oMath xmlns:m="http://schemas.openxmlformats.org/officeDocument/2006/math">
                    <m:r>
                      <a:rPr lang="en-US" sz="1400" i="1" dirty="0" smtClean="0">
                        <a:latin typeface="Cambria Math" panose="02040503050406030204" pitchFamily="18" charset="0"/>
                      </a:rPr>
                      <m:t>~</m:t>
                    </m:r>
                    <m:r>
                      <a:rPr lang="en-US" sz="1400" b="0" i="1" dirty="0" smtClean="0">
                        <a:latin typeface="Cambria Math" panose="02040503050406030204" pitchFamily="18" charset="0"/>
                      </a:rPr>
                      <m:t>100</m:t>
                    </m:r>
                  </m:oMath>
                </a14:m>
                <a:r>
                  <a:rPr lang="en-US" sz="1400" dirty="0"/>
                  <a:t> (in total Runs 1-6), </a:t>
                </a:r>
                <a14:m>
                  <m:oMath xmlns:m="http://schemas.openxmlformats.org/officeDocument/2006/math">
                    <m:r>
                      <a:rPr lang="en-US" sz="1400" b="0" i="1" smtClean="0">
                        <a:latin typeface="Cambria Math" panose="02040503050406030204" pitchFamily="18" charset="0"/>
                      </a:rPr>
                      <m:t>~</m:t>
                    </m:r>
                  </m:oMath>
                </a14:m>
                <a:r>
                  <a:rPr lang="en-US" sz="1400" dirty="0"/>
                  <a:t>x4 stats</a:t>
                </a:r>
              </a:p>
            </p:txBody>
          </p:sp>
        </mc:Choice>
        <mc:Fallback xmlns="">
          <p:sp>
            <p:nvSpPr>
              <p:cNvPr id="19" name="TextBox 18">
                <a:extLst>
                  <a:ext uri="{FF2B5EF4-FFF2-40B4-BE49-F238E27FC236}">
                    <a16:creationId xmlns:a16="http://schemas.microsoft.com/office/drawing/2014/main" id="{0E81EEEF-8E40-E43D-B667-7C7BCA240987}"/>
                  </a:ext>
                </a:extLst>
              </p:cNvPr>
              <p:cNvSpPr txBox="1">
                <a:spLocks noRot="1" noChangeAspect="1" noMove="1" noResize="1" noEditPoints="1" noAdjustHandles="1" noChangeArrowheads="1" noChangeShapeType="1" noTextEdit="1"/>
              </p:cNvSpPr>
              <p:nvPr/>
            </p:nvSpPr>
            <p:spPr>
              <a:xfrm>
                <a:off x="6096000" y="2981961"/>
                <a:ext cx="2718886" cy="307777"/>
              </a:xfrm>
              <a:prstGeom prst="rect">
                <a:avLst/>
              </a:prstGeom>
              <a:blipFill>
                <a:blip r:embed="rId7"/>
                <a:stretch>
                  <a:fillRect t="-3846" b="-15385"/>
                </a:stretch>
              </a:blipFill>
            </p:spPr>
            <p:txBody>
              <a:bodyPr/>
              <a:lstStyle/>
              <a:p>
                <a:r>
                  <a:rPr lang="en-US">
                    <a:noFill/>
                  </a:rPr>
                  <a:t> </a:t>
                </a:r>
              </a:p>
            </p:txBody>
          </p:sp>
        </mc:Fallback>
      </mc:AlternateContent>
      <p:cxnSp>
        <p:nvCxnSpPr>
          <p:cNvPr id="20" name="Straight Arrow Connector 19">
            <a:extLst>
              <a:ext uri="{FF2B5EF4-FFF2-40B4-BE49-F238E27FC236}">
                <a16:creationId xmlns:a16="http://schemas.microsoft.com/office/drawing/2014/main" id="{CC5B3C79-4ED1-8F7F-57A5-85169837BF12}"/>
              </a:ext>
            </a:extLst>
          </p:cNvPr>
          <p:cNvCxnSpPr/>
          <p:nvPr/>
        </p:nvCxnSpPr>
        <p:spPr>
          <a:xfrm>
            <a:off x="4603531" y="3460530"/>
            <a:ext cx="1492469" cy="0"/>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F1B6E97A-8378-FC4C-2AB3-9D84B8E7BFFB}"/>
                  </a:ext>
                </a:extLst>
              </p:cNvPr>
              <p:cNvSpPr txBox="1"/>
              <p:nvPr/>
            </p:nvSpPr>
            <p:spPr>
              <a:xfrm>
                <a:off x="6096000" y="3297602"/>
                <a:ext cx="4067139" cy="307777"/>
              </a:xfrm>
              <a:prstGeom prst="rect">
                <a:avLst/>
              </a:prstGeom>
              <a:noFill/>
            </p:spPr>
            <p:txBody>
              <a:bodyPr wrap="none" rtlCol="0">
                <a:spAutoFit/>
              </a:bodyPr>
              <a:lstStyle/>
              <a:p>
                <a14:m>
                  <m:oMath xmlns:m="http://schemas.openxmlformats.org/officeDocument/2006/math">
                    <m:r>
                      <a:rPr lang="en-US" sz="1400" b="0" i="1" smtClean="0">
                        <a:latin typeface="Cambria Math" panose="02040503050406030204" pitchFamily="18" charset="0"/>
                      </a:rPr>
                      <m:t>~</m:t>
                    </m:r>
                  </m:oMath>
                </a14:m>
                <a:r>
                  <a:rPr lang="en-US" sz="1400" dirty="0"/>
                  <a:t>x10 reduction of CBO with the RF system (Run-5/6).</a:t>
                </a:r>
              </a:p>
            </p:txBody>
          </p:sp>
        </mc:Choice>
        <mc:Fallback xmlns="">
          <p:sp>
            <p:nvSpPr>
              <p:cNvPr id="23" name="TextBox 22">
                <a:extLst>
                  <a:ext uri="{FF2B5EF4-FFF2-40B4-BE49-F238E27FC236}">
                    <a16:creationId xmlns:a16="http://schemas.microsoft.com/office/drawing/2014/main" id="{F1B6E97A-8378-FC4C-2AB3-9D84B8E7BFFB}"/>
                  </a:ext>
                </a:extLst>
              </p:cNvPr>
              <p:cNvSpPr txBox="1">
                <a:spLocks noRot="1" noChangeAspect="1" noMove="1" noResize="1" noEditPoints="1" noAdjustHandles="1" noChangeArrowheads="1" noChangeShapeType="1" noTextEdit="1"/>
              </p:cNvSpPr>
              <p:nvPr/>
            </p:nvSpPr>
            <p:spPr>
              <a:xfrm>
                <a:off x="6096000" y="3297602"/>
                <a:ext cx="4067139" cy="307777"/>
              </a:xfrm>
              <a:prstGeom prst="rect">
                <a:avLst/>
              </a:prstGeom>
              <a:blipFill>
                <a:blip r:embed="rId8"/>
                <a:stretch>
                  <a:fillRect t="-4000" b="-20000"/>
                </a:stretch>
              </a:blipFill>
            </p:spPr>
            <p:txBody>
              <a:bodyPr/>
              <a:lstStyle/>
              <a:p>
                <a:r>
                  <a:rPr lang="en-US">
                    <a:noFill/>
                  </a:rPr>
                  <a:t> </a:t>
                </a:r>
              </a:p>
            </p:txBody>
          </p:sp>
        </mc:Fallback>
      </mc:AlternateContent>
      <p:cxnSp>
        <p:nvCxnSpPr>
          <p:cNvPr id="24" name="Straight Arrow Connector 23">
            <a:extLst>
              <a:ext uri="{FF2B5EF4-FFF2-40B4-BE49-F238E27FC236}">
                <a16:creationId xmlns:a16="http://schemas.microsoft.com/office/drawing/2014/main" id="{A94CA01F-2812-19BE-2BED-CF7A55CDA786}"/>
              </a:ext>
            </a:extLst>
          </p:cNvPr>
          <p:cNvCxnSpPr>
            <a:cxnSpLocks/>
          </p:cNvCxnSpPr>
          <p:nvPr/>
        </p:nvCxnSpPr>
        <p:spPr>
          <a:xfrm>
            <a:off x="4603531" y="3723288"/>
            <a:ext cx="1492469" cy="134009"/>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E07E4CF3-CC8A-F9CA-6397-5150798B95FA}"/>
              </a:ext>
            </a:extLst>
          </p:cNvPr>
          <p:cNvSpPr txBox="1"/>
          <p:nvPr/>
        </p:nvSpPr>
        <p:spPr>
          <a:xfrm>
            <a:off x="6096000" y="3703408"/>
            <a:ext cx="5241178" cy="523220"/>
          </a:xfrm>
          <a:prstGeom prst="rect">
            <a:avLst/>
          </a:prstGeom>
          <a:noFill/>
        </p:spPr>
        <p:txBody>
          <a:bodyPr wrap="none" rtlCol="0">
            <a:spAutoFit/>
          </a:bodyPr>
          <a:lstStyle/>
          <a:p>
            <a:r>
              <a:rPr lang="en-US" sz="1400" dirty="0"/>
              <a:t>New signal processing algorithm to suppress backgrounds/sidebands.</a:t>
            </a:r>
          </a:p>
          <a:p>
            <a:r>
              <a:rPr lang="en-US" sz="1400" dirty="0"/>
              <a:t>Verification with the new beam-monitoring system (</a:t>
            </a:r>
            <a:r>
              <a:rPr lang="en-US" sz="1400" dirty="0" err="1"/>
              <a:t>miniSciFi</a:t>
            </a:r>
            <a:r>
              <a:rPr lang="en-US" sz="1400" dirty="0"/>
              <a:t>).</a:t>
            </a:r>
          </a:p>
        </p:txBody>
      </p:sp>
      <p:cxnSp>
        <p:nvCxnSpPr>
          <p:cNvPr id="27" name="Straight Arrow Connector 26">
            <a:extLst>
              <a:ext uri="{FF2B5EF4-FFF2-40B4-BE49-F238E27FC236}">
                <a16:creationId xmlns:a16="http://schemas.microsoft.com/office/drawing/2014/main" id="{AAA2C8DE-F0E7-4249-DEBE-8C31FCC1DCA3}"/>
              </a:ext>
            </a:extLst>
          </p:cNvPr>
          <p:cNvCxnSpPr>
            <a:cxnSpLocks/>
          </p:cNvCxnSpPr>
          <p:nvPr/>
        </p:nvCxnSpPr>
        <p:spPr>
          <a:xfrm>
            <a:off x="4603531" y="4272563"/>
            <a:ext cx="1492469" cy="57281"/>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C26B5248-CDB8-3F0A-D770-967FEE8CE8D0}"/>
              </a:ext>
            </a:extLst>
          </p:cNvPr>
          <p:cNvSpPr txBox="1"/>
          <p:nvPr/>
        </p:nvSpPr>
        <p:spPr>
          <a:xfrm>
            <a:off x="6096000" y="4175955"/>
            <a:ext cx="4176913" cy="307777"/>
          </a:xfrm>
          <a:prstGeom prst="rect">
            <a:avLst/>
          </a:prstGeom>
          <a:noFill/>
        </p:spPr>
        <p:txBody>
          <a:bodyPr wrap="none" rtlCol="0">
            <a:spAutoFit/>
          </a:bodyPr>
          <a:lstStyle/>
          <a:p>
            <a:r>
              <a:rPr lang="en-US" sz="1400" dirty="0"/>
              <a:t>New tracker-based analysis method for cross-checking.</a:t>
            </a:r>
          </a:p>
        </p:txBody>
      </p:sp>
      <p:sp>
        <p:nvSpPr>
          <p:cNvPr id="30" name="TextBox 29">
            <a:extLst>
              <a:ext uri="{FF2B5EF4-FFF2-40B4-BE49-F238E27FC236}">
                <a16:creationId xmlns:a16="http://schemas.microsoft.com/office/drawing/2014/main" id="{6741783A-79AF-947F-E527-A1DE6A42299D}"/>
              </a:ext>
            </a:extLst>
          </p:cNvPr>
          <p:cNvSpPr txBox="1"/>
          <p:nvPr/>
        </p:nvSpPr>
        <p:spPr>
          <a:xfrm>
            <a:off x="6096000" y="5824311"/>
            <a:ext cx="6251455" cy="646331"/>
          </a:xfrm>
          <a:prstGeom prst="rect">
            <a:avLst/>
          </a:prstGeom>
          <a:noFill/>
        </p:spPr>
        <p:txBody>
          <a:bodyPr wrap="none" rtlCol="0">
            <a:spAutoFit/>
          </a:bodyPr>
          <a:lstStyle/>
          <a:p>
            <a:r>
              <a:rPr lang="en-US" dirty="0"/>
              <a:t>We have already surpassed the TDR systematics goal of 100 ppb.</a:t>
            </a:r>
          </a:p>
          <a:p>
            <a:r>
              <a:rPr lang="en-US" dirty="0"/>
              <a:t>And possibly even less for Run-4/5/6!</a:t>
            </a:r>
          </a:p>
        </p:txBody>
      </p:sp>
      <p:cxnSp>
        <p:nvCxnSpPr>
          <p:cNvPr id="31" name="Straight Arrow Connector 30">
            <a:extLst>
              <a:ext uri="{FF2B5EF4-FFF2-40B4-BE49-F238E27FC236}">
                <a16:creationId xmlns:a16="http://schemas.microsoft.com/office/drawing/2014/main" id="{9D323301-38CE-D692-9F37-578C1266E051}"/>
              </a:ext>
            </a:extLst>
          </p:cNvPr>
          <p:cNvCxnSpPr>
            <a:cxnSpLocks/>
          </p:cNvCxnSpPr>
          <p:nvPr/>
        </p:nvCxnSpPr>
        <p:spPr>
          <a:xfrm>
            <a:off x="4603531" y="4736505"/>
            <a:ext cx="1492469" cy="5728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BC4C8A29-B4E3-C75D-A035-691954A2F93D}"/>
              </a:ext>
            </a:extLst>
          </p:cNvPr>
          <p:cNvCxnSpPr>
            <a:cxnSpLocks/>
            <a:endCxn id="30" idx="1"/>
          </p:cNvCxnSpPr>
          <p:nvPr/>
        </p:nvCxnSpPr>
        <p:spPr>
          <a:xfrm>
            <a:off x="4603531" y="6023115"/>
            <a:ext cx="1492469" cy="124362"/>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AE4DDD66-EBA2-C457-68DD-0F9010E1B42D}"/>
              </a:ext>
            </a:extLst>
          </p:cNvPr>
          <p:cNvSpPr txBox="1"/>
          <p:nvPr/>
        </p:nvSpPr>
        <p:spPr>
          <a:xfrm>
            <a:off x="6096000" y="4519067"/>
            <a:ext cx="5563767" cy="523220"/>
          </a:xfrm>
          <a:prstGeom prst="rect">
            <a:avLst/>
          </a:prstGeom>
          <a:noFill/>
        </p:spPr>
        <p:txBody>
          <a:bodyPr wrap="none" rtlCol="0">
            <a:spAutoFit/>
          </a:bodyPr>
          <a:lstStyle/>
          <a:p>
            <a:r>
              <a:rPr lang="en-US" sz="1400" dirty="0"/>
              <a:t>More calibrations performed in more consistent ways + cross-calibrations.</a:t>
            </a:r>
          </a:p>
          <a:p>
            <a:r>
              <a:rPr lang="en-US" sz="1400" dirty="0"/>
              <a:t>Better understanding and handling of magnet drift.</a:t>
            </a:r>
          </a:p>
        </p:txBody>
      </p:sp>
      <p:cxnSp>
        <p:nvCxnSpPr>
          <p:cNvPr id="35" name="Straight Arrow Connector 34">
            <a:extLst>
              <a:ext uri="{FF2B5EF4-FFF2-40B4-BE49-F238E27FC236}">
                <a16:creationId xmlns:a16="http://schemas.microsoft.com/office/drawing/2014/main" id="{C8BB76D0-49A4-7100-5FDB-E56D44767F0E}"/>
              </a:ext>
            </a:extLst>
          </p:cNvPr>
          <p:cNvCxnSpPr>
            <a:cxnSpLocks/>
          </p:cNvCxnSpPr>
          <p:nvPr/>
        </p:nvCxnSpPr>
        <p:spPr>
          <a:xfrm>
            <a:off x="4603531" y="5020231"/>
            <a:ext cx="1492469" cy="1987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243F91B8-3FF4-2965-F72C-9404E411AA57}"/>
              </a:ext>
            </a:extLst>
          </p:cNvPr>
          <p:cNvSpPr txBox="1"/>
          <p:nvPr/>
        </p:nvSpPr>
        <p:spPr>
          <a:xfrm>
            <a:off x="6096000" y="5049981"/>
            <a:ext cx="5360185" cy="307777"/>
          </a:xfrm>
          <a:prstGeom prst="rect">
            <a:avLst/>
          </a:prstGeom>
          <a:noFill/>
        </p:spPr>
        <p:txBody>
          <a:bodyPr wrap="none" rtlCol="0">
            <a:spAutoFit/>
          </a:bodyPr>
          <a:lstStyle/>
          <a:p>
            <a:r>
              <a:rPr lang="en-US" sz="1400" dirty="0"/>
              <a:t>Significantly more and better measurements (spatial dependence, etc.).</a:t>
            </a:r>
          </a:p>
        </p:txBody>
      </p:sp>
      <p:sp>
        <p:nvSpPr>
          <p:cNvPr id="38" name="TextBox 37">
            <a:extLst>
              <a:ext uri="{FF2B5EF4-FFF2-40B4-BE49-F238E27FC236}">
                <a16:creationId xmlns:a16="http://schemas.microsoft.com/office/drawing/2014/main" id="{D6A0AA3C-87A3-1A96-A19C-5509AFB9F90C}"/>
              </a:ext>
            </a:extLst>
          </p:cNvPr>
          <p:cNvSpPr txBox="1"/>
          <p:nvPr/>
        </p:nvSpPr>
        <p:spPr>
          <a:xfrm>
            <a:off x="359007" y="1061523"/>
            <a:ext cx="5135765" cy="461665"/>
          </a:xfrm>
          <a:prstGeom prst="rect">
            <a:avLst/>
          </a:prstGeom>
          <a:noFill/>
        </p:spPr>
        <p:txBody>
          <a:bodyPr wrap="none" rtlCol="0">
            <a:spAutoFit/>
          </a:bodyPr>
          <a:lstStyle/>
          <a:p>
            <a:r>
              <a:rPr lang="en-US" sz="2400" dirty="0">
                <a:solidFill>
                  <a:srgbClr val="7030A0"/>
                </a:solidFill>
              </a:rPr>
              <a:t>Run-2/3 Result</a:t>
            </a:r>
            <a:r>
              <a:rPr lang="en-US" sz="2400" dirty="0"/>
              <a:t>: PRL </a:t>
            </a:r>
            <a:r>
              <a:rPr lang="en-US" sz="2400" b="1" dirty="0"/>
              <a:t>131</a:t>
            </a:r>
            <a:r>
              <a:rPr lang="en-US" sz="2400" dirty="0"/>
              <a:t>, 161802 (2023)</a:t>
            </a:r>
          </a:p>
        </p:txBody>
      </p:sp>
    </p:spTree>
    <p:extLst>
      <p:ext uri="{BB962C8B-B14F-4D97-AF65-F5344CB8AC3E}">
        <p14:creationId xmlns:p14="http://schemas.microsoft.com/office/powerpoint/2010/main" val="2485852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6" grpId="0"/>
      <p:bldP spid="29" grpId="0"/>
      <p:bldP spid="30" grpId="0"/>
      <p:bldP spid="34" grpId="0"/>
      <p:bldP spid="3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4D4D9-7C47-ACFD-9038-29B2A957586C}"/>
              </a:ext>
            </a:extLst>
          </p:cNvPr>
          <p:cNvSpPr>
            <a:spLocks noGrp="1"/>
          </p:cNvSpPr>
          <p:nvPr>
            <p:ph type="title"/>
          </p:nvPr>
        </p:nvSpPr>
        <p:spPr/>
        <p:txBody>
          <a:bodyPr>
            <a:normAutofit/>
          </a:bodyPr>
          <a:lstStyle/>
          <a:p>
            <a:r>
              <a:rPr lang="en-US" dirty="0"/>
              <a:t>Take-Home Messages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241C50F-7F07-EFA9-83C5-E51ED6C88870}"/>
                  </a:ext>
                </a:extLst>
              </p:cNvPr>
              <p:cNvSpPr>
                <a:spLocks noGrp="1"/>
              </p:cNvSpPr>
              <p:nvPr>
                <p:ph idx="1"/>
              </p:nvPr>
            </p:nvSpPr>
            <p:spPr>
              <a:xfrm>
                <a:off x="330926" y="1280160"/>
                <a:ext cx="11530148" cy="5908916"/>
              </a:xfrm>
            </p:spPr>
            <p:txBody>
              <a:bodyPr>
                <a:normAutofit/>
              </a:bodyPr>
              <a:lstStyle/>
              <a:p>
                <a:r>
                  <a:rPr lang="en-US" dirty="0"/>
                  <a:t>Fermilab Muon </a:t>
                </a:r>
                <a14:m>
                  <m:oMath xmlns:m="http://schemas.openxmlformats.org/officeDocument/2006/math">
                    <m:r>
                      <a:rPr lang="en-US" b="0" i="1" smtClean="0">
                        <a:latin typeface="Cambria Math" panose="02040503050406030204" pitchFamily="18" charset="0"/>
                      </a:rPr>
                      <m:t>𝑔</m:t>
                    </m:r>
                    <m:r>
                      <a:rPr lang="en-US" b="0" i="1" smtClean="0">
                        <a:latin typeface="Cambria Math" panose="02040503050406030204" pitchFamily="18" charset="0"/>
                      </a:rPr>
                      <m:t>−2</m:t>
                    </m:r>
                  </m:oMath>
                </a14:m>
                <a:r>
                  <a:rPr lang="en-US" dirty="0"/>
                  <a:t> finished data taking in June 2023.</a:t>
                </a:r>
              </a:p>
              <a:p>
                <a:r>
                  <a:rPr lang="en-US" dirty="0"/>
                  <a:t>Comparison to the Standard Model is in a vague state at the moment. Many ongoing efforts are being made in HVP communities to scrutinize the calculations.</a:t>
                </a:r>
              </a:p>
              <a:p>
                <a:r>
                  <a:rPr lang="en-US" dirty="0"/>
                  <a:t>The final result (Run-4/5/6 data taken in 2021-2023) analysis is underway. It is anticipated that the result will be published in 2025 with </a:t>
                </a:r>
                <a14:m>
                  <m:oMath xmlns:m="http://schemas.openxmlformats.org/officeDocument/2006/math">
                    <m:r>
                      <a:rPr lang="en-US" b="0" i="1" smtClean="0">
                        <a:latin typeface="Cambria Math" panose="02040503050406030204" pitchFamily="18" charset="0"/>
                      </a:rPr>
                      <m:t>~</m:t>
                    </m:r>
                  </m:oMath>
                </a14:m>
                <a:r>
                  <a:rPr lang="en-US" dirty="0"/>
                  <a:t>140 ppb precision. </a:t>
                </a:r>
              </a:p>
              <a:p>
                <a:pPr lvl="1">
                  <a:buFont typeface="Courier New" panose="02070309020205020404" pitchFamily="49" charset="0"/>
                  <a:buChar char="o"/>
                </a:pPr>
                <a:r>
                  <a:rPr lang="en-US" dirty="0"/>
                  <a:t>We met the TDR target statistics goal and likely will surpass the systematics goal.</a:t>
                </a:r>
              </a:p>
              <a:p>
                <a:pPr lvl="1">
                  <a:buFont typeface="Courier New" panose="02070309020205020404" pitchFamily="49" charset="0"/>
                  <a:buChar char="o"/>
                </a:pPr>
                <a:r>
                  <a:rPr lang="en-US" dirty="0"/>
                  <a:t>Many improvements have been made in systematics. For instance, Run-5/6 data was taken with the RF system, and CBO (one of the main systematic sources for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𝜔</m:t>
                        </m:r>
                      </m:e>
                      <m:sub>
                        <m:r>
                          <a:rPr lang="en-US" b="0" i="1" smtClean="0">
                            <a:latin typeface="Cambria Math" panose="02040503050406030204" pitchFamily="18" charset="0"/>
                          </a:rPr>
                          <m:t>𝑎</m:t>
                        </m:r>
                      </m:sub>
                    </m:sSub>
                  </m:oMath>
                </a14:m>
                <a:r>
                  <a:rPr lang="en-US" dirty="0"/>
                  <a:t>) was dramatically reduced.</a:t>
                </a:r>
              </a:p>
              <a:p>
                <a:r>
                  <a:rPr lang="en-US" dirty="0"/>
                  <a:t>BSM searches are underway using our data – EDM, CPT/LIV and DM.</a:t>
                </a:r>
              </a:p>
              <a:p>
                <a:pPr lvl="1">
                  <a:buFont typeface="Courier New" panose="02070309020205020404" pitchFamily="49" charset="0"/>
                  <a:buChar char="o"/>
                </a:pPr>
                <a:r>
                  <a:rPr lang="en-US" dirty="0"/>
                  <a:t>Don’t miss the talks about those in NuFACT2024:</a:t>
                </a:r>
              </a:p>
              <a:p>
                <a:pPr lvl="2">
                  <a:buFont typeface="Wingdings" pitchFamily="2" charset="2"/>
                  <a:buChar char="§"/>
                </a:pPr>
                <a:r>
                  <a:rPr lang="en-US" dirty="0"/>
                  <a:t>(Tue) </a:t>
                </a:r>
                <a:r>
                  <a:rPr lang="en-US" dirty="0">
                    <a:hlinkClick r:id="rId2"/>
                  </a:rPr>
                  <a:t>The Status of the Muon EDM Search with the Muon g-2 Experiment at Fermilab</a:t>
                </a:r>
                <a:r>
                  <a:rPr lang="en-US" dirty="0"/>
                  <a:t>, Gavin Hesketh</a:t>
                </a:r>
              </a:p>
              <a:p>
                <a:pPr lvl="2">
                  <a:buFont typeface="Wingdings" pitchFamily="2" charset="2"/>
                  <a:buChar char="§"/>
                </a:pPr>
                <a:r>
                  <a:rPr lang="en-US" dirty="0"/>
                  <a:t>(Wed) </a:t>
                </a:r>
                <a:r>
                  <a:rPr lang="en-US" dirty="0">
                    <a:hlinkClick r:id="rId3"/>
                  </a:rPr>
                  <a:t>Dark Matter Search in the Muon g-2 Experiment at Fermilab</a:t>
                </a:r>
                <a:r>
                  <a:rPr lang="en-US" dirty="0"/>
                  <a:t>, </a:t>
                </a:r>
                <a:r>
                  <a:rPr lang="en-US" dirty="0" err="1"/>
                  <a:t>Byungchul</a:t>
                </a:r>
                <a:r>
                  <a:rPr lang="en-US" dirty="0"/>
                  <a:t> Yu</a:t>
                </a:r>
              </a:p>
              <a:p>
                <a:r>
                  <a:rPr lang="en-US" dirty="0"/>
                  <a:t>Run-2/3 detailed analysis report: </a:t>
                </a:r>
                <a:r>
                  <a:rPr lang="en-US" dirty="0">
                    <a:hlinkClick r:id="rId4"/>
                  </a:rPr>
                  <a:t>arXiv:2402.15410</a:t>
                </a:r>
                <a:r>
                  <a:rPr lang="en-US" dirty="0"/>
                  <a:t> (PRD</a:t>
                </a:r>
                <a:r>
                  <a:rPr lang="en-US" b="1" dirty="0"/>
                  <a:t>110</a:t>
                </a:r>
                <a:r>
                  <a:rPr lang="en-US" dirty="0"/>
                  <a:t>, 032009).</a:t>
                </a:r>
              </a:p>
              <a:p>
                <a:endParaRPr lang="en-US" dirty="0"/>
              </a:p>
            </p:txBody>
          </p:sp>
        </mc:Choice>
        <mc:Fallback xmlns="">
          <p:sp>
            <p:nvSpPr>
              <p:cNvPr id="3" name="Content Placeholder 2">
                <a:extLst>
                  <a:ext uri="{FF2B5EF4-FFF2-40B4-BE49-F238E27FC236}">
                    <a16:creationId xmlns:a16="http://schemas.microsoft.com/office/drawing/2014/main" id="{5241C50F-7F07-EFA9-83C5-E51ED6C88870}"/>
                  </a:ext>
                </a:extLst>
              </p:cNvPr>
              <p:cNvSpPr>
                <a:spLocks noGrp="1" noRot="1" noChangeAspect="1" noMove="1" noResize="1" noEditPoints="1" noAdjustHandles="1" noChangeArrowheads="1" noChangeShapeType="1" noTextEdit="1"/>
              </p:cNvSpPr>
              <p:nvPr>
                <p:ph idx="1"/>
              </p:nvPr>
            </p:nvSpPr>
            <p:spPr>
              <a:xfrm>
                <a:off x="330926" y="1280160"/>
                <a:ext cx="11530148" cy="5908916"/>
              </a:xfrm>
              <a:blipFill>
                <a:blip r:embed="rId5"/>
                <a:stretch>
                  <a:fillRect l="-659" t="-1073"/>
                </a:stretch>
              </a:blipFill>
            </p:spPr>
            <p:txBody>
              <a:bodyPr/>
              <a:lstStyle/>
              <a:p>
                <a:r>
                  <a:rPr lang="en-US">
                    <a:noFill/>
                  </a:rPr>
                  <a:t> </a:t>
                </a:r>
              </a:p>
            </p:txBody>
          </p:sp>
        </mc:Fallback>
      </mc:AlternateContent>
    </p:spTree>
    <p:extLst>
      <p:ext uri="{BB962C8B-B14F-4D97-AF65-F5344CB8AC3E}">
        <p14:creationId xmlns:p14="http://schemas.microsoft.com/office/powerpoint/2010/main" val="5568202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726EC-B240-0EA9-9131-1F527EF0722D}"/>
              </a:ext>
            </a:extLst>
          </p:cNvPr>
          <p:cNvSpPr>
            <a:spLocks noGrp="1"/>
          </p:cNvSpPr>
          <p:nvPr>
            <p:ph type="title"/>
          </p:nvPr>
        </p:nvSpPr>
        <p:spPr/>
        <p:txBody>
          <a:bodyPr/>
          <a:lstStyle/>
          <a:p>
            <a:r>
              <a:rPr lang="en-US" dirty="0"/>
              <a:t>Acknowledgement</a:t>
            </a:r>
          </a:p>
        </p:txBody>
      </p:sp>
      <p:sp>
        <p:nvSpPr>
          <p:cNvPr id="3" name="Content Placeholder 2">
            <a:extLst>
              <a:ext uri="{FF2B5EF4-FFF2-40B4-BE49-F238E27FC236}">
                <a16:creationId xmlns:a16="http://schemas.microsoft.com/office/drawing/2014/main" id="{82DF587A-96D4-8B8E-8CCA-90C766E36617}"/>
              </a:ext>
            </a:extLst>
          </p:cNvPr>
          <p:cNvSpPr>
            <a:spLocks noGrp="1"/>
          </p:cNvSpPr>
          <p:nvPr>
            <p:ph idx="1"/>
          </p:nvPr>
        </p:nvSpPr>
        <p:spPr>
          <a:xfrm>
            <a:off x="330925" y="1280160"/>
            <a:ext cx="11763103" cy="5250122"/>
          </a:xfrm>
        </p:spPr>
        <p:txBody>
          <a:bodyPr>
            <a:normAutofit/>
          </a:bodyPr>
          <a:lstStyle/>
          <a:p>
            <a:r>
              <a:rPr lang="en-US" sz="2000" dirty="0"/>
              <a:t>Department of Energy (USA)</a:t>
            </a:r>
          </a:p>
          <a:p>
            <a:r>
              <a:rPr lang="en-US" sz="2000" dirty="0"/>
              <a:t>National Science Foundation (USA)</a:t>
            </a:r>
          </a:p>
          <a:p>
            <a:r>
              <a:rPr lang="en-US" sz="2000" dirty="0" err="1"/>
              <a:t>Istituto</a:t>
            </a:r>
            <a:r>
              <a:rPr lang="en-US" sz="2000" dirty="0"/>
              <a:t> Nazionale di </a:t>
            </a:r>
            <a:r>
              <a:rPr lang="en-US" sz="2000" dirty="0" err="1"/>
              <a:t>Fisica</a:t>
            </a:r>
            <a:r>
              <a:rPr lang="en-US" sz="2000" dirty="0"/>
              <a:t> </a:t>
            </a:r>
            <a:r>
              <a:rPr lang="en-US" sz="2000" dirty="0" err="1"/>
              <a:t>Nucleare</a:t>
            </a:r>
            <a:r>
              <a:rPr lang="en-US" sz="2000" dirty="0"/>
              <a:t> (Italy)</a:t>
            </a:r>
          </a:p>
          <a:p>
            <a:r>
              <a:rPr lang="en-US" sz="2000" dirty="0"/>
              <a:t>Science and Technology Facilities Council (UK)</a:t>
            </a:r>
          </a:p>
          <a:p>
            <a:r>
              <a:rPr lang="en-US" sz="2000" dirty="0"/>
              <a:t>Royal Society (UK)</a:t>
            </a:r>
          </a:p>
          <a:p>
            <a:r>
              <a:rPr lang="en-US" sz="2000" dirty="0"/>
              <a:t>Leverhulme Trust (UK)</a:t>
            </a:r>
          </a:p>
          <a:p>
            <a:r>
              <a:rPr lang="en-US" sz="2000" dirty="0"/>
              <a:t>European Union's Horizon 2020</a:t>
            </a:r>
          </a:p>
          <a:p>
            <a:r>
              <a:rPr lang="en-US" sz="2000" dirty="0"/>
              <a:t>Strong 2020 (EU)</a:t>
            </a:r>
          </a:p>
          <a:p>
            <a:r>
              <a:rPr lang="en-US" sz="2000" dirty="0"/>
              <a:t>German Research Foundation (DFG)</a:t>
            </a:r>
          </a:p>
          <a:p>
            <a:r>
              <a:rPr lang="en-US" sz="2000" dirty="0"/>
              <a:t>National Natural Science Foundation of China</a:t>
            </a:r>
          </a:p>
          <a:p>
            <a:r>
              <a:rPr lang="en-US" sz="2000" dirty="0"/>
              <a:t>MSIP, NRF and IBS-R017-D1 (Republic of Korea)</a:t>
            </a:r>
          </a:p>
        </p:txBody>
      </p:sp>
      <p:pic>
        <p:nvPicPr>
          <p:cNvPr id="4" name="Picture 20" descr="National Natural Science Foundation of China">
            <a:extLst>
              <a:ext uri="{FF2B5EF4-FFF2-40B4-BE49-F238E27FC236}">
                <a16:creationId xmlns:a16="http://schemas.microsoft.com/office/drawing/2014/main" id="{479C0332-7186-FE56-D261-4451CA6C2E6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497244" y="4331216"/>
            <a:ext cx="3555606" cy="7269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C Logos | U.S. DOE Office of Science (SC)">
            <a:extLst>
              <a:ext uri="{FF2B5EF4-FFF2-40B4-BE49-F238E27FC236}">
                <a16:creationId xmlns:a16="http://schemas.microsoft.com/office/drawing/2014/main" id="{98357EAC-584D-F7B3-E44F-A1F8C09C798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52366" y="282184"/>
            <a:ext cx="2120557" cy="6866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C0EF4648-17A4-A3C4-9D58-CB418D354B7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780361" y="152382"/>
            <a:ext cx="960995" cy="9609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0E4C2158-FE17-6B9D-26BA-4EEEA81316E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362657" y="1202784"/>
            <a:ext cx="1201791" cy="6075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STFC Logo new — FREYA">
            <a:extLst>
              <a:ext uri="{FF2B5EF4-FFF2-40B4-BE49-F238E27FC236}">
                <a16:creationId xmlns:a16="http://schemas.microsoft.com/office/drawing/2014/main" id="{A7A40791-D883-36FA-4D31-11C461ED085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445489" y="1923391"/>
            <a:ext cx="2367806" cy="6075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4" descr="National Research Foundation (South Korea) (NRF)">
            <a:extLst>
              <a:ext uri="{FF2B5EF4-FFF2-40B4-BE49-F238E27FC236}">
                <a16:creationId xmlns:a16="http://schemas.microsoft.com/office/drawing/2014/main" id="{752CA094-656E-CDB3-58BB-109498E0FD1E}"/>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8224974" y="5145312"/>
            <a:ext cx="1863388" cy="5745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6" descr="DFG, German Research Foundation">
            <a:extLst>
              <a:ext uri="{FF2B5EF4-FFF2-40B4-BE49-F238E27FC236}">
                <a16:creationId xmlns:a16="http://schemas.microsoft.com/office/drawing/2014/main" id="{9AA4ED09-1DE0-DD70-07E3-529BB1E3F605}"/>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634332" y="3923630"/>
            <a:ext cx="2373589" cy="30065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October: Royal Society URFs | News and features | University ...">
            <a:extLst>
              <a:ext uri="{FF2B5EF4-FFF2-40B4-BE49-F238E27FC236}">
                <a16:creationId xmlns:a16="http://schemas.microsoft.com/office/drawing/2014/main" id="{40716CE1-B167-C26B-9E7A-68F0C874855D}"/>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785870" y="1188557"/>
            <a:ext cx="1058422" cy="69594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ECRYPT">
            <a:extLst>
              <a:ext uri="{FF2B5EF4-FFF2-40B4-BE49-F238E27FC236}">
                <a16:creationId xmlns:a16="http://schemas.microsoft.com/office/drawing/2014/main" id="{06AD3B87-CC82-895B-A64F-1AA6AE97DDA4}"/>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003917" y="2658414"/>
            <a:ext cx="2048933" cy="62578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close-up of a logo&#10;&#10;Description automatically generated">
            <a:extLst>
              <a:ext uri="{FF2B5EF4-FFF2-40B4-BE49-F238E27FC236}">
                <a16:creationId xmlns:a16="http://schemas.microsoft.com/office/drawing/2014/main" id="{90EA3FC2-4636-EE80-DB1B-91F43EEAEFB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109309" y="2656562"/>
            <a:ext cx="1815653" cy="606925"/>
          </a:xfrm>
          <a:prstGeom prst="rect">
            <a:avLst/>
          </a:prstGeom>
        </p:spPr>
      </p:pic>
      <p:pic>
        <p:nvPicPr>
          <p:cNvPr id="15" name="Picture 2" descr="STRONG-2020: EU-Project for the Investigation of Strong ...">
            <a:extLst>
              <a:ext uri="{FF2B5EF4-FFF2-40B4-BE49-F238E27FC236}">
                <a16:creationId xmlns:a16="http://schemas.microsoft.com/office/drawing/2014/main" id="{236F0870-EAE5-55EB-816E-0427563672C8}"/>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8673598" y="3347239"/>
            <a:ext cx="2213526" cy="51226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F64D92C6-ADDA-4B5F-ACC0-D66F05812597}"/>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825587" y="5047471"/>
            <a:ext cx="1360016" cy="73933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Institute for Basic Science IBS | Smart Water Magazine">
            <a:extLst>
              <a:ext uri="{FF2B5EF4-FFF2-40B4-BE49-F238E27FC236}">
                <a16:creationId xmlns:a16="http://schemas.microsoft.com/office/drawing/2014/main" id="{2A1A350E-B575-86F3-AAC5-B4EC8B2B9C44}"/>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0241334" y="5016424"/>
            <a:ext cx="859109" cy="859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88960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1B81A0-74C2-2B2C-7694-E5603BC73A4C}"/>
              </a:ext>
            </a:extLst>
          </p:cNvPr>
          <p:cNvPicPr>
            <a:picLocks noChangeAspect="1"/>
          </p:cNvPicPr>
          <p:nvPr/>
        </p:nvPicPr>
        <p:blipFill>
          <a:blip r:embed="rId2"/>
          <a:stretch>
            <a:fillRect/>
          </a:stretch>
        </p:blipFill>
        <p:spPr>
          <a:xfrm>
            <a:off x="1166648" y="0"/>
            <a:ext cx="9858704" cy="7394028"/>
          </a:xfrm>
          <a:prstGeom prst="rect">
            <a:avLst/>
          </a:prstGeom>
        </p:spPr>
      </p:pic>
      <p:sp>
        <p:nvSpPr>
          <p:cNvPr id="4" name="TextBox 3">
            <a:extLst>
              <a:ext uri="{FF2B5EF4-FFF2-40B4-BE49-F238E27FC236}">
                <a16:creationId xmlns:a16="http://schemas.microsoft.com/office/drawing/2014/main" id="{1A6DD76C-FF57-0B32-AA60-A4C6658B65E9}"/>
              </a:ext>
            </a:extLst>
          </p:cNvPr>
          <p:cNvSpPr txBox="1"/>
          <p:nvPr/>
        </p:nvSpPr>
        <p:spPr>
          <a:xfrm>
            <a:off x="1924026" y="5706776"/>
            <a:ext cx="8343952" cy="1015663"/>
          </a:xfrm>
          <a:prstGeom prst="rect">
            <a:avLst/>
          </a:prstGeom>
          <a:noFill/>
        </p:spPr>
        <p:txBody>
          <a:bodyPr wrap="none" rtlCol="0">
            <a:spAutoFit/>
          </a:bodyPr>
          <a:lstStyle/>
          <a:p>
            <a:pPr algn="ctr"/>
            <a:r>
              <a:rPr lang="en-US" sz="6000" dirty="0">
                <a:solidFill>
                  <a:srgbClr val="0000FF"/>
                </a:solidFill>
              </a:rPr>
              <a:t>Thanks for your attention!</a:t>
            </a:r>
          </a:p>
        </p:txBody>
      </p:sp>
      <p:sp>
        <p:nvSpPr>
          <p:cNvPr id="6" name="TextBox 5">
            <a:extLst>
              <a:ext uri="{FF2B5EF4-FFF2-40B4-BE49-F238E27FC236}">
                <a16:creationId xmlns:a16="http://schemas.microsoft.com/office/drawing/2014/main" id="{38D9F9DE-B6D5-956F-202F-02D551C1C9E4}"/>
              </a:ext>
            </a:extLst>
          </p:cNvPr>
          <p:cNvSpPr txBox="1"/>
          <p:nvPr/>
        </p:nvSpPr>
        <p:spPr>
          <a:xfrm>
            <a:off x="1174864" y="1313450"/>
            <a:ext cx="9029972" cy="430887"/>
          </a:xfrm>
          <a:prstGeom prst="rect">
            <a:avLst/>
          </a:prstGeom>
          <a:noFill/>
        </p:spPr>
        <p:txBody>
          <a:bodyPr wrap="none" rtlCol="0">
            <a:spAutoFit/>
          </a:bodyPr>
          <a:lstStyle/>
          <a:p>
            <a:pPr algn="ctr"/>
            <a:r>
              <a:rPr lang="en-US" sz="2200" dirty="0">
                <a:solidFill>
                  <a:srgbClr val="FFFF00"/>
                </a:solidFill>
              </a:rPr>
              <a:t>April 17-19, 2024 Collaboration Meeting at Argonne National Laboratory, USA</a:t>
            </a:r>
          </a:p>
        </p:txBody>
      </p:sp>
    </p:spTree>
    <p:extLst>
      <p:ext uri="{BB962C8B-B14F-4D97-AF65-F5344CB8AC3E}">
        <p14:creationId xmlns:p14="http://schemas.microsoft.com/office/powerpoint/2010/main" val="35154088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C5EB2-BEB0-4655-24F6-EDB95CDC7892}"/>
              </a:ext>
            </a:extLst>
          </p:cNvPr>
          <p:cNvSpPr>
            <a:spLocks noGrp="1"/>
          </p:cNvSpPr>
          <p:nvPr>
            <p:ph type="title"/>
          </p:nvPr>
        </p:nvSpPr>
        <p:spPr/>
        <p:txBody>
          <a:bodyPr/>
          <a:lstStyle/>
          <a:p>
            <a:r>
              <a:rPr lang="en-US" dirty="0"/>
              <a:t>Backups</a:t>
            </a:r>
          </a:p>
        </p:txBody>
      </p:sp>
      <p:sp>
        <p:nvSpPr>
          <p:cNvPr id="3" name="Text Placeholder 2">
            <a:extLst>
              <a:ext uri="{FF2B5EF4-FFF2-40B4-BE49-F238E27FC236}">
                <a16:creationId xmlns:a16="http://schemas.microsoft.com/office/drawing/2014/main" id="{88876D06-4D0C-11AA-D937-7FACB333F11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6267142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9B897-F1B2-2901-E4D2-3A9BF3D1B6EC}"/>
              </a:ext>
            </a:extLst>
          </p:cNvPr>
          <p:cNvSpPr>
            <a:spLocks noGrp="1"/>
          </p:cNvSpPr>
          <p:nvPr>
            <p:ph type="title"/>
          </p:nvPr>
        </p:nvSpPr>
        <p:spPr/>
        <p:txBody>
          <a:bodyPr/>
          <a:lstStyle/>
          <a:p>
            <a:r>
              <a:rPr lang="en-US" dirty="0"/>
              <a:t>Progress – Analysis Focus</a:t>
            </a:r>
          </a:p>
        </p:txBody>
      </p:sp>
      <p:sp>
        <p:nvSpPr>
          <p:cNvPr id="4" name="Content Placeholder 2">
            <a:extLst>
              <a:ext uri="{FF2B5EF4-FFF2-40B4-BE49-F238E27FC236}">
                <a16:creationId xmlns:a16="http://schemas.microsoft.com/office/drawing/2014/main" id="{C753D4EB-B9CC-2EB5-EA57-C4F4BBF07C2F}"/>
              </a:ext>
            </a:extLst>
          </p:cNvPr>
          <p:cNvSpPr>
            <a:spLocks noGrp="1"/>
          </p:cNvSpPr>
          <p:nvPr>
            <p:ph idx="1"/>
          </p:nvPr>
        </p:nvSpPr>
        <p:spPr>
          <a:xfrm>
            <a:off x="330926" y="1280160"/>
            <a:ext cx="11530148" cy="5250122"/>
          </a:xfrm>
        </p:spPr>
        <p:txBody>
          <a:bodyPr/>
          <a:lstStyle/>
          <a:p>
            <a:pPr marL="0" indent="0" algn="ctr">
              <a:lnSpc>
                <a:spcPct val="110000"/>
              </a:lnSpc>
              <a:buNone/>
            </a:pPr>
            <a:r>
              <a:rPr lang="en-US" sz="2800" i="1" dirty="0"/>
              <a:t>“You already published two results for Run-1 and 2/3, so all the analysis tools must have been already established. Isn’t it like now you just put 4/5/6 data into the machinery and get the results out right away?”</a:t>
            </a:r>
            <a:endParaRPr lang="en-US" i="1" dirty="0"/>
          </a:p>
          <a:p>
            <a:endParaRPr lang="en-US" dirty="0"/>
          </a:p>
          <a:p>
            <a:r>
              <a:rPr lang="en-US" dirty="0"/>
              <a:t>Nope, that’s not really what it looks like.</a:t>
            </a:r>
          </a:p>
          <a:p>
            <a:pPr lvl="1">
              <a:buFont typeface="Courier New" panose="02070309020205020404" pitchFamily="49" charset="0"/>
              <a:buChar char="o"/>
            </a:pPr>
            <a:r>
              <a:rPr lang="en-US" dirty="0"/>
              <a:t>More data gives us a better resolution for investigating systematics. We always try to comprehend the data as best as we can. It’s worthwhile to put more time/resources into understanding better!</a:t>
            </a:r>
          </a:p>
          <a:p>
            <a:pPr lvl="1">
              <a:buFont typeface="Courier New" panose="02070309020205020404" pitchFamily="49" charset="0"/>
              <a:buChar char="o"/>
            </a:pPr>
            <a:r>
              <a:rPr lang="en-US" dirty="0"/>
              <a:t>We also have newly introduced systems/techniques used in Run-4/5/6 data-taking and analysis. Those are supposed to improve our analysis, but they definitely need scrutiny.</a:t>
            </a:r>
          </a:p>
          <a:p>
            <a:pPr lvl="1">
              <a:buFont typeface="Courier New" panose="02070309020205020404" pitchFamily="49" charset="0"/>
              <a:buChar char="o"/>
            </a:pPr>
            <a:r>
              <a:rPr lang="en-US" dirty="0"/>
              <a:t>Processing more data (&gt;5 PB of raw data for Runs-4/5/6) takes significantly more time, too. Not just for reconstructing/validating/analyzing the data, but we want to carefully do all consistency checks, e.g., across various external parameters (temperature, pressure, etc.), beam/detector parameters (energy, time, beam-condition, etc.), consistency among various simulation programs, analyzer groups, analysis methods, etc. We also undergo intense reviews on all analyses to gain more confidence.</a:t>
            </a:r>
          </a:p>
        </p:txBody>
      </p:sp>
    </p:spTree>
    <p:extLst>
      <p:ext uri="{BB962C8B-B14F-4D97-AF65-F5344CB8AC3E}">
        <p14:creationId xmlns:p14="http://schemas.microsoft.com/office/powerpoint/2010/main" val="3419326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9B897-F1B2-2901-E4D2-3A9BF3D1B6EC}"/>
              </a:ext>
            </a:extLst>
          </p:cNvPr>
          <p:cNvSpPr>
            <a:spLocks noGrp="1"/>
          </p:cNvSpPr>
          <p:nvPr>
            <p:ph type="title"/>
          </p:nvPr>
        </p:nvSpPr>
        <p:spPr/>
        <p:txBody>
          <a:bodyPr/>
          <a:lstStyle/>
          <a:p>
            <a:r>
              <a:rPr lang="en-US" dirty="0"/>
              <a:t>Progress – Analysis Focus</a:t>
            </a:r>
          </a:p>
        </p:txBody>
      </p:sp>
      <p:sp>
        <p:nvSpPr>
          <p:cNvPr id="3" name="Oval 2">
            <a:extLst>
              <a:ext uri="{FF2B5EF4-FFF2-40B4-BE49-F238E27FC236}">
                <a16:creationId xmlns:a16="http://schemas.microsoft.com/office/drawing/2014/main" id="{B5690337-578F-AC55-365F-4BCABA9B4A35}"/>
              </a:ext>
            </a:extLst>
          </p:cNvPr>
          <p:cNvSpPr/>
          <p:nvPr/>
        </p:nvSpPr>
        <p:spPr>
          <a:xfrm>
            <a:off x="3983423" y="945931"/>
            <a:ext cx="3930869" cy="3930869"/>
          </a:xfrm>
          <a:prstGeom prst="ellipse">
            <a:avLst/>
          </a:prstGeom>
          <a:noFill/>
          <a:ln w="1905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FE17F80-0B1F-062F-4AC7-FB4DC03EDA06}"/>
              </a:ext>
            </a:extLst>
          </p:cNvPr>
          <p:cNvSpPr/>
          <p:nvPr/>
        </p:nvSpPr>
        <p:spPr>
          <a:xfrm>
            <a:off x="1748138" y="2596055"/>
            <a:ext cx="4935147" cy="3930869"/>
          </a:xfrm>
          <a:prstGeom prst="ellipse">
            <a:avLst/>
          </a:prstGeom>
          <a:no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A75AECE-49B0-5394-E77B-A22789C56638}"/>
              </a:ext>
            </a:extLst>
          </p:cNvPr>
          <p:cNvSpPr/>
          <p:nvPr/>
        </p:nvSpPr>
        <p:spPr>
          <a:xfrm>
            <a:off x="5219467" y="2596055"/>
            <a:ext cx="4471074" cy="3930869"/>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09ACCD5-6295-5EA6-4F13-5378EC8DC023}"/>
                  </a:ext>
                </a:extLst>
              </p:cNvPr>
              <p:cNvSpPr txBox="1"/>
              <p:nvPr/>
            </p:nvSpPr>
            <p:spPr>
              <a:xfrm>
                <a:off x="2774576" y="863825"/>
                <a:ext cx="1952201" cy="553998"/>
              </a:xfrm>
              <a:prstGeom prst="rect">
                <a:avLst/>
              </a:prstGeom>
              <a:noFill/>
            </p:spPr>
            <p:txBody>
              <a:bodyPr wrap="none" rtlCol="0">
                <a:spAutoFit/>
              </a:bodyPr>
              <a:lstStyle/>
              <a:p>
                <a14:m>
                  <m:oMath xmlns:m="http://schemas.openxmlformats.org/officeDocument/2006/math">
                    <m:sSub>
                      <m:sSubPr>
                        <m:ctrlPr>
                          <a:rPr lang="en-US" sz="3000" b="0" i="1" smtClean="0">
                            <a:solidFill>
                              <a:srgbClr val="0000FF"/>
                            </a:solidFill>
                            <a:latin typeface="Cambria Math" panose="02040503050406030204" pitchFamily="18" charset="0"/>
                          </a:rPr>
                        </m:ctrlPr>
                      </m:sSubPr>
                      <m:e>
                        <m:r>
                          <a:rPr lang="en-US" sz="3000" b="0" i="1" smtClean="0">
                            <a:solidFill>
                              <a:srgbClr val="0000FF"/>
                            </a:solidFill>
                            <a:latin typeface="Cambria Math" panose="02040503050406030204" pitchFamily="18" charset="0"/>
                          </a:rPr>
                          <m:t>𝜔</m:t>
                        </m:r>
                      </m:e>
                      <m:sub>
                        <m:r>
                          <a:rPr lang="en-US" sz="3000" b="0" i="1" smtClean="0">
                            <a:solidFill>
                              <a:srgbClr val="0000FF"/>
                            </a:solidFill>
                            <a:latin typeface="Cambria Math" panose="02040503050406030204" pitchFamily="18" charset="0"/>
                          </a:rPr>
                          <m:t>𝑎</m:t>
                        </m:r>
                      </m:sub>
                    </m:sSub>
                  </m:oMath>
                </a14:m>
                <a:r>
                  <a:rPr lang="en-US" sz="3000" dirty="0">
                    <a:solidFill>
                      <a:srgbClr val="0000FF"/>
                    </a:solidFill>
                  </a:rPr>
                  <a:t> analysis</a:t>
                </a:r>
              </a:p>
            </p:txBody>
          </p:sp>
        </mc:Choice>
        <mc:Fallback xmlns="">
          <p:sp>
            <p:nvSpPr>
              <p:cNvPr id="12" name="TextBox 11">
                <a:extLst>
                  <a:ext uri="{FF2B5EF4-FFF2-40B4-BE49-F238E27FC236}">
                    <a16:creationId xmlns:a16="http://schemas.microsoft.com/office/drawing/2014/main" id="{709ACCD5-6295-5EA6-4F13-5378EC8DC023}"/>
                  </a:ext>
                </a:extLst>
              </p:cNvPr>
              <p:cNvSpPr txBox="1">
                <a:spLocks noRot="1" noChangeAspect="1" noMove="1" noResize="1" noEditPoints="1" noAdjustHandles="1" noChangeArrowheads="1" noChangeShapeType="1" noTextEdit="1"/>
              </p:cNvSpPr>
              <p:nvPr/>
            </p:nvSpPr>
            <p:spPr>
              <a:xfrm>
                <a:off x="2774576" y="863825"/>
                <a:ext cx="1952201" cy="553998"/>
              </a:xfrm>
              <a:prstGeom prst="rect">
                <a:avLst/>
              </a:prstGeom>
              <a:blipFill>
                <a:blip r:embed="rId2"/>
                <a:stretch>
                  <a:fillRect t="-13636" r="-6494" b="-31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FE95B40-0261-AE81-E1F6-1498C62F8369}"/>
                  </a:ext>
                </a:extLst>
              </p:cNvPr>
              <p:cNvSpPr txBox="1"/>
              <p:nvPr/>
            </p:nvSpPr>
            <p:spPr>
              <a:xfrm>
                <a:off x="9104139" y="5893299"/>
                <a:ext cx="3016339" cy="589585"/>
              </a:xfrm>
              <a:prstGeom prst="rect">
                <a:avLst/>
              </a:prstGeom>
              <a:noFill/>
            </p:spPr>
            <p:txBody>
              <a:bodyPr wrap="none" rtlCol="0">
                <a:spAutoFit/>
              </a:bodyPr>
              <a:lstStyle/>
              <a:p>
                <a:r>
                  <a:rPr lang="en-US" sz="3000" b="0" dirty="0">
                    <a:solidFill>
                      <a:srgbClr val="FF0000"/>
                    </a:solidFill>
                  </a:rPr>
                  <a:t>Field (</a:t>
                </a:r>
                <a14:m>
                  <m:oMath xmlns:m="http://schemas.openxmlformats.org/officeDocument/2006/math">
                    <m:sSub>
                      <m:sSubPr>
                        <m:ctrlPr>
                          <a:rPr lang="en-US" sz="3000" b="0" i="1" smtClean="0">
                            <a:solidFill>
                              <a:srgbClr val="FF0000"/>
                            </a:solidFill>
                            <a:latin typeface="Cambria Math" panose="02040503050406030204" pitchFamily="18" charset="0"/>
                          </a:rPr>
                        </m:ctrlPr>
                      </m:sSubPr>
                      <m:e>
                        <m:r>
                          <a:rPr lang="en-US" sz="3000" b="0" i="1" smtClean="0">
                            <a:solidFill>
                              <a:srgbClr val="FF0000"/>
                            </a:solidFill>
                            <a:latin typeface="Cambria Math" panose="02040503050406030204" pitchFamily="18" charset="0"/>
                          </a:rPr>
                          <m:t>𝜔</m:t>
                        </m:r>
                      </m:e>
                      <m:sub>
                        <m:r>
                          <a:rPr lang="en-US" sz="3000" b="0" i="1" smtClean="0">
                            <a:solidFill>
                              <a:srgbClr val="FF0000"/>
                            </a:solidFill>
                            <a:latin typeface="Cambria Math" panose="02040503050406030204" pitchFamily="18" charset="0"/>
                          </a:rPr>
                          <m:t>𝑝</m:t>
                        </m:r>
                      </m:sub>
                    </m:sSub>
                  </m:oMath>
                </a14:m>
                <a:r>
                  <a:rPr lang="en-US" sz="3000" dirty="0">
                    <a:solidFill>
                      <a:srgbClr val="FF0000"/>
                    </a:solidFill>
                  </a:rPr>
                  <a:t>) analysis</a:t>
                </a:r>
              </a:p>
            </p:txBody>
          </p:sp>
        </mc:Choice>
        <mc:Fallback xmlns="">
          <p:sp>
            <p:nvSpPr>
              <p:cNvPr id="13" name="TextBox 12">
                <a:extLst>
                  <a:ext uri="{FF2B5EF4-FFF2-40B4-BE49-F238E27FC236}">
                    <a16:creationId xmlns:a16="http://schemas.microsoft.com/office/drawing/2014/main" id="{AFE95B40-0261-AE81-E1F6-1498C62F8369}"/>
                  </a:ext>
                </a:extLst>
              </p:cNvPr>
              <p:cNvSpPr txBox="1">
                <a:spLocks noRot="1" noChangeAspect="1" noMove="1" noResize="1" noEditPoints="1" noAdjustHandles="1" noChangeArrowheads="1" noChangeShapeType="1" noTextEdit="1"/>
              </p:cNvSpPr>
              <p:nvPr/>
            </p:nvSpPr>
            <p:spPr>
              <a:xfrm>
                <a:off x="9104139" y="5893299"/>
                <a:ext cx="3016339" cy="589585"/>
              </a:xfrm>
              <a:prstGeom prst="rect">
                <a:avLst/>
              </a:prstGeom>
              <a:blipFill>
                <a:blip r:embed="rId3"/>
                <a:stretch>
                  <a:fillRect l="-4603" t="-10638" r="-3347" b="-25532"/>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45652CD7-9CFE-CA1F-B192-08D8E28EE4C0}"/>
              </a:ext>
            </a:extLst>
          </p:cNvPr>
          <p:cNvSpPr txBox="1"/>
          <p:nvPr/>
        </p:nvSpPr>
        <p:spPr>
          <a:xfrm>
            <a:off x="143029" y="5982700"/>
            <a:ext cx="2635658" cy="553998"/>
          </a:xfrm>
          <a:prstGeom prst="rect">
            <a:avLst/>
          </a:prstGeom>
          <a:noFill/>
        </p:spPr>
        <p:txBody>
          <a:bodyPr wrap="none" rtlCol="0">
            <a:spAutoFit/>
          </a:bodyPr>
          <a:lstStyle/>
          <a:p>
            <a:r>
              <a:rPr lang="en-US" sz="3000" b="0" dirty="0">
                <a:solidFill>
                  <a:srgbClr val="00B050"/>
                </a:solidFill>
              </a:rPr>
              <a:t>Beam dynamics</a:t>
            </a:r>
            <a:endParaRPr lang="en-US" sz="3000" dirty="0">
              <a:solidFill>
                <a:srgbClr val="00B050"/>
              </a:solidFill>
            </a:endParaRPr>
          </a:p>
        </p:txBody>
      </p:sp>
      <p:sp>
        <p:nvSpPr>
          <p:cNvPr id="15" name="TextBox 14">
            <a:extLst>
              <a:ext uri="{FF2B5EF4-FFF2-40B4-BE49-F238E27FC236}">
                <a16:creationId xmlns:a16="http://schemas.microsoft.com/office/drawing/2014/main" id="{9CA05E33-77C5-143A-1449-E4A92092140C}"/>
              </a:ext>
            </a:extLst>
          </p:cNvPr>
          <p:cNvSpPr txBox="1"/>
          <p:nvPr/>
        </p:nvSpPr>
        <p:spPr>
          <a:xfrm>
            <a:off x="4063218" y="2775106"/>
            <a:ext cx="808235" cy="523220"/>
          </a:xfrm>
          <a:prstGeom prst="rect">
            <a:avLst/>
          </a:prstGeom>
          <a:noFill/>
        </p:spPr>
        <p:txBody>
          <a:bodyPr wrap="none" rtlCol="0">
            <a:spAutoFit/>
          </a:bodyPr>
          <a:lstStyle/>
          <a:p>
            <a:r>
              <a:rPr lang="en-US" sz="2800" dirty="0"/>
              <a:t>CBO</a:t>
            </a:r>
          </a:p>
        </p:txBody>
      </p:sp>
      <p:sp>
        <p:nvSpPr>
          <p:cNvPr id="16" name="TextBox 15">
            <a:extLst>
              <a:ext uri="{FF2B5EF4-FFF2-40B4-BE49-F238E27FC236}">
                <a16:creationId xmlns:a16="http://schemas.microsoft.com/office/drawing/2014/main" id="{2398093D-4155-7ECC-B0D6-4DD669AF794A}"/>
              </a:ext>
            </a:extLst>
          </p:cNvPr>
          <p:cNvSpPr txBox="1"/>
          <p:nvPr/>
        </p:nvSpPr>
        <p:spPr>
          <a:xfrm>
            <a:off x="4530411" y="1673472"/>
            <a:ext cx="2240934" cy="523220"/>
          </a:xfrm>
          <a:prstGeom prst="rect">
            <a:avLst/>
          </a:prstGeom>
          <a:noFill/>
        </p:spPr>
        <p:txBody>
          <a:bodyPr wrap="none" rtlCol="0">
            <a:spAutoFit/>
          </a:bodyPr>
          <a:lstStyle/>
          <a:p>
            <a:r>
              <a:rPr lang="en-US" sz="2800" dirty="0"/>
              <a:t>Slow variation</a:t>
            </a:r>
          </a:p>
        </p:txBody>
      </p:sp>
      <p:sp>
        <p:nvSpPr>
          <p:cNvPr id="17" name="TextBox 16">
            <a:extLst>
              <a:ext uri="{FF2B5EF4-FFF2-40B4-BE49-F238E27FC236}">
                <a16:creationId xmlns:a16="http://schemas.microsoft.com/office/drawing/2014/main" id="{F1A77AFE-8125-8580-7686-230CAC9F0194}"/>
              </a:ext>
            </a:extLst>
          </p:cNvPr>
          <p:cNvSpPr txBox="1"/>
          <p:nvPr/>
        </p:nvSpPr>
        <p:spPr>
          <a:xfrm>
            <a:off x="5338078" y="2218318"/>
            <a:ext cx="1749197" cy="461665"/>
          </a:xfrm>
          <a:prstGeom prst="rect">
            <a:avLst/>
          </a:prstGeom>
          <a:noFill/>
        </p:spPr>
        <p:txBody>
          <a:bodyPr wrap="none" rtlCol="0">
            <a:spAutoFit/>
          </a:bodyPr>
          <a:lstStyle/>
          <a:p>
            <a:r>
              <a:rPr lang="en-US" sz="2400" dirty="0"/>
              <a:t>Muon losses</a:t>
            </a:r>
          </a:p>
        </p:txBody>
      </p:sp>
      <p:sp>
        <p:nvSpPr>
          <p:cNvPr id="18" name="TextBox 17">
            <a:extLst>
              <a:ext uri="{FF2B5EF4-FFF2-40B4-BE49-F238E27FC236}">
                <a16:creationId xmlns:a16="http://schemas.microsoft.com/office/drawing/2014/main" id="{932E4BE4-7FA3-5656-4020-73DF6D161702}"/>
              </a:ext>
            </a:extLst>
          </p:cNvPr>
          <p:cNvSpPr txBox="1"/>
          <p:nvPr/>
        </p:nvSpPr>
        <p:spPr>
          <a:xfrm>
            <a:off x="7092373" y="4702206"/>
            <a:ext cx="2124428" cy="461665"/>
          </a:xfrm>
          <a:prstGeom prst="rect">
            <a:avLst/>
          </a:prstGeom>
          <a:noFill/>
        </p:spPr>
        <p:txBody>
          <a:bodyPr wrap="none" rtlCol="0">
            <a:spAutoFit/>
          </a:bodyPr>
          <a:lstStyle/>
          <a:p>
            <a:r>
              <a:rPr lang="en-US" sz="2400" dirty="0"/>
              <a:t>Kicker transient</a:t>
            </a:r>
          </a:p>
        </p:txBody>
      </p:sp>
      <p:sp>
        <p:nvSpPr>
          <p:cNvPr id="19" name="TextBox 18">
            <a:extLst>
              <a:ext uri="{FF2B5EF4-FFF2-40B4-BE49-F238E27FC236}">
                <a16:creationId xmlns:a16="http://schemas.microsoft.com/office/drawing/2014/main" id="{57913CE0-22E7-6968-163C-EC256F3E9632}"/>
              </a:ext>
            </a:extLst>
          </p:cNvPr>
          <p:cNvSpPr txBox="1"/>
          <p:nvPr/>
        </p:nvSpPr>
        <p:spPr>
          <a:xfrm>
            <a:off x="6689649" y="5375080"/>
            <a:ext cx="2051011" cy="461665"/>
          </a:xfrm>
          <a:prstGeom prst="rect">
            <a:avLst/>
          </a:prstGeom>
          <a:noFill/>
        </p:spPr>
        <p:txBody>
          <a:bodyPr wrap="none" rtlCol="0">
            <a:spAutoFit/>
          </a:bodyPr>
          <a:lstStyle/>
          <a:p>
            <a:r>
              <a:rPr lang="en-US" sz="2400" dirty="0"/>
              <a:t>Quad transient</a:t>
            </a:r>
          </a:p>
        </p:txBody>
      </p:sp>
      <p:sp>
        <p:nvSpPr>
          <p:cNvPr id="20" name="TextBox 19">
            <a:extLst>
              <a:ext uri="{FF2B5EF4-FFF2-40B4-BE49-F238E27FC236}">
                <a16:creationId xmlns:a16="http://schemas.microsoft.com/office/drawing/2014/main" id="{DBA6E162-B108-1501-C654-771DEAF3218A}"/>
              </a:ext>
            </a:extLst>
          </p:cNvPr>
          <p:cNvSpPr txBox="1"/>
          <p:nvPr/>
        </p:nvSpPr>
        <p:spPr>
          <a:xfrm>
            <a:off x="7743050" y="3997652"/>
            <a:ext cx="1661480" cy="461665"/>
          </a:xfrm>
          <a:prstGeom prst="rect">
            <a:avLst/>
          </a:prstGeom>
          <a:noFill/>
        </p:spPr>
        <p:txBody>
          <a:bodyPr wrap="none" rtlCol="0">
            <a:spAutoFit/>
          </a:bodyPr>
          <a:lstStyle/>
          <a:p>
            <a:r>
              <a:rPr lang="en-US" sz="2400" dirty="0"/>
              <a:t>Calibrations</a:t>
            </a:r>
          </a:p>
        </p:txBody>
      </p:sp>
      <p:sp>
        <p:nvSpPr>
          <p:cNvPr id="21" name="TextBox 20">
            <a:extLst>
              <a:ext uri="{FF2B5EF4-FFF2-40B4-BE49-F238E27FC236}">
                <a16:creationId xmlns:a16="http://schemas.microsoft.com/office/drawing/2014/main" id="{7FECA5CF-B3B4-6944-25A3-3A808B78BABC}"/>
              </a:ext>
            </a:extLst>
          </p:cNvPr>
          <p:cNvSpPr txBox="1"/>
          <p:nvPr/>
        </p:nvSpPr>
        <p:spPr>
          <a:xfrm>
            <a:off x="1762782" y="4113591"/>
            <a:ext cx="2788199" cy="369332"/>
          </a:xfrm>
          <a:prstGeom prst="rect">
            <a:avLst/>
          </a:prstGeom>
          <a:noFill/>
        </p:spPr>
        <p:txBody>
          <a:bodyPr wrap="none" rtlCol="0">
            <a:spAutoFit/>
          </a:bodyPr>
          <a:lstStyle/>
          <a:p>
            <a:r>
              <a:rPr lang="en-US" dirty="0"/>
              <a:t>New tracker-based analyses</a:t>
            </a:r>
          </a:p>
        </p:txBody>
      </p:sp>
      <p:sp>
        <p:nvSpPr>
          <p:cNvPr id="22" name="TextBox 21">
            <a:extLst>
              <a:ext uri="{FF2B5EF4-FFF2-40B4-BE49-F238E27FC236}">
                <a16:creationId xmlns:a16="http://schemas.microsoft.com/office/drawing/2014/main" id="{FEAD997F-3052-BCB5-3D56-D13D943FD6DE}"/>
              </a:ext>
            </a:extLst>
          </p:cNvPr>
          <p:cNvSpPr txBox="1"/>
          <p:nvPr/>
        </p:nvSpPr>
        <p:spPr>
          <a:xfrm>
            <a:off x="2420596" y="4868044"/>
            <a:ext cx="2755370" cy="400110"/>
          </a:xfrm>
          <a:prstGeom prst="rect">
            <a:avLst/>
          </a:prstGeom>
          <a:noFill/>
        </p:spPr>
        <p:txBody>
          <a:bodyPr wrap="none" rtlCol="0">
            <a:spAutoFit/>
          </a:bodyPr>
          <a:lstStyle/>
          <a:p>
            <a:r>
              <a:rPr lang="en-US" sz="2000" dirty="0"/>
              <a:t>Simulation inconsistency</a:t>
            </a:r>
          </a:p>
        </p:txBody>
      </p:sp>
      <p:sp>
        <p:nvSpPr>
          <p:cNvPr id="23" name="TextBox 22">
            <a:extLst>
              <a:ext uri="{FF2B5EF4-FFF2-40B4-BE49-F238E27FC236}">
                <a16:creationId xmlns:a16="http://schemas.microsoft.com/office/drawing/2014/main" id="{B3CBC433-238D-54AB-708D-03EC68FD1F8A}"/>
              </a:ext>
            </a:extLst>
          </p:cNvPr>
          <p:cNvSpPr txBox="1"/>
          <p:nvPr/>
        </p:nvSpPr>
        <p:spPr>
          <a:xfrm>
            <a:off x="2652383" y="5673905"/>
            <a:ext cx="2821670" cy="400110"/>
          </a:xfrm>
          <a:prstGeom prst="rect">
            <a:avLst/>
          </a:prstGeom>
          <a:noFill/>
        </p:spPr>
        <p:txBody>
          <a:bodyPr wrap="none" rtlCol="0">
            <a:spAutoFit/>
          </a:bodyPr>
          <a:lstStyle/>
          <a:p>
            <a:r>
              <a:rPr lang="en-US" sz="2000" dirty="0"/>
              <a:t>Momentum-y correlation</a:t>
            </a:r>
          </a:p>
        </p:txBody>
      </p:sp>
      <p:sp>
        <p:nvSpPr>
          <p:cNvPr id="24" name="TextBox 23">
            <a:extLst>
              <a:ext uri="{FF2B5EF4-FFF2-40B4-BE49-F238E27FC236}">
                <a16:creationId xmlns:a16="http://schemas.microsoft.com/office/drawing/2014/main" id="{205BD805-92C8-C493-A0E9-A297E15289C9}"/>
              </a:ext>
            </a:extLst>
          </p:cNvPr>
          <p:cNvSpPr txBox="1"/>
          <p:nvPr/>
        </p:nvSpPr>
        <p:spPr>
          <a:xfrm>
            <a:off x="5278674" y="4898773"/>
            <a:ext cx="1380443" cy="307777"/>
          </a:xfrm>
          <a:prstGeom prst="rect">
            <a:avLst/>
          </a:prstGeom>
          <a:noFill/>
        </p:spPr>
        <p:txBody>
          <a:bodyPr wrap="none" rtlCol="0">
            <a:spAutoFit/>
          </a:bodyPr>
          <a:lstStyle/>
          <a:p>
            <a:r>
              <a:rPr lang="en-US" sz="1400" dirty="0"/>
              <a:t>Muon weighting</a:t>
            </a:r>
          </a:p>
        </p:txBody>
      </p:sp>
      <p:sp>
        <p:nvSpPr>
          <p:cNvPr id="25" name="TextBox 24">
            <a:extLst>
              <a:ext uri="{FF2B5EF4-FFF2-40B4-BE49-F238E27FC236}">
                <a16:creationId xmlns:a16="http://schemas.microsoft.com/office/drawing/2014/main" id="{223F7963-2DA1-5658-93EB-15C4D1F01B1F}"/>
              </a:ext>
            </a:extLst>
          </p:cNvPr>
          <p:cNvSpPr txBox="1"/>
          <p:nvPr/>
        </p:nvSpPr>
        <p:spPr>
          <a:xfrm>
            <a:off x="4297699" y="3394782"/>
            <a:ext cx="1061381" cy="400110"/>
          </a:xfrm>
          <a:prstGeom prst="rect">
            <a:avLst/>
          </a:prstGeom>
          <a:noFill/>
        </p:spPr>
        <p:txBody>
          <a:bodyPr wrap="none" rtlCol="0">
            <a:spAutoFit/>
          </a:bodyPr>
          <a:lstStyle/>
          <a:p>
            <a:r>
              <a:rPr lang="en-US" sz="2000" dirty="0"/>
              <a:t>RF/</a:t>
            </a:r>
            <a:r>
              <a:rPr lang="en-US" sz="2000" dirty="0" err="1"/>
              <a:t>noRF</a:t>
            </a:r>
            <a:endParaRPr lang="en-US" sz="2000" dirty="0"/>
          </a:p>
        </p:txBody>
      </p:sp>
      <p:sp>
        <p:nvSpPr>
          <p:cNvPr id="26" name="TextBox 25">
            <a:extLst>
              <a:ext uri="{FF2B5EF4-FFF2-40B4-BE49-F238E27FC236}">
                <a16:creationId xmlns:a16="http://schemas.microsoft.com/office/drawing/2014/main" id="{C012BEA9-5198-E975-8D19-5BC9BFE3E2A2}"/>
              </a:ext>
            </a:extLst>
          </p:cNvPr>
          <p:cNvSpPr txBox="1"/>
          <p:nvPr/>
        </p:nvSpPr>
        <p:spPr>
          <a:xfrm>
            <a:off x="5650878" y="5286339"/>
            <a:ext cx="508473" cy="307777"/>
          </a:xfrm>
          <a:prstGeom prst="rect">
            <a:avLst/>
          </a:prstGeom>
          <a:noFill/>
        </p:spPr>
        <p:txBody>
          <a:bodyPr wrap="none" rtlCol="0">
            <a:spAutoFit/>
          </a:bodyPr>
          <a:lstStyle/>
          <a:p>
            <a:r>
              <a:rPr lang="en-US" sz="1400" dirty="0"/>
              <a:t>COD</a:t>
            </a:r>
          </a:p>
        </p:txBody>
      </p:sp>
      <p:sp>
        <p:nvSpPr>
          <p:cNvPr id="27" name="TextBox 26">
            <a:extLst>
              <a:ext uri="{FF2B5EF4-FFF2-40B4-BE49-F238E27FC236}">
                <a16:creationId xmlns:a16="http://schemas.microsoft.com/office/drawing/2014/main" id="{0FA0127A-ED95-973B-B180-99ACD7317905}"/>
              </a:ext>
            </a:extLst>
          </p:cNvPr>
          <p:cNvSpPr txBox="1"/>
          <p:nvPr/>
        </p:nvSpPr>
        <p:spPr>
          <a:xfrm>
            <a:off x="5271162" y="3881495"/>
            <a:ext cx="1298449" cy="646331"/>
          </a:xfrm>
          <a:prstGeom prst="rect">
            <a:avLst/>
          </a:prstGeom>
          <a:noFill/>
        </p:spPr>
        <p:txBody>
          <a:bodyPr wrap="square" rtlCol="0">
            <a:spAutoFit/>
          </a:bodyPr>
          <a:lstStyle/>
          <a:p>
            <a:pPr algn="ctr"/>
            <a:r>
              <a:rPr lang="en-US" dirty="0"/>
              <a:t>Consistency checks</a:t>
            </a: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F3E973FA-7010-1701-11B6-BE9A971B1527}"/>
                  </a:ext>
                </a:extLst>
              </p:cNvPr>
              <p:cNvSpPr txBox="1"/>
              <p:nvPr/>
            </p:nvSpPr>
            <p:spPr>
              <a:xfrm>
                <a:off x="6561403" y="2858407"/>
                <a:ext cx="1061381" cy="970715"/>
              </a:xfrm>
              <a:prstGeom prst="rect">
                <a:avLst/>
              </a:prstGeom>
              <a:noFill/>
            </p:spPr>
            <p:txBody>
              <a:bodyPr wrap="square" rtlCol="0">
                <a:spAutoFit/>
              </a:bodyPr>
              <a:lstStyle/>
              <a:p>
                <a:pPr algn="ctr"/>
                <a14:m>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𝜔</m:t>
                        </m:r>
                      </m:e>
                      <m:sub>
                        <m:r>
                          <a:rPr lang="en-US" sz="1400" b="0" i="1" smtClean="0">
                            <a:latin typeface="Cambria Math" panose="02040503050406030204" pitchFamily="18" charset="0"/>
                          </a:rPr>
                          <m:t>𝑎</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𝜔</m:t>
                        </m:r>
                      </m:e>
                      <m:sub>
                        <m:r>
                          <a:rPr lang="en-US" sz="1400" b="0" i="1" smtClean="0">
                            <a:latin typeface="Cambria Math" panose="02040503050406030204" pitchFamily="18" charset="0"/>
                          </a:rPr>
                          <m:t>𝑝</m:t>
                        </m:r>
                      </m:sub>
                    </m:sSub>
                  </m:oMath>
                </a14:m>
                <a:r>
                  <a:rPr lang="en-US" sz="1400" dirty="0"/>
                  <a:t> OK when combining data?</a:t>
                </a:r>
              </a:p>
            </p:txBody>
          </p:sp>
        </mc:Choice>
        <mc:Fallback xmlns="">
          <p:sp>
            <p:nvSpPr>
              <p:cNvPr id="28" name="TextBox 27">
                <a:extLst>
                  <a:ext uri="{FF2B5EF4-FFF2-40B4-BE49-F238E27FC236}">
                    <a16:creationId xmlns:a16="http://schemas.microsoft.com/office/drawing/2014/main" id="{F3E973FA-7010-1701-11B6-BE9A971B1527}"/>
                  </a:ext>
                </a:extLst>
              </p:cNvPr>
              <p:cNvSpPr txBox="1">
                <a:spLocks noRot="1" noChangeAspect="1" noMove="1" noResize="1" noEditPoints="1" noAdjustHandles="1" noChangeArrowheads="1" noChangeShapeType="1" noTextEdit="1"/>
              </p:cNvSpPr>
              <p:nvPr/>
            </p:nvSpPr>
            <p:spPr>
              <a:xfrm>
                <a:off x="6561403" y="2858407"/>
                <a:ext cx="1061381" cy="970715"/>
              </a:xfrm>
              <a:prstGeom prst="rect">
                <a:avLst/>
              </a:prstGeom>
              <a:blipFill>
                <a:blip r:embed="rId4"/>
                <a:stretch>
                  <a:fillRect b="-6494"/>
                </a:stretch>
              </a:blipFill>
            </p:spPr>
            <p:txBody>
              <a:bodyPr/>
              <a:lstStyle/>
              <a:p>
                <a:r>
                  <a:rPr lang="en-US">
                    <a:noFill/>
                  </a:rPr>
                  <a:t> </a:t>
                </a:r>
              </a:p>
            </p:txBody>
          </p:sp>
        </mc:Fallback>
      </mc:AlternateContent>
      <p:sp>
        <p:nvSpPr>
          <p:cNvPr id="29" name="TextBox 28">
            <a:extLst>
              <a:ext uri="{FF2B5EF4-FFF2-40B4-BE49-F238E27FC236}">
                <a16:creationId xmlns:a16="http://schemas.microsoft.com/office/drawing/2014/main" id="{0E2D349D-65B8-2BF8-B21E-4FF329A60F92}"/>
              </a:ext>
            </a:extLst>
          </p:cNvPr>
          <p:cNvSpPr txBox="1"/>
          <p:nvPr/>
        </p:nvSpPr>
        <p:spPr>
          <a:xfrm>
            <a:off x="5244464" y="1219856"/>
            <a:ext cx="2019592" cy="400110"/>
          </a:xfrm>
          <a:prstGeom prst="rect">
            <a:avLst/>
          </a:prstGeom>
          <a:noFill/>
        </p:spPr>
        <p:txBody>
          <a:bodyPr wrap="none" rtlCol="0">
            <a:spAutoFit/>
          </a:bodyPr>
          <a:lstStyle/>
          <a:p>
            <a:r>
              <a:rPr lang="en-US" sz="2000" dirty="0"/>
              <a:t>Fit improvements</a:t>
            </a:r>
          </a:p>
        </p:txBody>
      </p:sp>
      <p:sp>
        <p:nvSpPr>
          <p:cNvPr id="30" name="TextBox 29">
            <a:extLst>
              <a:ext uri="{FF2B5EF4-FFF2-40B4-BE49-F238E27FC236}">
                <a16:creationId xmlns:a16="http://schemas.microsoft.com/office/drawing/2014/main" id="{4D1223B1-D71D-AD50-244C-3A40D7239EA2}"/>
              </a:ext>
            </a:extLst>
          </p:cNvPr>
          <p:cNvSpPr txBox="1"/>
          <p:nvPr/>
        </p:nvSpPr>
        <p:spPr>
          <a:xfrm>
            <a:off x="8366567" y="806984"/>
            <a:ext cx="3536731" cy="1200329"/>
          </a:xfrm>
          <a:prstGeom prst="rect">
            <a:avLst/>
          </a:prstGeom>
          <a:noFill/>
        </p:spPr>
        <p:txBody>
          <a:bodyPr wrap="square" rtlCol="0">
            <a:spAutoFit/>
          </a:bodyPr>
          <a:lstStyle/>
          <a:p>
            <a:r>
              <a:rPr lang="en-US" dirty="0"/>
              <a:t>*Definitely NOT an exhaustive list.</a:t>
            </a:r>
          </a:p>
          <a:p>
            <a:r>
              <a:rPr lang="en-US" dirty="0"/>
              <a:t>*Font size does NOT represent the importance/scale of the corresponding systematics.</a:t>
            </a:r>
          </a:p>
        </p:txBody>
      </p:sp>
    </p:spTree>
    <p:extLst>
      <p:ext uri="{BB962C8B-B14F-4D97-AF65-F5344CB8AC3E}">
        <p14:creationId xmlns:p14="http://schemas.microsoft.com/office/powerpoint/2010/main" val="41641406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4D4D9-7C47-ACFD-9038-29B2A957586C}"/>
              </a:ext>
            </a:extLst>
          </p:cNvPr>
          <p:cNvSpPr>
            <a:spLocks noGrp="1"/>
          </p:cNvSpPr>
          <p:nvPr>
            <p:ph type="title"/>
          </p:nvPr>
        </p:nvSpPr>
        <p:spPr/>
        <p:txBody>
          <a:bodyPr>
            <a:normAutofit/>
          </a:bodyPr>
          <a:lstStyle/>
          <a:p>
            <a:r>
              <a:rPr lang="en-US" dirty="0"/>
              <a:t>Prospect – Systematics Improvement</a:t>
            </a:r>
          </a:p>
        </p:txBody>
      </p:sp>
      <p:sp>
        <p:nvSpPr>
          <p:cNvPr id="3" name="Content Placeholder 2">
            <a:extLst>
              <a:ext uri="{FF2B5EF4-FFF2-40B4-BE49-F238E27FC236}">
                <a16:creationId xmlns:a16="http://schemas.microsoft.com/office/drawing/2014/main" id="{5241C50F-7F07-EFA9-83C5-E51ED6C88870}"/>
              </a:ext>
            </a:extLst>
          </p:cNvPr>
          <p:cNvSpPr>
            <a:spLocks noGrp="1"/>
          </p:cNvSpPr>
          <p:nvPr>
            <p:ph idx="1"/>
          </p:nvPr>
        </p:nvSpPr>
        <p:spPr/>
        <p:txBody>
          <a:bodyPr/>
          <a:lstStyle/>
          <a:p>
            <a:r>
              <a:rPr lang="en-US" dirty="0"/>
              <a:t>Implemented the RF system to reduce the CBO significantly.</a:t>
            </a:r>
          </a:p>
          <a:p>
            <a:r>
              <a:rPr lang="en-US" dirty="0"/>
              <a:t>Run-5/6 data (almost half of the entire data) was taken with the RF system.</a:t>
            </a:r>
          </a:p>
        </p:txBody>
      </p:sp>
      <p:pic>
        <p:nvPicPr>
          <p:cNvPr id="6" name="Picture 5">
            <a:extLst>
              <a:ext uri="{FF2B5EF4-FFF2-40B4-BE49-F238E27FC236}">
                <a16:creationId xmlns:a16="http://schemas.microsoft.com/office/drawing/2014/main" id="{377E23FD-412E-9281-3D94-2401E99BC843}"/>
              </a:ext>
            </a:extLst>
          </p:cNvPr>
          <p:cNvPicPr>
            <a:picLocks noChangeAspect="1"/>
          </p:cNvPicPr>
          <p:nvPr/>
        </p:nvPicPr>
        <p:blipFill>
          <a:blip r:embed="rId2"/>
          <a:srcRect/>
          <a:stretch/>
        </p:blipFill>
        <p:spPr>
          <a:xfrm>
            <a:off x="8328161" y="3031107"/>
            <a:ext cx="3790707" cy="2509086"/>
          </a:xfrm>
          <a:prstGeom prst="rect">
            <a:avLst/>
          </a:prstGeom>
        </p:spPr>
      </p:pic>
      <p:grpSp>
        <p:nvGrpSpPr>
          <p:cNvPr id="11" name="그룹 12">
            <a:extLst>
              <a:ext uri="{FF2B5EF4-FFF2-40B4-BE49-F238E27FC236}">
                <a16:creationId xmlns:a16="http://schemas.microsoft.com/office/drawing/2014/main" id="{47923985-3DA8-D39E-F486-7746658490B8}"/>
              </a:ext>
            </a:extLst>
          </p:cNvPr>
          <p:cNvGrpSpPr/>
          <p:nvPr/>
        </p:nvGrpSpPr>
        <p:grpSpPr>
          <a:xfrm>
            <a:off x="4476036" y="2447845"/>
            <a:ext cx="3790705" cy="3032306"/>
            <a:chOff x="7725374" y="2267693"/>
            <a:chExt cx="4402382" cy="3521604"/>
          </a:xfrm>
        </p:grpSpPr>
        <p:pic>
          <p:nvPicPr>
            <p:cNvPr id="12" name="그림 3">
              <a:extLst>
                <a:ext uri="{FF2B5EF4-FFF2-40B4-BE49-F238E27FC236}">
                  <a16:creationId xmlns:a16="http://schemas.microsoft.com/office/drawing/2014/main" id="{0F5DB315-3D5B-523A-E8AB-721FEC220125}"/>
                </a:ext>
              </a:extLst>
            </p:cNvPr>
            <p:cNvPicPr>
              <a:picLocks noChangeAspect="1"/>
            </p:cNvPicPr>
            <p:nvPr/>
          </p:nvPicPr>
          <p:blipFill>
            <a:blip r:embed="rId3"/>
            <a:srcRect/>
            <a:stretch/>
          </p:blipFill>
          <p:spPr>
            <a:xfrm>
              <a:off x="7725374" y="2875341"/>
              <a:ext cx="4402382" cy="2913956"/>
            </a:xfrm>
            <a:prstGeom prst="rect">
              <a:avLst/>
            </a:prstGeom>
          </p:spPr>
        </p:pic>
        <p:sp>
          <p:nvSpPr>
            <p:cNvPr id="13" name="TextBox 12">
              <a:extLst>
                <a:ext uri="{FF2B5EF4-FFF2-40B4-BE49-F238E27FC236}">
                  <a16:creationId xmlns:a16="http://schemas.microsoft.com/office/drawing/2014/main" id="{570714AA-70D9-4ED8-429B-1B769535C2FE}"/>
                </a:ext>
              </a:extLst>
            </p:cNvPr>
            <p:cNvSpPr txBox="1"/>
            <p:nvPr/>
          </p:nvSpPr>
          <p:spPr>
            <a:xfrm>
              <a:off x="9606739" y="2267693"/>
              <a:ext cx="938654" cy="607648"/>
            </a:xfrm>
            <a:prstGeom prst="rect">
              <a:avLst/>
            </a:prstGeom>
            <a:noFill/>
          </p:spPr>
          <p:txBody>
            <a:bodyPr wrap="none" rtlCol="0">
              <a:spAutoFit/>
            </a:bodyPr>
            <a:lstStyle/>
            <a:p>
              <a:r>
                <a:rPr lang="en-US" sz="2800" dirty="0">
                  <a:solidFill>
                    <a:srgbClr val="0000FF"/>
                  </a:solidFill>
                </a:rPr>
                <a:t>CBO</a:t>
              </a:r>
            </a:p>
          </p:txBody>
        </p:sp>
      </p:grpSp>
      <p:grpSp>
        <p:nvGrpSpPr>
          <p:cNvPr id="16" name="그룹 6">
            <a:extLst>
              <a:ext uri="{FF2B5EF4-FFF2-40B4-BE49-F238E27FC236}">
                <a16:creationId xmlns:a16="http://schemas.microsoft.com/office/drawing/2014/main" id="{93239FA3-5909-9448-526A-5FF89FCE32D5}"/>
              </a:ext>
            </a:extLst>
          </p:cNvPr>
          <p:cNvGrpSpPr/>
          <p:nvPr/>
        </p:nvGrpSpPr>
        <p:grpSpPr>
          <a:xfrm>
            <a:off x="-166990" y="2910742"/>
            <a:ext cx="4502475" cy="3548473"/>
            <a:chOff x="7430557" y="123781"/>
            <a:chExt cx="4761443" cy="3752570"/>
          </a:xfrm>
        </p:grpSpPr>
        <p:pic>
          <p:nvPicPr>
            <p:cNvPr id="17" name="Picture 4">
              <a:extLst>
                <a:ext uri="{FF2B5EF4-FFF2-40B4-BE49-F238E27FC236}">
                  <a16:creationId xmlns:a16="http://schemas.microsoft.com/office/drawing/2014/main" id="{01171672-0CEA-194D-F2EB-A37BAA844C0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942423" y="123781"/>
              <a:ext cx="4249577" cy="3752570"/>
            </a:xfrm>
            <a:prstGeom prst="rect">
              <a:avLst/>
            </a:prstGeom>
            <a:noFill/>
            <a:ln w="28575">
              <a:noFill/>
            </a:ln>
            <a:extLst>
              <a:ext uri="{909E8E84-426E-40dd-AFC4-6F175D3DCCD1}">
                <a14:hiddenFill xmlns="" xmlns:a14="http://schemas.microsoft.com/office/drawing/2010/main" xmlns:lc="http://schemas.openxmlformats.org/drawingml/2006/lockedCanvas">
                  <a:solidFill>
                    <a:srgbClr val="FFFFFF"/>
                  </a:solidFill>
                </a14:hiddenFill>
              </a:ext>
            </a:extLst>
          </p:spPr>
        </p:pic>
        <p:grpSp>
          <p:nvGrpSpPr>
            <p:cNvPr id="18" name="그룹 8">
              <a:extLst>
                <a:ext uri="{FF2B5EF4-FFF2-40B4-BE49-F238E27FC236}">
                  <a16:creationId xmlns:a16="http://schemas.microsoft.com/office/drawing/2014/main" id="{4F63310B-7DF5-BF21-F213-851B48D8729F}"/>
                </a:ext>
              </a:extLst>
            </p:cNvPr>
            <p:cNvGrpSpPr/>
            <p:nvPr/>
          </p:nvGrpSpPr>
          <p:grpSpPr>
            <a:xfrm>
              <a:off x="11014131" y="1543905"/>
              <a:ext cx="1059335" cy="532154"/>
              <a:chOff x="8153485" y="5217537"/>
              <a:chExt cx="1059335" cy="532154"/>
            </a:xfrm>
          </p:grpSpPr>
          <p:grpSp>
            <p:nvGrpSpPr>
              <p:cNvPr id="24" name="그룹 14">
                <a:extLst>
                  <a:ext uri="{FF2B5EF4-FFF2-40B4-BE49-F238E27FC236}">
                    <a16:creationId xmlns:a16="http://schemas.microsoft.com/office/drawing/2014/main" id="{488D9645-B383-A915-5A5A-D5BFEC9F765A}"/>
                  </a:ext>
                </a:extLst>
              </p:cNvPr>
              <p:cNvGrpSpPr/>
              <p:nvPr/>
            </p:nvGrpSpPr>
            <p:grpSpPr>
              <a:xfrm>
                <a:off x="8153485" y="5263898"/>
                <a:ext cx="1059335" cy="485793"/>
                <a:chOff x="8850385" y="5053891"/>
                <a:chExt cx="1912690" cy="877126"/>
              </a:xfrm>
            </p:grpSpPr>
            <p:sp>
              <p:nvSpPr>
                <p:cNvPr id="26" name="직사각형 16">
                  <a:extLst>
                    <a:ext uri="{FF2B5EF4-FFF2-40B4-BE49-F238E27FC236}">
                      <a16:creationId xmlns:a16="http://schemas.microsoft.com/office/drawing/2014/main" id="{B91CDE85-E891-A572-7428-C2A339C146BD}"/>
                    </a:ext>
                  </a:extLst>
                </p:cNvPr>
                <p:cNvSpPr/>
                <p:nvPr/>
              </p:nvSpPr>
              <p:spPr>
                <a:xfrm>
                  <a:off x="8850385" y="5053891"/>
                  <a:ext cx="1912690" cy="877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7" name="자유형: 도형 17">
                  <a:extLst>
                    <a:ext uri="{FF2B5EF4-FFF2-40B4-BE49-F238E27FC236}">
                      <a16:creationId xmlns:a16="http://schemas.microsoft.com/office/drawing/2014/main" id="{6B073CAD-72A0-F4FC-3E65-31436F9663EA}"/>
                    </a:ext>
                  </a:extLst>
                </p:cNvPr>
                <p:cNvSpPr/>
                <p:nvPr/>
              </p:nvSpPr>
              <p:spPr>
                <a:xfrm>
                  <a:off x="8900719" y="5419288"/>
                  <a:ext cx="1837189" cy="494951"/>
                </a:xfrm>
                <a:custGeom>
                  <a:avLst/>
                  <a:gdLst>
                    <a:gd name="connsiteX0" fmla="*/ 0 w 1837189"/>
                    <a:gd name="connsiteY0" fmla="*/ 234892 h 494951"/>
                    <a:gd name="connsiteX1" fmla="*/ 226503 w 1837189"/>
                    <a:gd name="connsiteY1" fmla="*/ 251670 h 494951"/>
                    <a:gd name="connsiteX2" fmla="*/ 285226 w 1837189"/>
                    <a:gd name="connsiteY2" fmla="*/ 243281 h 494951"/>
                    <a:gd name="connsiteX3" fmla="*/ 310393 w 1837189"/>
                    <a:gd name="connsiteY3" fmla="*/ 151002 h 494951"/>
                    <a:gd name="connsiteX4" fmla="*/ 335560 w 1837189"/>
                    <a:gd name="connsiteY4" fmla="*/ 41945 h 494951"/>
                    <a:gd name="connsiteX5" fmla="*/ 343949 w 1837189"/>
                    <a:gd name="connsiteY5" fmla="*/ 16778 h 494951"/>
                    <a:gd name="connsiteX6" fmla="*/ 369116 w 1837189"/>
                    <a:gd name="connsiteY6" fmla="*/ 0 h 494951"/>
                    <a:gd name="connsiteX7" fmla="*/ 402671 w 1837189"/>
                    <a:gd name="connsiteY7" fmla="*/ 8389 h 494951"/>
                    <a:gd name="connsiteX8" fmla="*/ 411060 w 1837189"/>
                    <a:gd name="connsiteY8" fmla="*/ 33556 h 494951"/>
                    <a:gd name="connsiteX9" fmla="*/ 427838 w 1837189"/>
                    <a:gd name="connsiteY9" fmla="*/ 58723 h 494951"/>
                    <a:gd name="connsiteX10" fmla="*/ 444616 w 1837189"/>
                    <a:gd name="connsiteY10" fmla="*/ 159391 h 494951"/>
                    <a:gd name="connsiteX11" fmla="*/ 453005 w 1837189"/>
                    <a:gd name="connsiteY11" fmla="*/ 209725 h 494951"/>
                    <a:gd name="connsiteX12" fmla="*/ 461394 w 1837189"/>
                    <a:gd name="connsiteY12" fmla="*/ 394283 h 494951"/>
                    <a:gd name="connsiteX13" fmla="*/ 469783 w 1837189"/>
                    <a:gd name="connsiteY13" fmla="*/ 461395 h 494951"/>
                    <a:gd name="connsiteX14" fmla="*/ 478172 w 1837189"/>
                    <a:gd name="connsiteY14" fmla="*/ 486562 h 494951"/>
                    <a:gd name="connsiteX15" fmla="*/ 503339 w 1837189"/>
                    <a:gd name="connsiteY15" fmla="*/ 494951 h 494951"/>
                    <a:gd name="connsiteX16" fmla="*/ 553673 w 1837189"/>
                    <a:gd name="connsiteY16" fmla="*/ 461395 h 494951"/>
                    <a:gd name="connsiteX17" fmla="*/ 570451 w 1837189"/>
                    <a:gd name="connsiteY17" fmla="*/ 411061 h 494951"/>
                    <a:gd name="connsiteX18" fmla="*/ 578840 w 1837189"/>
                    <a:gd name="connsiteY18" fmla="*/ 352338 h 494951"/>
                    <a:gd name="connsiteX19" fmla="*/ 595618 w 1837189"/>
                    <a:gd name="connsiteY19" fmla="*/ 293615 h 494951"/>
                    <a:gd name="connsiteX20" fmla="*/ 604007 w 1837189"/>
                    <a:gd name="connsiteY20" fmla="*/ 251670 h 494951"/>
                    <a:gd name="connsiteX21" fmla="*/ 620785 w 1837189"/>
                    <a:gd name="connsiteY21" fmla="*/ 184558 h 494951"/>
                    <a:gd name="connsiteX22" fmla="*/ 637563 w 1837189"/>
                    <a:gd name="connsiteY22" fmla="*/ 159391 h 494951"/>
                    <a:gd name="connsiteX23" fmla="*/ 654341 w 1837189"/>
                    <a:gd name="connsiteY23" fmla="*/ 109057 h 494951"/>
                    <a:gd name="connsiteX24" fmla="*/ 671119 w 1837189"/>
                    <a:gd name="connsiteY24" fmla="*/ 83890 h 494951"/>
                    <a:gd name="connsiteX25" fmla="*/ 687897 w 1837189"/>
                    <a:gd name="connsiteY25" fmla="*/ 33556 h 494951"/>
                    <a:gd name="connsiteX26" fmla="*/ 713064 w 1837189"/>
                    <a:gd name="connsiteY26" fmla="*/ 41945 h 494951"/>
                    <a:gd name="connsiteX27" fmla="*/ 738231 w 1837189"/>
                    <a:gd name="connsiteY27" fmla="*/ 100668 h 494951"/>
                    <a:gd name="connsiteX28" fmla="*/ 755009 w 1837189"/>
                    <a:gd name="connsiteY28" fmla="*/ 125835 h 494951"/>
                    <a:gd name="connsiteX29" fmla="*/ 771787 w 1837189"/>
                    <a:gd name="connsiteY29" fmla="*/ 209725 h 494951"/>
                    <a:gd name="connsiteX30" fmla="*/ 805343 w 1837189"/>
                    <a:gd name="connsiteY30" fmla="*/ 494951 h 494951"/>
                    <a:gd name="connsiteX31" fmla="*/ 830510 w 1837189"/>
                    <a:gd name="connsiteY31" fmla="*/ 461395 h 494951"/>
                    <a:gd name="connsiteX32" fmla="*/ 847288 w 1837189"/>
                    <a:gd name="connsiteY32" fmla="*/ 427839 h 494951"/>
                    <a:gd name="connsiteX33" fmla="*/ 864066 w 1837189"/>
                    <a:gd name="connsiteY33" fmla="*/ 402672 h 494951"/>
                    <a:gd name="connsiteX34" fmla="*/ 872455 w 1837189"/>
                    <a:gd name="connsiteY34" fmla="*/ 343949 h 494951"/>
                    <a:gd name="connsiteX35" fmla="*/ 880844 w 1837189"/>
                    <a:gd name="connsiteY35" fmla="*/ 318782 h 494951"/>
                    <a:gd name="connsiteX36" fmla="*/ 889233 w 1837189"/>
                    <a:gd name="connsiteY36" fmla="*/ 260059 h 494951"/>
                    <a:gd name="connsiteX37" fmla="*/ 897622 w 1837189"/>
                    <a:gd name="connsiteY37" fmla="*/ 226503 h 494951"/>
                    <a:gd name="connsiteX38" fmla="*/ 914400 w 1837189"/>
                    <a:gd name="connsiteY38" fmla="*/ 151002 h 494951"/>
                    <a:gd name="connsiteX39" fmla="*/ 939567 w 1837189"/>
                    <a:gd name="connsiteY39" fmla="*/ 67112 h 494951"/>
                    <a:gd name="connsiteX40" fmla="*/ 964734 w 1837189"/>
                    <a:gd name="connsiteY40" fmla="*/ 41945 h 494951"/>
                    <a:gd name="connsiteX41" fmla="*/ 981512 w 1837189"/>
                    <a:gd name="connsiteY41" fmla="*/ 67112 h 494951"/>
                    <a:gd name="connsiteX42" fmla="*/ 998290 w 1837189"/>
                    <a:gd name="connsiteY42" fmla="*/ 117446 h 494951"/>
                    <a:gd name="connsiteX43" fmla="*/ 1015068 w 1837189"/>
                    <a:gd name="connsiteY43" fmla="*/ 142613 h 494951"/>
                    <a:gd name="connsiteX44" fmla="*/ 1023457 w 1837189"/>
                    <a:gd name="connsiteY44" fmla="*/ 184558 h 494951"/>
                    <a:gd name="connsiteX45" fmla="*/ 1031846 w 1837189"/>
                    <a:gd name="connsiteY45" fmla="*/ 234892 h 494951"/>
                    <a:gd name="connsiteX46" fmla="*/ 1040235 w 1837189"/>
                    <a:gd name="connsiteY46" fmla="*/ 260059 h 494951"/>
                    <a:gd name="connsiteX47" fmla="*/ 1057013 w 1837189"/>
                    <a:gd name="connsiteY47" fmla="*/ 335560 h 494951"/>
                    <a:gd name="connsiteX48" fmla="*/ 1090569 w 1837189"/>
                    <a:gd name="connsiteY48" fmla="*/ 385894 h 494951"/>
                    <a:gd name="connsiteX49" fmla="*/ 1107347 w 1837189"/>
                    <a:gd name="connsiteY49" fmla="*/ 411061 h 494951"/>
                    <a:gd name="connsiteX50" fmla="*/ 1115736 w 1837189"/>
                    <a:gd name="connsiteY50" fmla="*/ 436228 h 494951"/>
                    <a:gd name="connsiteX51" fmla="*/ 1140903 w 1837189"/>
                    <a:gd name="connsiteY51" fmla="*/ 453006 h 494951"/>
                    <a:gd name="connsiteX52" fmla="*/ 1157681 w 1837189"/>
                    <a:gd name="connsiteY52" fmla="*/ 427839 h 494951"/>
                    <a:gd name="connsiteX53" fmla="*/ 1191237 w 1837189"/>
                    <a:gd name="connsiteY53" fmla="*/ 310393 h 494951"/>
                    <a:gd name="connsiteX54" fmla="*/ 1199626 w 1837189"/>
                    <a:gd name="connsiteY54" fmla="*/ 276837 h 494951"/>
                    <a:gd name="connsiteX55" fmla="*/ 1283516 w 1837189"/>
                    <a:gd name="connsiteY55" fmla="*/ 234892 h 494951"/>
                    <a:gd name="connsiteX56" fmla="*/ 1837189 w 1837189"/>
                    <a:gd name="connsiteY56" fmla="*/ 234892 h 494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837189" h="494951">
                      <a:moveTo>
                        <a:pt x="0" y="234892"/>
                      </a:moveTo>
                      <a:cubicBezTo>
                        <a:pt x="91871" y="253266"/>
                        <a:pt x="72883" y="251670"/>
                        <a:pt x="226503" y="251670"/>
                      </a:cubicBezTo>
                      <a:cubicBezTo>
                        <a:pt x="246276" y="251670"/>
                        <a:pt x="265652" y="246077"/>
                        <a:pt x="285226" y="243281"/>
                      </a:cubicBezTo>
                      <a:cubicBezTo>
                        <a:pt x="301611" y="194127"/>
                        <a:pt x="302488" y="198432"/>
                        <a:pt x="310393" y="151002"/>
                      </a:cubicBezTo>
                      <a:cubicBezTo>
                        <a:pt x="324913" y="63881"/>
                        <a:pt x="309282" y="120778"/>
                        <a:pt x="335560" y="41945"/>
                      </a:cubicBezTo>
                      <a:cubicBezTo>
                        <a:pt x="338356" y="33556"/>
                        <a:pt x="336591" y="21683"/>
                        <a:pt x="343949" y="16778"/>
                      </a:cubicBezTo>
                      <a:lnTo>
                        <a:pt x="369116" y="0"/>
                      </a:lnTo>
                      <a:cubicBezTo>
                        <a:pt x="380301" y="2796"/>
                        <a:pt x="393668" y="1187"/>
                        <a:pt x="402671" y="8389"/>
                      </a:cubicBezTo>
                      <a:cubicBezTo>
                        <a:pt x="409576" y="13913"/>
                        <a:pt x="407105" y="25647"/>
                        <a:pt x="411060" y="33556"/>
                      </a:cubicBezTo>
                      <a:cubicBezTo>
                        <a:pt x="415569" y="42574"/>
                        <a:pt x="422245" y="50334"/>
                        <a:pt x="427838" y="58723"/>
                      </a:cubicBezTo>
                      <a:lnTo>
                        <a:pt x="444616" y="159391"/>
                      </a:lnTo>
                      <a:lnTo>
                        <a:pt x="453005" y="209725"/>
                      </a:lnTo>
                      <a:cubicBezTo>
                        <a:pt x="455801" y="271244"/>
                        <a:pt x="457298" y="332837"/>
                        <a:pt x="461394" y="394283"/>
                      </a:cubicBezTo>
                      <a:cubicBezTo>
                        <a:pt x="462894" y="416778"/>
                        <a:pt x="465750" y="439214"/>
                        <a:pt x="469783" y="461395"/>
                      </a:cubicBezTo>
                      <a:cubicBezTo>
                        <a:pt x="471365" y="470095"/>
                        <a:pt x="471919" y="480309"/>
                        <a:pt x="478172" y="486562"/>
                      </a:cubicBezTo>
                      <a:cubicBezTo>
                        <a:pt x="484425" y="492815"/>
                        <a:pt x="494950" y="492155"/>
                        <a:pt x="503339" y="494951"/>
                      </a:cubicBezTo>
                      <a:cubicBezTo>
                        <a:pt x="526987" y="487068"/>
                        <a:pt x="539391" y="487102"/>
                        <a:pt x="553673" y="461395"/>
                      </a:cubicBezTo>
                      <a:cubicBezTo>
                        <a:pt x="562262" y="445935"/>
                        <a:pt x="570451" y="411061"/>
                        <a:pt x="570451" y="411061"/>
                      </a:cubicBezTo>
                      <a:cubicBezTo>
                        <a:pt x="573247" y="391487"/>
                        <a:pt x="575303" y="371792"/>
                        <a:pt x="578840" y="352338"/>
                      </a:cubicBezTo>
                      <a:cubicBezTo>
                        <a:pt x="589301" y="294802"/>
                        <a:pt x="583639" y="341532"/>
                        <a:pt x="595618" y="293615"/>
                      </a:cubicBezTo>
                      <a:cubicBezTo>
                        <a:pt x="599076" y="279782"/>
                        <a:pt x="600801" y="265563"/>
                        <a:pt x="604007" y="251670"/>
                      </a:cubicBezTo>
                      <a:cubicBezTo>
                        <a:pt x="609192" y="229201"/>
                        <a:pt x="607994" y="203744"/>
                        <a:pt x="620785" y="184558"/>
                      </a:cubicBezTo>
                      <a:cubicBezTo>
                        <a:pt x="626378" y="176169"/>
                        <a:pt x="633468" y="168604"/>
                        <a:pt x="637563" y="159391"/>
                      </a:cubicBezTo>
                      <a:cubicBezTo>
                        <a:pt x="644746" y="143230"/>
                        <a:pt x="644531" y="123772"/>
                        <a:pt x="654341" y="109057"/>
                      </a:cubicBezTo>
                      <a:cubicBezTo>
                        <a:pt x="659934" y="100668"/>
                        <a:pt x="667024" y="93103"/>
                        <a:pt x="671119" y="83890"/>
                      </a:cubicBezTo>
                      <a:cubicBezTo>
                        <a:pt x="678302" y="67729"/>
                        <a:pt x="687897" y="33556"/>
                        <a:pt x="687897" y="33556"/>
                      </a:cubicBezTo>
                      <a:cubicBezTo>
                        <a:pt x="696286" y="36352"/>
                        <a:pt x="706159" y="36421"/>
                        <a:pt x="713064" y="41945"/>
                      </a:cubicBezTo>
                      <a:cubicBezTo>
                        <a:pt x="735956" y="60259"/>
                        <a:pt x="727718" y="76138"/>
                        <a:pt x="738231" y="100668"/>
                      </a:cubicBezTo>
                      <a:cubicBezTo>
                        <a:pt x="742203" y="109935"/>
                        <a:pt x="749416" y="117446"/>
                        <a:pt x="755009" y="125835"/>
                      </a:cubicBezTo>
                      <a:cubicBezTo>
                        <a:pt x="760602" y="153798"/>
                        <a:pt x="770896" y="181222"/>
                        <a:pt x="771787" y="209725"/>
                      </a:cubicBezTo>
                      <a:cubicBezTo>
                        <a:pt x="780491" y="488250"/>
                        <a:pt x="705686" y="428513"/>
                        <a:pt x="805343" y="494951"/>
                      </a:cubicBezTo>
                      <a:cubicBezTo>
                        <a:pt x="813732" y="483766"/>
                        <a:pt x="823100" y="473251"/>
                        <a:pt x="830510" y="461395"/>
                      </a:cubicBezTo>
                      <a:cubicBezTo>
                        <a:pt x="837138" y="450790"/>
                        <a:pt x="841083" y="438697"/>
                        <a:pt x="847288" y="427839"/>
                      </a:cubicBezTo>
                      <a:cubicBezTo>
                        <a:pt x="852290" y="419085"/>
                        <a:pt x="858473" y="411061"/>
                        <a:pt x="864066" y="402672"/>
                      </a:cubicBezTo>
                      <a:cubicBezTo>
                        <a:pt x="866862" y="383098"/>
                        <a:pt x="868577" y="363338"/>
                        <a:pt x="872455" y="343949"/>
                      </a:cubicBezTo>
                      <a:cubicBezTo>
                        <a:pt x="874189" y="335278"/>
                        <a:pt x="879110" y="327453"/>
                        <a:pt x="880844" y="318782"/>
                      </a:cubicBezTo>
                      <a:cubicBezTo>
                        <a:pt x="884722" y="299393"/>
                        <a:pt x="885696" y="279513"/>
                        <a:pt x="889233" y="260059"/>
                      </a:cubicBezTo>
                      <a:cubicBezTo>
                        <a:pt x="891295" y="248715"/>
                        <a:pt x="895361" y="237809"/>
                        <a:pt x="897622" y="226503"/>
                      </a:cubicBezTo>
                      <a:cubicBezTo>
                        <a:pt x="922854" y="100342"/>
                        <a:pt x="892632" y="227192"/>
                        <a:pt x="914400" y="151002"/>
                      </a:cubicBezTo>
                      <a:cubicBezTo>
                        <a:pt x="918962" y="135034"/>
                        <a:pt x="931593" y="75086"/>
                        <a:pt x="939567" y="67112"/>
                      </a:cubicBezTo>
                      <a:lnTo>
                        <a:pt x="964734" y="41945"/>
                      </a:lnTo>
                      <a:cubicBezTo>
                        <a:pt x="970327" y="50334"/>
                        <a:pt x="977417" y="57899"/>
                        <a:pt x="981512" y="67112"/>
                      </a:cubicBezTo>
                      <a:cubicBezTo>
                        <a:pt x="988695" y="83273"/>
                        <a:pt x="988480" y="102731"/>
                        <a:pt x="998290" y="117446"/>
                      </a:cubicBezTo>
                      <a:lnTo>
                        <a:pt x="1015068" y="142613"/>
                      </a:lnTo>
                      <a:cubicBezTo>
                        <a:pt x="1017864" y="156595"/>
                        <a:pt x="1020906" y="170529"/>
                        <a:pt x="1023457" y="184558"/>
                      </a:cubicBezTo>
                      <a:cubicBezTo>
                        <a:pt x="1026500" y="201293"/>
                        <a:pt x="1028156" y="218288"/>
                        <a:pt x="1031846" y="234892"/>
                      </a:cubicBezTo>
                      <a:cubicBezTo>
                        <a:pt x="1033764" y="243524"/>
                        <a:pt x="1038317" y="251427"/>
                        <a:pt x="1040235" y="260059"/>
                      </a:cubicBezTo>
                      <a:cubicBezTo>
                        <a:pt x="1043776" y="275992"/>
                        <a:pt x="1046521" y="316675"/>
                        <a:pt x="1057013" y="335560"/>
                      </a:cubicBezTo>
                      <a:cubicBezTo>
                        <a:pt x="1066806" y="353187"/>
                        <a:pt x="1079384" y="369116"/>
                        <a:pt x="1090569" y="385894"/>
                      </a:cubicBezTo>
                      <a:cubicBezTo>
                        <a:pt x="1096162" y="394283"/>
                        <a:pt x="1104159" y="401496"/>
                        <a:pt x="1107347" y="411061"/>
                      </a:cubicBezTo>
                      <a:cubicBezTo>
                        <a:pt x="1110143" y="419450"/>
                        <a:pt x="1110212" y="429323"/>
                        <a:pt x="1115736" y="436228"/>
                      </a:cubicBezTo>
                      <a:cubicBezTo>
                        <a:pt x="1122034" y="444101"/>
                        <a:pt x="1132514" y="447413"/>
                        <a:pt x="1140903" y="453006"/>
                      </a:cubicBezTo>
                      <a:cubicBezTo>
                        <a:pt x="1146496" y="444617"/>
                        <a:pt x="1153586" y="437052"/>
                        <a:pt x="1157681" y="427839"/>
                      </a:cubicBezTo>
                      <a:cubicBezTo>
                        <a:pt x="1171435" y="396892"/>
                        <a:pt x="1183620" y="340862"/>
                        <a:pt x="1191237" y="310393"/>
                      </a:cubicBezTo>
                      <a:cubicBezTo>
                        <a:pt x="1194033" y="299208"/>
                        <a:pt x="1190033" y="283232"/>
                        <a:pt x="1199626" y="276837"/>
                      </a:cubicBezTo>
                      <a:cubicBezTo>
                        <a:pt x="1225987" y="259263"/>
                        <a:pt x="1249590" y="235377"/>
                        <a:pt x="1283516" y="234892"/>
                      </a:cubicBezTo>
                      <a:cubicBezTo>
                        <a:pt x="1468055" y="232256"/>
                        <a:pt x="1652631" y="234892"/>
                        <a:pt x="1837189" y="234892"/>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sp>
            <p:nvSpPr>
              <p:cNvPr id="25" name="TextBox 24">
                <a:extLst>
                  <a:ext uri="{FF2B5EF4-FFF2-40B4-BE49-F238E27FC236}">
                    <a16:creationId xmlns:a16="http://schemas.microsoft.com/office/drawing/2014/main" id="{90270F89-C693-B666-0234-2FC137A018AE}"/>
                  </a:ext>
                </a:extLst>
              </p:cNvPr>
              <p:cNvSpPr txBox="1"/>
              <p:nvPr/>
            </p:nvSpPr>
            <p:spPr>
              <a:xfrm>
                <a:off x="8181364" y="5217537"/>
                <a:ext cx="837618" cy="325719"/>
              </a:xfrm>
              <a:prstGeom prst="rect">
                <a:avLst/>
              </a:prstGeom>
              <a:noFill/>
            </p:spPr>
            <p:txBody>
              <a:bodyPr wrap="square" rtlCol="0">
                <a:spAutoFit/>
              </a:bodyPr>
              <a:lstStyle/>
              <a:p>
                <a:pPr algn="ctr"/>
                <a:r>
                  <a:rPr lang="en-US" sz="1050" dirty="0">
                    <a:solidFill>
                      <a:srgbClr val="00B050"/>
                    </a:solidFill>
                  </a:rPr>
                  <a:t>~1kV</a:t>
                </a:r>
              </a:p>
            </p:txBody>
          </p:sp>
        </p:grpSp>
        <p:grpSp>
          <p:nvGrpSpPr>
            <p:cNvPr id="19" name="그룹 9">
              <a:extLst>
                <a:ext uri="{FF2B5EF4-FFF2-40B4-BE49-F238E27FC236}">
                  <a16:creationId xmlns:a16="http://schemas.microsoft.com/office/drawing/2014/main" id="{67A8746D-8596-C4C7-FE61-17367C9F9240}"/>
                </a:ext>
              </a:extLst>
            </p:cNvPr>
            <p:cNvGrpSpPr/>
            <p:nvPr/>
          </p:nvGrpSpPr>
          <p:grpSpPr>
            <a:xfrm>
              <a:off x="7430557" y="1467912"/>
              <a:ext cx="1177868" cy="532156"/>
              <a:chOff x="8034952" y="5217537"/>
              <a:chExt cx="1177868" cy="532156"/>
            </a:xfrm>
          </p:grpSpPr>
          <p:grpSp>
            <p:nvGrpSpPr>
              <p:cNvPr id="20" name="그룹 10">
                <a:extLst>
                  <a:ext uri="{FF2B5EF4-FFF2-40B4-BE49-F238E27FC236}">
                    <a16:creationId xmlns:a16="http://schemas.microsoft.com/office/drawing/2014/main" id="{96F5B823-09E0-19C1-AC0A-4C3488BF1915}"/>
                  </a:ext>
                </a:extLst>
              </p:cNvPr>
              <p:cNvGrpSpPr/>
              <p:nvPr/>
            </p:nvGrpSpPr>
            <p:grpSpPr>
              <a:xfrm>
                <a:off x="8153485" y="5263899"/>
                <a:ext cx="1059335" cy="485794"/>
                <a:chOff x="8850385" y="5053888"/>
                <a:chExt cx="1912690" cy="877127"/>
              </a:xfrm>
            </p:grpSpPr>
            <p:sp>
              <p:nvSpPr>
                <p:cNvPr id="22" name="직사각형 12">
                  <a:extLst>
                    <a:ext uri="{FF2B5EF4-FFF2-40B4-BE49-F238E27FC236}">
                      <a16:creationId xmlns:a16="http://schemas.microsoft.com/office/drawing/2014/main" id="{A6A87427-7B6D-1231-BCD5-9A55CDCF7BEE}"/>
                    </a:ext>
                  </a:extLst>
                </p:cNvPr>
                <p:cNvSpPr/>
                <p:nvPr/>
              </p:nvSpPr>
              <p:spPr>
                <a:xfrm>
                  <a:off x="8850385" y="5053888"/>
                  <a:ext cx="1912690" cy="8771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3" name="자유형: 도형 13">
                  <a:extLst>
                    <a:ext uri="{FF2B5EF4-FFF2-40B4-BE49-F238E27FC236}">
                      <a16:creationId xmlns:a16="http://schemas.microsoft.com/office/drawing/2014/main" id="{93ACBD61-C77E-CB2F-8AE8-0F70BE8699B0}"/>
                    </a:ext>
                  </a:extLst>
                </p:cNvPr>
                <p:cNvSpPr/>
                <p:nvPr/>
              </p:nvSpPr>
              <p:spPr>
                <a:xfrm flipV="1">
                  <a:off x="8900719" y="5419288"/>
                  <a:ext cx="1837189" cy="494951"/>
                </a:xfrm>
                <a:custGeom>
                  <a:avLst/>
                  <a:gdLst>
                    <a:gd name="connsiteX0" fmla="*/ 0 w 1837189"/>
                    <a:gd name="connsiteY0" fmla="*/ 234892 h 494951"/>
                    <a:gd name="connsiteX1" fmla="*/ 226503 w 1837189"/>
                    <a:gd name="connsiteY1" fmla="*/ 251670 h 494951"/>
                    <a:gd name="connsiteX2" fmla="*/ 285226 w 1837189"/>
                    <a:gd name="connsiteY2" fmla="*/ 243281 h 494951"/>
                    <a:gd name="connsiteX3" fmla="*/ 310393 w 1837189"/>
                    <a:gd name="connsiteY3" fmla="*/ 151002 h 494951"/>
                    <a:gd name="connsiteX4" fmla="*/ 335560 w 1837189"/>
                    <a:gd name="connsiteY4" fmla="*/ 41945 h 494951"/>
                    <a:gd name="connsiteX5" fmla="*/ 343949 w 1837189"/>
                    <a:gd name="connsiteY5" fmla="*/ 16778 h 494951"/>
                    <a:gd name="connsiteX6" fmla="*/ 369116 w 1837189"/>
                    <a:gd name="connsiteY6" fmla="*/ 0 h 494951"/>
                    <a:gd name="connsiteX7" fmla="*/ 402671 w 1837189"/>
                    <a:gd name="connsiteY7" fmla="*/ 8389 h 494951"/>
                    <a:gd name="connsiteX8" fmla="*/ 411060 w 1837189"/>
                    <a:gd name="connsiteY8" fmla="*/ 33556 h 494951"/>
                    <a:gd name="connsiteX9" fmla="*/ 427838 w 1837189"/>
                    <a:gd name="connsiteY9" fmla="*/ 58723 h 494951"/>
                    <a:gd name="connsiteX10" fmla="*/ 444616 w 1837189"/>
                    <a:gd name="connsiteY10" fmla="*/ 159391 h 494951"/>
                    <a:gd name="connsiteX11" fmla="*/ 453005 w 1837189"/>
                    <a:gd name="connsiteY11" fmla="*/ 209725 h 494951"/>
                    <a:gd name="connsiteX12" fmla="*/ 461394 w 1837189"/>
                    <a:gd name="connsiteY12" fmla="*/ 394283 h 494951"/>
                    <a:gd name="connsiteX13" fmla="*/ 469783 w 1837189"/>
                    <a:gd name="connsiteY13" fmla="*/ 461395 h 494951"/>
                    <a:gd name="connsiteX14" fmla="*/ 478172 w 1837189"/>
                    <a:gd name="connsiteY14" fmla="*/ 486562 h 494951"/>
                    <a:gd name="connsiteX15" fmla="*/ 503339 w 1837189"/>
                    <a:gd name="connsiteY15" fmla="*/ 494951 h 494951"/>
                    <a:gd name="connsiteX16" fmla="*/ 553673 w 1837189"/>
                    <a:gd name="connsiteY16" fmla="*/ 461395 h 494951"/>
                    <a:gd name="connsiteX17" fmla="*/ 570451 w 1837189"/>
                    <a:gd name="connsiteY17" fmla="*/ 411061 h 494951"/>
                    <a:gd name="connsiteX18" fmla="*/ 578840 w 1837189"/>
                    <a:gd name="connsiteY18" fmla="*/ 352338 h 494951"/>
                    <a:gd name="connsiteX19" fmla="*/ 595618 w 1837189"/>
                    <a:gd name="connsiteY19" fmla="*/ 293615 h 494951"/>
                    <a:gd name="connsiteX20" fmla="*/ 604007 w 1837189"/>
                    <a:gd name="connsiteY20" fmla="*/ 251670 h 494951"/>
                    <a:gd name="connsiteX21" fmla="*/ 620785 w 1837189"/>
                    <a:gd name="connsiteY21" fmla="*/ 184558 h 494951"/>
                    <a:gd name="connsiteX22" fmla="*/ 637563 w 1837189"/>
                    <a:gd name="connsiteY22" fmla="*/ 159391 h 494951"/>
                    <a:gd name="connsiteX23" fmla="*/ 654341 w 1837189"/>
                    <a:gd name="connsiteY23" fmla="*/ 109057 h 494951"/>
                    <a:gd name="connsiteX24" fmla="*/ 671119 w 1837189"/>
                    <a:gd name="connsiteY24" fmla="*/ 83890 h 494951"/>
                    <a:gd name="connsiteX25" fmla="*/ 687897 w 1837189"/>
                    <a:gd name="connsiteY25" fmla="*/ 33556 h 494951"/>
                    <a:gd name="connsiteX26" fmla="*/ 713064 w 1837189"/>
                    <a:gd name="connsiteY26" fmla="*/ 41945 h 494951"/>
                    <a:gd name="connsiteX27" fmla="*/ 738231 w 1837189"/>
                    <a:gd name="connsiteY27" fmla="*/ 100668 h 494951"/>
                    <a:gd name="connsiteX28" fmla="*/ 755009 w 1837189"/>
                    <a:gd name="connsiteY28" fmla="*/ 125835 h 494951"/>
                    <a:gd name="connsiteX29" fmla="*/ 771787 w 1837189"/>
                    <a:gd name="connsiteY29" fmla="*/ 209725 h 494951"/>
                    <a:gd name="connsiteX30" fmla="*/ 805343 w 1837189"/>
                    <a:gd name="connsiteY30" fmla="*/ 494951 h 494951"/>
                    <a:gd name="connsiteX31" fmla="*/ 830510 w 1837189"/>
                    <a:gd name="connsiteY31" fmla="*/ 461395 h 494951"/>
                    <a:gd name="connsiteX32" fmla="*/ 847288 w 1837189"/>
                    <a:gd name="connsiteY32" fmla="*/ 427839 h 494951"/>
                    <a:gd name="connsiteX33" fmla="*/ 864066 w 1837189"/>
                    <a:gd name="connsiteY33" fmla="*/ 402672 h 494951"/>
                    <a:gd name="connsiteX34" fmla="*/ 872455 w 1837189"/>
                    <a:gd name="connsiteY34" fmla="*/ 343949 h 494951"/>
                    <a:gd name="connsiteX35" fmla="*/ 880844 w 1837189"/>
                    <a:gd name="connsiteY35" fmla="*/ 318782 h 494951"/>
                    <a:gd name="connsiteX36" fmla="*/ 889233 w 1837189"/>
                    <a:gd name="connsiteY36" fmla="*/ 260059 h 494951"/>
                    <a:gd name="connsiteX37" fmla="*/ 897622 w 1837189"/>
                    <a:gd name="connsiteY37" fmla="*/ 226503 h 494951"/>
                    <a:gd name="connsiteX38" fmla="*/ 914400 w 1837189"/>
                    <a:gd name="connsiteY38" fmla="*/ 151002 h 494951"/>
                    <a:gd name="connsiteX39" fmla="*/ 939567 w 1837189"/>
                    <a:gd name="connsiteY39" fmla="*/ 67112 h 494951"/>
                    <a:gd name="connsiteX40" fmla="*/ 964734 w 1837189"/>
                    <a:gd name="connsiteY40" fmla="*/ 41945 h 494951"/>
                    <a:gd name="connsiteX41" fmla="*/ 981512 w 1837189"/>
                    <a:gd name="connsiteY41" fmla="*/ 67112 h 494951"/>
                    <a:gd name="connsiteX42" fmla="*/ 998290 w 1837189"/>
                    <a:gd name="connsiteY42" fmla="*/ 117446 h 494951"/>
                    <a:gd name="connsiteX43" fmla="*/ 1015068 w 1837189"/>
                    <a:gd name="connsiteY43" fmla="*/ 142613 h 494951"/>
                    <a:gd name="connsiteX44" fmla="*/ 1023457 w 1837189"/>
                    <a:gd name="connsiteY44" fmla="*/ 184558 h 494951"/>
                    <a:gd name="connsiteX45" fmla="*/ 1031846 w 1837189"/>
                    <a:gd name="connsiteY45" fmla="*/ 234892 h 494951"/>
                    <a:gd name="connsiteX46" fmla="*/ 1040235 w 1837189"/>
                    <a:gd name="connsiteY46" fmla="*/ 260059 h 494951"/>
                    <a:gd name="connsiteX47" fmla="*/ 1057013 w 1837189"/>
                    <a:gd name="connsiteY47" fmla="*/ 335560 h 494951"/>
                    <a:gd name="connsiteX48" fmla="*/ 1090569 w 1837189"/>
                    <a:gd name="connsiteY48" fmla="*/ 385894 h 494951"/>
                    <a:gd name="connsiteX49" fmla="*/ 1107347 w 1837189"/>
                    <a:gd name="connsiteY49" fmla="*/ 411061 h 494951"/>
                    <a:gd name="connsiteX50" fmla="*/ 1115736 w 1837189"/>
                    <a:gd name="connsiteY50" fmla="*/ 436228 h 494951"/>
                    <a:gd name="connsiteX51" fmla="*/ 1140903 w 1837189"/>
                    <a:gd name="connsiteY51" fmla="*/ 453006 h 494951"/>
                    <a:gd name="connsiteX52" fmla="*/ 1157681 w 1837189"/>
                    <a:gd name="connsiteY52" fmla="*/ 427839 h 494951"/>
                    <a:gd name="connsiteX53" fmla="*/ 1191237 w 1837189"/>
                    <a:gd name="connsiteY53" fmla="*/ 310393 h 494951"/>
                    <a:gd name="connsiteX54" fmla="*/ 1199626 w 1837189"/>
                    <a:gd name="connsiteY54" fmla="*/ 276837 h 494951"/>
                    <a:gd name="connsiteX55" fmla="*/ 1283516 w 1837189"/>
                    <a:gd name="connsiteY55" fmla="*/ 234892 h 494951"/>
                    <a:gd name="connsiteX56" fmla="*/ 1837189 w 1837189"/>
                    <a:gd name="connsiteY56" fmla="*/ 234892 h 494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837189" h="494951">
                      <a:moveTo>
                        <a:pt x="0" y="234892"/>
                      </a:moveTo>
                      <a:cubicBezTo>
                        <a:pt x="91871" y="253266"/>
                        <a:pt x="72883" y="251670"/>
                        <a:pt x="226503" y="251670"/>
                      </a:cubicBezTo>
                      <a:cubicBezTo>
                        <a:pt x="246276" y="251670"/>
                        <a:pt x="265652" y="246077"/>
                        <a:pt x="285226" y="243281"/>
                      </a:cubicBezTo>
                      <a:cubicBezTo>
                        <a:pt x="301611" y="194127"/>
                        <a:pt x="302488" y="198432"/>
                        <a:pt x="310393" y="151002"/>
                      </a:cubicBezTo>
                      <a:cubicBezTo>
                        <a:pt x="324913" y="63881"/>
                        <a:pt x="309282" y="120778"/>
                        <a:pt x="335560" y="41945"/>
                      </a:cubicBezTo>
                      <a:cubicBezTo>
                        <a:pt x="338356" y="33556"/>
                        <a:pt x="336591" y="21683"/>
                        <a:pt x="343949" y="16778"/>
                      </a:cubicBezTo>
                      <a:lnTo>
                        <a:pt x="369116" y="0"/>
                      </a:lnTo>
                      <a:cubicBezTo>
                        <a:pt x="380301" y="2796"/>
                        <a:pt x="393668" y="1187"/>
                        <a:pt x="402671" y="8389"/>
                      </a:cubicBezTo>
                      <a:cubicBezTo>
                        <a:pt x="409576" y="13913"/>
                        <a:pt x="407105" y="25647"/>
                        <a:pt x="411060" y="33556"/>
                      </a:cubicBezTo>
                      <a:cubicBezTo>
                        <a:pt x="415569" y="42574"/>
                        <a:pt x="422245" y="50334"/>
                        <a:pt x="427838" y="58723"/>
                      </a:cubicBezTo>
                      <a:lnTo>
                        <a:pt x="444616" y="159391"/>
                      </a:lnTo>
                      <a:lnTo>
                        <a:pt x="453005" y="209725"/>
                      </a:lnTo>
                      <a:cubicBezTo>
                        <a:pt x="455801" y="271244"/>
                        <a:pt x="457298" y="332837"/>
                        <a:pt x="461394" y="394283"/>
                      </a:cubicBezTo>
                      <a:cubicBezTo>
                        <a:pt x="462894" y="416778"/>
                        <a:pt x="465750" y="439214"/>
                        <a:pt x="469783" y="461395"/>
                      </a:cubicBezTo>
                      <a:cubicBezTo>
                        <a:pt x="471365" y="470095"/>
                        <a:pt x="471919" y="480309"/>
                        <a:pt x="478172" y="486562"/>
                      </a:cubicBezTo>
                      <a:cubicBezTo>
                        <a:pt x="484425" y="492815"/>
                        <a:pt x="494950" y="492155"/>
                        <a:pt x="503339" y="494951"/>
                      </a:cubicBezTo>
                      <a:cubicBezTo>
                        <a:pt x="526987" y="487068"/>
                        <a:pt x="539391" y="487102"/>
                        <a:pt x="553673" y="461395"/>
                      </a:cubicBezTo>
                      <a:cubicBezTo>
                        <a:pt x="562262" y="445935"/>
                        <a:pt x="570451" y="411061"/>
                        <a:pt x="570451" y="411061"/>
                      </a:cubicBezTo>
                      <a:cubicBezTo>
                        <a:pt x="573247" y="391487"/>
                        <a:pt x="575303" y="371792"/>
                        <a:pt x="578840" y="352338"/>
                      </a:cubicBezTo>
                      <a:cubicBezTo>
                        <a:pt x="589301" y="294802"/>
                        <a:pt x="583639" y="341532"/>
                        <a:pt x="595618" y="293615"/>
                      </a:cubicBezTo>
                      <a:cubicBezTo>
                        <a:pt x="599076" y="279782"/>
                        <a:pt x="600801" y="265563"/>
                        <a:pt x="604007" y="251670"/>
                      </a:cubicBezTo>
                      <a:cubicBezTo>
                        <a:pt x="609192" y="229201"/>
                        <a:pt x="607994" y="203744"/>
                        <a:pt x="620785" y="184558"/>
                      </a:cubicBezTo>
                      <a:cubicBezTo>
                        <a:pt x="626378" y="176169"/>
                        <a:pt x="633468" y="168604"/>
                        <a:pt x="637563" y="159391"/>
                      </a:cubicBezTo>
                      <a:cubicBezTo>
                        <a:pt x="644746" y="143230"/>
                        <a:pt x="644531" y="123772"/>
                        <a:pt x="654341" y="109057"/>
                      </a:cubicBezTo>
                      <a:cubicBezTo>
                        <a:pt x="659934" y="100668"/>
                        <a:pt x="667024" y="93103"/>
                        <a:pt x="671119" y="83890"/>
                      </a:cubicBezTo>
                      <a:cubicBezTo>
                        <a:pt x="678302" y="67729"/>
                        <a:pt x="687897" y="33556"/>
                        <a:pt x="687897" y="33556"/>
                      </a:cubicBezTo>
                      <a:cubicBezTo>
                        <a:pt x="696286" y="36352"/>
                        <a:pt x="706159" y="36421"/>
                        <a:pt x="713064" y="41945"/>
                      </a:cubicBezTo>
                      <a:cubicBezTo>
                        <a:pt x="735956" y="60259"/>
                        <a:pt x="727718" y="76138"/>
                        <a:pt x="738231" y="100668"/>
                      </a:cubicBezTo>
                      <a:cubicBezTo>
                        <a:pt x="742203" y="109935"/>
                        <a:pt x="749416" y="117446"/>
                        <a:pt x="755009" y="125835"/>
                      </a:cubicBezTo>
                      <a:cubicBezTo>
                        <a:pt x="760602" y="153798"/>
                        <a:pt x="770896" y="181222"/>
                        <a:pt x="771787" y="209725"/>
                      </a:cubicBezTo>
                      <a:cubicBezTo>
                        <a:pt x="780491" y="488250"/>
                        <a:pt x="705686" y="428513"/>
                        <a:pt x="805343" y="494951"/>
                      </a:cubicBezTo>
                      <a:cubicBezTo>
                        <a:pt x="813732" y="483766"/>
                        <a:pt x="823100" y="473251"/>
                        <a:pt x="830510" y="461395"/>
                      </a:cubicBezTo>
                      <a:cubicBezTo>
                        <a:pt x="837138" y="450790"/>
                        <a:pt x="841083" y="438697"/>
                        <a:pt x="847288" y="427839"/>
                      </a:cubicBezTo>
                      <a:cubicBezTo>
                        <a:pt x="852290" y="419085"/>
                        <a:pt x="858473" y="411061"/>
                        <a:pt x="864066" y="402672"/>
                      </a:cubicBezTo>
                      <a:cubicBezTo>
                        <a:pt x="866862" y="383098"/>
                        <a:pt x="868577" y="363338"/>
                        <a:pt x="872455" y="343949"/>
                      </a:cubicBezTo>
                      <a:cubicBezTo>
                        <a:pt x="874189" y="335278"/>
                        <a:pt x="879110" y="327453"/>
                        <a:pt x="880844" y="318782"/>
                      </a:cubicBezTo>
                      <a:cubicBezTo>
                        <a:pt x="884722" y="299393"/>
                        <a:pt x="885696" y="279513"/>
                        <a:pt x="889233" y="260059"/>
                      </a:cubicBezTo>
                      <a:cubicBezTo>
                        <a:pt x="891295" y="248715"/>
                        <a:pt x="895361" y="237809"/>
                        <a:pt x="897622" y="226503"/>
                      </a:cubicBezTo>
                      <a:cubicBezTo>
                        <a:pt x="922854" y="100342"/>
                        <a:pt x="892632" y="227192"/>
                        <a:pt x="914400" y="151002"/>
                      </a:cubicBezTo>
                      <a:cubicBezTo>
                        <a:pt x="918962" y="135034"/>
                        <a:pt x="931593" y="75086"/>
                        <a:pt x="939567" y="67112"/>
                      </a:cubicBezTo>
                      <a:lnTo>
                        <a:pt x="964734" y="41945"/>
                      </a:lnTo>
                      <a:cubicBezTo>
                        <a:pt x="970327" y="50334"/>
                        <a:pt x="977417" y="57899"/>
                        <a:pt x="981512" y="67112"/>
                      </a:cubicBezTo>
                      <a:cubicBezTo>
                        <a:pt x="988695" y="83273"/>
                        <a:pt x="988480" y="102731"/>
                        <a:pt x="998290" y="117446"/>
                      </a:cubicBezTo>
                      <a:lnTo>
                        <a:pt x="1015068" y="142613"/>
                      </a:lnTo>
                      <a:cubicBezTo>
                        <a:pt x="1017864" y="156595"/>
                        <a:pt x="1020906" y="170529"/>
                        <a:pt x="1023457" y="184558"/>
                      </a:cubicBezTo>
                      <a:cubicBezTo>
                        <a:pt x="1026500" y="201293"/>
                        <a:pt x="1028156" y="218288"/>
                        <a:pt x="1031846" y="234892"/>
                      </a:cubicBezTo>
                      <a:cubicBezTo>
                        <a:pt x="1033764" y="243524"/>
                        <a:pt x="1038317" y="251427"/>
                        <a:pt x="1040235" y="260059"/>
                      </a:cubicBezTo>
                      <a:cubicBezTo>
                        <a:pt x="1043776" y="275992"/>
                        <a:pt x="1046521" y="316675"/>
                        <a:pt x="1057013" y="335560"/>
                      </a:cubicBezTo>
                      <a:cubicBezTo>
                        <a:pt x="1066806" y="353187"/>
                        <a:pt x="1079384" y="369116"/>
                        <a:pt x="1090569" y="385894"/>
                      </a:cubicBezTo>
                      <a:cubicBezTo>
                        <a:pt x="1096162" y="394283"/>
                        <a:pt x="1104159" y="401496"/>
                        <a:pt x="1107347" y="411061"/>
                      </a:cubicBezTo>
                      <a:cubicBezTo>
                        <a:pt x="1110143" y="419450"/>
                        <a:pt x="1110212" y="429323"/>
                        <a:pt x="1115736" y="436228"/>
                      </a:cubicBezTo>
                      <a:cubicBezTo>
                        <a:pt x="1122034" y="444101"/>
                        <a:pt x="1132514" y="447413"/>
                        <a:pt x="1140903" y="453006"/>
                      </a:cubicBezTo>
                      <a:cubicBezTo>
                        <a:pt x="1146496" y="444617"/>
                        <a:pt x="1153586" y="437052"/>
                        <a:pt x="1157681" y="427839"/>
                      </a:cubicBezTo>
                      <a:cubicBezTo>
                        <a:pt x="1171435" y="396892"/>
                        <a:pt x="1183620" y="340862"/>
                        <a:pt x="1191237" y="310393"/>
                      </a:cubicBezTo>
                      <a:cubicBezTo>
                        <a:pt x="1194033" y="299208"/>
                        <a:pt x="1190033" y="283232"/>
                        <a:pt x="1199626" y="276837"/>
                      </a:cubicBezTo>
                      <a:cubicBezTo>
                        <a:pt x="1225987" y="259263"/>
                        <a:pt x="1249590" y="235377"/>
                        <a:pt x="1283516" y="234892"/>
                      </a:cubicBezTo>
                      <a:cubicBezTo>
                        <a:pt x="1468055" y="232256"/>
                        <a:pt x="1652631" y="234892"/>
                        <a:pt x="1837189" y="234892"/>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sp>
            <p:nvSpPr>
              <p:cNvPr id="21" name="TextBox 20">
                <a:extLst>
                  <a:ext uri="{FF2B5EF4-FFF2-40B4-BE49-F238E27FC236}">
                    <a16:creationId xmlns:a16="http://schemas.microsoft.com/office/drawing/2014/main" id="{404CF72E-3A0A-99CE-93C6-69A617E2AB8F}"/>
                  </a:ext>
                </a:extLst>
              </p:cNvPr>
              <p:cNvSpPr txBox="1"/>
              <p:nvPr/>
            </p:nvSpPr>
            <p:spPr>
              <a:xfrm>
                <a:off x="8034952" y="5217537"/>
                <a:ext cx="1130441" cy="268521"/>
              </a:xfrm>
              <a:prstGeom prst="rect">
                <a:avLst/>
              </a:prstGeom>
              <a:noFill/>
            </p:spPr>
            <p:txBody>
              <a:bodyPr wrap="square" rtlCol="0">
                <a:spAutoFit/>
              </a:bodyPr>
              <a:lstStyle/>
              <a:p>
                <a:pPr algn="ctr"/>
                <a:r>
                  <a:rPr lang="en-US" sz="1050" dirty="0">
                    <a:solidFill>
                      <a:srgbClr val="00B050"/>
                    </a:solidFill>
                  </a:rPr>
                  <a:t>~1kV</a:t>
                </a:r>
              </a:p>
            </p:txBody>
          </p:sp>
        </p:grpSp>
      </p:grpSp>
      <p:sp>
        <p:nvSpPr>
          <p:cNvPr id="28" name="TextBox 27">
            <a:extLst>
              <a:ext uri="{FF2B5EF4-FFF2-40B4-BE49-F238E27FC236}">
                <a16:creationId xmlns:a16="http://schemas.microsoft.com/office/drawing/2014/main" id="{98BA64F7-B941-9523-1008-A011019C2049}"/>
              </a:ext>
            </a:extLst>
          </p:cNvPr>
          <p:cNvSpPr txBox="1"/>
          <p:nvPr/>
        </p:nvSpPr>
        <p:spPr>
          <a:xfrm>
            <a:off x="1733592" y="4075547"/>
            <a:ext cx="962443" cy="338554"/>
          </a:xfrm>
          <a:prstGeom prst="rect">
            <a:avLst/>
          </a:prstGeom>
          <a:noFill/>
        </p:spPr>
        <p:txBody>
          <a:bodyPr wrap="none" rtlCol="0">
            <a:spAutoFit/>
          </a:bodyPr>
          <a:lstStyle/>
          <a:p>
            <a:r>
              <a:rPr lang="en-US" sz="1600" dirty="0">
                <a:solidFill>
                  <a:schemeClr val="bg1"/>
                </a:solidFill>
              </a:rPr>
              <a:t>RF E-field</a:t>
            </a:r>
          </a:p>
        </p:txBody>
      </p:sp>
      <p:cxnSp>
        <p:nvCxnSpPr>
          <p:cNvPr id="29" name="Straight Arrow Connector 28">
            <a:extLst>
              <a:ext uri="{FF2B5EF4-FFF2-40B4-BE49-F238E27FC236}">
                <a16:creationId xmlns:a16="http://schemas.microsoft.com/office/drawing/2014/main" id="{A9245258-8714-ABD8-ED39-26D4ADD30A07}"/>
              </a:ext>
            </a:extLst>
          </p:cNvPr>
          <p:cNvCxnSpPr>
            <a:cxnSpLocks/>
          </p:cNvCxnSpPr>
          <p:nvPr/>
        </p:nvCxnSpPr>
        <p:spPr>
          <a:xfrm>
            <a:off x="1635542" y="4412357"/>
            <a:ext cx="1070548" cy="0"/>
          </a:xfrm>
          <a:prstGeom prst="straightConnector1">
            <a:avLst/>
          </a:prstGeom>
          <a:ln w="19050">
            <a:solidFill>
              <a:srgbClr val="FFFF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20107D35-CA7D-BEDF-B92D-BDE818F0C87D}"/>
              </a:ext>
            </a:extLst>
          </p:cNvPr>
          <p:cNvSpPr txBox="1"/>
          <p:nvPr/>
        </p:nvSpPr>
        <p:spPr>
          <a:xfrm>
            <a:off x="8664204" y="2447845"/>
            <a:ext cx="3454664" cy="523220"/>
          </a:xfrm>
          <a:prstGeom prst="rect">
            <a:avLst/>
          </a:prstGeom>
          <a:noFill/>
        </p:spPr>
        <p:txBody>
          <a:bodyPr wrap="none" rtlCol="0">
            <a:spAutoFit/>
          </a:bodyPr>
          <a:lstStyle/>
          <a:p>
            <a:r>
              <a:rPr lang="en-US" sz="2800" dirty="0">
                <a:solidFill>
                  <a:srgbClr val="0000FF"/>
                </a:solidFill>
              </a:rPr>
              <a:t>CBO systematics proxy</a:t>
            </a:r>
          </a:p>
        </p:txBody>
      </p:sp>
      <p:sp>
        <p:nvSpPr>
          <p:cNvPr id="32" name="TextBox 31">
            <a:extLst>
              <a:ext uri="{FF2B5EF4-FFF2-40B4-BE49-F238E27FC236}">
                <a16:creationId xmlns:a16="http://schemas.microsoft.com/office/drawing/2014/main" id="{B50610A5-D178-D109-DD86-743D9A4AA998}"/>
              </a:ext>
            </a:extLst>
          </p:cNvPr>
          <p:cNvSpPr txBox="1"/>
          <p:nvPr/>
        </p:nvSpPr>
        <p:spPr>
          <a:xfrm>
            <a:off x="190375" y="2333479"/>
            <a:ext cx="4504888" cy="523220"/>
          </a:xfrm>
          <a:prstGeom prst="rect">
            <a:avLst/>
          </a:prstGeom>
          <a:noFill/>
        </p:spPr>
        <p:txBody>
          <a:bodyPr wrap="none" rtlCol="0">
            <a:spAutoFit/>
          </a:bodyPr>
          <a:lstStyle/>
          <a:p>
            <a:r>
              <a:rPr lang="en-US" sz="2800" dirty="0">
                <a:solidFill>
                  <a:srgbClr val="0000FF"/>
                </a:solidFill>
              </a:rPr>
              <a:t>Electrostatic Quadrupole + RF</a:t>
            </a:r>
          </a:p>
        </p:txBody>
      </p:sp>
    </p:spTree>
    <p:extLst>
      <p:ext uri="{BB962C8B-B14F-4D97-AF65-F5344CB8AC3E}">
        <p14:creationId xmlns:p14="http://schemas.microsoft.com/office/powerpoint/2010/main" val="22019272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4D4D9-7C47-ACFD-9038-29B2A957586C}"/>
              </a:ext>
            </a:extLst>
          </p:cNvPr>
          <p:cNvSpPr>
            <a:spLocks noGrp="1"/>
          </p:cNvSpPr>
          <p:nvPr>
            <p:ph type="title"/>
          </p:nvPr>
        </p:nvSpPr>
        <p:spPr/>
        <p:txBody>
          <a:bodyPr>
            <a:normAutofit/>
          </a:bodyPr>
          <a:lstStyle/>
          <a:p>
            <a:r>
              <a:rPr lang="en-US" dirty="0"/>
              <a:t>BSM Searches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241C50F-7F07-EFA9-83C5-E51ED6C88870}"/>
                  </a:ext>
                </a:extLst>
              </p:cNvPr>
              <p:cNvSpPr>
                <a:spLocks noGrp="1"/>
              </p:cNvSpPr>
              <p:nvPr>
                <p:ph idx="1"/>
              </p:nvPr>
            </p:nvSpPr>
            <p:spPr>
              <a:xfrm>
                <a:off x="330926" y="1280160"/>
                <a:ext cx="5765074" cy="5250122"/>
              </a:xfrm>
            </p:spPr>
            <p:txBody>
              <a:bodyPr/>
              <a:lstStyle/>
              <a:p>
                <a:r>
                  <a:rPr lang="en-US" dirty="0"/>
                  <a:t>Electric Dipole Moment (EDM)</a:t>
                </a:r>
              </a:p>
              <a:p>
                <a:pPr lvl="1">
                  <a:buFont typeface="Courier New" panose="02070309020205020404" pitchFamily="49" charset="0"/>
                  <a:buChar char="o"/>
                </a:pPr>
                <a:r>
                  <a:rPr lang="en-US" dirty="0"/>
                  <a:t>The spin precession plane is tilted in the presence of the EDM.</a:t>
                </a:r>
              </a:p>
              <a:p>
                <a:pPr lvl="1">
                  <a:buFont typeface="Courier New" panose="02070309020205020404" pitchFamily="49" charset="0"/>
                  <a:buChar char="o"/>
                </a:pPr>
                <a:r>
                  <a:rPr lang="en-US" dirty="0"/>
                  <a:t>Run-1 in review, Run-2/3 in progress</a:t>
                </a:r>
              </a:p>
              <a:p>
                <a:pPr lvl="1">
                  <a:buFont typeface="Courier New" panose="02070309020205020404" pitchFamily="49" charset="0"/>
                  <a:buChar char="o"/>
                </a:pPr>
                <a:r>
                  <a:rPr lang="en-US" b="0" dirty="0"/>
                  <a:t>Current limit (BNL): </a:t>
                </a:r>
                <a14:m>
                  <m:oMath xmlns:m="http://schemas.openxmlformats.org/officeDocument/2006/math">
                    <m:r>
                      <a:rPr lang="en-US" b="0" i="1" smtClean="0">
                        <a:latin typeface="Cambria Math" panose="02040503050406030204" pitchFamily="18" charset="0"/>
                      </a:rPr>
                      <m:t>1.8 × </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−19</m:t>
                        </m:r>
                      </m:sup>
                    </m:sSup>
                    <m:r>
                      <a:rPr lang="en-US" b="0" i="1" smtClean="0">
                        <a:latin typeface="Cambria Math" panose="02040503050406030204" pitchFamily="18" charset="0"/>
                      </a:rPr>
                      <m:t> </m:t>
                    </m:r>
                    <m:r>
                      <m:rPr>
                        <m:sty m:val="p"/>
                      </m:rPr>
                      <a:rPr lang="en-US" b="0" i="0" smtClean="0">
                        <a:latin typeface="Cambria Math" panose="02040503050406030204" pitchFamily="18" charset="0"/>
                      </a:rPr>
                      <m:t>e</m:t>
                    </m:r>
                    <m:r>
                      <a:rPr lang="en-US" b="0" i="1" smtClean="0">
                        <a:latin typeface="Cambria Math" panose="02040503050406030204" pitchFamily="18" charset="0"/>
                      </a:rPr>
                      <m:t>⋅</m:t>
                    </m:r>
                    <m:r>
                      <m:rPr>
                        <m:sty m:val="p"/>
                      </m:rPr>
                      <a:rPr lang="en-US" b="0" i="0" smtClean="0">
                        <a:latin typeface="Cambria Math" panose="02040503050406030204" pitchFamily="18" charset="0"/>
                      </a:rPr>
                      <m:t>cm</m:t>
                    </m:r>
                    <m:r>
                      <a:rPr lang="en-US" b="0" i="1" smtClean="0">
                        <a:latin typeface="Cambria Math" panose="02040503050406030204" pitchFamily="18" charset="0"/>
                      </a:rPr>
                      <m:t>→</m:t>
                    </m:r>
                  </m:oMath>
                </a14:m>
                <a:br>
                  <a:rPr lang="en-US" b="0" i="1" dirty="0">
                    <a:latin typeface="Cambria Math" panose="02040503050406030204" pitchFamily="18" charset="0"/>
                  </a:rPr>
                </a:br>
                <a:r>
                  <a:rPr lang="en-US" dirty="0"/>
                  <a:t>Projected limit:</a:t>
                </a:r>
                <a14:m>
                  <m:oMath xmlns:m="http://schemas.openxmlformats.org/officeDocument/2006/math">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≲3 × </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−20</m:t>
                        </m:r>
                      </m:sup>
                    </m:sSup>
                    <m:r>
                      <a:rPr lang="en-US" b="0" i="1"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e</m:t>
                    </m:r>
                    <m:r>
                      <a:rPr lang="en-US" b="0" i="1"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cm</m:t>
                    </m:r>
                  </m:oMath>
                </a14:m>
                <a:endParaRPr lang="en-US" dirty="0"/>
              </a:p>
            </p:txBody>
          </p:sp>
        </mc:Choice>
        <mc:Fallback xmlns="">
          <p:sp>
            <p:nvSpPr>
              <p:cNvPr id="3" name="Content Placeholder 2">
                <a:extLst>
                  <a:ext uri="{FF2B5EF4-FFF2-40B4-BE49-F238E27FC236}">
                    <a16:creationId xmlns:a16="http://schemas.microsoft.com/office/drawing/2014/main" id="{5241C50F-7F07-EFA9-83C5-E51ED6C88870}"/>
                  </a:ext>
                </a:extLst>
              </p:cNvPr>
              <p:cNvSpPr>
                <a:spLocks noGrp="1" noRot="1" noChangeAspect="1" noMove="1" noResize="1" noEditPoints="1" noAdjustHandles="1" noChangeArrowheads="1" noChangeShapeType="1" noTextEdit="1"/>
              </p:cNvSpPr>
              <p:nvPr>
                <p:ph idx="1"/>
              </p:nvPr>
            </p:nvSpPr>
            <p:spPr>
              <a:xfrm>
                <a:off x="330926" y="1280160"/>
                <a:ext cx="5765074" cy="5250122"/>
              </a:xfrm>
              <a:blipFill>
                <a:blip r:embed="rId2"/>
                <a:stretch>
                  <a:fillRect l="-1316" t="-1205"/>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F679C7DD-7128-3C17-5ED2-F0D589697526}"/>
              </a:ext>
            </a:extLst>
          </p:cNvPr>
          <p:cNvPicPr>
            <a:picLocks noChangeAspect="1"/>
          </p:cNvPicPr>
          <p:nvPr/>
        </p:nvPicPr>
        <p:blipFill>
          <a:blip r:embed="rId3"/>
          <a:stretch>
            <a:fillRect/>
          </a:stretch>
        </p:blipFill>
        <p:spPr>
          <a:xfrm>
            <a:off x="1134437" y="3310760"/>
            <a:ext cx="3737636" cy="3256308"/>
          </a:xfrm>
          <a:prstGeom prst="rect">
            <a:avLst/>
          </a:prstGeom>
        </p:spPr>
      </p:pic>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D9AE01C0-EFC5-36B1-CB7E-836BD6118A81}"/>
                  </a:ext>
                </a:extLst>
              </p:cNvPr>
              <p:cNvSpPr txBox="1">
                <a:spLocks/>
              </p:cNvSpPr>
              <p:nvPr/>
            </p:nvSpPr>
            <p:spPr>
              <a:xfrm>
                <a:off x="6096000" y="1280160"/>
                <a:ext cx="5765074" cy="52501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14:m>
                  <m:oMath xmlns:m="http://schemas.openxmlformats.org/officeDocument/2006/math">
                    <m:r>
                      <a:rPr lang="en-US" i="1" dirty="0" smtClean="0">
                        <a:latin typeface="Cambria Math" panose="02040503050406030204" pitchFamily="18" charset="0"/>
                      </a:rPr>
                      <m:t>𝐶𝑃𝑇</m:t>
                    </m:r>
                  </m:oMath>
                </a14:m>
                <a:r>
                  <a:rPr lang="en-US" dirty="0"/>
                  <a:t> and Lorentz Invariance Violation</a:t>
                </a:r>
              </a:p>
              <a:p>
                <a:pPr lvl="1">
                  <a:buFont typeface="Courier New" panose="02070309020205020404" pitchFamily="49" charset="0"/>
                  <a:buChar char="o"/>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𝜔</m:t>
                        </m:r>
                      </m:e>
                      <m:sub>
                        <m:r>
                          <a:rPr lang="en-US" b="0" i="1" smtClean="0">
                            <a:latin typeface="Cambria Math" panose="02040503050406030204" pitchFamily="18" charset="0"/>
                          </a:rPr>
                          <m:t>𝑎</m:t>
                        </m:r>
                      </m:sub>
                    </m:sSub>
                  </m:oMath>
                </a14:m>
                <a:r>
                  <a:rPr lang="en-US" dirty="0"/>
                  <a:t> modulated at the sidereal motion.</a:t>
                </a:r>
              </a:p>
              <a:p>
                <a:pPr lvl="1">
                  <a:buFont typeface="Courier New" panose="02070309020205020404" pitchFamily="49" charset="0"/>
                  <a:buChar char="o"/>
                </a:pPr>
                <a:r>
                  <a:rPr lang="en-US" dirty="0"/>
                  <a:t>Run-2/3 in review.</a:t>
                </a:r>
              </a:p>
              <a:p>
                <a:pPr lvl="1">
                  <a:buFont typeface="Courier New" panose="02070309020205020404" pitchFamily="49" charset="0"/>
                  <a:buChar char="o"/>
                </a:pPr>
                <a:r>
                  <a:rPr lang="en-US" dirty="0"/>
                  <a:t>Current limit (BNL): </a:t>
                </a:r>
                <a14:m>
                  <m:oMath xmlns:m="http://schemas.openxmlformats.org/officeDocument/2006/math">
                    <m:r>
                      <a:rPr lang="en-US" b="0" i="1" smtClean="0">
                        <a:latin typeface="Cambria Math" panose="02040503050406030204" pitchFamily="18" charset="0"/>
                      </a:rPr>
                      <m:t>1.4 × </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−24</m:t>
                        </m:r>
                      </m:sup>
                    </m:sSup>
                    <m:r>
                      <a:rPr lang="en-US" b="0" i="1" smtClean="0">
                        <a:latin typeface="Cambria Math" panose="02040503050406030204" pitchFamily="18" charset="0"/>
                      </a:rPr>
                      <m:t> </m:t>
                    </m:r>
                    <m:r>
                      <m:rPr>
                        <m:sty m:val="p"/>
                      </m:rPr>
                      <a:rPr lang="en-US" b="0" i="0" smtClean="0">
                        <a:latin typeface="Cambria Math" panose="02040503050406030204" pitchFamily="18" charset="0"/>
                      </a:rPr>
                      <m:t>GeV</m:t>
                    </m:r>
                    <m:r>
                      <a:rPr lang="en-US" b="0" i="0" smtClean="0">
                        <a:latin typeface="Cambria Math" panose="02040503050406030204" pitchFamily="18" charset="0"/>
                      </a:rPr>
                      <m:t>→</m:t>
                    </m:r>
                  </m:oMath>
                </a14:m>
                <a:br>
                  <a:rPr lang="en-US" dirty="0"/>
                </a:br>
                <a:r>
                  <a:rPr lang="en-US" dirty="0"/>
                  <a:t>Projected limit (FNAL Run-2/3): </a:t>
                </a:r>
                <a14:m>
                  <m:oMath xmlns:m="http://schemas.openxmlformats.org/officeDocument/2006/math">
                    <m:r>
                      <a:rPr lang="en-US" b="0" i="1" smtClean="0">
                        <a:latin typeface="Cambria Math" panose="02040503050406030204" pitchFamily="18" charset="0"/>
                      </a:rPr>
                      <m:t>𝒪</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−25</m:t>
                            </m:r>
                          </m:sup>
                        </m:sSup>
                      </m:e>
                    </m:d>
                    <m:r>
                      <a:rPr lang="en-US" b="0" i="1" smtClean="0">
                        <a:latin typeface="Cambria Math" panose="02040503050406030204" pitchFamily="18" charset="0"/>
                      </a:rPr>
                      <m:t> </m:t>
                    </m:r>
                    <m:r>
                      <m:rPr>
                        <m:sty m:val="p"/>
                      </m:rPr>
                      <a:rPr lang="en-US" b="0" i="0" smtClean="0">
                        <a:latin typeface="Cambria Math" panose="02040503050406030204" pitchFamily="18" charset="0"/>
                      </a:rPr>
                      <m:t>GeV</m:t>
                    </m:r>
                  </m:oMath>
                </a14:m>
                <a:endParaRPr lang="en-US" dirty="0"/>
              </a:p>
              <a:p>
                <a:endParaRPr lang="en-US" dirty="0"/>
              </a:p>
              <a:p>
                <a:r>
                  <a:rPr lang="en-US" dirty="0"/>
                  <a:t>Ultralight Muonic Dark Matter (scalar)</a:t>
                </a:r>
              </a:p>
              <a:p>
                <a:pPr lvl="1">
                  <a:buFont typeface="Courier New" panose="02070309020205020404" pitchFamily="49" charset="0"/>
                  <a:buChar char="o"/>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𝜔</m:t>
                        </m:r>
                      </m:e>
                      <m:sub>
                        <m:r>
                          <a:rPr lang="en-US" b="0" i="1" smtClean="0">
                            <a:latin typeface="Cambria Math" panose="02040503050406030204" pitchFamily="18" charset="0"/>
                          </a:rPr>
                          <m:t>𝑎</m:t>
                        </m:r>
                      </m:sub>
                    </m:sSub>
                  </m:oMath>
                </a14:m>
                <a:r>
                  <a:rPr lang="en-US" dirty="0"/>
                  <a:t> modulated at the DM Compton frequency.</a:t>
                </a:r>
              </a:p>
              <a:p>
                <a:pPr lvl="1">
                  <a:buFont typeface="Courier New" panose="02070309020205020404" pitchFamily="49" charset="0"/>
                  <a:buChar char="o"/>
                </a:pPr>
                <a:r>
                  <a:rPr lang="en-US" dirty="0"/>
                  <a:t>Run-2/3 in progress.</a:t>
                </a:r>
              </a:p>
            </p:txBody>
          </p:sp>
        </mc:Choice>
        <mc:Fallback xmlns="">
          <p:sp>
            <p:nvSpPr>
              <p:cNvPr id="5" name="Content Placeholder 2">
                <a:extLst>
                  <a:ext uri="{FF2B5EF4-FFF2-40B4-BE49-F238E27FC236}">
                    <a16:creationId xmlns:a16="http://schemas.microsoft.com/office/drawing/2014/main" id="{D9AE01C0-EFC5-36B1-CB7E-836BD6118A81}"/>
                  </a:ext>
                </a:extLst>
              </p:cNvPr>
              <p:cNvSpPr txBox="1">
                <a:spLocks noRot="1" noChangeAspect="1" noMove="1" noResize="1" noEditPoints="1" noAdjustHandles="1" noChangeArrowheads="1" noChangeShapeType="1" noTextEdit="1"/>
              </p:cNvSpPr>
              <p:nvPr/>
            </p:nvSpPr>
            <p:spPr>
              <a:xfrm>
                <a:off x="6096000" y="1280160"/>
                <a:ext cx="5765074" cy="5250122"/>
              </a:xfrm>
              <a:prstGeom prst="rect">
                <a:avLst/>
              </a:prstGeom>
              <a:blipFill>
                <a:blip r:embed="rId4"/>
                <a:stretch>
                  <a:fillRect l="-1538" t="-1205"/>
                </a:stretch>
              </a:blipFill>
            </p:spPr>
            <p:txBody>
              <a:bodyPr/>
              <a:lstStyle/>
              <a:p>
                <a:r>
                  <a:rPr lang="en-US">
                    <a:noFill/>
                  </a:rPr>
                  <a:t> </a:t>
                </a:r>
              </a:p>
            </p:txBody>
          </p:sp>
        </mc:Fallback>
      </mc:AlternateContent>
      <p:pic>
        <p:nvPicPr>
          <p:cNvPr id="6" name="Picture 5" descr="A graph of a graph showing a number of points&#10;&#10;Description automatically generated with medium confidence">
            <a:extLst>
              <a:ext uri="{FF2B5EF4-FFF2-40B4-BE49-F238E27FC236}">
                <a16:creationId xmlns:a16="http://schemas.microsoft.com/office/drawing/2014/main" id="{5A8399F6-6797-B5E0-1233-4AAAB5B859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5632" y="4597385"/>
            <a:ext cx="6536368" cy="1960910"/>
          </a:xfrm>
          <a:prstGeom prst="rect">
            <a:avLst/>
          </a:prstGeom>
        </p:spPr>
      </p:pic>
    </p:spTree>
    <p:extLst>
      <p:ext uri="{BB962C8B-B14F-4D97-AF65-F5344CB8AC3E}">
        <p14:creationId xmlns:p14="http://schemas.microsoft.com/office/powerpoint/2010/main" val="35320887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2964CE-106D-E17A-7DB3-07F95F8FC425}"/>
              </a:ext>
            </a:extLst>
          </p:cNvPr>
          <p:cNvPicPr>
            <a:picLocks noChangeAspect="1"/>
          </p:cNvPicPr>
          <p:nvPr/>
        </p:nvPicPr>
        <p:blipFill>
          <a:blip r:embed="rId2"/>
          <a:stretch>
            <a:fillRect/>
          </a:stretch>
        </p:blipFill>
        <p:spPr>
          <a:xfrm>
            <a:off x="6570865" y="314897"/>
            <a:ext cx="5345969" cy="6411724"/>
          </a:xfrm>
          <a:prstGeom prst="rect">
            <a:avLst/>
          </a:prstGeom>
        </p:spPr>
      </p:pic>
      <p:pic>
        <p:nvPicPr>
          <p:cNvPr id="5" name="Picture 4">
            <a:extLst>
              <a:ext uri="{FF2B5EF4-FFF2-40B4-BE49-F238E27FC236}">
                <a16:creationId xmlns:a16="http://schemas.microsoft.com/office/drawing/2014/main" id="{9083A967-2492-C43A-8F48-0E09591FA84B}"/>
              </a:ext>
            </a:extLst>
          </p:cNvPr>
          <p:cNvPicPr>
            <a:picLocks noChangeAspect="1"/>
          </p:cNvPicPr>
          <p:nvPr/>
        </p:nvPicPr>
        <p:blipFill>
          <a:blip r:embed="rId3"/>
          <a:stretch>
            <a:fillRect/>
          </a:stretch>
        </p:blipFill>
        <p:spPr>
          <a:xfrm>
            <a:off x="238277" y="314897"/>
            <a:ext cx="5952317" cy="6411724"/>
          </a:xfrm>
          <a:prstGeom prst="rect">
            <a:avLst/>
          </a:prstGeom>
        </p:spPr>
      </p:pic>
    </p:spTree>
    <p:extLst>
      <p:ext uri="{BB962C8B-B14F-4D97-AF65-F5344CB8AC3E}">
        <p14:creationId xmlns:p14="http://schemas.microsoft.com/office/powerpoint/2010/main" val="8809230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6E264-1ADE-5F97-1C51-F23415D05F56}"/>
              </a:ext>
            </a:extLst>
          </p:cNvPr>
          <p:cNvSpPr>
            <a:spLocks noGrp="1"/>
          </p:cNvSpPr>
          <p:nvPr>
            <p:ph type="title"/>
          </p:nvPr>
        </p:nvSpPr>
        <p:spPr/>
        <p:txBody>
          <a:bodyPr/>
          <a:lstStyle/>
          <a:p>
            <a:r>
              <a:rPr lang="en-US" dirty="0"/>
              <a:t>Motivation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858ECB0-B553-E420-AD09-4547C00E1DCB}"/>
                  </a:ext>
                </a:extLst>
              </p:cNvPr>
              <p:cNvSpPr>
                <a:spLocks noGrp="1"/>
              </p:cNvSpPr>
              <p:nvPr>
                <p:ph idx="1"/>
              </p:nvPr>
            </p:nvSpPr>
            <p:spPr/>
            <p:txBody>
              <a:bodyPr>
                <a:normAutofit/>
              </a:bodyPr>
              <a:lstStyle/>
              <a:p>
                <a:r>
                  <a:rPr lang="en-US" sz="2000" dirty="0"/>
                  <a:t>More precise measurements of the magnetic moment of the muon can be a window to new BSM physics.</a:t>
                </a:r>
              </a:p>
              <a:p>
                <a:pPr marL="0" indent="0">
                  <a:lnSpc>
                    <a:spcPct val="100000"/>
                  </a:lnSpc>
                  <a:buNone/>
                </a:pPr>
                <a14:m>
                  <m:oMathPara xmlns:m="http://schemas.openxmlformats.org/officeDocument/2006/math">
                    <m:oMathParaPr>
                      <m:jc m:val="centerGroup"/>
                    </m:oMathParaPr>
                    <m:oMath xmlns:m="http://schemas.openxmlformats.org/officeDocument/2006/math">
                      <m:sSub>
                        <m:sSubPr>
                          <m:ctrlPr>
                            <a:rPr lang="en-US" sz="2000" b="0" i="1" smtClean="0">
                              <a:solidFill>
                                <a:srgbClr val="FF0000"/>
                              </a:solidFill>
                              <a:latin typeface="Cambria Math" panose="02040503050406030204" pitchFamily="18" charset="0"/>
                            </a:rPr>
                          </m:ctrlPr>
                        </m:sSubPr>
                        <m:e>
                          <m:r>
                            <a:rPr lang="en-US" sz="2000" b="0" i="1" smtClean="0">
                              <a:solidFill>
                                <a:srgbClr val="FF0000"/>
                              </a:solidFill>
                              <a:latin typeface="Cambria Math" panose="02040503050406030204" pitchFamily="18" charset="0"/>
                            </a:rPr>
                            <m:t>𝑎</m:t>
                          </m:r>
                        </m:e>
                        <m:sub>
                          <m:r>
                            <a:rPr lang="en-US" sz="2000" b="0" i="1" smtClean="0">
                              <a:solidFill>
                                <a:srgbClr val="FF0000"/>
                              </a:solidFill>
                              <a:latin typeface="Cambria Math" panose="02040503050406030204" pitchFamily="18" charset="0"/>
                            </a:rPr>
                            <m:t>𝜇</m:t>
                          </m:r>
                        </m:sub>
                      </m:sSub>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𝑔</m:t>
                              </m:r>
                            </m:e>
                            <m:sub>
                              <m:r>
                                <a:rPr lang="en-US" sz="2000" b="0" i="1" smtClean="0">
                                  <a:latin typeface="Cambria Math" panose="02040503050406030204" pitchFamily="18" charset="0"/>
                                </a:rPr>
                                <m:t>𝜇</m:t>
                              </m:r>
                            </m:sub>
                          </m:sSub>
                          <m:r>
                            <a:rPr lang="en-US" sz="2000" b="0" i="1" smtClean="0">
                              <a:latin typeface="Cambria Math" panose="02040503050406030204" pitchFamily="18" charset="0"/>
                            </a:rPr>
                            <m:t>−2</m:t>
                          </m:r>
                        </m:num>
                        <m:den>
                          <m:r>
                            <a:rPr lang="en-US" sz="2000" b="0" i="1" smtClean="0">
                              <a:latin typeface="Cambria Math" panose="02040503050406030204" pitchFamily="18" charset="0"/>
                            </a:rPr>
                            <m:t>2</m:t>
                          </m:r>
                        </m:den>
                      </m:f>
                      <m:r>
                        <a:rPr lang="en-US" sz="2000" b="0" i="1" smtClean="0">
                          <a:latin typeface="Cambria Math" panose="02040503050406030204" pitchFamily="18" charset="0"/>
                        </a:rPr>
                        <m:t>,  </m:t>
                      </m:r>
                      <m:r>
                        <a:rPr lang="en-US" sz="2000" b="1" i="0" smtClean="0">
                          <a:latin typeface="Cambria Math" panose="02040503050406030204" pitchFamily="18" charset="0"/>
                        </a:rPr>
                        <m:t>𝛍</m:t>
                      </m:r>
                      <m:r>
                        <a:rPr lang="en-US" sz="2000" b="0" i="1" smtClean="0">
                          <a:latin typeface="Cambria Math" panose="02040503050406030204" pitchFamily="18" charset="0"/>
                        </a:rPr>
                        <m:t>=</m:t>
                      </m:r>
                      <m:r>
                        <a:rPr lang="en-US" sz="2000" b="0" i="1" smtClean="0">
                          <a:latin typeface="Cambria Math" panose="02040503050406030204" pitchFamily="18" charset="0"/>
                        </a:rPr>
                        <m:t>𝑔</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𝑞</m:t>
                          </m:r>
                        </m:num>
                        <m:den>
                          <m:r>
                            <a:rPr lang="en-US" sz="2000" b="0" i="1" smtClean="0">
                              <a:latin typeface="Cambria Math" panose="02040503050406030204" pitchFamily="18" charset="0"/>
                            </a:rPr>
                            <m:t>2</m:t>
                          </m:r>
                          <m:r>
                            <a:rPr lang="en-US" sz="2000" b="0" i="1" smtClean="0">
                              <a:latin typeface="Cambria Math" panose="02040503050406030204" pitchFamily="18" charset="0"/>
                            </a:rPr>
                            <m:t>𝑚</m:t>
                          </m:r>
                        </m:den>
                      </m:f>
                      <m:r>
                        <a:rPr lang="en-US" sz="2000" b="1" i="0" smtClean="0">
                          <a:latin typeface="Cambria Math" panose="02040503050406030204" pitchFamily="18" charset="0"/>
                        </a:rPr>
                        <m:t>𝐬</m:t>
                      </m:r>
                    </m:oMath>
                  </m:oMathPara>
                </a14:m>
                <a:endParaRPr lang="en-US" sz="2000" dirty="0"/>
              </a:p>
              <a:p>
                <a:endParaRPr lang="en-US" sz="2000" b="0" i="1" dirty="0">
                  <a:latin typeface="Cambria Math" panose="02040503050406030204" pitchFamily="18" charset="0"/>
                </a:endParaRPr>
              </a:p>
              <a:p>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𝜇</m:t>
                        </m:r>
                      </m:sub>
                    </m:sSub>
                    <m:d>
                      <m:dPr>
                        <m:ctrlPr>
                          <a:rPr lang="en-US" sz="2000" b="0" i="1" smtClean="0">
                            <a:latin typeface="Cambria Math" panose="02040503050406030204" pitchFamily="18" charset="0"/>
                          </a:rPr>
                        </m:ctrlPr>
                      </m:dPr>
                      <m:e>
                        <m:r>
                          <m:rPr>
                            <m:sty m:val="p"/>
                          </m:rPr>
                          <a:rPr lang="en-US" sz="2000" b="0" i="0" smtClean="0">
                            <a:latin typeface="Cambria Math" panose="02040503050406030204" pitchFamily="18" charset="0"/>
                          </a:rPr>
                          <m:t>Dirac</m:t>
                        </m:r>
                      </m:e>
                    </m:d>
                    <m:r>
                      <a:rPr lang="en-US" sz="2000" b="0" i="1" smtClean="0">
                        <a:latin typeface="Cambria Math" panose="02040503050406030204" pitchFamily="18" charset="0"/>
                      </a:rPr>
                      <m:t>=0</m:t>
                    </m:r>
                  </m:oMath>
                </a14:m>
                <a:r>
                  <a:rPr lang="en-US" sz="2000" dirty="0"/>
                  <a:t>, but in reality, due to all the contributions from the quantum vacuum,</a:t>
                </a:r>
              </a:p>
              <a:p>
                <a:pPr marL="0" indent="0">
                  <a:lnSpc>
                    <a:spcPct val="100000"/>
                  </a:lnSpc>
                  <a:buNone/>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𝜇</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𝜇</m:t>
                          </m:r>
                        </m:sub>
                      </m:sSub>
                      <m:d>
                        <m:dPr>
                          <m:ctrlPr>
                            <a:rPr lang="en-US" sz="2000" b="0" i="1" smtClean="0">
                              <a:latin typeface="Cambria Math" panose="02040503050406030204" pitchFamily="18" charset="0"/>
                            </a:rPr>
                          </m:ctrlPr>
                        </m:dPr>
                        <m:e>
                          <m:r>
                            <m:rPr>
                              <m:sty m:val="p"/>
                            </m:rPr>
                            <a:rPr lang="en-US" sz="2000" b="0" i="0" smtClean="0">
                              <a:latin typeface="Cambria Math" panose="02040503050406030204" pitchFamily="18" charset="0"/>
                            </a:rPr>
                            <m:t>QED</m:t>
                          </m:r>
                        </m:e>
                      </m:d>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𝜇</m:t>
                          </m:r>
                        </m:sub>
                      </m:sSub>
                      <m:d>
                        <m:dPr>
                          <m:ctrlPr>
                            <a:rPr lang="en-US" sz="2000" b="0" i="1" smtClean="0">
                              <a:latin typeface="Cambria Math" panose="02040503050406030204" pitchFamily="18" charset="0"/>
                            </a:rPr>
                          </m:ctrlPr>
                        </m:dPr>
                        <m:e>
                          <m:r>
                            <m:rPr>
                              <m:sty m:val="p"/>
                            </m:rPr>
                            <a:rPr lang="en-US" sz="2000" b="0" i="0" smtClean="0">
                              <a:latin typeface="Cambria Math" panose="02040503050406030204" pitchFamily="18" charset="0"/>
                            </a:rPr>
                            <m:t>EW</m:t>
                          </m:r>
                        </m:e>
                      </m:d>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𝜇</m:t>
                          </m:r>
                        </m:sub>
                      </m:sSub>
                      <m:d>
                        <m:dPr>
                          <m:ctrlPr>
                            <a:rPr lang="en-US" sz="2000" b="0" i="1" smtClean="0">
                              <a:latin typeface="Cambria Math" panose="02040503050406030204" pitchFamily="18" charset="0"/>
                            </a:rPr>
                          </m:ctrlPr>
                        </m:dPr>
                        <m:e>
                          <m:r>
                            <m:rPr>
                              <m:sty m:val="p"/>
                            </m:rPr>
                            <a:rPr lang="en-US" sz="2000" b="0" i="0" smtClean="0">
                              <a:latin typeface="Cambria Math" panose="02040503050406030204" pitchFamily="18" charset="0"/>
                            </a:rPr>
                            <m:t>QCD</m:t>
                          </m:r>
                        </m:e>
                      </m:d>
                      <m:r>
                        <a:rPr lang="en-US" sz="2000" b="0" i="1" smtClean="0">
                          <a:latin typeface="Cambria Math" panose="02040503050406030204" pitchFamily="18" charset="0"/>
                        </a:rPr>
                        <m:t>≠0</m:t>
                      </m:r>
                    </m:oMath>
                  </m:oMathPara>
                </a14:m>
                <a:endParaRPr lang="en-US" sz="2000" dirty="0"/>
              </a:p>
              <a:p>
                <a:endParaRPr lang="en-US" sz="2000" dirty="0"/>
              </a:p>
              <a:p>
                <a:r>
                  <a:rPr lang="en-US" sz="2000" dirty="0"/>
                  <a:t>There have been strong hints of new physics in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𝜇</m:t>
                        </m:r>
                      </m:sub>
                    </m:sSub>
                  </m:oMath>
                </a14:m>
                <a:r>
                  <a:rPr lang="en-US" sz="2000" dirty="0"/>
                  <a:t> for decades </a:t>
                </a:r>
                <a:br>
                  <a:rPr lang="en-US" sz="2000" dirty="0"/>
                </a:br>
                <a:r>
                  <a:rPr lang="en-US" sz="2000" dirty="0"/>
                  <a:t>(now in a somewhat vague situation – see in a couple of slides).</a:t>
                </a:r>
              </a:p>
              <a:p>
                <a:r>
                  <a:rPr lang="en-US" sz="2000" dirty="0"/>
                  <a:t>The SM uncertainty is completely dominated by hadronic contributions,</a:t>
                </a:r>
                <a:br>
                  <a:rPr lang="en-US" sz="2000" dirty="0"/>
                </a:br>
                <a:r>
                  <a:rPr lang="en-US" sz="2000" dirty="0"/>
                  <a:t>because evaluating them is notoriously hard.</a:t>
                </a:r>
              </a:p>
            </p:txBody>
          </p:sp>
        </mc:Choice>
        <mc:Fallback xmlns="">
          <p:sp>
            <p:nvSpPr>
              <p:cNvPr id="3" name="Content Placeholder 2">
                <a:extLst>
                  <a:ext uri="{FF2B5EF4-FFF2-40B4-BE49-F238E27FC236}">
                    <a16:creationId xmlns:a16="http://schemas.microsoft.com/office/drawing/2014/main" id="{5858ECB0-B553-E420-AD09-4547C00E1DCB}"/>
                  </a:ext>
                </a:extLst>
              </p:cNvPr>
              <p:cNvSpPr>
                <a:spLocks noGrp="1" noRot="1" noChangeAspect="1" noMove="1" noResize="1" noEditPoints="1" noAdjustHandles="1" noChangeArrowheads="1" noChangeShapeType="1" noTextEdit="1"/>
              </p:cNvSpPr>
              <p:nvPr>
                <p:ph idx="1"/>
              </p:nvPr>
            </p:nvSpPr>
            <p:spPr>
              <a:blipFill>
                <a:blip r:embed="rId2"/>
                <a:stretch>
                  <a:fillRect l="-330" t="-1205"/>
                </a:stretch>
              </a:blipFill>
            </p:spPr>
            <p:txBody>
              <a:bodyPr/>
              <a:lstStyle/>
              <a:p>
                <a:r>
                  <a:rPr lang="en-US">
                    <a:noFill/>
                  </a:rPr>
                  <a:t> </a:t>
                </a:r>
              </a:p>
            </p:txBody>
          </p:sp>
        </mc:Fallback>
      </mc:AlternateContent>
      <p:grpSp>
        <p:nvGrpSpPr>
          <p:cNvPr id="22" name="Group 21">
            <a:extLst>
              <a:ext uri="{FF2B5EF4-FFF2-40B4-BE49-F238E27FC236}">
                <a16:creationId xmlns:a16="http://schemas.microsoft.com/office/drawing/2014/main" id="{55572422-491E-FCF1-03A2-401A9D6DC807}"/>
              </a:ext>
            </a:extLst>
          </p:cNvPr>
          <p:cNvGrpSpPr/>
          <p:nvPr/>
        </p:nvGrpSpPr>
        <p:grpSpPr>
          <a:xfrm>
            <a:off x="8268088" y="3775533"/>
            <a:ext cx="3923912" cy="2862556"/>
            <a:chOff x="8268088" y="3775533"/>
            <a:chExt cx="3923912" cy="2862556"/>
          </a:xfrm>
        </p:grpSpPr>
        <p:pic>
          <p:nvPicPr>
            <p:cNvPr id="4" name="그림 3">
              <a:extLst>
                <a:ext uri="{FF2B5EF4-FFF2-40B4-BE49-F238E27FC236}">
                  <a16:creationId xmlns:a16="http://schemas.microsoft.com/office/drawing/2014/main" id="{6ADEEEA0-725B-5379-2FED-62059AF98856}"/>
                </a:ext>
              </a:extLst>
            </p:cNvPr>
            <p:cNvPicPr>
              <a:picLocks noChangeAspect="1"/>
            </p:cNvPicPr>
            <p:nvPr/>
          </p:nvPicPr>
          <p:blipFill>
            <a:blip r:embed="rId3"/>
            <a:stretch>
              <a:fillRect/>
            </a:stretch>
          </p:blipFill>
          <p:spPr>
            <a:xfrm>
              <a:off x="8268088" y="3775533"/>
              <a:ext cx="3923912" cy="2862556"/>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2F6BDDD-445F-EB42-5601-A8A071FA9B3B}"/>
                    </a:ext>
                  </a:extLst>
                </p:cNvPr>
                <p:cNvSpPr txBox="1"/>
                <p:nvPr/>
              </p:nvSpPr>
              <p:spPr>
                <a:xfrm>
                  <a:off x="9047608" y="4666594"/>
                  <a:ext cx="2637517" cy="424796"/>
                </a:xfrm>
                <a:prstGeom prst="rect">
                  <a:avLst/>
                </a:prstGeom>
                <a:noFill/>
              </p:spPr>
              <p:txBody>
                <a:bodyPr wrap="none" rtlCol="0">
                  <a:spAutoFit/>
                </a:bodyPr>
                <a:lstStyle/>
                <a:p>
                  <a:r>
                    <a:rPr lang="en-US" sz="2000" dirty="0">
                      <a:solidFill>
                        <a:schemeClr val="accent2"/>
                      </a:solidFill>
                    </a:rPr>
                    <a:t>Before Fermilab </a:t>
                  </a:r>
                  <a14:m>
                    <m:oMath xmlns:m="http://schemas.openxmlformats.org/officeDocument/2006/math">
                      <m:sSub>
                        <m:sSubPr>
                          <m:ctrlPr>
                            <a:rPr lang="en-US" sz="2000" b="0" i="1" smtClean="0">
                              <a:solidFill>
                                <a:schemeClr val="accent2"/>
                              </a:solidFill>
                              <a:latin typeface="Cambria Math" panose="02040503050406030204" pitchFamily="18" charset="0"/>
                            </a:rPr>
                          </m:ctrlPr>
                        </m:sSubPr>
                        <m:e>
                          <m:r>
                            <a:rPr lang="en-US" sz="2000" b="0" i="1" smtClean="0">
                              <a:solidFill>
                                <a:schemeClr val="accent2"/>
                              </a:solidFill>
                              <a:latin typeface="Cambria Math" panose="02040503050406030204" pitchFamily="18" charset="0"/>
                            </a:rPr>
                            <m:t>𝑔</m:t>
                          </m:r>
                        </m:e>
                        <m:sub>
                          <m:r>
                            <a:rPr lang="en-US" sz="2000" b="0" i="1" smtClean="0">
                              <a:solidFill>
                                <a:schemeClr val="accent2"/>
                              </a:solidFill>
                              <a:latin typeface="Cambria Math" panose="02040503050406030204" pitchFamily="18" charset="0"/>
                            </a:rPr>
                            <m:t>𝜇</m:t>
                          </m:r>
                        </m:sub>
                      </m:sSub>
                      <m:r>
                        <a:rPr lang="en-US" sz="2000" b="0" i="1" smtClean="0">
                          <a:solidFill>
                            <a:schemeClr val="accent2"/>
                          </a:solidFill>
                          <a:latin typeface="Cambria Math" panose="02040503050406030204" pitchFamily="18" charset="0"/>
                        </a:rPr>
                        <m:t>−2</m:t>
                      </m:r>
                    </m:oMath>
                  </a14:m>
                  <a:endParaRPr lang="en-US" sz="2000" dirty="0">
                    <a:solidFill>
                      <a:schemeClr val="accent2"/>
                    </a:solidFill>
                  </a:endParaRPr>
                </a:p>
              </p:txBody>
            </p:sp>
          </mc:Choice>
          <mc:Fallback xmlns="">
            <p:sp>
              <p:nvSpPr>
                <p:cNvPr id="6" name="TextBox 5">
                  <a:extLst>
                    <a:ext uri="{FF2B5EF4-FFF2-40B4-BE49-F238E27FC236}">
                      <a16:creationId xmlns:a16="http://schemas.microsoft.com/office/drawing/2014/main" id="{12F6BDDD-445F-EB42-5601-A8A071FA9B3B}"/>
                    </a:ext>
                  </a:extLst>
                </p:cNvPr>
                <p:cNvSpPr txBox="1">
                  <a:spLocks noRot="1" noChangeAspect="1" noMove="1" noResize="1" noEditPoints="1" noAdjustHandles="1" noChangeArrowheads="1" noChangeShapeType="1" noTextEdit="1"/>
                </p:cNvSpPr>
                <p:nvPr/>
              </p:nvSpPr>
              <p:spPr>
                <a:xfrm>
                  <a:off x="9047608" y="4666594"/>
                  <a:ext cx="2637517" cy="424796"/>
                </a:xfrm>
                <a:prstGeom prst="rect">
                  <a:avLst/>
                </a:prstGeom>
                <a:blipFill>
                  <a:blip r:embed="rId4"/>
                  <a:stretch>
                    <a:fillRect l="-2392" t="-8824" b="-20588"/>
                  </a:stretch>
                </a:blipFill>
              </p:spPr>
              <p:txBody>
                <a:bodyPr/>
                <a:lstStyle/>
                <a:p>
                  <a:r>
                    <a:rPr lang="en-US">
                      <a:noFill/>
                    </a:rPr>
                    <a:t> </a:t>
                  </a:r>
                </a:p>
              </p:txBody>
            </p:sp>
          </mc:Fallback>
        </mc:AlternateContent>
      </p:grpSp>
      <p:grpSp>
        <p:nvGrpSpPr>
          <p:cNvPr id="12" name="Group 11">
            <a:extLst>
              <a:ext uri="{FF2B5EF4-FFF2-40B4-BE49-F238E27FC236}">
                <a16:creationId xmlns:a16="http://schemas.microsoft.com/office/drawing/2014/main" id="{1B372AB4-DD1A-27DE-B576-AA5D4695C56E}"/>
              </a:ext>
            </a:extLst>
          </p:cNvPr>
          <p:cNvGrpSpPr/>
          <p:nvPr/>
        </p:nvGrpSpPr>
        <p:grpSpPr>
          <a:xfrm>
            <a:off x="9426173" y="1812107"/>
            <a:ext cx="2641503" cy="2093114"/>
            <a:chOff x="6096000" y="178816"/>
            <a:chExt cx="3512253" cy="2783092"/>
          </a:xfrm>
        </p:grpSpPr>
        <p:cxnSp>
          <p:nvCxnSpPr>
            <p:cNvPr id="7" name="Straight Arrow Connector 6">
              <a:extLst>
                <a:ext uri="{FF2B5EF4-FFF2-40B4-BE49-F238E27FC236}">
                  <a16:creationId xmlns:a16="http://schemas.microsoft.com/office/drawing/2014/main" id="{9C5513C7-366F-3EC4-F241-C4802777B9D7}"/>
                </a:ext>
              </a:extLst>
            </p:cNvPr>
            <p:cNvCxnSpPr/>
            <p:nvPr/>
          </p:nvCxnSpPr>
          <p:spPr>
            <a:xfrm flipV="1">
              <a:off x="6617687" y="178816"/>
              <a:ext cx="1588" cy="2335550"/>
            </a:xfrm>
            <a:prstGeom prst="straightConnector1">
              <a:avLst/>
            </a:prstGeom>
            <a:ln w="41275" cap="flat" cmpd="sng" algn="ctr">
              <a:solidFill>
                <a:srgbClr val="004C97"/>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67E76A6E-89E0-185A-03FF-6B2D20C99F6E}"/>
                </a:ext>
              </a:extLst>
            </p:cNvPr>
            <p:cNvCxnSpPr/>
            <p:nvPr/>
          </p:nvCxnSpPr>
          <p:spPr>
            <a:xfrm flipV="1">
              <a:off x="7852127" y="182646"/>
              <a:ext cx="1588" cy="2335550"/>
            </a:xfrm>
            <a:prstGeom prst="straightConnector1">
              <a:avLst/>
            </a:prstGeom>
            <a:ln w="41275" cap="flat" cmpd="sng" algn="ctr">
              <a:solidFill>
                <a:srgbClr val="004C97"/>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BDEE9E8F-2946-2146-C890-DF3060D03F91}"/>
                </a:ext>
              </a:extLst>
            </p:cNvPr>
            <p:cNvCxnSpPr/>
            <p:nvPr/>
          </p:nvCxnSpPr>
          <p:spPr>
            <a:xfrm flipV="1">
              <a:off x="9084979" y="182646"/>
              <a:ext cx="1588" cy="2335550"/>
            </a:xfrm>
            <a:prstGeom prst="straightConnector1">
              <a:avLst/>
            </a:prstGeom>
            <a:ln w="41275" cap="flat" cmpd="sng" algn="ctr">
              <a:solidFill>
                <a:srgbClr val="004C97"/>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4802BB34-A660-98B2-EE3D-E79E99ECF0D6}"/>
                </a:ext>
              </a:extLst>
            </p:cNvPr>
            <p:cNvSpPr txBox="1"/>
            <p:nvPr/>
          </p:nvSpPr>
          <p:spPr>
            <a:xfrm>
              <a:off x="6103792" y="211470"/>
              <a:ext cx="463588" cy="707886"/>
            </a:xfrm>
            <a:prstGeom prst="rect">
              <a:avLst/>
            </a:prstGeom>
            <a:noFill/>
          </p:spPr>
          <p:txBody>
            <a:bodyPr wrap="none" rtlCol="0">
              <a:spAutoFit/>
            </a:bodyPr>
            <a:lstStyle/>
            <a:p>
              <a:r>
                <a:rPr lang="en-US" sz="4000" dirty="0">
                  <a:solidFill>
                    <a:srgbClr val="004C97"/>
                  </a:solidFill>
                </a:rPr>
                <a:t>B</a:t>
              </a:r>
            </a:p>
          </p:txBody>
        </p:sp>
        <p:pic>
          <p:nvPicPr>
            <p:cNvPr id="11" name="Picture 10" descr="out.gif">
              <a:extLst>
                <a:ext uri="{FF2B5EF4-FFF2-40B4-BE49-F238E27FC236}">
                  <a16:creationId xmlns:a16="http://schemas.microsoft.com/office/drawing/2014/main" id="{AC1EDBD4-4D65-8F43-5558-DAE27098CE85}"/>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6096000" y="327718"/>
              <a:ext cx="3512253" cy="2634190"/>
            </a:xfrm>
            <a:prstGeom prst="rect">
              <a:avLst/>
            </a:prstGeom>
          </p:spPr>
        </p:pic>
      </p:grpSp>
      <p:sp>
        <p:nvSpPr>
          <p:cNvPr id="13" name="TextBox 12">
            <a:extLst>
              <a:ext uri="{FF2B5EF4-FFF2-40B4-BE49-F238E27FC236}">
                <a16:creationId xmlns:a16="http://schemas.microsoft.com/office/drawing/2014/main" id="{2C0AA13B-B58B-FDC9-36D1-1554BB410685}"/>
              </a:ext>
            </a:extLst>
          </p:cNvPr>
          <p:cNvSpPr txBox="1"/>
          <p:nvPr/>
        </p:nvSpPr>
        <p:spPr>
          <a:xfrm>
            <a:off x="1937739" y="1774290"/>
            <a:ext cx="2527038" cy="369332"/>
          </a:xfrm>
          <a:prstGeom prst="rect">
            <a:avLst/>
          </a:prstGeom>
          <a:noFill/>
        </p:spPr>
        <p:txBody>
          <a:bodyPr wrap="none" rtlCol="0">
            <a:spAutoFit/>
          </a:bodyPr>
          <a:lstStyle/>
          <a:p>
            <a:r>
              <a:rPr lang="en-US" dirty="0">
                <a:solidFill>
                  <a:srgbClr val="FF0000"/>
                </a:solidFill>
              </a:rPr>
              <a:t>Muon magnetic anomaly</a:t>
            </a:r>
          </a:p>
        </p:txBody>
      </p:sp>
      <p:grpSp>
        <p:nvGrpSpPr>
          <p:cNvPr id="21" name="Group 20">
            <a:extLst>
              <a:ext uri="{FF2B5EF4-FFF2-40B4-BE49-F238E27FC236}">
                <a16:creationId xmlns:a16="http://schemas.microsoft.com/office/drawing/2014/main" id="{BF27501E-976C-A393-A238-68E76FB36F98}"/>
              </a:ext>
            </a:extLst>
          </p:cNvPr>
          <p:cNvGrpSpPr/>
          <p:nvPr/>
        </p:nvGrpSpPr>
        <p:grpSpPr>
          <a:xfrm>
            <a:off x="2168690" y="5268073"/>
            <a:ext cx="3927310" cy="1370016"/>
            <a:chOff x="2168690" y="5268073"/>
            <a:chExt cx="3927310" cy="1370016"/>
          </a:xfrm>
        </p:grpSpPr>
        <p:grpSp>
          <p:nvGrpSpPr>
            <p:cNvPr id="16" name="Group 15">
              <a:extLst>
                <a:ext uri="{FF2B5EF4-FFF2-40B4-BE49-F238E27FC236}">
                  <a16:creationId xmlns:a16="http://schemas.microsoft.com/office/drawing/2014/main" id="{BCA8A6BE-3571-8B7C-970D-151E5555EDEE}"/>
                </a:ext>
              </a:extLst>
            </p:cNvPr>
            <p:cNvGrpSpPr/>
            <p:nvPr/>
          </p:nvGrpSpPr>
          <p:grpSpPr>
            <a:xfrm>
              <a:off x="3099881" y="5313585"/>
              <a:ext cx="2996119" cy="1324504"/>
              <a:chOff x="1055678" y="4281842"/>
              <a:chExt cx="2177133" cy="962451"/>
            </a:xfrm>
          </p:grpSpPr>
          <p:pic>
            <p:nvPicPr>
              <p:cNvPr id="17" name="Picture 16" descr="A red circle with black text&#10;&#10;Description automatically generated">
                <a:extLst>
                  <a:ext uri="{FF2B5EF4-FFF2-40B4-BE49-F238E27FC236}">
                    <a16:creationId xmlns:a16="http://schemas.microsoft.com/office/drawing/2014/main" id="{EDB87FAE-D95D-CEF0-099C-8EE5E675E7B6}"/>
                  </a:ext>
                </a:extLst>
              </p:cNvPr>
              <p:cNvPicPr>
                <a:picLocks noChangeAspect="1"/>
              </p:cNvPicPr>
              <p:nvPr/>
            </p:nvPicPr>
            <p:blipFill rotWithShape="1">
              <a:blip r:embed="rId6"/>
              <a:srcRect l="29702" t="22608"/>
              <a:stretch/>
            </p:blipFill>
            <p:spPr>
              <a:xfrm>
                <a:off x="1055678" y="4281842"/>
                <a:ext cx="2177133" cy="914871"/>
              </a:xfrm>
              <a:prstGeom prst="rect">
                <a:avLst/>
              </a:prstGeom>
            </p:spPr>
          </p:pic>
          <p:sp>
            <p:nvSpPr>
              <p:cNvPr id="18" name="TextBox 17">
                <a:extLst>
                  <a:ext uri="{FF2B5EF4-FFF2-40B4-BE49-F238E27FC236}">
                    <a16:creationId xmlns:a16="http://schemas.microsoft.com/office/drawing/2014/main" id="{3F1F261B-A860-52CE-8525-19648CBCE9EA}"/>
                  </a:ext>
                </a:extLst>
              </p:cNvPr>
              <p:cNvSpPr txBox="1"/>
              <p:nvPr/>
            </p:nvSpPr>
            <p:spPr>
              <a:xfrm>
                <a:off x="1746922" y="5065377"/>
                <a:ext cx="794643" cy="178916"/>
              </a:xfrm>
              <a:prstGeom prst="rect">
                <a:avLst/>
              </a:prstGeom>
              <a:noFill/>
            </p:spPr>
            <p:txBody>
              <a:bodyPr wrap="none" rtlCol="0">
                <a:spAutoFit/>
              </a:bodyPr>
              <a:lstStyle/>
              <a:p>
                <a:pPr algn="l"/>
                <a:r>
                  <a:rPr lang="en-US" sz="1000" dirty="0">
                    <a:solidFill>
                      <a:srgbClr val="000000"/>
                    </a:solidFill>
                    <a:latin typeface="+mj-lt"/>
                  </a:rPr>
                  <a:t>from A. El-Khadra</a:t>
                </a:r>
              </a:p>
            </p:txBody>
          </p:sp>
        </p:grpSp>
        <p:sp>
          <p:nvSpPr>
            <p:cNvPr id="19" name="TextBox 18">
              <a:extLst>
                <a:ext uri="{FF2B5EF4-FFF2-40B4-BE49-F238E27FC236}">
                  <a16:creationId xmlns:a16="http://schemas.microsoft.com/office/drawing/2014/main" id="{F1179599-7D43-E324-C23A-E26BA687DB54}"/>
                </a:ext>
              </a:extLst>
            </p:cNvPr>
            <p:cNvSpPr txBox="1"/>
            <p:nvPr/>
          </p:nvSpPr>
          <p:spPr>
            <a:xfrm>
              <a:off x="2168690" y="5268073"/>
              <a:ext cx="1232645" cy="338554"/>
            </a:xfrm>
            <a:prstGeom prst="rect">
              <a:avLst/>
            </a:prstGeom>
            <a:noFill/>
          </p:spPr>
          <p:txBody>
            <a:bodyPr wrap="none" rtlCol="0">
              <a:spAutoFit/>
            </a:bodyPr>
            <a:lstStyle/>
            <a:p>
              <a:pPr algn="l"/>
              <a:r>
                <a:rPr lang="en-US" sz="1600" dirty="0">
                  <a:solidFill>
                    <a:srgbClr val="000000"/>
                  </a:solidFill>
                  <a:latin typeface="+mj-lt"/>
                </a:rPr>
                <a:t>Contribution</a:t>
              </a:r>
            </a:p>
          </p:txBody>
        </p:sp>
        <p:sp>
          <p:nvSpPr>
            <p:cNvPr id="20" name="TextBox 19">
              <a:extLst>
                <a:ext uri="{FF2B5EF4-FFF2-40B4-BE49-F238E27FC236}">
                  <a16:creationId xmlns:a16="http://schemas.microsoft.com/office/drawing/2014/main" id="{1D3EC2C5-3B17-FFC0-98DB-459DC481ED6E}"/>
                </a:ext>
              </a:extLst>
            </p:cNvPr>
            <p:cNvSpPr txBox="1"/>
            <p:nvPr/>
          </p:nvSpPr>
          <p:spPr>
            <a:xfrm>
              <a:off x="4386284" y="5270063"/>
              <a:ext cx="669542" cy="338554"/>
            </a:xfrm>
            <a:prstGeom prst="rect">
              <a:avLst/>
            </a:prstGeom>
            <a:noFill/>
          </p:spPr>
          <p:txBody>
            <a:bodyPr wrap="none" rtlCol="0">
              <a:spAutoFit/>
            </a:bodyPr>
            <a:lstStyle/>
            <a:p>
              <a:pPr algn="l"/>
              <a:r>
                <a:rPr lang="en-US" sz="1600" dirty="0">
                  <a:solidFill>
                    <a:srgbClr val="000000"/>
                  </a:solidFill>
                  <a:latin typeface="+mj-lt"/>
                </a:rPr>
                <a:t>Error</a:t>
              </a:r>
              <a:r>
                <a:rPr lang="en-US" sz="1600" baseline="30000" dirty="0">
                  <a:solidFill>
                    <a:srgbClr val="000000"/>
                  </a:solidFill>
                  <a:latin typeface="+mj-lt"/>
                </a:rPr>
                <a:t>2</a:t>
              </a:r>
            </a:p>
          </p:txBody>
        </p:sp>
      </p:grpSp>
    </p:spTree>
    <p:extLst>
      <p:ext uri="{BB962C8B-B14F-4D97-AF65-F5344CB8AC3E}">
        <p14:creationId xmlns:p14="http://schemas.microsoft.com/office/powerpoint/2010/main" val="3950987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A53767-A441-21CB-CAEC-E5BDB269D89F}"/>
              </a:ext>
            </a:extLst>
          </p:cNvPr>
          <p:cNvPicPr>
            <a:picLocks noChangeAspect="1"/>
          </p:cNvPicPr>
          <p:nvPr/>
        </p:nvPicPr>
        <p:blipFill>
          <a:blip r:embed="rId2"/>
          <a:srcRect/>
          <a:stretch/>
        </p:blipFill>
        <p:spPr>
          <a:xfrm>
            <a:off x="1025059" y="1596328"/>
            <a:ext cx="6293861" cy="4195907"/>
          </a:xfrm>
          <a:prstGeom prst="rect">
            <a:avLst/>
          </a:prstGeom>
        </p:spPr>
      </p:pic>
      <p:cxnSp>
        <p:nvCxnSpPr>
          <p:cNvPr id="5" name="Straight Arrow Connector 4">
            <a:extLst>
              <a:ext uri="{FF2B5EF4-FFF2-40B4-BE49-F238E27FC236}">
                <a16:creationId xmlns:a16="http://schemas.microsoft.com/office/drawing/2014/main" id="{2DF9E497-2DA9-61B0-C37D-F7ADA0F5FCB0}"/>
              </a:ext>
            </a:extLst>
          </p:cNvPr>
          <p:cNvCxnSpPr>
            <a:cxnSpLocks/>
          </p:cNvCxnSpPr>
          <p:nvPr/>
        </p:nvCxnSpPr>
        <p:spPr>
          <a:xfrm>
            <a:off x="4921007" y="4270653"/>
            <a:ext cx="1842760"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0AC98F35-1F06-8C64-93C3-BDA1B3404161}"/>
              </a:ext>
            </a:extLst>
          </p:cNvPr>
          <p:cNvSpPr txBox="1"/>
          <p:nvPr/>
        </p:nvSpPr>
        <p:spPr>
          <a:xfrm>
            <a:off x="5523954" y="4270653"/>
            <a:ext cx="736099" cy="276999"/>
          </a:xfrm>
          <a:prstGeom prst="rect">
            <a:avLst/>
          </a:prstGeom>
          <a:noFill/>
        </p:spPr>
        <p:txBody>
          <a:bodyPr wrap="none" rtlCol="0">
            <a:spAutoFit/>
          </a:bodyPr>
          <a:lstStyle/>
          <a:p>
            <a:pPr algn="l"/>
            <a:r>
              <a:rPr lang="en-US" sz="1200" dirty="0">
                <a:solidFill>
                  <a:srgbClr val="000000"/>
                </a:solidFill>
                <a:latin typeface="+mj-lt"/>
              </a:rPr>
              <a:t>~14 ppm</a:t>
            </a:r>
          </a:p>
        </p:txBody>
      </p:sp>
    </p:spTree>
    <p:extLst>
      <p:ext uri="{BB962C8B-B14F-4D97-AF65-F5344CB8AC3E}">
        <p14:creationId xmlns:p14="http://schemas.microsoft.com/office/powerpoint/2010/main" val="22118338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0BEA0-DC7E-2A04-8269-07D32A05E717}"/>
              </a:ext>
            </a:extLst>
          </p:cNvPr>
          <p:cNvSpPr>
            <a:spLocks noGrp="1"/>
          </p:cNvSpPr>
          <p:nvPr>
            <p:ph type="title"/>
          </p:nvPr>
        </p:nvSpPr>
        <p:spPr/>
        <p:txBody>
          <a:bodyPr/>
          <a:lstStyle/>
          <a:p>
            <a:r>
              <a:rPr lang="en-US" dirty="0"/>
              <a:t>Experimental Overview</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31447D6-3B09-60F6-FBF2-D3B20265755D}"/>
                  </a:ext>
                </a:extLst>
              </p:cNvPr>
              <p:cNvSpPr>
                <a:spLocks noGrp="1"/>
              </p:cNvSpPr>
              <p:nvPr>
                <p:ph idx="1"/>
              </p:nvPr>
            </p:nvSpPr>
            <p:spPr>
              <a:xfrm>
                <a:off x="6836228" y="1135525"/>
                <a:ext cx="5024845" cy="5394757"/>
              </a:xfrm>
            </p:spPr>
            <p:txBody>
              <a:bodyPr/>
              <a:lstStyle/>
              <a:p>
                <a:r>
                  <a:rPr lang="en-US" dirty="0"/>
                  <a:t>Muon </a:t>
                </a:r>
                <a14:m>
                  <m:oMath xmlns:m="http://schemas.openxmlformats.org/officeDocument/2006/math">
                    <m:r>
                      <a:rPr lang="en-US" b="0" i="1" smtClean="0">
                        <a:latin typeface="Cambria Math" panose="02040503050406030204" pitchFamily="18" charset="0"/>
                      </a:rPr>
                      <m:t>𝑔</m:t>
                    </m:r>
                    <m:r>
                      <a:rPr lang="en-US" b="0" i="1" smtClean="0">
                        <a:latin typeface="Cambria Math" panose="02040503050406030204" pitchFamily="18" charset="0"/>
                      </a:rPr>
                      <m:t>−2</m:t>
                    </m:r>
                  </m:oMath>
                </a14:m>
                <a:r>
                  <a:rPr lang="en-US" dirty="0"/>
                  <a:t> Storage Ring</a:t>
                </a:r>
              </a:p>
              <a:p>
                <a:pPr lvl="1">
                  <a:buFont typeface="Courier New" panose="02070309020205020404" pitchFamily="49" charset="0"/>
                  <a:buChar char="o"/>
                </a:pPr>
                <a:r>
                  <a:rPr lang="en-US" dirty="0"/>
                  <a:t>Radius: 7.112 m.</a:t>
                </a:r>
              </a:p>
              <a:p>
                <a:pPr lvl="1">
                  <a:buFont typeface="Courier New" panose="02070309020205020404" pitchFamily="49" charset="0"/>
                  <a:buChar char="o"/>
                </a:pPr>
                <a:r>
                  <a:rPr lang="en-US" dirty="0"/>
                  <a:t>Homogeneous magnetic field: 1.45 T.</a:t>
                </a:r>
              </a:p>
            </p:txBody>
          </p:sp>
        </mc:Choice>
        <mc:Fallback xmlns="">
          <p:sp>
            <p:nvSpPr>
              <p:cNvPr id="3" name="Content Placeholder 2">
                <a:extLst>
                  <a:ext uri="{FF2B5EF4-FFF2-40B4-BE49-F238E27FC236}">
                    <a16:creationId xmlns:a16="http://schemas.microsoft.com/office/drawing/2014/main" id="{E31447D6-3B09-60F6-FBF2-D3B20265755D}"/>
                  </a:ext>
                </a:extLst>
              </p:cNvPr>
              <p:cNvSpPr>
                <a:spLocks noGrp="1" noRot="1" noChangeAspect="1" noMove="1" noResize="1" noEditPoints="1" noAdjustHandles="1" noChangeArrowheads="1" noChangeShapeType="1" noTextEdit="1"/>
              </p:cNvSpPr>
              <p:nvPr>
                <p:ph idx="1"/>
              </p:nvPr>
            </p:nvSpPr>
            <p:spPr>
              <a:xfrm>
                <a:off x="6836228" y="1135525"/>
                <a:ext cx="5024845" cy="5394757"/>
              </a:xfrm>
              <a:blipFill>
                <a:blip r:embed="rId2"/>
                <a:stretch>
                  <a:fillRect l="-1763" t="-1408"/>
                </a:stretch>
              </a:blipFill>
            </p:spPr>
            <p:txBody>
              <a:bodyPr/>
              <a:lstStyle/>
              <a:p>
                <a:r>
                  <a:rPr lang="en-US">
                    <a:noFill/>
                  </a:rPr>
                  <a:t> </a:t>
                </a:r>
              </a:p>
            </p:txBody>
          </p:sp>
        </mc:Fallback>
      </mc:AlternateContent>
      <p:pic>
        <p:nvPicPr>
          <p:cNvPr id="4" name="그림 1">
            <a:extLst>
              <a:ext uri="{FF2B5EF4-FFF2-40B4-BE49-F238E27FC236}">
                <a16:creationId xmlns:a16="http://schemas.microsoft.com/office/drawing/2014/main" id="{A560FD38-4C32-7681-C7FE-6686B337A8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361" t="1062" r="7873" b="2712"/>
          <a:stretch/>
        </p:blipFill>
        <p:spPr>
          <a:xfrm>
            <a:off x="181484" y="1135525"/>
            <a:ext cx="6486526" cy="5093540"/>
          </a:xfrm>
          <a:prstGeom prst="rect">
            <a:avLst/>
          </a:prstGeom>
        </p:spPr>
      </p:pic>
      <p:pic>
        <p:nvPicPr>
          <p:cNvPr id="6" name="그림 3">
            <a:extLst>
              <a:ext uri="{FF2B5EF4-FFF2-40B4-BE49-F238E27FC236}">
                <a16:creationId xmlns:a16="http://schemas.microsoft.com/office/drawing/2014/main" id="{D0AC8228-DC9F-F996-6E20-79B85CBC1207}"/>
              </a:ext>
            </a:extLst>
          </p:cNvPr>
          <p:cNvPicPr>
            <a:picLocks noChangeAspect="1"/>
          </p:cNvPicPr>
          <p:nvPr/>
        </p:nvPicPr>
        <p:blipFill>
          <a:blip r:embed="rId4"/>
          <a:stretch>
            <a:fillRect/>
          </a:stretch>
        </p:blipFill>
        <p:spPr>
          <a:xfrm>
            <a:off x="7506786" y="2527593"/>
            <a:ext cx="3683728" cy="3815288"/>
          </a:xfrm>
          <a:prstGeom prst="rect">
            <a:avLst/>
          </a:prstGeom>
        </p:spPr>
      </p:pic>
    </p:spTree>
    <p:extLst>
      <p:ext uri="{BB962C8B-B14F-4D97-AF65-F5344CB8AC3E}">
        <p14:creationId xmlns:p14="http://schemas.microsoft.com/office/powerpoint/2010/main" val="34127416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0BEA0-DC7E-2A04-8269-07D32A05E717}"/>
              </a:ext>
            </a:extLst>
          </p:cNvPr>
          <p:cNvSpPr>
            <a:spLocks noGrp="1"/>
          </p:cNvSpPr>
          <p:nvPr>
            <p:ph type="title"/>
          </p:nvPr>
        </p:nvSpPr>
        <p:spPr/>
        <p:txBody>
          <a:bodyPr/>
          <a:lstStyle/>
          <a:p>
            <a:r>
              <a:rPr lang="en-US" dirty="0"/>
              <a:t>Experimental Overview</a:t>
            </a:r>
          </a:p>
        </p:txBody>
      </p:sp>
      <p:sp>
        <p:nvSpPr>
          <p:cNvPr id="3" name="Content Placeholder 2">
            <a:extLst>
              <a:ext uri="{FF2B5EF4-FFF2-40B4-BE49-F238E27FC236}">
                <a16:creationId xmlns:a16="http://schemas.microsoft.com/office/drawing/2014/main" id="{E31447D6-3B09-60F6-FBF2-D3B20265755D}"/>
              </a:ext>
            </a:extLst>
          </p:cNvPr>
          <p:cNvSpPr>
            <a:spLocks noGrp="1"/>
          </p:cNvSpPr>
          <p:nvPr>
            <p:ph idx="1"/>
          </p:nvPr>
        </p:nvSpPr>
        <p:spPr>
          <a:xfrm>
            <a:off x="6836228" y="1135525"/>
            <a:ext cx="5024845" cy="5394757"/>
          </a:xfrm>
        </p:spPr>
        <p:txBody>
          <a:bodyPr/>
          <a:lstStyle/>
          <a:p>
            <a:r>
              <a:rPr lang="en-US" dirty="0"/>
              <a:t>Injection</a:t>
            </a:r>
          </a:p>
          <a:p>
            <a:pPr lvl="1">
              <a:buFont typeface="Courier New" panose="02070309020205020404" pitchFamily="49" charset="0"/>
              <a:buChar char="o"/>
            </a:pPr>
            <a:r>
              <a:rPr lang="en-US" dirty="0"/>
              <a:t>A polarized anti-muon beam (3.1 GeV) is injected into the storage ring through a superconducting </a:t>
            </a:r>
            <a:r>
              <a:rPr lang="en-US" dirty="0">
                <a:solidFill>
                  <a:srgbClr val="FF0000"/>
                </a:solidFill>
              </a:rPr>
              <a:t>inflector magnet</a:t>
            </a:r>
            <a:r>
              <a:rPr lang="en-US" dirty="0"/>
              <a:t>.</a:t>
            </a:r>
            <a:endParaRPr lang="en-US" dirty="0">
              <a:solidFill>
                <a:srgbClr val="FF0000"/>
              </a:solidFill>
            </a:endParaRPr>
          </a:p>
          <a:p>
            <a:pPr lvl="1">
              <a:buFont typeface="Courier New" panose="02070309020205020404" pitchFamily="49" charset="0"/>
              <a:buChar char="o"/>
            </a:pPr>
            <a:r>
              <a:rPr lang="en-US" dirty="0"/>
              <a:t>It cancels the main magnetic field to inject the beam tangentially.</a:t>
            </a:r>
          </a:p>
        </p:txBody>
      </p:sp>
      <p:pic>
        <p:nvPicPr>
          <p:cNvPr id="4" name="그림 1">
            <a:extLst>
              <a:ext uri="{FF2B5EF4-FFF2-40B4-BE49-F238E27FC236}">
                <a16:creationId xmlns:a16="http://schemas.microsoft.com/office/drawing/2014/main" id="{A560FD38-4C32-7681-C7FE-6686B337A8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361" t="1062" r="7873" b="2712"/>
          <a:stretch/>
        </p:blipFill>
        <p:spPr>
          <a:xfrm>
            <a:off x="181484" y="1135525"/>
            <a:ext cx="6486526" cy="5093540"/>
          </a:xfrm>
          <a:prstGeom prst="rect">
            <a:avLst/>
          </a:prstGeom>
        </p:spPr>
      </p:pic>
      <p:grpSp>
        <p:nvGrpSpPr>
          <p:cNvPr id="5" name="그룹 8">
            <a:extLst>
              <a:ext uri="{FF2B5EF4-FFF2-40B4-BE49-F238E27FC236}">
                <a16:creationId xmlns:a16="http://schemas.microsoft.com/office/drawing/2014/main" id="{01D6487E-FDF9-B592-FFBD-F2F53E35317B}"/>
              </a:ext>
            </a:extLst>
          </p:cNvPr>
          <p:cNvGrpSpPr/>
          <p:nvPr/>
        </p:nvGrpSpPr>
        <p:grpSpPr>
          <a:xfrm>
            <a:off x="2123142" y="895963"/>
            <a:ext cx="2101717" cy="1136415"/>
            <a:chOff x="1941657" y="1014625"/>
            <a:chExt cx="2101717" cy="1136415"/>
          </a:xfrm>
        </p:grpSpPr>
        <p:sp>
          <p:nvSpPr>
            <p:cNvPr id="7" name="화살표: 오른쪽 9">
              <a:extLst>
                <a:ext uri="{FF2B5EF4-FFF2-40B4-BE49-F238E27FC236}">
                  <a16:creationId xmlns:a16="http://schemas.microsoft.com/office/drawing/2014/main" id="{F368E991-BB06-EEF7-A670-347783013D12}"/>
                </a:ext>
              </a:extLst>
            </p:cNvPr>
            <p:cNvSpPr/>
            <p:nvPr/>
          </p:nvSpPr>
          <p:spPr>
            <a:xfrm rot="2035053">
              <a:off x="2289648" y="1705577"/>
              <a:ext cx="1753726" cy="445463"/>
            </a:xfrm>
            <a:prstGeom prst="rightArrow">
              <a:avLst/>
            </a:prstGeom>
            <a:solidFill>
              <a:schemeClr val="accent2">
                <a:alpha val="6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8" name="그룹 10">
              <a:extLst>
                <a:ext uri="{FF2B5EF4-FFF2-40B4-BE49-F238E27FC236}">
                  <a16:creationId xmlns:a16="http://schemas.microsoft.com/office/drawing/2014/main" id="{AC20C0BA-D42C-F5EB-E0CA-62B6B0491D51}"/>
                </a:ext>
              </a:extLst>
            </p:cNvPr>
            <p:cNvGrpSpPr/>
            <p:nvPr/>
          </p:nvGrpSpPr>
          <p:grpSpPr>
            <a:xfrm>
              <a:off x="1941657" y="1014625"/>
              <a:ext cx="569258" cy="479123"/>
              <a:chOff x="1941657" y="877733"/>
              <a:chExt cx="569258" cy="479123"/>
            </a:xfrm>
          </p:grpSpPr>
          <p:sp>
            <p:nvSpPr>
              <p:cNvPr id="9" name="타원 11">
                <a:extLst>
                  <a:ext uri="{FF2B5EF4-FFF2-40B4-BE49-F238E27FC236}">
                    <a16:creationId xmlns:a16="http://schemas.microsoft.com/office/drawing/2014/main" id="{6A9182BE-8366-6DDE-9EA5-395B3F41BF55}"/>
                  </a:ext>
                </a:extLst>
              </p:cNvPr>
              <p:cNvSpPr/>
              <p:nvPr/>
            </p:nvSpPr>
            <p:spPr>
              <a:xfrm>
                <a:off x="1951182" y="877733"/>
                <a:ext cx="479123" cy="479123"/>
              </a:xfrm>
              <a:prstGeom prst="ellipse">
                <a:avLst/>
              </a:prstGeom>
              <a:solidFill>
                <a:schemeClr val="accent2">
                  <a:lumMod val="40000"/>
                  <a:lumOff val="60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00" dirty="0">
                  <a:solidFill>
                    <a:schemeClr val="tx1"/>
                  </a:solidFill>
                </a:endParaRPr>
              </a:p>
            </p:txBody>
          </p:sp>
          <mc:AlternateContent xmlns:mc="http://schemas.openxmlformats.org/markup-compatibility/2006" xmlns:a14="http://schemas.microsoft.com/office/drawing/2010/main">
            <mc:Choice Requires="a14">
              <p:sp>
                <p:nvSpPr>
                  <p:cNvPr id="10" name="직사각형 12">
                    <a:extLst>
                      <a:ext uri="{FF2B5EF4-FFF2-40B4-BE49-F238E27FC236}">
                        <a16:creationId xmlns:a16="http://schemas.microsoft.com/office/drawing/2014/main" id="{52969AEE-A8AC-B32E-DDD5-84D540050540}"/>
                      </a:ext>
                    </a:extLst>
                  </p:cNvPr>
                  <p:cNvSpPr/>
                  <p:nvPr/>
                </p:nvSpPr>
                <p:spPr>
                  <a:xfrm>
                    <a:off x="1941657" y="885492"/>
                    <a:ext cx="569258"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ko-KR" sz="2000" b="0" i="1" smtClean="0">
                                  <a:solidFill>
                                    <a:schemeClr val="tx1"/>
                                  </a:solidFill>
                                  <a:latin typeface="Cambria Math" panose="02040503050406030204" pitchFamily="18" charset="0"/>
                                </a:rPr>
                              </m:ctrlPr>
                            </m:sSupPr>
                            <m:e>
                              <m:r>
                                <a:rPr lang="en-US" altLang="ko-KR" sz="2000" b="0" i="1" smtClean="0">
                                  <a:solidFill>
                                    <a:schemeClr val="tx1"/>
                                  </a:solidFill>
                                  <a:latin typeface="Cambria Math" panose="02040503050406030204" pitchFamily="18" charset="0"/>
                                </a:rPr>
                                <m:t>𝜇</m:t>
                              </m:r>
                            </m:e>
                            <m:sup>
                              <m:r>
                                <a:rPr lang="en-US" altLang="ko-KR" sz="2000" b="0" i="1" smtClean="0">
                                  <a:solidFill>
                                    <a:schemeClr val="tx1"/>
                                  </a:solidFill>
                                  <a:latin typeface="Cambria Math" panose="02040503050406030204" pitchFamily="18" charset="0"/>
                                </a:rPr>
                                <m:t>+</m:t>
                              </m:r>
                            </m:sup>
                          </m:sSup>
                        </m:oMath>
                      </m:oMathPara>
                    </a14:m>
                    <a:endParaRPr lang="ko-KR" altLang="en-US" sz="2000" dirty="0"/>
                  </a:p>
                </p:txBody>
              </p:sp>
            </mc:Choice>
            <mc:Fallback xmlns="">
              <p:sp>
                <p:nvSpPr>
                  <p:cNvPr id="38" name="직사각형 37">
                    <a:extLst>
                      <a:ext uri="{FF2B5EF4-FFF2-40B4-BE49-F238E27FC236}">
                        <a16:creationId xmlns:a16="http://schemas.microsoft.com/office/drawing/2014/main" id="{D9BC82BB-9FA3-4458-8553-C5D10A114E75}"/>
                      </a:ext>
                    </a:extLst>
                  </p:cNvPr>
                  <p:cNvSpPr>
                    <a:spLocks noRot="1" noChangeAspect="1" noMove="1" noResize="1" noEditPoints="1" noAdjustHandles="1" noChangeArrowheads="1" noChangeShapeType="1" noTextEdit="1"/>
                  </p:cNvSpPr>
                  <p:nvPr/>
                </p:nvSpPr>
                <p:spPr>
                  <a:xfrm>
                    <a:off x="1941657" y="885492"/>
                    <a:ext cx="569258" cy="400110"/>
                  </a:xfrm>
                  <a:prstGeom prst="rect">
                    <a:avLst/>
                  </a:prstGeom>
                  <a:blipFill>
                    <a:blip r:embed="rId6"/>
                    <a:stretch>
                      <a:fillRect b="-9231"/>
                    </a:stretch>
                  </a:blipFill>
                </p:spPr>
                <p:txBody>
                  <a:bodyPr/>
                  <a:lstStyle/>
                  <a:p>
                    <a:r>
                      <a:rPr lang="ko-KR" altLang="en-US">
                        <a:noFill/>
                      </a:rPr>
                      <a:t> </a:t>
                    </a:r>
                  </a:p>
                </p:txBody>
              </p:sp>
            </mc:Fallback>
          </mc:AlternateContent>
        </p:grpSp>
      </p:grpSp>
      <p:sp>
        <p:nvSpPr>
          <p:cNvPr id="11" name="원호 17">
            <a:extLst>
              <a:ext uri="{FF2B5EF4-FFF2-40B4-BE49-F238E27FC236}">
                <a16:creationId xmlns:a16="http://schemas.microsoft.com/office/drawing/2014/main" id="{20E6FBA2-09DF-20B2-15E3-8C7BB0C8A3E1}"/>
              </a:ext>
            </a:extLst>
          </p:cNvPr>
          <p:cNvSpPr/>
          <p:nvPr/>
        </p:nvSpPr>
        <p:spPr>
          <a:xfrm>
            <a:off x="873117" y="2149624"/>
            <a:ext cx="4548932" cy="3072278"/>
          </a:xfrm>
          <a:prstGeom prst="arc">
            <a:avLst>
              <a:gd name="adj1" fmla="val 18497476"/>
              <a:gd name="adj2" fmla="val 16838163"/>
            </a:avLst>
          </a:prstGeom>
          <a:ln w="50800" cmpd="sng">
            <a:solidFill>
              <a:srgbClr val="FF0000">
                <a:alpha val="90000"/>
              </a:srgb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pic>
        <p:nvPicPr>
          <p:cNvPr id="12" name="그림 1">
            <a:extLst>
              <a:ext uri="{FF2B5EF4-FFF2-40B4-BE49-F238E27FC236}">
                <a16:creationId xmlns:a16="http://schemas.microsoft.com/office/drawing/2014/main" id="{E8610566-37DB-818E-DB0A-899612CD85B2}"/>
              </a:ext>
            </a:extLst>
          </p:cNvPr>
          <p:cNvPicPr>
            <a:picLocks noChangeAspect="1"/>
          </p:cNvPicPr>
          <p:nvPr/>
        </p:nvPicPr>
        <p:blipFill>
          <a:blip r:embed="rId7"/>
          <a:stretch>
            <a:fillRect/>
          </a:stretch>
        </p:blipFill>
        <p:spPr>
          <a:xfrm>
            <a:off x="9489868" y="3132926"/>
            <a:ext cx="2490048" cy="3096139"/>
          </a:xfrm>
          <a:prstGeom prst="rect">
            <a:avLst/>
          </a:prstGeom>
        </p:spPr>
      </p:pic>
      <p:pic>
        <p:nvPicPr>
          <p:cNvPr id="13" name="그림 2">
            <a:extLst>
              <a:ext uri="{FF2B5EF4-FFF2-40B4-BE49-F238E27FC236}">
                <a16:creationId xmlns:a16="http://schemas.microsoft.com/office/drawing/2014/main" id="{45CC4BE3-0F3F-3CE6-CB83-B423A3E45365}"/>
              </a:ext>
            </a:extLst>
          </p:cNvPr>
          <p:cNvPicPr>
            <a:picLocks noChangeAspect="1"/>
          </p:cNvPicPr>
          <p:nvPr/>
        </p:nvPicPr>
        <p:blipFill>
          <a:blip r:embed="rId8"/>
          <a:stretch>
            <a:fillRect/>
          </a:stretch>
        </p:blipFill>
        <p:spPr>
          <a:xfrm>
            <a:off x="7206343" y="3126836"/>
            <a:ext cx="2283525" cy="3414964"/>
          </a:xfrm>
          <a:prstGeom prst="rect">
            <a:avLst/>
          </a:prstGeom>
        </p:spPr>
      </p:pic>
    </p:spTree>
    <p:extLst>
      <p:ext uri="{BB962C8B-B14F-4D97-AF65-F5344CB8AC3E}">
        <p14:creationId xmlns:p14="http://schemas.microsoft.com/office/powerpoint/2010/main" val="12103718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0BEA0-DC7E-2A04-8269-07D32A05E717}"/>
              </a:ext>
            </a:extLst>
          </p:cNvPr>
          <p:cNvSpPr>
            <a:spLocks noGrp="1"/>
          </p:cNvSpPr>
          <p:nvPr>
            <p:ph type="title"/>
          </p:nvPr>
        </p:nvSpPr>
        <p:spPr/>
        <p:txBody>
          <a:bodyPr/>
          <a:lstStyle/>
          <a:p>
            <a:r>
              <a:rPr lang="en-US" dirty="0"/>
              <a:t>Experimental Overview</a:t>
            </a:r>
          </a:p>
        </p:txBody>
      </p:sp>
      <p:sp>
        <p:nvSpPr>
          <p:cNvPr id="3" name="Content Placeholder 2">
            <a:extLst>
              <a:ext uri="{FF2B5EF4-FFF2-40B4-BE49-F238E27FC236}">
                <a16:creationId xmlns:a16="http://schemas.microsoft.com/office/drawing/2014/main" id="{E31447D6-3B09-60F6-FBF2-D3B20265755D}"/>
              </a:ext>
            </a:extLst>
          </p:cNvPr>
          <p:cNvSpPr>
            <a:spLocks noGrp="1"/>
          </p:cNvSpPr>
          <p:nvPr>
            <p:ph idx="1"/>
          </p:nvPr>
        </p:nvSpPr>
        <p:spPr>
          <a:xfrm>
            <a:off x="6836228" y="1135525"/>
            <a:ext cx="5024845" cy="5394757"/>
          </a:xfrm>
        </p:spPr>
        <p:txBody>
          <a:bodyPr/>
          <a:lstStyle/>
          <a:p>
            <a:r>
              <a:rPr lang="en-US" dirty="0"/>
              <a:t>Kick</a:t>
            </a:r>
          </a:p>
          <a:p>
            <a:pPr lvl="1">
              <a:buFont typeface="Courier New" panose="02070309020205020404" pitchFamily="49" charset="0"/>
              <a:buChar char="o"/>
            </a:pPr>
            <a:r>
              <a:rPr lang="en-US" dirty="0"/>
              <a:t>The fast non-ferric </a:t>
            </a:r>
            <a:r>
              <a:rPr lang="en-US" dirty="0">
                <a:solidFill>
                  <a:srgbClr val="FF0000"/>
                </a:solidFill>
              </a:rPr>
              <a:t>kicker magnet</a:t>
            </a:r>
            <a:r>
              <a:rPr lang="en-US" dirty="0"/>
              <a:t> system kicks the muons onto the design orbit</a:t>
            </a:r>
            <a:r>
              <a:rPr lang="en-US" altLang="ko-KR" sz="2000" dirty="0">
                <a:solidFill>
                  <a:schemeClr val="tx1"/>
                </a:solidFill>
                <a:ea typeface="Microsoft YaHei UI" panose="020B0503020204020204" pitchFamily="34" charset="-122"/>
              </a:rPr>
              <a:t>.</a:t>
            </a:r>
            <a:endParaRPr lang="en-US" dirty="0"/>
          </a:p>
        </p:txBody>
      </p:sp>
      <p:pic>
        <p:nvPicPr>
          <p:cNvPr id="4" name="그림 1">
            <a:extLst>
              <a:ext uri="{FF2B5EF4-FFF2-40B4-BE49-F238E27FC236}">
                <a16:creationId xmlns:a16="http://schemas.microsoft.com/office/drawing/2014/main" id="{A560FD38-4C32-7681-C7FE-6686B337A8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361" t="1062" r="7873" b="2712"/>
          <a:stretch/>
        </p:blipFill>
        <p:spPr>
          <a:xfrm>
            <a:off x="181484" y="1135525"/>
            <a:ext cx="6486526" cy="5093540"/>
          </a:xfrm>
          <a:prstGeom prst="rect">
            <a:avLst/>
          </a:prstGeom>
        </p:spPr>
      </p:pic>
      <p:grpSp>
        <p:nvGrpSpPr>
          <p:cNvPr id="5" name="그룹 8">
            <a:extLst>
              <a:ext uri="{FF2B5EF4-FFF2-40B4-BE49-F238E27FC236}">
                <a16:creationId xmlns:a16="http://schemas.microsoft.com/office/drawing/2014/main" id="{01D6487E-FDF9-B592-FFBD-F2F53E35317B}"/>
              </a:ext>
            </a:extLst>
          </p:cNvPr>
          <p:cNvGrpSpPr/>
          <p:nvPr/>
        </p:nvGrpSpPr>
        <p:grpSpPr>
          <a:xfrm>
            <a:off x="2123142" y="895963"/>
            <a:ext cx="2101717" cy="1136415"/>
            <a:chOff x="1941657" y="1014625"/>
            <a:chExt cx="2101717" cy="1136415"/>
          </a:xfrm>
        </p:grpSpPr>
        <p:sp>
          <p:nvSpPr>
            <p:cNvPr id="7" name="화살표: 오른쪽 9">
              <a:extLst>
                <a:ext uri="{FF2B5EF4-FFF2-40B4-BE49-F238E27FC236}">
                  <a16:creationId xmlns:a16="http://schemas.microsoft.com/office/drawing/2014/main" id="{F368E991-BB06-EEF7-A670-347783013D12}"/>
                </a:ext>
              </a:extLst>
            </p:cNvPr>
            <p:cNvSpPr/>
            <p:nvPr/>
          </p:nvSpPr>
          <p:spPr>
            <a:xfrm rot="2035053">
              <a:off x="2289648" y="1705577"/>
              <a:ext cx="1753726" cy="445463"/>
            </a:xfrm>
            <a:prstGeom prst="rightArrow">
              <a:avLst/>
            </a:prstGeom>
            <a:solidFill>
              <a:schemeClr val="accent2">
                <a:alpha val="6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8" name="그룹 10">
              <a:extLst>
                <a:ext uri="{FF2B5EF4-FFF2-40B4-BE49-F238E27FC236}">
                  <a16:creationId xmlns:a16="http://schemas.microsoft.com/office/drawing/2014/main" id="{AC20C0BA-D42C-F5EB-E0CA-62B6B0491D51}"/>
                </a:ext>
              </a:extLst>
            </p:cNvPr>
            <p:cNvGrpSpPr/>
            <p:nvPr/>
          </p:nvGrpSpPr>
          <p:grpSpPr>
            <a:xfrm>
              <a:off x="1941657" y="1014625"/>
              <a:ext cx="569258" cy="479123"/>
              <a:chOff x="1941657" y="877733"/>
              <a:chExt cx="569258" cy="479123"/>
            </a:xfrm>
          </p:grpSpPr>
          <p:sp>
            <p:nvSpPr>
              <p:cNvPr id="9" name="타원 11">
                <a:extLst>
                  <a:ext uri="{FF2B5EF4-FFF2-40B4-BE49-F238E27FC236}">
                    <a16:creationId xmlns:a16="http://schemas.microsoft.com/office/drawing/2014/main" id="{6A9182BE-8366-6DDE-9EA5-395B3F41BF55}"/>
                  </a:ext>
                </a:extLst>
              </p:cNvPr>
              <p:cNvSpPr/>
              <p:nvPr/>
            </p:nvSpPr>
            <p:spPr>
              <a:xfrm>
                <a:off x="1951182" y="877733"/>
                <a:ext cx="479123" cy="479123"/>
              </a:xfrm>
              <a:prstGeom prst="ellipse">
                <a:avLst/>
              </a:prstGeom>
              <a:solidFill>
                <a:schemeClr val="accent2">
                  <a:lumMod val="40000"/>
                  <a:lumOff val="60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00" dirty="0">
                  <a:solidFill>
                    <a:schemeClr val="tx1"/>
                  </a:solidFill>
                </a:endParaRPr>
              </a:p>
            </p:txBody>
          </p:sp>
          <mc:AlternateContent xmlns:mc="http://schemas.openxmlformats.org/markup-compatibility/2006" xmlns:a14="http://schemas.microsoft.com/office/drawing/2010/main">
            <mc:Choice Requires="a14">
              <p:sp>
                <p:nvSpPr>
                  <p:cNvPr id="10" name="직사각형 12">
                    <a:extLst>
                      <a:ext uri="{FF2B5EF4-FFF2-40B4-BE49-F238E27FC236}">
                        <a16:creationId xmlns:a16="http://schemas.microsoft.com/office/drawing/2014/main" id="{52969AEE-A8AC-B32E-DDD5-84D540050540}"/>
                      </a:ext>
                    </a:extLst>
                  </p:cNvPr>
                  <p:cNvSpPr/>
                  <p:nvPr/>
                </p:nvSpPr>
                <p:spPr>
                  <a:xfrm>
                    <a:off x="1941657" y="885492"/>
                    <a:ext cx="569258"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ko-KR" sz="2000" b="0" i="1" smtClean="0">
                                  <a:solidFill>
                                    <a:schemeClr val="tx1"/>
                                  </a:solidFill>
                                  <a:latin typeface="Cambria Math" panose="02040503050406030204" pitchFamily="18" charset="0"/>
                                </a:rPr>
                              </m:ctrlPr>
                            </m:sSupPr>
                            <m:e>
                              <m:r>
                                <a:rPr lang="en-US" altLang="ko-KR" sz="2000" b="0" i="1" smtClean="0">
                                  <a:solidFill>
                                    <a:schemeClr val="tx1"/>
                                  </a:solidFill>
                                  <a:latin typeface="Cambria Math" panose="02040503050406030204" pitchFamily="18" charset="0"/>
                                </a:rPr>
                                <m:t>𝜇</m:t>
                              </m:r>
                            </m:e>
                            <m:sup>
                              <m:r>
                                <a:rPr lang="en-US" altLang="ko-KR" sz="2000" b="0" i="1" smtClean="0">
                                  <a:solidFill>
                                    <a:schemeClr val="tx1"/>
                                  </a:solidFill>
                                  <a:latin typeface="Cambria Math" panose="02040503050406030204" pitchFamily="18" charset="0"/>
                                </a:rPr>
                                <m:t>+</m:t>
                              </m:r>
                            </m:sup>
                          </m:sSup>
                        </m:oMath>
                      </m:oMathPara>
                    </a14:m>
                    <a:endParaRPr lang="ko-KR" altLang="en-US" sz="2000" dirty="0"/>
                  </a:p>
                </p:txBody>
              </p:sp>
            </mc:Choice>
            <mc:Fallback xmlns="">
              <p:sp>
                <p:nvSpPr>
                  <p:cNvPr id="38" name="직사각형 37">
                    <a:extLst>
                      <a:ext uri="{FF2B5EF4-FFF2-40B4-BE49-F238E27FC236}">
                        <a16:creationId xmlns:a16="http://schemas.microsoft.com/office/drawing/2014/main" id="{D9BC82BB-9FA3-4458-8553-C5D10A114E75}"/>
                      </a:ext>
                    </a:extLst>
                  </p:cNvPr>
                  <p:cNvSpPr>
                    <a:spLocks noRot="1" noChangeAspect="1" noMove="1" noResize="1" noEditPoints="1" noAdjustHandles="1" noChangeArrowheads="1" noChangeShapeType="1" noTextEdit="1"/>
                  </p:cNvSpPr>
                  <p:nvPr/>
                </p:nvSpPr>
                <p:spPr>
                  <a:xfrm>
                    <a:off x="1941657" y="885492"/>
                    <a:ext cx="569258" cy="400110"/>
                  </a:xfrm>
                  <a:prstGeom prst="rect">
                    <a:avLst/>
                  </a:prstGeom>
                  <a:blipFill>
                    <a:blip r:embed="rId6"/>
                    <a:stretch>
                      <a:fillRect b="-9231"/>
                    </a:stretch>
                  </a:blipFill>
                </p:spPr>
                <p:txBody>
                  <a:bodyPr/>
                  <a:lstStyle/>
                  <a:p>
                    <a:r>
                      <a:rPr lang="ko-KR" altLang="en-US">
                        <a:noFill/>
                      </a:rPr>
                      <a:t> </a:t>
                    </a:r>
                  </a:p>
                </p:txBody>
              </p:sp>
            </mc:Fallback>
          </mc:AlternateContent>
        </p:grpSp>
      </p:grpSp>
      <p:sp>
        <p:nvSpPr>
          <p:cNvPr id="11" name="원호 17">
            <a:extLst>
              <a:ext uri="{FF2B5EF4-FFF2-40B4-BE49-F238E27FC236}">
                <a16:creationId xmlns:a16="http://schemas.microsoft.com/office/drawing/2014/main" id="{20E6FBA2-09DF-20B2-15E3-8C7BB0C8A3E1}"/>
              </a:ext>
            </a:extLst>
          </p:cNvPr>
          <p:cNvSpPr/>
          <p:nvPr/>
        </p:nvSpPr>
        <p:spPr>
          <a:xfrm>
            <a:off x="873117" y="2149624"/>
            <a:ext cx="4548932" cy="3072278"/>
          </a:xfrm>
          <a:prstGeom prst="arc">
            <a:avLst>
              <a:gd name="adj1" fmla="val 18497476"/>
              <a:gd name="adj2" fmla="val 16838163"/>
            </a:avLst>
          </a:prstGeom>
          <a:ln w="50800" cmpd="sng">
            <a:solidFill>
              <a:srgbClr val="FF0000">
                <a:alpha val="90000"/>
              </a:srgb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6" name="원호 18">
            <a:extLst>
              <a:ext uri="{FF2B5EF4-FFF2-40B4-BE49-F238E27FC236}">
                <a16:creationId xmlns:a16="http://schemas.microsoft.com/office/drawing/2014/main" id="{DEA370B5-DB84-FDEA-0667-138AD4540328}"/>
              </a:ext>
            </a:extLst>
          </p:cNvPr>
          <p:cNvSpPr/>
          <p:nvPr/>
        </p:nvSpPr>
        <p:spPr>
          <a:xfrm>
            <a:off x="895861" y="2221504"/>
            <a:ext cx="4612232" cy="3137290"/>
          </a:xfrm>
          <a:prstGeom prst="arc">
            <a:avLst>
              <a:gd name="adj1" fmla="val 115034"/>
              <a:gd name="adj2" fmla="val 102056"/>
            </a:avLst>
          </a:prstGeom>
          <a:ln w="50800" cmpd="sng">
            <a:solidFill>
              <a:srgbClr val="92D05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grpSp>
        <p:nvGrpSpPr>
          <p:cNvPr id="14" name="그룹 13">
            <a:extLst>
              <a:ext uri="{FF2B5EF4-FFF2-40B4-BE49-F238E27FC236}">
                <a16:creationId xmlns:a16="http://schemas.microsoft.com/office/drawing/2014/main" id="{02F0F38D-FDD1-6BCE-305D-B0D49AF86FD3}"/>
              </a:ext>
            </a:extLst>
          </p:cNvPr>
          <p:cNvGrpSpPr/>
          <p:nvPr/>
        </p:nvGrpSpPr>
        <p:grpSpPr>
          <a:xfrm>
            <a:off x="4296824" y="3862726"/>
            <a:ext cx="1120359" cy="1160998"/>
            <a:chOff x="4115339" y="3981388"/>
            <a:chExt cx="1120359" cy="1160998"/>
          </a:xfrm>
        </p:grpSpPr>
        <p:sp>
          <p:nvSpPr>
            <p:cNvPr id="15" name="화살표: 오른쪽 14">
              <a:extLst>
                <a:ext uri="{FF2B5EF4-FFF2-40B4-BE49-F238E27FC236}">
                  <a16:creationId xmlns:a16="http://schemas.microsoft.com/office/drawing/2014/main" id="{4FCD2D5A-B4C4-4389-35AA-8A27E31D4656}"/>
                </a:ext>
              </a:extLst>
            </p:cNvPr>
            <p:cNvSpPr/>
            <p:nvPr/>
          </p:nvSpPr>
          <p:spPr>
            <a:xfrm rot="2035053">
              <a:off x="4176591" y="4336005"/>
              <a:ext cx="823276" cy="307212"/>
            </a:xfrm>
            <a:prstGeom prst="rightArrow">
              <a:avLst/>
            </a:prstGeom>
            <a:solidFill>
              <a:schemeClr val="accent6">
                <a:alpha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화살표: 오른쪽 15">
              <a:extLst>
                <a:ext uri="{FF2B5EF4-FFF2-40B4-BE49-F238E27FC236}">
                  <a16:creationId xmlns:a16="http://schemas.microsoft.com/office/drawing/2014/main" id="{FEEE8408-B8B2-6697-295A-82E8FE5F127B}"/>
                </a:ext>
              </a:extLst>
            </p:cNvPr>
            <p:cNvSpPr/>
            <p:nvPr/>
          </p:nvSpPr>
          <p:spPr>
            <a:xfrm rot="2855486">
              <a:off x="3895671" y="4615506"/>
              <a:ext cx="746548" cy="307212"/>
            </a:xfrm>
            <a:prstGeom prst="rightArrow">
              <a:avLst/>
            </a:prstGeom>
            <a:solidFill>
              <a:schemeClr val="accent6">
                <a:alpha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화살표: 오른쪽 16">
              <a:extLst>
                <a:ext uri="{FF2B5EF4-FFF2-40B4-BE49-F238E27FC236}">
                  <a16:creationId xmlns:a16="http://schemas.microsoft.com/office/drawing/2014/main" id="{A23C877B-C6EB-F36A-CA80-012A817A7045}"/>
                </a:ext>
              </a:extLst>
            </p:cNvPr>
            <p:cNvSpPr/>
            <p:nvPr/>
          </p:nvSpPr>
          <p:spPr>
            <a:xfrm rot="1270467">
              <a:off x="4390194" y="3981388"/>
              <a:ext cx="845504" cy="307212"/>
            </a:xfrm>
            <a:prstGeom prst="rightArrow">
              <a:avLst/>
            </a:prstGeom>
            <a:solidFill>
              <a:schemeClr val="accent6">
                <a:alpha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pic>
        <p:nvPicPr>
          <p:cNvPr id="18" name="Picture 11">
            <a:extLst>
              <a:ext uri="{FF2B5EF4-FFF2-40B4-BE49-F238E27FC236}">
                <a16:creationId xmlns:a16="http://schemas.microsoft.com/office/drawing/2014/main" id="{A68CDA60-9679-ABE3-0F1A-297E587482ED}"/>
              </a:ext>
            </a:extLst>
          </p:cNvPr>
          <p:cNvPicPr>
            <a:picLocks noChangeAspect="1"/>
          </p:cNvPicPr>
          <p:nvPr/>
        </p:nvPicPr>
        <p:blipFill>
          <a:blip r:embed="rId7"/>
          <a:stretch>
            <a:fillRect/>
          </a:stretch>
        </p:blipFill>
        <p:spPr>
          <a:xfrm>
            <a:off x="7917489" y="2149624"/>
            <a:ext cx="3240368" cy="1825442"/>
          </a:xfrm>
          <a:prstGeom prst="rect">
            <a:avLst/>
          </a:prstGeom>
        </p:spPr>
      </p:pic>
      <p:pic>
        <p:nvPicPr>
          <p:cNvPr id="19" name="그림 20">
            <a:extLst>
              <a:ext uri="{FF2B5EF4-FFF2-40B4-BE49-F238E27FC236}">
                <a16:creationId xmlns:a16="http://schemas.microsoft.com/office/drawing/2014/main" id="{78251FE5-34C1-9C99-9E87-7F767A030C91}"/>
              </a:ext>
            </a:extLst>
          </p:cNvPr>
          <p:cNvPicPr>
            <a:picLocks noChangeAspect="1"/>
          </p:cNvPicPr>
          <p:nvPr/>
        </p:nvPicPr>
        <p:blipFill>
          <a:blip r:embed="rId8"/>
          <a:stretch>
            <a:fillRect/>
          </a:stretch>
        </p:blipFill>
        <p:spPr>
          <a:xfrm>
            <a:off x="8104166" y="4013786"/>
            <a:ext cx="2770912" cy="2646668"/>
          </a:xfrm>
          <a:prstGeom prst="rect">
            <a:avLst/>
          </a:prstGeom>
        </p:spPr>
      </p:pic>
    </p:spTree>
    <p:extLst>
      <p:ext uri="{BB962C8B-B14F-4D97-AF65-F5344CB8AC3E}">
        <p14:creationId xmlns:p14="http://schemas.microsoft.com/office/powerpoint/2010/main" val="9605026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0BEA0-DC7E-2A04-8269-07D32A05E717}"/>
              </a:ext>
            </a:extLst>
          </p:cNvPr>
          <p:cNvSpPr>
            <a:spLocks noGrp="1"/>
          </p:cNvSpPr>
          <p:nvPr>
            <p:ph type="title"/>
          </p:nvPr>
        </p:nvSpPr>
        <p:spPr/>
        <p:txBody>
          <a:bodyPr/>
          <a:lstStyle/>
          <a:p>
            <a:r>
              <a:rPr lang="en-US" dirty="0"/>
              <a:t>Experimental Overview</a:t>
            </a:r>
          </a:p>
        </p:txBody>
      </p:sp>
      <p:sp>
        <p:nvSpPr>
          <p:cNvPr id="3" name="Content Placeholder 2">
            <a:extLst>
              <a:ext uri="{FF2B5EF4-FFF2-40B4-BE49-F238E27FC236}">
                <a16:creationId xmlns:a16="http://schemas.microsoft.com/office/drawing/2014/main" id="{E31447D6-3B09-60F6-FBF2-D3B20265755D}"/>
              </a:ext>
            </a:extLst>
          </p:cNvPr>
          <p:cNvSpPr>
            <a:spLocks noGrp="1"/>
          </p:cNvSpPr>
          <p:nvPr>
            <p:ph idx="1"/>
          </p:nvPr>
        </p:nvSpPr>
        <p:spPr>
          <a:xfrm>
            <a:off x="6836228" y="1135525"/>
            <a:ext cx="5024845" cy="5394757"/>
          </a:xfrm>
        </p:spPr>
        <p:txBody>
          <a:bodyPr/>
          <a:lstStyle/>
          <a:p>
            <a:r>
              <a:rPr lang="en-US" dirty="0"/>
              <a:t>Vertical Focusing</a:t>
            </a:r>
          </a:p>
          <a:p>
            <a:pPr lvl="1">
              <a:buFont typeface="Courier New" panose="02070309020205020404" pitchFamily="49" charset="0"/>
              <a:buChar char="o"/>
            </a:pPr>
            <a:r>
              <a:rPr lang="en-US" altLang="ko-KR" sz="2000" dirty="0">
                <a:solidFill>
                  <a:schemeClr val="tx1"/>
                </a:solidFill>
                <a:ea typeface="Microsoft YaHei UI" panose="020B0503020204020204" pitchFamily="34" charset="-122"/>
              </a:rPr>
              <a:t>The </a:t>
            </a:r>
            <a:r>
              <a:rPr lang="en-US" altLang="ko-KR" sz="2000" dirty="0">
                <a:solidFill>
                  <a:srgbClr val="FF0000"/>
                </a:solidFill>
                <a:ea typeface="Microsoft YaHei UI" panose="020B0503020204020204" pitchFamily="34" charset="-122"/>
              </a:rPr>
              <a:t>Electrostatic Quadrupoles </a:t>
            </a:r>
            <a:r>
              <a:rPr lang="en-US" altLang="ko-KR" sz="2000" dirty="0">
                <a:solidFill>
                  <a:schemeClr val="tx1"/>
                </a:solidFill>
                <a:ea typeface="Microsoft YaHei UI" panose="020B0503020204020204" pitchFamily="34" charset="-122"/>
              </a:rPr>
              <a:t>(ESQ) focuses the beam vertically.</a:t>
            </a:r>
          </a:p>
          <a:p>
            <a:pPr lvl="1">
              <a:buFont typeface="Courier New" panose="02070309020205020404" pitchFamily="49" charset="0"/>
              <a:buChar char="o"/>
            </a:pPr>
            <a:r>
              <a:rPr lang="en-US" dirty="0">
                <a:ea typeface="Microsoft YaHei UI" panose="020B0503020204020204" pitchFamily="34" charset="-122"/>
              </a:rPr>
              <a:t>Four Quadrupole sections cover 43% of the circumference.</a:t>
            </a:r>
            <a:endParaRPr lang="en-US" dirty="0"/>
          </a:p>
        </p:txBody>
      </p:sp>
      <p:pic>
        <p:nvPicPr>
          <p:cNvPr id="4" name="그림 1">
            <a:extLst>
              <a:ext uri="{FF2B5EF4-FFF2-40B4-BE49-F238E27FC236}">
                <a16:creationId xmlns:a16="http://schemas.microsoft.com/office/drawing/2014/main" id="{A560FD38-4C32-7681-C7FE-6686B337A8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361" t="1062" r="7873" b="2712"/>
          <a:stretch/>
        </p:blipFill>
        <p:spPr>
          <a:xfrm>
            <a:off x="181484" y="1135525"/>
            <a:ext cx="6486526" cy="5093540"/>
          </a:xfrm>
          <a:prstGeom prst="rect">
            <a:avLst/>
          </a:prstGeom>
        </p:spPr>
      </p:pic>
      <p:grpSp>
        <p:nvGrpSpPr>
          <p:cNvPr id="5" name="그룹 8">
            <a:extLst>
              <a:ext uri="{FF2B5EF4-FFF2-40B4-BE49-F238E27FC236}">
                <a16:creationId xmlns:a16="http://schemas.microsoft.com/office/drawing/2014/main" id="{01D6487E-FDF9-B592-FFBD-F2F53E35317B}"/>
              </a:ext>
            </a:extLst>
          </p:cNvPr>
          <p:cNvGrpSpPr/>
          <p:nvPr/>
        </p:nvGrpSpPr>
        <p:grpSpPr>
          <a:xfrm>
            <a:off x="2123142" y="895963"/>
            <a:ext cx="2101717" cy="1136415"/>
            <a:chOff x="1941657" y="1014625"/>
            <a:chExt cx="2101717" cy="1136415"/>
          </a:xfrm>
        </p:grpSpPr>
        <p:sp>
          <p:nvSpPr>
            <p:cNvPr id="7" name="화살표: 오른쪽 9">
              <a:extLst>
                <a:ext uri="{FF2B5EF4-FFF2-40B4-BE49-F238E27FC236}">
                  <a16:creationId xmlns:a16="http://schemas.microsoft.com/office/drawing/2014/main" id="{F368E991-BB06-EEF7-A670-347783013D12}"/>
                </a:ext>
              </a:extLst>
            </p:cNvPr>
            <p:cNvSpPr/>
            <p:nvPr/>
          </p:nvSpPr>
          <p:spPr>
            <a:xfrm rot="2035053">
              <a:off x="2289648" y="1705577"/>
              <a:ext cx="1753726" cy="445463"/>
            </a:xfrm>
            <a:prstGeom prst="rightArrow">
              <a:avLst/>
            </a:prstGeom>
            <a:solidFill>
              <a:schemeClr val="accent2">
                <a:alpha val="6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8" name="그룹 10">
              <a:extLst>
                <a:ext uri="{FF2B5EF4-FFF2-40B4-BE49-F238E27FC236}">
                  <a16:creationId xmlns:a16="http://schemas.microsoft.com/office/drawing/2014/main" id="{AC20C0BA-D42C-F5EB-E0CA-62B6B0491D51}"/>
                </a:ext>
              </a:extLst>
            </p:cNvPr>
            <p:cNvGrpSpPr/>
            <p:nvPr/>
          </p:nvGrpSpPr>
          <p:grpSpPr>
            <a:xfrm>
              <a:off x="1941657" y="1014625"/>
              <a:ext cx="569258" cy="479123"/>
              <a:chOff x="1941657" y="877733"/>
              <a:chExt cx="569258" cy="479123"/>
            </a:xfrm>
          </p:grpSpPr>
          <p:sp>
            <p:nvSpPr>
              <p:cNvPr id="9" name="타원 11">
                <a:extLst>
                  <a:ext uri="{FF2B5EF4-FFF2-40B4-BE49-F238E27FC236}">
                    <a16:creationId xmlns:a16="http://schemas.microsoft.com/office/drawing/2014/main" id="{6A9182BE-8366-6DDE-9EA5-395B3F41BF55}"/>
                  </a:ext>
                </a:extLst>
              </p:cNvPr>
              <p:cNvSpPr/>
              <p:nvPr/>
            </p:nvSpPr>
            <p:spPr>
              <a:xfrm>
                <a:off x="1951182" y="877733"/>
                <a:ext cx="479123" cy="479123"/>
              </a:xfrm>
              <a:prstGeom prst="ellipse">
                <a:avLst/>
              </a:prstGeom>
              <a:solidFill>
                <a:schemeClr val="accent2">
                  <a:lumMod val="40000"/>
                  <a:lumOff val="60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00" dirty="0">
                  <a:solidFill>
                    <a:schemeClr val="tx1"/>
                  </a:solidFill>
                </a:endParaRPr>
              </a:p>
            </p:txBody>
          </p:sp>
          <mc:AlternateContent xmlns:mc="http://schemas.openxmlformats.org/markup-compatibility/2006" xmlns:a14="http://schemas.microsoft.com/office/drawing/2010/main">
            <mc:Choice Requires="a14">
              <p:sp>
                <p:nvSpPr>
                  <p:cNvPr id="10" name="직사각형 12">
                    <a:extLst>
                      <a:ext uri="{FF2B5EF4-FFF2-40B4-BE49-F238E27FC236}">
                        <a16:creationId xmlns:a16="http://schemas.microsoft.com/office/drawing/2014/main" id="{52969AEE-A8AC-B32E-DDD5-84D540050540}"/>
                      </a:ext>
                    </a:extLst>
                  </p:cNvPr>
                  <p:cNvSpPr/>
                  <p:nvPr/>
                </p:nvSpPr>
                <p:spPr>
                  <a:xfrm>
                    <a:off x="1941657" y="885492"/>
                    <a:ext cx="569258"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ko-KR" sz="2000" b="0" i="1" smtClean="0">
                                  <a:solidFill>
                                    <a:schemeClr val="tx1"/>
                                  </a:solidFill>
                                  <a:latin typeface="Cambria Math" panose="02040503050406030204" pitchFamily="18" charset="0"/>
                                </a:rPr>
                              </m:ctrlPr>
                            </m:sSupPr>
                            <m:e>
                              <m:r>
                                <a:rPr lang="en-US" altLang="ko-KR" sz="2000" b="0" i="1" smtClean="0">
                                  <a:solidFill>
                                    <a:schemeClr val="tx1"/>
                                  </a:solidFill>
                                  <a:latin typeface="Cambria Math" panose="02040503050406030204" pitchFamily="18" charset="0"/>
                                </a:rPr>
                                <m:t>𝜇</m:t>
                              </m:r>
                            </m:e>
                            <m:sup>
                              <m:r>
                                <a:rPr lang="en-US" altLang="ko-KR" sz="2000" b="0" i="1" smtClean="0">
                                  <a:solidFill>
                                    <a:schemeClr val="tx1"/>
                                  </a:solidFill>
                                  <a:latin typeface="Cambria Math" panose="02040503050406030204" pitchFamily="18" charset="0"/>
                                </a:rPr>
                                <m:t>+</m:t>
                              </m:r>
                            </m:sup>
                          </m:sSup>
                        </m:oMath>
                      </m:oMathPara>
                    </a14:m>
                    <a:endParaRPr lang="ko-KR" altLang="en-US" sz="2000" dirty="0"/>
                  </a:p>
                </p:txBody>
              </p:sp>
            </mc:Choice>
            <mc:Fallback xmlns="">
              <p:sp>
                <p:nvSpPr>
                  <p:cNvPr id="38" name="직사각형 37">
                    <a:extLst>
                      <a:ext uri="{FF2B5EF4-FFF2-40B4-BE49-F238E27FC236}">
                        <a16:creationId xmlns:a16="http://schemas.microsoft.com/office/drawing/2014/main" id="{D9BC82BB-9FA3-4458-8553-C5D10A114E75}"/>
                      </a:ext>
                    </a:extLst>
                  </p:cNvPr>
                  <p:cNvSpPr>
                    <a:spLocks noRot="1" noChangeAspect="1" noMove="1" noResize="1" noEditPoints="1" noAdjustHandles="1" noChangeArrowheads="1" noChangeShapeType="1" noTextEdit="1"/>
                  </p:cNvSpPr>
                  <p:nvPr/>
                </p:nvSpPr>
                <p:spPr>
                  <a:xfrm>
                    <a:off x="1941657" y="885492"/>
                    <a:ext cx="569258" cy="400110"/>
                  </a:xfrm>
                  <a:prstGeom prst="rect">
                    <a:avLst/>
                  </a:prstGeom>
                  <a:blipFill>
                    <a:blip r:embed="rId6"/>
                    <a:stretch>
                      <a:fillRect b="-9231"/>
                    </a:stretch>
                  </a:blipFill>
                </p:spPr>
                <p:txBody>
                  <a:bodyPr/>
                  <a:lstStyle/>
                  <a:p>
                    <a:r>
                      <a:rPr lang="ko-KR" altLang="en-US">
                        <a:noFill/>
                      </a:rPr>
                      <a:t> </a:t>
                    </a:r>
                  </a:p>
                </p:txBody>
              </p:sp>
            </mc:Fallback>
          </mc:AlternateContent>
        </p:grpSp>
      </p:grpSp>
      <p:grpSp>
        <p:nvGrpSpPr>
          <p:cNvPr id="12" name="그룹 19">
            <a:extLst>
              <a:ext uri="{FF2B5EF4-FFF2-40B4-BE49-F238E27FC236}">
                <a16:creationId xmlns:a16="http://schemas.microsoft.com/office/drawing/2014/main" id="{C54902F1-3F71-F213-E70F-2A00EA74A57F}"/>
              </a:ext>
            </a:extLst>
          </p:cNvPr>
          <p:cNvGrpSpPr/>
          <p:nvPr/>
        </p:nvGrpSpPr>
        <p:grpSpPr>
          <a:xfrm>
            <a:off x="796914" y="2286517"/>
            <a:ext cx="5035475" cy="3209170"/>
            <a:chOff x="615429" y="2405179"/>
            <a:chExt cx="5035475" cy="3209170"/>
          </a:xfrm>
        </p:grpSpPr>
        <p:sp>
          <p:nvSpPr>
            <p:cNvPr id="13" name="원호 20">
              <a:extLst>
                <a:ext uri="{FF2B5EF4-FFF2-40B4-BE49-F238E27FC236}">
                  <a16:creationId xmlns:a16="http://schemas.microsoft.com/office/drawing/2014/main" id="{6F4037B2-8BDA-21C7-EE7B-FC69942AC545}"/>
                </a:ext>
              </a:extLst>
            </p:cNvPr>
            <p:cNvSpPr/>
            <p:nvPr/>
          </p:nvSpPr>
          <p:spPr>
            <a:xfrm>
              <a:off x="638175" y="2405179"/>
              <a:ext cx="4810125" cy="3209170"/>
            </a:xfrm>
            <a:prstGeom prst="arc">
              <a:avLst>
                <a:gd name="adj1" fmla="val 19094574"/>
                <a:gd name="adj2" fmla="val 21293621"/>
              </a:avLst>
            </a:prstGeom>
            <a:ln w="381000" cmpd="sng">
              <a:solidFill>
                <a:schemeClr val="accent4">
                  <a:alpha val="7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20" name="원호 21">
              <a:extLst>
                <a:ext uri="{FF2B5EF4-FFF2-40B4-BE49-F238E27FC236}">
                  <a16:creationId xmlns:a16="http://schemas.microsoft.com/office/drawing/2014/main" id="{06C96609-CC68-3389-F9EE-2653568B4459}"/>
                </a:ext>
              </a:extLst>
            </p:cNvPr>
            <p:cNvSpPr/>
            <p:nvPr/>
          </p:nvSpPr>
          <p:spPr>
            <a:xfrm>
              <a:off x="638174" y="2405179"/>
              <a:ext cx="4810125" cy="3209170"/>
            </a:xfrm>
            <a:prstGeom prst="arc">
              <a:avLst>
                <a:gd name="adj1" fmla="val 2684157"/>
                <a:gd name="adj2" fmla="val 6418412"/>
              </a:avLst>
            </a:prstGeom>
            <a:ln w="381000" cmpd="sng">
              <a:solidFill>
                <a:schemeClr val="accent4">
                  <a:alpha val="7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21" name="원호 22">
              <a:extLst>
                <a:ext uri="{FF2B5EF4-FFF2-40B4-BE49-F238E27FC236}">
                  <a16:creationId xmlns:a16="http://schemas.microsoft.com/office/drawing/2014/main" id="{07167E3E-6B97-DFFA-BA1D-8309E4EE5B37}"/>
                </a:ext>
              </a:extLst>
            </p:cNvPr>
            <p:cNvSpPr/>
            <p:nvPr/>
          </p:nvSpPr>
          <p:spPr>
            <a:xfrm>
              <a:off x="615429" y="2405179"/>
              <a:ext cx="4810125" cy="3209170"/>
            </a:xfrm>
            <a:prstGeom prst="arc">
              <a:avLst>
                <a:gd name="adj1" fmla="val 13505860"/>
                <a:gd name="adj2" fmla="val 16611466"/>
              </a:avLst>
            </a:prstGeom>
            <a:ln w="381000" cmpd="sng">
              <a:solidFill>
                <a:schemeClr val="accent4">
                  <a:alpha val="7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22" name="원호 23">
              <a:extLst>
                <a:ext uri="{FF2B5EF4-FFF2-40B4-BE49-F238E27FC236}">
                  <a16:creationId xmlns:a16="http://schemas.microsoft.com/office/drawing/2014/main" id="{1C69F53A-BCD5-AD9A-3433-1AD61652C72B}"/>
                </a:ext>
              </a:extLst>
            </p:cNvPr>
            <p:cNvSpPr/>
            <p:nvPr/>
          </p:nvSpPr>
          <p:spPr>
            <a:xfrm>
              <a:off x="714376" y="2405179"/>
              <a:ext cx="4936528" cy="3072277"/>
            </a:xfrm>
            <a:prstGeom prst="arc">
              <a:avLst>
                <a:gd name="adj1" fmla="val 9614170"/>
                <a:gd name="adj2" fmla="val 11484651"/>
              </a:avLst>
            </a:prstGeom>
            <a:ln w="381000" cmpd="sng">
              <a:solidFill>
                <a:schemeClr val="accent4">
                  <a:alpha val="7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grpSp>
      <p:cxnSp>
        <p:nvCxnSpPr>
          <p:cNvPr id="30" name="직선 연결선 25">
            <a:extLst>
              <a:ext uri="{FF2B5EF4-FFF2-40B4-BE49-F238E27FC236}">
                <a16:creationId xmlns:a16="http://schemas.microsoft.com/office/drawing/2014/main" id="{8612D10F-E9AE-B079-F5D4-A4C972F9E05D}"/>
              </a:ext>
            </a:extLst>
          </p:cNvPr>
          <p:cNvCxnSpPr>
            <a:cxnSpLocks/>
          </p:cNvCxnSpPr>
          <p:nvPr/>
        </p:nvCxnSpPr>
        <p:spPr>
          <a:xfrm flipV="1">
            <a:off x="4994431" y="2754714"/>
            <a:ext cx="241654" cy="2860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직사각형 26">
            <a:extLst>
              <a:ext uri="{FF2B5EF4-FFF2-40B4-BE49-F238E27FC236}">
                <a16:creationId xmlns:a16="http://schemas.microsoft.com/office/drawing/2014/main" id="{4B82F8C0-044F-219F-6D5A-E00782744E44}"/>
              </a:ext>
            </a:extLst>
          </p:cNvPr>
          <p:cNvSpPr/>
          <p:nvPr/>
        </p:nvSpPr>
        <p:spPr>
          <a:xfrm rot="1667925">
            <a:off x="4723335" y="2495718"/>
            <a:ext cx="324128" cy="461665"/>
          </a:xfrm>
          <a:prstGeom prst="rect">
            <a:avLst/>
          </a:prstGeom>
          <a:noFill/>
        </p:spPr>
        <p:txBody>
          <a:bodyPr wrap="none">
            <a:spAutoFit/>
          </a:bodyPr>
          <a:lstStyle/>
          <a:p>
            <a:pPr algn="ctr"/>
            <a:r>
              <a:rPr lang="en-US" altLang="ko-KR" sz="2400" dirty="0">
                <a:latin typeface="+mj-lt"/>
                <a:ea typeface="Microsoft YaHei UI" panose="020B0503020204020204" pitchFamily="34" charset="-122"/>
              </a:rPr>
              <a:t>S</a:t>
            </a:r>
            <a:endParaRPr lang="ko-KR" altLang="en-US" sz="2400" dirty="0">
              <a:latin typeface="+mj-lt"/>
              <a:ea typeface="나눔스퀘어" panose="020B0600000101010101" pitchFamily="50" charset="-127"/>
            </a:endParaRPr>
          </a:p>
        </p:txBody>
      </p:sp>
      <p:sp>
        <p:nvSpPr>
          <p:cNvPr id="32" name="직사각형 27">
            <a:extLst>
              <a:ext uri="{FF2B5EF4-FFF2-40B4-BE49-F238E27FC236}">
                <a16:creationId xmlns:a16="http://schemas.microsoft.com/office/drawing/2014/main" id="{2C1807BE-086B-D7D0-862B-1AA2B9D7513F}"/>
              </a:ext>
            </a:extLst>
          </p:cNvPr>
          <p:cNvSpPr/>
          <p:nvPr/>
        </p:nvSpPr>
        <p:spPr>
          <a:xfrm rot="3370895">
            <a:off x="5267771" y="3027192"/>
            <a:ext cx="314510" cy="461665"/>
          </a:xfrm>
          <a:prstGeom prst="rect">
            <a:avLst/>
          </a:prstGeom>
          <a:noFill/>
        </p:spPr>
        <p:txBody>
          <a:bodyPr wrap="none">
            <a:spAutoFit/>
          </a:bodyPr>
          <a:lstStyle/>
          <a:p>
            <a:pPr algn="ctr"/>
            <a:r>
              <a:rPr lang="en-US" altLang="ko-KR" sz="2400" dirty="0">
                <a:latin typeface="+mj-lt"/>
                <a:ea typeface="Microsoft YaHei UI" panose="020B0503020204020204" pitchFamily="34" charset="-122"/>
              </a:rPr>
              <a:t>L</a:t>
            </a:r>
            <a:endParaRPr lang="ko-KR" altLang="en-US" sz="2400" dirty="0">
              <a:latin typeface="+mj-lt"/>
              <a:ea typeface="나눔스퀘어" panose="020B0600000101010101" pitchFamily="50" charset="-127"/>
            </a:endParaRPr>
          </a:p>
        </p:txBody>
      </p:sp>
      <p:cxnSp>
        <p:nvCxnSpPr>
          <p:cNvPr id="33" name="직선 연결선 28">
            <a:extLst>
              <a:ext uri="{FF2B5EF4-FFF2-40B4-BE49-F238E27FC236}">
                <a16:creationId xmlns:a16="http://schemas.microsoft.com/office/drawing/2014/main" id="{CE0BE470-9D4D-EB34-09D7-6381FD6A24FA}"/>
              </a:ext>
            </a:extLst>
          </p:cNvPr>
          <p:cNvCxnSpPr>
            <a:cxnSpLocks/>
          </p:cNvCxnSpPr>
          <p:nvPr/>
        </p:nvCxnSpPr>
        <p:spPr>
          <a:xfrm flipH="1" flipV="1">
            <a:off x="3940685" y="5231902"/>
            <a:ext cx="79375" cy="3662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직선 연결선 29">
            <a:extLst>
              <a:ext uri="{FF2B5EF4-FFF2-40B4-BE49-F238E27FC236}">
                <a16:creationId xmlns:a16="http://schemas.microsoft.com/office/drawing/2014/main" id="{01B1B043-2162-937B-1D0D-EBE7CE778A89}"/>
              </a:ext>
            </a:extLst>
          </p:cNvPr>
          <p:cNvCxnSpPr>
            <a:cxnSpLocks/>
          </p:cNvCxnSpPr>
          <p:nvPr/>
        </p:nvCxnSpPr>
        <p:spPr>
          <a:xfrm flipH="1" flipV="1">
            <a:off x="2317466" y="2187919"/>
            <a:ext cx="100032" cy="38413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직선 연결선 30">
            <a:extLst>
              <a:ext uri="{FF2B5EF4-FFF2-40B4-BE49-F238E27FC236}">
                <a16:creationId xmlns:a16="http://schemas.microsoft.com/office/drawing/2014/main" id="{EBA27A24-015D-C498-B311-525DD0FB5E43}"/>
              </a:ext>
            </a:extLst>
          </p:cNvPr>
          <p:cNvCxnSpPr>
            <a:cxnSpLocks/>
          </p:cNvCxnSpPr>
          <p:nvPr/>
        </p:nvCxnSpPr>
        <p:spPr>
          <a:xfrm flipV="1">
            <a:off x="811506" y="4127107"/>
            <a:ext cx="339148" cy="1851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36" name="Picture 11">
            <a:extLst>
              <a:ext uri="{FF2B5EF4-FFF2-40B4-BE49-F238E27FC236}">
                <a16:creationId xmlns:a16="http://schemas.microsoft.com/office/drawing/2014/main" id="{D1F86902-0C34-65CE-5A7D-479DA9809BBA}"/>
              </a:ext>
            </a:extLst>
          </p:cNvPr>
          <p:cNvPicPr>
            <a:picLocks noChangeAspect="1"/>
          </p:cNvPicPr>
          <p:nvPr/>
        </p:nvPicPr>
        <p:blipFill>
          <a:blip r:embed="rId7"/>
          <a:stretch>
            <a:fillRect/>
          </a:stretch>
        </p:blipFill>
        <p:spPr>
          <a:xfrm>
            <a:off x="7059700" y="2981256"/>
            <a:ext cx="4859844" cy="3314624"/>
          </a:xfrm>
          <a:prstGeom prst="rect">
            <a:avLst/>
          </a:prstGeom>
        </p:spPr>
      </p:pic>
    </p:spTree>
    <p:extLst>
      <p:ext uri="{BB962C8B-B14F-4D97-AF65-F5344CB8AC3E}">
        <p14:creationId xmlns:p14="http://schemas.microsoft.com/office/powerpoint/2010/main" val="6024881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5AF8C-DE9F-2CB8-E124-3552FFCB01DD}"/>
              </a:ext>
            </a:extLst>
          </p:cNvPr>
          <p:cNvSpPr>
            <a:spLocks noGrp="1"/>
          </p:cNvSpPr>
          <p:nvPr>
            <p:ph type="title"/>
          </p:nvPr>
        </p:nvSpPr>
        <p:spPr/>
        <p:txBody>
          <a:bodyPr/>
          <a:lstStyle/>
          <a:p>
            <a:r>
              <a:rPr lang="en-US" dirty="0"/>
              <a:t>Anomalous Spin Precession of Muon</a:t>
            </a:r>
          </a:p>
        </p:txBody>
      </p:sp>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40EC52CB-92F5-2C5C-5822-A0E29132C26D}"/>
                  </a:ext>
                </a:extLst>
              </p:cNvPr>
              <p:cNvSpPr txBox="1">
                <a:spLocks/>
              </p:cNvSpPr>
              <p:nvPr/>
            </p:nvSpPr>
            <p:spPr>
              <a:xfrm>
                <a:off x="216159" y="1280160"/>
                <a:ext cx="5879841" cy="52501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Parity-violating weak decay: </a:t>
                </a:r>
                <a14:m>
                  <m:oMath xmlns:m="http://schemas.openxmlformats.org/officeDocument/2006/math">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𝜇</m:t>
                        </m:r>
                      </m:e>
                      <m:sup>
                        <m:r>
                          <a:rPr lang="en-US" sz="2000" b="0" i="1" smtClean="0">
                            <a:latin typeface="Cambria Math" panose="02040503050406030204" pitchFamily="18" charset="0"/>
                          </a:rPr>
                          <m:t>+</m:t>
                        </m:r>
                      </m:sup>
                    </m:sSup>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𝑒</m:t>
                        </m:r>
                      </m:e>
                      <m:sup>
                        <m:r>
                          <a:rPr lang="en-US" sz="2000" b="0" i="1" smtClean="0">
                            <a:latin typeface="Cambria Math" panose="02040503050406030204" pitchFamily="18" charset="0"/>
                          </a:rPr>
                          <m:t>+</m:t>
                        </m:r>
                      </m:sup>
                    </m:sSup>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𝜈</m:t>
                        </m:r>
                      </m:e>
                      <m:sub>
                        <m:r>
                          <a:rPr lang="en-US" sz="2000" b="0" i="1" smtClean="0">
                            <a:latin typeface="Cambria Math" panose="02040503050406030204" pitchFamily="18" charset="0"/>
                          </a:rPr>
                          <m:t>𝑒</m:t>
                        </m:r>
                      </m:sub>
                    </m:sSub>
                    <m:sSub>
                      <m:sSubPr>
                        <m:ctrlPr>
                          <a:rPr lang="en-US" sz="2000" b="0" i="1" dirty="0" smtClean="0">
                            <a:latin typeface="Cambria Math" panose="02040503050406030204" pitchFamily="18" charset="0"/>
                          </a:rPr>
                        </m:ctrlPr>
                      </m:sSubPr>
                      <m:e>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𝜈</m:t>
                            </m:r>
                          </m:e>
                        </m:acc>
                      </m:e>
                      <m:sub>
                        <m:r>
                          <a:rPr lang="en-US" sz="2000" b="0" i="1" dirty="0" smtClean="0">
                            <a:latin typeface="Cambria Math" panose="02040503050406030204" pitchFamily="18" charset="0"/>
                          </a:rPr>
                          <m:t>𝜇</m:t>
                        </m:r>
                      </m:sub>
                    </m:sSub>
                  </m:oMath>
                </a14:m>
                <a:r>
                  <a:rPr lang="en-US" sz="2000" dirty="0"/>
                  <a:t>:</a:t>
                </a:r>
                <a:br>
                  <a:rPr lang="en-US" sz="2000" dirty="0"/>
                </a:br>
                <a:r>
                  <a:rPr lang="en-US" sz="2000" dirty="0"/>
                  <a:t>high energy decay </a:t>
                </a:r>
                <a14:m>
                  <m:oMath xmlns:m="http://schemas.openxmlformats.org/officeDocument/2006/math">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𝑒</m:t>
                        </m:r>
                      </m:e>
                      <m:sup>
                        <m:r>
                          <a:rPr lang="en-US" sz="2000" b="0" i="1" smtClean="0">
                            <a:latin typeface="Cambria Math" panose="02040503050406030204" pitchFamily="18" charset="0"/>
                          </a:rPr>
                          <m:t>+</m:t>
                        </m:r>
                      </m:sup>
                    </m:sSup>
                  </m:oMath>
                </a14:m>
                <a:r>
                  <a:rPr lang="en-US" sz="2000" dirty="0"/>
                  <a:t> are preferentially emitted to the muon spins.</a:t>
                </a:r>
              </a:p>
              <a:p>
                <a:endParaRPr lang="en-US" sz="2000" dirty="0"/>
              </a:p>
              <a:p>
                <a:endParaRPr lang="en-US" sz="2000" dirty="0"/>
              </a:p>
              <a:p>
                <a:endParaRPr lang="en-US" sz="2000" dirty="0"/>
              </a:p>
              <a:p>
                <a:endParaRPr lang="en-US" sz="2000" dirty="0"/>
              </a:p>
            </p:txBody>
          </p:sp>
        </mc:Choice>
        <mc:Fallback xmlns="">
          <p:sp>
            <p:nvSpPr>
              <p:cNvPr id="6" name="Content Placeholder 2">
                <a:extLst>
                  <a:ext uri="{FF2B5EF4-FFF2-40B4-BE49-F238E27FC236}">
                    <a16:creationId xmlns:a16="http://schemas.microsoft.com/office/drawing/2014/main" id="{40EC52CB-92F5-2C5C-5822-A0E29132C26D}"/>
                  </a:ext>
                </a:extLst>
              </p:cNvPr>
              <p:cNvSpPr txBox="1">
                <a:spLocks noRot="1" noChangeAspect="1" noMove="1" noResize="1" noEditPoints="1" noAdjustHandles="1" noChangeArrowheads="1" noChangeShapeType="1" noTextEdit="1"/>
              </p:cNvSpPr>
              <p:nvPr/>
            </p:nvSpPr>
            <p:spPr>
              <a:xfrm>
                <a:off x="216159" y="1280160"/>
                <a:ext cx="5879841" cy="5250122"/>
              </a:xfrm>
              <a:prstGeom prst="rect">
                <a:avLst/>
              </a:prstGeom>
              <a:blipFill>
                <a:blip r:embed="rId2"/>
                <a:stretch>
                  <a:fillRect l="-860" t="-9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FACB7D43-AFF4-D78E-B059-8F89AE4A0D41}"/>
                  </a:ext>
                </a:extLst>
              </p:cNvPr>
              <p:cNvSpPr txBox="1">
                <a:spLocks/>
              </p:cNvSpPr>
              <p:nvPr/>
            </p:nvSpPr>
            <p:spPr>
              <a:xfrm>
                <a:off x="6096000" y="1280160"/>
                <a:ext cx="5765074" cy="52501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Resulting “Wiggle plot”</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r>
                  <a:rPr lang="en-US" sz="2000" dirty="0"/>
                  <a:t>Fit the wiggle plot to extract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𝜔</m:t>
                        </m:r>
                      </m:e>
                      <m:sub>
                        <m:r>
                          <a:rPr lang="en-US" sz="2000" b="0" i="1" smtClean="0">
                            <a:latin typeface="Cambria Math" panose="02040503050406030204" pitchFamily="18" charset="0"/>
                          </a:rPr>
                          <m:t>𝑎</m:t>
                        </m:r>
                      </m:sub>
                    </m:sSub>
                  </m:oMath>
                </a14:m>
                <a:r>
                  <a:rPr lang="en-US" sz="2000" dirty="0"/>
                  <a:t>.</a:t>
                </a:r>
              </a:p>
            </p:txBody>
          </p:sp>
        </mc:Choice>
        <mc:Fallback xmlns="">
          <p:sp>
            <p:nvSpPr>
              <p:cNvPr id="7" name="Content Placeholder 2">
                <a:extLst>
                  <a:ext uri="{FF2B5EF4-FFF2-40B4-BE49-F238E27FC236}">
                    <a16:creationId xmlns:a16="http://schemas.microsoft.com/office/drawing/2014/main" id="{FACB7D43-AFF4-D78E-B059-8F89AE4A0D41}"/>
                  </a:ext>
                </a:extLst>
              </p:cNvPr>
              <p:cNvSpPr txBox="1">
                <a:spLocks noRot="1" noChangeAspect="1" noMove="1" noResize="1" noEditPoints="1" noAdjustHandles="1" noChangeArrowheads="1" noChangeShapeType="1" noTextEdit="1"/>
              </p:cNvSpPr>
              <p:nvPr/>
            </p:nvSpPr>
            <p:spPr>
              <a:xfrm>
                <a:off x="6096000" y="1280160"/>
                <a:ext cx="5765074" cy="5250122"/>
              </a:xfrm>
              <a:prstGeom prst="rect">
                <a:avLst/>
              </a:prstGeom>
              <a:blipFill>
                <a:blip r:embed="rId3"/>
                <a:stretch>
                  <a:fillRect l="-879" t="-1205"/>
                </a:stretch>
              </a:blipFill>
            </p:spPr>
            <p:txBody>
              <a:bodyPr/>
              <a:lstStyle/>
              <a:p>
                <a:r>
                  <a:rPr lang="en-US">
                    <a:noFill/>
                  </a:rPr>
                  <a:t> </a:t>
                </a:r>
              </a:p>
            </p:txBody>
          </p:sp>
        </mc:Fallback>
      </mc:AlternateContent>
      <p:pic>
        <p:nvPicPr>
          <p:cNvPr id="8" name="그림 5">
            <a:extLst>
              <a:ext uri="{FF2B5EF4-FFF2-40B4-BE49-F238E27FC236}">
                <a16:creationId xmlns:a16="http://schemas.microsoft.com/office/drawing/2014/main" id="{2BA7E984-DAEC-2E6F-A06A-B3DD84C01E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926" y="2373071"/>
            <a:ext cx="5271088" cy="3833516"/>
          </a:xfrm>
          <a:prstGeom prst="rect">
            <a:avLst/>
          </a:prstGeom>
        </p:spPr>
      </p:pic>
      <p:pic>
        <p:nvPicPr>
          <p:cNvPr id="9" name="Picture 8">
            <a:extLst>
              <a:ext uri="{FF2B5EF4-FFF2-40B4-BE49-F238E27FC236}">
                <a16:creationId xmlns:a16="http://schemas.microsoft.com/office/drawing/2014/main" id="{9DD38EF5-8930-5DC6-D56E-32918CBD93EB}"/>
              </a:ext>
            </a:extLst>
          </p:cNvPr>
          <p:cNvPicPr>
            <a:picLocks noChangeAspect="1"/>
          </p:cNvPicPr>
          <p:nvPr/>
        </p:nvPicPr>
        <p:blipFill>
          <a:blip r:embed="rId5"/>
          <a:stretch>
            <a:fillRect/>
          </a:stretch>
        </p:blipFill>
        <p:spPr>
          <a:xfrm>
            <a:off x="5859591" y="1596932"/>
            <a:ext cx="6241937" cy="3530962"/>
          </a:xfrm>
          <a:prstGeom prst="rect">
            <a:avLst/>
          </a:prstGeom>
        </p:spPr>
      </p:pic>
      <p:pic>
        <p:nvPicPr>
          <p:cNvPr id="10" name="Picture 9">
            <a:extLst>
              <a:ext uri="{FF2B5EF4-FFF2-40B4-BE49-F238E27FC236}">
                <a16:creationId xmlns:a16="http://schemas.microsoft.com/office/drawing/2014/main" id="{C30E6527-E405-F1C2-1509-27615B6D6236}"/>
              </a:ext>
            </a:extLst>
          </p:cNvPr>
          <p:cNvPicPr>
            <a:picLocks noChangeAspect="1"/>
          </p:cNvPicPr>
          <p:nvPr/>
        </p:nvPicPr>
        <p:blipFill>
          <a:blip r:embed="rId6"/>
          <a:stretch>
            <a:fillRect/>
          </a:stretch>
        </p:blipFill>
        <p:spPr>
          <a:xfrm>
            <a:off x="6172896" y="5765180"/>
            <a:ext cx="5879842" cy="582031"/>
          </a:xfrm>
          <a:prstGeom prst="rect">
            <a:avLst/>
          </a:prstGeom>
        </p:spPr>
      </p:pic>
    </p:spTree>
    <p:extLst>
      <p:ext uri="{BB962C8B-B14F-4D97-AF65-F5344CB8AC3E}">
        <p14:creationId xmlns:p14="http://schemas.microsoft.com/office/powerpoint/2010/main" val="18137933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40B91CB-E804-050E-04CC-EBA456522CEE}"/>
              </a:ext>
            </a:extLst>
          </p:cNvPr>
          <p:cNvSpPr txBox="1"/>
          <p:nvPr/>
        </p:nvSpPr>
        <p:spPr>
          <a:xfrm>
            <a:off x="1479451" y="4550731"/>
            <a:ext cx="2270245" cy="400110"/>
          </a:xfrm>
          <a:prstGeom prst="rect">
            <a:avLst/>
          </a:prstGeom>
          <a:noFill/>
        </p:spPr>
        <p:txBody>
          <a:bodyPr wrap="square" rtlCol="0">
            <a:spAutoFit/>
          </a:bodyPr>
          <a:lstStyle/>
          <a:p>
            <a:pPr algn="ctr"/>
            <a:r>
              <a:rPr lang="en-US" sz="2000" dirty="0">
                <a:solidFill>
                  <a:srgbClr val="000000"/>
                </a:solidFill>
                <a:latin typeface="Calibri Light" panose="020F0302020204030204" pitchFamily="34" charset="0"/>
              </a:rPr>
              <a:t>Measured Values</a:t>
            </a:r>
          </a:p>
        </p:txBody>
      </p:sp>
      <p:sp>
        <p:nvSpPr>
          <p:cNvPr id="5" name="TextBox 4">
            <a:extLst>
              <a:ext uri="{FF2B5EF4-FFF2-40B4-BE49-F238E27FC236}">
                <a16:creationId xmlns:a16="http://schemas.microsoft.com/office/drawing/2014/main" id="{9E21D13A-FE7C-6679-FDAC-FA7B188154E3}"/>
              </a:ext>
            </a:extLst>
          </p:cNvPr>
          <p:cNvSpPr txBox="1"/>
          <p:nvPr/>
        </p:nvSpPr>
        <p:spPr>
          <a:xfrm>
            <a:off x="6359737" y="1720296"/>
            <a:ext cx="3925137" cy="1015663"/>
          </a:xfrm>
          <a:prstGeom prst="rect">
            <a:avLst/>
          </a:prstGeom>
          <a:noFill/>
          <a:ln>
            <a:solidFill>
              <a:srgbClr val="FF0000"/>
            </a:solidFill>
          </a:ln>
        </p:spPr>
        <p:txBody>
          <a:bodyPr wrap="square" rtlCol="0">
            <a:spAutoFit/>
          </a:bodyPr>
          <a:lstStyle/>
          <a:p>
            <a:pPr algn="ctr"/>
            <a:r>
              <a:rPr lang="en-US" sz="2000" dirty="0">
                <a:solidFill>
                  <a:srgbClr val="FF0000"/>
                </a:solidFill>
                <a:latin typeface="Calibri Light" panose="020F0302020204030204" pitchFamily="34" charset="0"/>
              </a:rPr>
              <a:t>Phase changes over each fill: </a:t>
            </a:r>
          </a:p>
          <a:p>
            <a:pPr algn="ctr"/>
            <a:r>
              <a:rPr lang="en-US" sz="2000" dirty="0">
                <a:solidFill>
                  <a:srgbClr val="FF0000"/>
                </a:solidFill>
                <a:latin typeface="Calibri Light" panose="020F0302020204030204" pitchFamily="34" charset="0"/>
              </a:rPr>
              <a:t>Phase-Acceptance, Differential Decay, Muon Losses</a:t>
            </a:r>
          </a:p>
        </p:txBody>
      </p:sp>
      <p:sp>
        <p:nvSpPr>
          <p:cNvPr id="6" name="Right Brace 5">
            <a:extLst>
              <a:ext uri="{FF2B5EF4-FFF2-40B4-BE49-F238E27FC236}">
                <a16:creationId xmlns:a16="http://schemas.microsoft.com/office/drawing/2014/main" id="{A1421C6E-727B-BF39-1D74-38FF3BF009B5}"/>
              </a:ext>
            </a:extLst>
          </p:cNvPr>
          <p:cNvSpPr/>
          <p:nvPr/>
        </p:nvSpPr>
        <p:spPr>
          <a:xfrm rot="16200000">
            <a:off x="5037443" y="2020409"/>
            <a:ext cx="266509" cy="1732895"/>
          </a:xfrm>
          <a:prstGeom prst="rightBrace">
            <a:avLst>
              <a:gd name="adj1" fmla="val 8333"/>
              <a:gd name="adj2" fmla="val 49755"/>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dirty="0">
              <a:latin typeface="Calibri Light" panose="020F0302020204030204" pitchFamily="34" charset="0"/>
            </a:endParaRPr>
          </a:p>
        </p:txBody>
      </p:sp>
      <p:sp>
        <p:nvSpPr>
          <p:cNvPr id="7" name="TextBox 6">
            <a:extLst>
              <a:ext uri="{FF2B5EF4-FFF2-40B4-BE49-F238E27FC236}">
                <a16:creationId xmlns:a16="http://schemas.microsoft.com/office/drawing/2014/main" id="{FC91EAA2-4FC9-9EDB-7C6F-7C7127E7BC4A}"/>
              </a:ext>
            </a:extLst>
          </p:cNvPr>
          <p:cNvSpPr txBox="1"/>
          <p:nvPr/>
        </p:nvSpPr>
        <p:spPr>
          <a:xfrm>
            <a:off x="5524435" y="4397659"/>
            <a:ext cx="3498298" cy="1015663"/>
          </a:xfrm>
          <a:prstGeom prst="rect">
            <a:avLst/>
          </a:prstGeom>
          <a:noFill/>
          <a:ln>
            <a:solidFill>
              <a:schemeClr val="tx1">
                <a:lumMod val="60000"/>
                <a:lumOff val="40000"/>
              </a:schemeClr>
            </a:solidFill>
          </a:ln>
        </p:spPr>
        <p:txBody>
          <a:bodyPr wrap="square" rtlCol="0">
            <a:spAutoFit/>
          </a:bodyPr>
          <a:lstStyle/>
          <a:p>
            <a:pPr algn="ctr"/>
            <a:r>
              <a:rPr lang="en-US" sz="2000" dirty="0">
                <a:solidFill>
                  <a:srgbClr val="0000FF"/>
                </a:solidFill>
                <a:latin typeface="Calibri Light" panose="020F0302020204030204" pitchFamily="34" charset="0"/>
              </a:rPr>
              <a:t>Transient Magnetic Fields:</a:t>
            </a:r>
          </a:p>
          <a:p>
            <a:pPr algn="ctr"/>
            <a:r>
              <a:rPr lang="en-US" sz="2000" dirty="0">
                <a:solidFill>
                  <a:srgbClr val="0000FF"/>
                </a:solidFill>
                <a:latin typeface="Calibri Light" panose="020F0302020204030204" pitchFamily="34" charset="0"/>
              </a:rPr>
              <a:t>Quad Vibrations,</a:t>
            </a:r>
          </a:p>
          <a:p>
            <a:pPr algn="ctr"/>
            <a:r>
              <a:rPr lang="en-US" sz="2000" dirty="0">
                <a:solidFill>
                  <a:srgbClr val="0000FF"/>
                </a:solidFill>
                <a:latin typeface="Calibri Light" panose="020F0302020204030204" pitchFamily="34" charset="0"/>
              </a:rPr>
              <a:t>Kicker Eddy Current,</a:t>
            </a:r>
          </a:p>
        </p:txBody>
      </p:sp>
      <p:sp>
        <p:nvSpPr>
          <p:cNvPr id="8" name="Right Brace 7">
            <a:extLst>
              <a:ext uri="{FF2B5EF4-FFF2-40B4-BE49-F238E27FC236}">
                <a16:creationId xmlns:a16="http://schemas.microsoft.com/office/drawing/2014/main" id="{EC875681-75F4-4121-BCB9-220B69B189D9}"/>
              </a:ext>
            </a:extLst>
          </p:cNvPr>
          <p:cNvSpPr/>
          <p:nvPr/>
        </p:nvSpPr>
        <p:spPr>
          <a:xfrm rot="5400000">
            <a:off x="7133442" y="3416966"/>
            <a:ext cx="266509" cy="1694876"/>
          </a:xfrm>
          <a:prstGeom prst="rightBrace">
            <a:avLst>
              <a:gd name="adj1" fmla="val 8333"/>
              <a:gd name="adj2" fmla="val 49307"/>
            </a:avLst>
          </a:prstGeom>
          <a:ln w="28575">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dirty="0">
              <a:latin typeface="Calibri Light" panose="020F0302020204030204" pitchFamily="34" charset="0"/>
            </a:endParaRPr>
          </a:p>
        </p:txBody>
      </p:sp>
      <p:cxnSp>
        <p:nvCxnSpPr>
          <p:cNvPr id="9" name="Straight Arrow Connector 8">
            <a:extLst>
              <a:ext uri="{FF2B5EF4-FFF2-40B4-BE49-F238E27FC236}">
                <a16:creationId xmlns:a16="http://schemas.microsoft.com/office/drawing/2014/main" id="{2F46B7B9-B055-F862-3DA2-1FB6E2029D3F}"/>
              </a:ext>
            </a:extLst>
          </p:cNvPr>
          <p:cNvCxnSpPr>
            <a:cxnSpLocks/>
          </p:cNvCxnSpPr>
          <p:nvPr/>
        </p:nvCxnSpPr>
        <p:spPr>
          <a:xfrm flipV="1">
            <a:off x="2712465" y="4236954"/>
            <a:ext cx="169997" cy="336079"/>
          </a:xfrm>
          <a:prstGeom prst="straightConnector1">
            <a:avLst/>
          </a:prstGeom>
          <a:ln>
            <a:solidFill>
              <a:srgbClr val="000000"/>
            </a:solidFill>
            <a:tailEnd type="triangle"/>
          </a:ln>
        </p:spPr>
        <p:style>
          <a:lnRef idx="1">
            <a:schemeClr val="accent6"/>
          </a:lnRef>
          <a:fillRef idx="0">
            <a:schemeClr val="accent6"/>
          </a:fillRef>
          <a:effectRef idx="0">
            <a:schemeClr val="accent6"/>
          </a:effectRef>
          <a:fontRef idx="minor">
            <a:schemeClr val="tx1"/>
          </a:fontRef>
        </p:style>
      </p:cxnSp>
      <p:pic>
        <p:nvPicPr>
          <p:cNvPr id="10" name="Picture 9" descr="A red text on a black background&#10;&#10;Description automatically generated">
            <a:extLst>
              <a:ext uri="{FF2B5EF4-FFF2-40B4-BE49-F238E27FC236}">
                <a16:creationId xmlns:a16="http://schemas.microsoft.com/office/drawing/2014/main" id="{415F13EB-7939-FA1C-01F9-6ACC80C8D99F}"/>
              </a:ext>
            </a:extLst>
          </p:cNvPr>
          <p:cNvPicPr>
            <a:picLocks noChangeAspect="1"/>
          </p:cNvPicPr>
          <p:nvPr/>
        </p:nvPicPr>
        <p:blipFill>
          <a:blip r:embed="rId2"/>
          <a:stretch>
            <a:fillRect/>
          </a:stretch>
        </p:blipFill>
        <p:spPr>
          <a:xfrm>
            <a:off x="1572664" y="3090373"/>
            <a:ext cx="8548908" cy="1157732"/>
          </a:xfrm>
          <a:prstGeom prst="rect">
            <a:avLst/>
          </a:prstGeom>
        </p:spPr>
      </p:pic>
      <p:sp>
        <p:nvSpPr>
          <p:cNvPr id="11" name="TextBox 10">
            <a:extLst>
              <a:ext uri="{FF2B5EF4-FFF2-40B4-BE49-F238E27FC236}">
                <a16:creationId xmlns:a16="http://schemas.microsoft.com/office/drawing/2014/main" id="{A23E211D-02FD-A009-F820-7E69B7F177C2}"/>
              </a:ext>
            </a:extLst>
          </p:cNvPr>
          <p:cNvSpPr txBox="1"/>
          <p:nvPr/>
        </p:nvSpPr>
        <p:spPr>
          <a:xfrm>
            <a:off x="2593329" y="1720296"/>
            <a:ext cx="3619604" cy="1015663"/>
          </a:xfrm>
          <a:prstGeom prst="rect">
            <a:avLst/>
          </a:prstGeom>
          <a:noFill/>
          <a:ln>
            <a:solidFill>
              <a:srgbClr val="FF0000"/>
            </a:solidFill>
          </a:ln>
        </p:spPr>
        <p:txBody>
          <a:bodyPr wrap="square" rtlCol="0">
            <a:spAutoFit/>
          </a:bodyPr>
          <a:lstStyle/>
          <a:p>
            <a:pPr algn="ctr"/>
            <a:r>
              <a:rPr lang="en-US" sz="2000" dirty="0">
                <a:solidFill>
                  <a:srgbClr val="FF0000"/>
                </a:solidFill>
                <a:latin typeface="Calibri Light" panose="020F0302020204030204" pitchFamily="34" charset="0"/>
              </a:rPr>
              <a:t>E-field &amp; Up/Down motion: Spin precesses slower than in basic equation</a:t>
            </a:r>
          </a:p>
        </p:txBody>
      </p:sp>
      <p:sp>
        <p:nvSpPr>
          <p:cNvPr id="12" name="Right Brace 11">
            <a:extLst>
              <a:ext uri="{FF2B5EF4-FFF2-40B4-BE49-F238E27FC236}">
                <a16:creationId xmlns:a16="http://schemas.microsoft.com/office/drawing/2014/main" id="{EC26A67A-1992-0D7C-71C9-BDFF86543B25}"/>
              </a:ext>
            </a:extLst>
          </p:cNvPr>
          <p:cNvSpPr/>
          <p:nvPr/>
        </p:nvSpPr>
        <p:spPr>
          <a:xfrm rot="16200000">
            <a:off x="8212453" y="1104949"/>
            <a:ext cx="266509" cy="3551729"/>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dirty="0">
              <a:latin typeface="Calibri Light" panose="020F0302020204030204" pitchFamily="34" charset="0"/>
            </a:endParaRPr>
          </a:p>
        </p:txBody>
      </p:sp>
    </p:spTree>
    <p:extLst>
      <p:ext uri="{BB962C8B-B14F-4D97-AF65-F5344CB8AC3E}">
        <p14:creationId xmlns:p14="http://schemas.microsoft.com/office/powerpoint/2010/main" val="1740302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1" grpId="0" animBg="1"/>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1F3AFD-96F9-5CD6-DBB9-B743FFF7654D}"/>
              </a:ext>
            </a:extLst>
          </p:cNvPr>
          <p:cNvSpPr>
            <a:spLocks noGrp="1"/>
          </p:cNvSpPr>
          <p:nvPr>
            <p:ph sz="half" idx="4294967295"/>
          </p:nvPr>
        </p:nvSpPr>
        <p:spPr>
          <a:xfrm>
            <a:off x="0" y="803275"/>
            <a:ext cx="8234363" cy="3633788"/>
          </a:xfrm>
        </p:spPr>
        <p:txBody>
          <a:bodyPr>
            <a:normAutofit/>
          </a:bodyPr>
          <a:lstStyle/>
          <a:p>
            <a:r>
              <a:rPr lang="en-US" dirty="0">
                <a:solidFill>
                  <a:srgbClr val="000000"/>
                </a:solidFill>
              </a:rPr>
              <a:t>Systematic improvements in </a:t>
            </a:r>
            <a:r>
              <a:rPr lang="en-US" b="1" dirty="0">
                <a:solidFill>
                  <a:srgbClr val="000000"/>
                </a:solidFill>
              </a:rPr>
              <a:t>all parameters</a:t>
            </a:r>
            <a:endParaRPr lang="en-US" dirty="0">
              <a:solidFill>
                <a:srgbClr val="000000"/>
              </a:solidFill>
            </a:endParaRPr>
          </a:p>
        </p:txBody>
      </p:sp>
      <p:sp>
        <p:nvSpPr>
          <p:cNvPr id="26" name="Title 8">
            <a:extLst>
              <a:ext uri="{FF2B5EF4-FFF2-40B4-BE49-F238E27FC236}">
                <a16:creationId xmlns:a16="http://schemas.microsoft.com/office/drawing/2014/main" id="{FE56D348-8B11-12D3-CB88-B3857013DC5F}"/>
              </a:ext>
            </a:extLst>
          </p:cNvPr>
          <p:cNvSpPr>
            <a:spLocks noGrp="1"/>
          </p:cNvSpPr>
          <p:nvPr>
            <p:ph type="title" idx="4294967295"/>
          </p:nvPr>
        </p:nvSpPr>
        <p:spPr>
          <a:xfrm>
            <a:off x="0" y="252413"/>
            <a:ext cx="8686800" cy="427037"/>
          </a:xfrm>
        </p:spPr>
        <p:txBody>
          <a:bodyPr>
            <a:normAutofit fontScale="90000"/>
          </a:bodyPr>
          <a:lstStyle/>
          <a:p>
            <a:r>
              <a:rPr lang="en-US" dirty="0"/>
              <a:t>Uncertainty Improvements Summary</a:t>
            </a:r>
          </a:p>
        </p:txBody>
      </p:sp>
      <p:pic>
        <p:nvPicPr>
          <p:cNvPr id="9" name="Picture 8">
            <a:extLst>
              <a:ext uri="{FF2B5EF4-FFF2-40B4-BE49-F238E27FC236}">
                <a16:creationId xmlns:a16="http://schemas.microsoft.com/office/drawing/2014/main" id="{B7567B84-1A71-B85F-F8E2-E453489B1F48}"/>
              </a:ext>
            </a:extLst>
          </p:cNvPr>
          <p:cNvPicPr>
            <a:picLocks noChangeAspect="1"/>
          </p:cNvPicPr>
          <p:nvPr/>
        </p:nvPicPr>
        <p:blipFill>
          <a:blip r:embed="rId2"/>
          <a:srcRect/>
          <a:stretch/>
        </p:blipFill>
        <p:spPr>
          <a:xfrm>
            <a:off x="3576693" y="1250653"/>
            <a:ext cx="4929037" cy="3283043"/>
          </a:xfrm>
          <a:prstGeom prst="rect">
            <a:avLst/>
          </a:prstGeom>
        </p:spPr>
      </p:pic>
      <p:sp>
        <p:nvSpPr>
          <p:cNvPr id="12" name="TextBox 11">
            <a:extLst>
              <a:ext uri="{FF2B5EF4-FFF2-40B4-BE49-F238E27FC236}">
                <a16:creationId xmlns:a16="http://schemas.microsoft.com/office/drawing/2014/main" id="{B2D9CB38-AECD-96BF-E680-8CA12B31F3AE}"/>
              </a:ext>
            </a:extLst>
          </p:cNvPr>
          <p:cNvSpPr txBox="1"/>
          <p:nvPr/>
        </p:nvSpPr>
        <p:spPr>
          <a:xfrm>
            <a:off x="4522688" y="4955379"/>
            <a:ext cx="6028829" cy="646331"/>
          </a:xfrm>
          <a:prstGeom prst="rect">
            <a:avLst/>
          </a:prstGeom>
          <a:noFill/>
        </p:spPr>
        <p:txBody>
          <a:bodyPr wrap="square">
            <a:spAutoFit/>
          </a:bodyPr>
          <a:lstStyle/>
          <a:p>
            <a:pPr marL="342900" indent="-342900">
              <a:buFont typeface="Arial" panose="020B0604020202020204" pitchFamily="34" charset="0"/>
              <a:buChar char="•"/>
            </a:pPr>
            <a:r>
              <a:rPr lang="en-US" dirty="0">
                <a:solidFill>
                  <a:srgbClr val="000000"/>
                </a:solidFill>
                <a:latin typeface="Calibri Light" panose="020F0302020204030204" pitchFamily="34" charset="0"/>
              </a:rPr>
              <a:t>After improvements, total systematic comes from multiple sources</a:t>
            </a:r>
          </a:p>
        </p:txBody>
      </p:sp>
      <p:sp>
        <p:nvSpPr>
          <p:cNvPr id="15" name="TextBox 14">
            <a:extLst>
              <a:ext uri="{FF2B5EF4-FFF2-40B4-BE49-F238E27FC236}">
                <a16:creationId xmlns:a16="http://schemas.microsoft.com/office/drawing/2014/main" id="{C9F60458-F7A0-D641-1EC6-D34801E09226}"/>
              </a:ext>
            </a:extLst>
          </p:cNvPr>
          <p:cNvSpPr txBox="1"/>
          <p:nvPr/>
        </p:nvSpPr>
        <p:spPr>
          <a:xfrm>
            <a:off x="1953704" y="1372462"/>
            <a:ext cx="1595831" cy="584775"/>
          </a:xfrm>
          <a:prstGeom prst="rect">
            <a:avLst/>
          </a:prstGeom>
          <a:noFill/>
        </p:spPr>
        <p:txBody>
          <a:bodyPr wrap="square" rtlCol="0">
            <a:spAutoFit/>
          </a:bodyPr>
          <a:lstStyle/>
          <a:p>
            <a:pPr algn="r"/>
            <a:r>
              <a:rPr lang="en-US" sz="1600" dirty="0">
                <a:solidFill>
                  <a:srgbClr val="004C97"/>
                </a:solidFill>
                <a:latin typeface="Calibri Light" panose="020F0302020204030204" pitchFamily="34" charset="0"/>
              </a:rPr>
              <a:t>Analysis Improvements</a:t>
            </a:r>
          </a:p>
        </p:txBody>
      </p:sp>
      <p:sp>
        <p:nvSpPr>
          <p:cNvPr id="16" name="TextBox 15">
            <a:extLst>
              <a:ext uri="{FF2B5EF4-FFF2-40B4-BE49-F238E27FC236}">
                <a16:creationId xmlns:a16="http://schemas.microsoft.com/office/drawing/2014/main" id="{225FD2B8-ACE8-5F6F-C18E-F6E9E65B9A01}"/>
              </a:ext>
            </a:extLst>
          </p:cNvPr>
          <p:cNvSpPr txBox="1"/>
          <p:nvPr/>
        </p:nvSpPr>
        <p:spPr>
          <a:xfrm>
            <a:off x="2431287" y="2422737"/>
            <a:ext cx="1374788" cy="584775"/>
          </a:xfrm>
          <a:prstGeom prst="rect">
            <a:avLst/>
          </a:prstGeom>
          <a:noFill/>
        </p:spPr>
        <p:txBody>
          <a:bodyPr wrap="square" rtlCol="0">
            <a:spAutoFit/>
          </a:bodyPr>
          <a:lstStyle/>
          <a:p>
            <a:pPr algn="r"/>
            <a:r>
              <a:rPr lang="en-US" sz="1600" dirty="0">
                <a:solidFill>
                  <a:srgbClr val="004C97"/>
                </a:solidFill>
                <a:latin typeface="Calibri Light" panose="020F0302020204030204" pitchFamily="34" charset="0"/>
              </a:rPr>
              <a:t>Running Conditions</a:t>
            </a:r>
          </a:p>
        </p:txBody>
      </p:sp>
      <p:sp>
        <p:nvSpPr>
          <p:cNvPr id="17" name="TextBox 16">
            <a:extLst>
              <a:ext uri="{FF2B5EF4-FFF2-40B4-BE49-F238E27FC236}">
                <a16:creationId xmlns:a16="http://schemas.microsoft.com/office/drawing/2014/main" id="{3AB6EB8D-9131-FDD8-ECC9-FE80C9B85ECF}"/>
              </a:ext>
            </a:extLst>
          </p:cNvPr>
          <p:cNvSpPr txBox="1"/>
          <p:nvPr/>
        </p:nvSpPr>
        <p:spPr>
          <a:xfrm>
            <a:off x="2197160" y="3442540"/>
            <a:ext cx="1668826" cy="584775"/>
          </a:xfrm>
          <a:prstGeom prst="rect">
            <a:avLst/>
          </a:prstGeom>
          <a:noFill/>
        </p:spPr>
        <p:txBody>
          <a:bodyPr wrap="square" rtlCol="0">
            <a:spAutoFit/>
          </a:bodyPr>
          <a:lstStyle/>
          <a:p>
            <a:pPr algn="r"/>
            <a:r>
              <a:rPr lang="en-US" sz="1600" dirty="0">
                <a:solidFill>
                  <a:srgbClr val="004C97"/>
                </a:solidFill>
                <a:latin typeface="Calibri Light" panose="020F0302020204030204" pitchFamily="34" charset="0"/>
              </a:rPr>
              <a:t>Improved Measurements</a:t>
            </a:r>
          </a:p>
        </p:txBody>
      </p:sp>
      <p:sp>
        <p:nvSpPr>
          <p:cNvPr id="18" name="Left Brace 17">
            <a:extLst>
              <a:ext uri="{FF2B5EF4-FFF2-40B4-BE49-F238E27FC236}">
                <a16:creationId xmlns:a16="http://schemas.microsoft.com/office/drawing/2014/main" id="{3E052448-0579-16A6-C164-94CAB1C82677}"/>
              </a:ext>
            </a:extLst>
          </p:cNvPr>
          <p:cNvSpPr/>
          <p:nvPr/>
        </p:nvSpPr>
        <p:spPr>
          <a:xfrm>
            <a:off x="3558587" y="1441963"/>
            <a:ext cx="162424" cy="445775"/>
          </a:xfrm>
          <a:prstGeom prst="leftBrace">
            <a:avLst/>
          </a:prstGeom>
          <a:ln w="19050">
            <a:solidFill>
              <a:srgbClr val="004C97"/>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dirty="0"/>
          </a:p>
        </p:txBody>
      </p:sp>
      <p:sp>
        <p:nvSpPr>
          <p:cNvPr id="19" name="Left Brace 18">
            <a:extLst>
              <a:ext uri="{FF2B5EF4-FFF2-40B4-BE49-F238E27FC236}">
                <a16:creationId xmlns:a16="http://schemas.microsoft.com/office/drawing/2014/main" id="{B16F3EB6-C9ED-3221-BAAA-03118A25B822}"/>
              </a:ext>
            </a:extLst>
          </p:cNvPr>
          <p:cNvSpPr/>
          <p:nvPr/>
        </p:nvSpPr>
        <p:spPr>
          <a:xfrm>
            <a:off x="3851287" y="3512039"/>
            <a:ext cx="162424" cy="445775"/>
          </a:xfrm>
          <a:prstGeom prst="leftBrace">
            <a:avLst/>
          </a:prstGeom>
          <a:ln w="19050">
            <a:solidFill>
              <a:srgbClr val="004C97"/>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dirty="0"/>
          </a:p>
        </p:txBody>
      </p:sp>
      <p:sp>
        <p:nvSpPr>
          <p:cNvPr id="20" name="Left Brace 19">
            <a:extLst>
              <a:ext uri="{FF2B5EF4-FFF2-40B4-BE49-F238E27FC236}">
                <a16:creationId xmlns:a16="http://schemas.microsoft.com/office/drawing/2014/main" id="{46B51CB2-C910-D2B7-6347-E9FFE8583950}"/>
              </a:ext>
            </a:extLst>
          </p:cNvPr>
          <p:cNvSpPr/>
          <p:nvPr/>
        </p:nvSpPr>
        <p:spPr>
          <a:xfrm>
            <a:off x="3795309" y="2656248"/>
            <a:ext cx="162424" cy="129527"/>
          </a:xfrm>
          <a:prstGeom prst="leftBrace">
            <a:avLst/>
          </a:prstGeom>
          <a:ln w="19050">
            <a:solidFill>
              <a:srgbClr val="004C97"/>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dirty="0"/>
          </a:p>
        </p:txBody>
      </p:sp>
      <p:pic>
        <p:nvPicPr>
          <p:cNvPr id="3" name="Picture 2">
            <a:extLst>
              <a:ext uri="{FF2B5EF4-FFF2-40B4-BE49-F238E27FC236}">
                <a16:creationId xmlns:a16="http://schemas.microsoft.com/office/drawing/2014/main" id="{327832C4-865F-F527-0CB0-D66562938179}"/>
              </a:ext>
            </a:extLst>
          </p:cNvPr>
          <p:cNvPicPr>
            <a:picLocks noChangeAspect="1"/>
          </p:cNvPicPr>
          <p:nvPr/>
        </p:nvPicPr>
        <p:blipFill>
          <a:blip r:embed="rId3"/>
          <a:stretch>
            <a:fillRect/>
          </a:stretch>
        </p:blipFill>
        <p:spPr>
          <a:xfrm>
            <a:off x="7172416" y="1833802"/>
            <a:ext cx="3266984" cy="442430"/>
          </a:xfrm>
          <a:prstGeom prst="rect">
            <a:avLst/>
          </a:prstGeom>
          <a:solidFill>
            <a:schemeClr val="bg1"/>
          </a:solidFill>
        </p:spPr>
      </p:pic>
      <p:pic>
        <p:nvPicPr>
          <p:cNvPr id="13" name="Picture 12" descr="A close-up of a pie chart&#10;&#10;Description automatically generated">
            <a:extLst>
              <a:ext uri="{FF2B5EF4-FFF2-40B4-BE49-F238E27FC236}">
                <a16:creationId xmlns:a16="http://schemas.microsoft.com/office/drawing/2014/main" id="{E8DEDA29-B176-9E51-E42A-D15171AED877}"/>
              </a:ext>
            </a:extLst>
          </p:cNvPr>
          <p:cNvPicPr>
            <a:picLocks noChangeAspect="1"/>
          </p:cNvPicPr>
          <p:nvPr/>
        </p:nvPicPr>
        <p:blipFill rotWithShape="1">
          <a:blip r:embed="rId4"/>
          <a:srcRect l="45068" t="24544" r="33212" b="28857"/>
          <a:stretch/>
        </p:blipFill>
        <p:spPr>
          <a:xfrm>
            <a:off x="1857464" y="4345370"/>
            <a:ext cx="2577746" cy="1885632"/>
          </a:xfrm>
          <a:prstGeom prst="rect">
            <a:avLst/>
          </a:prstGeom>
        </p:spPr>
      </p:pic>
    </p:spTree>
    <p:extLst>
      <p:ext uri="{BB962C8B-B14F-4D97-AF65-F5344CB8AC3E}">
        <p14:creationId xmlns:p14="http://schemas.microsoft.com/office/powerpoint/2010/main" val="552492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E480C8DC-707B-8356-0BCB-3EB5F5A1A289}"/>
              </a:ext>
            </a:extLst>
          </p:cNvPr>
          <p:cNvGraphicFramePr/>
          <p:nvPr>
            <p:extLst>
              <p:ext uri="{D42A27DB-BD31-4B8C-83A1-F6EECF244321}">
                <p14:modId xmlns:p14="http://schemas.microsoft.com/office/powerpoint/2010/main" val="252674642"/>
              </p:ext>
            </p:extLst>
          </p:nvPr>
        </p:nvGraphicFramePr>
        <p:xfrm>
          <a:off x="330926" y="2753132"/>
          <a:ext cx="11530148" cy="13517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3857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6F5D9-E586-A4A3-B420-B38473136654}"/>
              </a:ext>
            </a:extLst>
          </p:cNvPr>
          <p:cNvSpPr>
            <a:spLocks noGrp="1"/>
          </p:cNvSpPr>
          <p:nvPr>
            <p:ph type="title"/>
          </p:nvPr>
        </p:nvSpPr>
        <p:spPr/>
        <p:txBody>
          <a:bodyPr/>
          <a:lstStyle/>
          <a:p>
            <a:r>
              <a:rPr lang="en-US" dirty="0"/>
              <a:t>First (2021) and Second (2023) Results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73ECA51-52A5-F215-ED54-A98A47EA674D}"/>
                  </a:ext>
                </a:extLst>
              </p:cNvPr>
              <p:cNvSpPr>
                <a:spLocks noGrp="1"/>
              </p:cNvSpPr>
              <p:nvPr>
                <p:ph idx="1"/>
              </p:nvPr>
            </p:nvSpPr>
            <p:spPr/>
            <p:txBody>
              <a:bodyPr/>
              <a:lstStyle/>
              <a:p>
                <a:r>
                  <a:rPr lang="en-US" dirty="0"/>
                  <a:t>Run-1 result (2018 data) and Run-2/3 result (2019/2020 data) were consistent.</a:t>
                </a:r>
                <a:br>
                  <a:rPr lang="en-US" dirty="0"/>
                </a:br>
                <a:r>
                  <a:rPr lang="en-US" dirty="0"/>
                  <a:t>Both renewed the most precise measurement of muon magnetic anomaly.</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lnSpc>
                    <a:spcPct val="150000"/>
                  </a:lnSpc>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𝜇</m:t>
                          </m:r>
                        </m:sub>
                      </m:sSub>
                      <m:d>
                        <m:dPr>
                          <m:ctrlPr>
                            <a:rPr lang="en-US" b="0" i="1" smtClean="0">
                              <a:latin typeface="Cambria Math" panose="02040503050406030204" pitchFamily="18" charset="0"/>
                            </a:rPr>
                          </m:ctrlPr>
                        </m:dPr>
                        <m:e>
                          <m:r>
                            <m:rPr>
                              <m:sty m:val="p"/>
                            </m:rPr>
                            <a:rPr lang="en-US" b="0" i="0" smtClean="0">
                              <a:latin typeface="Cambria Math" panose="02040503050406030204" pitchFamily="18" charset="0"/>
                            </a:rPr>
                            <m:t>Exp</m:t>
                          </m:r>
                        </m:e>
                      </m:d>
                      <m:r>
                        <a:rPr lang="en-US" i="1">
                          <a:latin typeface="Cambria Math" panose="02040503050406030204" pitchFamily="18" charset="0"/>
                        </a:rPr>
                        <m:t>=0.00 116 592 059</m:t>
                      </m:r>
                      <m:r>
                        <a:rPr lang="en-US" b="0" i="1" smtClean="0">
                          <a:latin typeface="Cambria Math" panose="02040503050406030204" pitchFamily="18" charset="0"/>
                        </a:rPr>
                        <m:t> </m:t>
                      </m:r>
                      <m:r>
                        <a:rPr lang="en-US" i="1">
                          <a:latin typeface="Cambria Math" panose="02040503050406030204" pitchFamily="18" charset="0"/>
                        </a:rPr>
                        <m:t>(22) </m:t>
                      </m:r>
                      <m:r>
                        <a:rPr lang="en-US" i="1" smtClean="0">
                          <a:solidFill>
                            <a:srgbClr val="7030A0"/>
                          </a:solidFill>
                          <a:latin typeface="Cambria Math" panose="02040503050406030204" pitchFamily="18" charset="0"/>
                        </a:rPr>
                        <m:t>[190 </m:t>
                      </m:r>
                      <m:r>
                        <m:rPr>
                          <m:sty m:val="p"/>
                        </m:rPr>
                        <a:rPr lang="en-US" i="0">
                          <a:solidFill>
                            <a:srgbClr val="7030A0"/>
                          </a:solidFill>
                          <a:latin typeface="Cambria Math" panose="02040503050406030204" pitchFamily="18" charset="0"/>
                        </a:rPr>
                        <m:t>ppb</m:t>
                      </m:r>
                      <m:r>
                        <a:rPr lang="en-US" i="1">
                          <a:solidFill>
                            <a:srgbClr val="7030A0"/>
                          </a:solidFill>
                          <a:latin typeface="Cambria Math" panose="02040503050406030204" pitchFamily="18" charset="0"/>
                        </a:rPr>
                        <m:t>]</m:t>
                      </m:r>
                    </m:oMath>
                  </m:oMathPara>
                </a14:m>
                <a:endParaRPr lang="en-US" dirty="0"/>
              </a:p>
            </p:txBody>
          </p:sp>
        </mc:Choice>
        <mc:Fallback xmlns="">
          <p:sp>
            <p:nvSpPr>
              <p:cNvPr id="3" name="Content Placeholder 2">
                <a:extLst>
                  <a:ext uri="{FF2B5EF4-FFF2-40B4-BE49-F238E27FC236}">
                    <a16:creationId xmlns:a16="http://schemas.microsoft.com/office/drawing/2014/main" id="{873ECA51-52A5-F215-ED54-A98A47EA674D}"/>
                  </a:ext>
                </a:extLst>
              </p:cNvPr>
              <p:cNvSpPr>
                <a:spLocks noGrp="1" noRot="1" noChangeAspect="1" noMove="1" noResize="1" noEditPoints="1" noAdjustHandles="1" noChangeArrowheads="1" noChangeShapeType="1" noTextEdit="1"/>
              </p:cNvSpPr>
              <p:nvPr>
                <p:ph idx="1"/>
              </p:nvPr>
            </p:nvSpPr>
            <p:spPr>
              <a:blipFill>
                <a:blip r:embed="rId2"/>
                <a:stretch>
                  <a:fillRect l="-659" t="-1205"/>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F20B592B-187D-8395-6AE7-AB567E2E3F93}"/>
              </a:ext>
            </a:extLst>
          </p:cNvPr>
          <p:cNvPicPr>
            <a:picLocks noChangeAspect="1"/>
          </p:cNvPicPr>
          <p:nvPr/>
        </p:nvPicPr>
        <p:blipFill>
          <a:blip r:embed="rId3"/>
          <a:stretch>
            <a:fillRect/>
          </a:stretch>
        </p:blipFill>
        <p:spPr>
          <a:xfrm>
            <a:off x="384063" y="2361324"/>
            <a:ext cx="5895512" cy="3076376"/>
          </a:xfrm>
          <a:prstGeom prst="rect">
            <a:avLst/>
          </a:prstGeom>
        </p:spPr>
      </p:pic>
      <p:sp>
        <p:nvSpPr>
          <p:cNvPr id="5" name="TextBox 4">
            <a:extLst>
              <a:ext uri="{FF2B5EF4-FFF2-40B4-BE49-F238E27FC236}">
                <a16:creationId xmlns:a16="http://schemas.microsoft.com/office/drawing/2014/main" id="{CF6CC62A-E71B-35F1-2E8D-D8F793A276C9}"/>
              </a:ext>
            </a:extLst>
          </p:cNvPr>
          <p:cNvSpPr txBox="1"/>
          <p:nvPr/>
        </p:nvSpPr>
        <p:spPr>
          <a:xfrm>
            <a:off x="9711558" y="5746005"/>
            <a:ext cx="2404826" cy="646331"/>
          </a:xfrm>
          <a:prstGeom prst="rect">
            <a:avLst/>
          </a:prstGeom>
          <a:noFill/>
        </p:spPr>
        <p:txBody>
          <a:bodyPr wrap="none" rtlCol="0">
            <a:spAutoFit/>
          </a:bodyPr>
          <a:lstStyle/>
          <a:p>
            <a:r>
              <a:rPr lang="en-US" dirty="0"/>
              <a:t>PRL </a:t>
            </a:r>
            <a:r>
              <a:rPr lang="en-US" b="1" dirty="0"/>
              <a:t>126</a:t>
            </a:r>
            <a:r>
              <a:rPr lang="en-US" dirty="0"/>
              <a:t>, 141801 (2021)</a:t>
            </a:r>
          </a:p>
          <a:p>
            <a:r>
              <a:rPr lang="en-US" dirty="0"/>
              <a:t>PRL </a:t>
            </a:r>
            <a:r>
              <a:rPr lang="en-US" b="1" dirty="0"/>
              <a:t>131</a:t>
            </a:r>
            <a:r>
              <a:rPr lang="en-US" dirty="0"/>
              <a:t>, 161802 (2023)</a:t>
            </a:r>
          </a:p>
        </p:txBody>
      </p:sp>
      <p:grpSp>
        <p:nvGrpSpPr>
          <p:cNvPr id="9" name="Group 8">
            <a:extLst>
              <a:ext uri="{FF2B5EF4-FFF2-40B4-BE49-F238E27FC236}">
                <a16:creationId xmlns:a16="http://schemas.microsoft.com/office/drawing/2014/main" id="{97BF848C-A1FC-0EB6-51F7-E039B62D5606}"/>
              </a:ext>
            </a:extLst>
          </p:cNvPr>
          <p:cNvGrpSpPr/>
          <p:nvPr/>
        </p:nvGrpSpPr>
        <p:grpSpPr>
          <a:xfrm>
            <a:off x="6463655" y="1962141"/>
            <a:ext cx="5213339" cy="3475559"/>
            <a:chOff x="5822523" y="1550098"/>
            <a:chExt cx="6293861" cy="4195907"/>
          </a:xfrm>
        </p:grpSpPr>
        <p:pic>
          <p:nvPicPr>
            <p:cNvPr id="6" name="Picture 5">
              <a:extLst>
                <a:ext uri="{FF2B5EF4-FFF2-40B4-BE49-F238E27FC236}">
                  <a16:creationId xmlns:a16="http://schemas.microsoft.com/office/drawing/2014/main" id="{DEF63240-6A3A-B024-0049-85054AA57C71}"/>
                </a:ext>
              </a:extLst>
            </p:cNvPr>
            <p:cNvPicPr>
              <a:picLocks noChangeAspect="1"/>
            </p:cNvPicPr>
            <p:nvPr/>
          </p:nvPicPr>
          <p:blipFill>
            <a:blip r:embed="rId4"/>
            <a:srcRect/>
            <a:stretch/>
          </p:blipFill>
          <p:spPr>
            <a:xfrm>
              <a:off x="5822523" y="1550098"/>
              <a:ext cx="6293861" cy="4195907"/>
            </a:xfrm>
            <a:prstGeom prst="rect">
              <a:avLst/>
            </a:prstGeom>
          </p:spPr>
        </p:pic>
        <p:cxnSp>
          <p:nvCxnSpPr>
            <p:cNvPr id="7" name="Straight Arrow Connector 6">
              <a:extLst>
                <a:ext uri="{FF2B5EF4-FFF2-40B4-BE49-F238E27FC236}">
                  <a16:creationId xmlns:a16="http://schemas.microsoft.com/office/drawing/2014/main" id="{B087F725-7407-37F1-4DF1-C0A09092B353}"/>
                </a:ext>
              </a:extLst>
            </p:cNvPr>
            <p:cNvCxnSpPr>
              <a:cxnSpLocks/>
            </p:cNvCxnSpPr>
            <p:nvPr/>
          </p:nvCxnSpPr>
          <p:spPr>
            <a:xfrm>
              <a:off x="9718471" y="4224423"/>
              <a:ext cx="1842760"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7C753FFE-E1DD-AA25-8796-D3D97998F25D}"/>
                </a:ext>
              </a:extLst>
            </p:cNvPr>
            <p:cNvSpPr txBox="1"/>
            <p:nvPr/>
          </p:nvSpPr>
          <p:spPr>
            <a:xfrm>
              <a:off x="10136943" y="4224423"/>
              <a:ext cx="1181513" cy="371567"/>
            </a:xfrm>
            <a:prstGeom prst="rect">
              <a:avLst/>
            </a:prstGeom>
            <a:noFill/>
          </p:spPr>
          <p:txBody>
            <a:bodyPr wrap="square" rtlCol="0">
              <a:spAutoFit/>
            </a:bodyPr>
            <a:lstStyle/>
            <a:p>
              <a:pPr algn="l"/>
              <a:r>
                <a:rPr lang="en-US" sz="1400" dirty="0">
                  <a:solidFill>
                    <a:srgbClr val="000000"/>
                  </a:solidFill>
                  <a:latin typeface="+mj-lt"/>
                </a:rPr>
                <a:t>~14 ppm</a:t>
              </a:r>
            </a:p>
          </p:txBody>
        </p:sp>
      </p:grpSp>
    </p:spTree>
    <p:extLst>
      <p:ext uri="{BB962C8B-B14F-4D97-AF65-F5344CB8AC3E}">
        <p14:creationId xmlns:p14="http://schemas.microsoft.com/office/powerpoint/2010/main" val="11831295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6F5D9-E586-A4A3-B420-B38473136654}"/>
              </a:ext>
            </a:extLst>
          </p:cNvPr>
          <p:cNvSpPr>
            <a:spLocks noGrp="1"/>
          </p:cNvSpPr>
          <p:nvPr>
            <p:ph type="title"/>
          </p:nvPr>
        </p:nvSpPr>
        <p:spPr/>
        <p:txBody>
          <a:bodyPr/>
          <a:lstStyle/>
          <a:p>
            <a:r>
              <a:rPr lang="en-US" dirty="0"/>
              <a:t>Experiment vs. Theory (SM)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73ECA51-52A5-F215-ED54-A98A47EA674D}"/>
                  </a:ext>
                </a:extLst>
              </p:cNvPr>
              <p:cNvSpPr>
                <a:spLocks noGrp="1"/>
              </p:cNvSpPr>
              <p:nvPr>
                <p:ph idx="1"/>
              </p:nvPr>
            </p:nvSpPr>
            <p:spPr>
              <a:xfrm>
                <a:off x="330925" y="1280160"/>
                <a:ext cx="11640357" cy="5250122"/>
              </a:xfrm>
            </p:spPr>
            <p:txBody>
              <a:bodyPr>
                <a:normAutofit/>
              </a:bodyPr>
              <a:lstStyle/>
              <a:p>
                <a:r>
                  <a:rPr lang="en-US" sz="2100" dirty="0"/>
                  <a:t>Theory predictions from different approaches (for </a:t>
                </a:r>
                <a14:m>
                  <m:oMath xmlns:m="http://schemas.openxmlformats.org/officeDocument/2006/math">
                    <m:sSub>
                      <m:sSubPr>
                        <m:ctrlPr>
                          <a:rPr lang="en-US" sz="2100" b="0" i="1" smtClean="0">
                            <a:latin typeface="Cambria Math" panose="02040503050406030204" pitchFamily="18" charset="0"/>
                          </a:rPr>
                        </m:ctrlPr>
                      </m:sSubPr>
                      <m:e>
                        <m:r>
                          <a:rPr lang="en-US" sz="2100" b="0" i="1" smtClean="0">
                            <a:latin typeface="Cambria Math" panose="02040503050406030204" pitchFamily="18" charset="0"/>
                          </a:rPr>
                          <m:t>𝑎</m:t>
                        </m:r>
                      </m:e>
                      <m:sub>
                        <m:r>
                          <a:rPr lang="en-US" sz="2100" b="0" i="1" smtClean="0">
                            <a:latin typeface="Cambria Math" panose="02040503050406030204" pitchFamily="18" charset="0"/>
                          </a:rPr>
                          <m:t>𝜇</m:t>
                        </m:r>
                      </m:sub>
                    </m:sSub>
                    <m:d>
                      <m:dPr>
                        <m:ctrlPr>
                          <a:rPr lang="en-US" sz="2100" b="0" i="1" smtClean="0">
                            <a:latin typeface="Cambria Math" panose="02040503050406030204" pitchFamily="18" charset="0"/>
                          </a:rPr>
                        </m:ctrlPr>
                      </m:dPr>
                      <m:e>
                        <m:r>
                          <m:rPr>
                            <m:sty m:val="p"/>
                          </m:rPr>
                          <a:rPr lang="en-US" sz="2100" b="0" i="0" smtClean="0">
                            <a:latin typeface="Cambria Math" panose="02040503050406030204" pitchFamily="18" charset="0"/>
                          </a:rPr>
                          <m:t>HVP</m:t>
                        </m:r>
                      </m:e>
                    </m:d>
                  </m:oMath>
                </a14:m>
                <a:r>
                  <a:rPr lang="en-US" sz="2100" dirty="0"/>
                  <a:t>, hadronic vacuum polarization) </a:t>
                </a:r>
                <a:r>
                  <a:rPr lang="en-US" sz="2100" b="1" dirty="0"/>
                  <a:t>don’t agree!</a:t>
                </a:r>
              </a:p>
            </p:txBody>
          </p:sp>
        </mc:Choice>
        <mc:Fallback xmlns="">
          <p:sp>
            <p:nvSpPr>
              <p:cNvPr id="3" name="Content Placeholder 2">
                <a:extLst>
                  <a:ext uri="{FF2B5EF4-FFF2-40B4-BE49-F238E27FC236}">
                    <a16:creationId xmlns:a16="http://schemas.microsoft.com/office/drawing/2014/main" id="{873ECA51-52A5-F215-ED54-A98A47EA674D}"/>
                  </a:ext>
                </a:extLst>
              </p:cNvPr>
              <p:cNvSpPr>
                <a:spLocks noGrp="1" noRot="1" noChangeAspect="1" noMove="1" noResize="1" noEditPoints="1" noAdjustHandles="1" noChangeArrowheads="1" noChangeShapeType="1" noTextEdit="1"/>
              </p:cNvSpPr>
              <p:nvPr>
                <p:ph idx="1"/>
              </p:nvPr>
            </p:nvSpPr>
            <p:spPr>
              <a:xfrm>
                <a:off x="330925" y="1280160"/>
                <a:ext cx="11640357" cy="5250122"/>
              </a:xfrm>
              <a:blipFill>
                <a:blip r:embed="rId2"/>
                <a:stretch>
                  <a:fillRect l="-436" t="-964"/>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DAAE2951-476C-AF9B-6A2F-B5E595D2DFFE}"/>
              </a:ext>
            </a:extLst>
          </p:cNvPr>
          <p:cNvPicPr>
            <a:picLocks noChangeAspect="1"/>
          </p:cNvPicPr>
          <p:nvPr/>
        </p:nvPicPr>
        <p:blipFill>
          <a:blip r:embed="rId3"/>
          <a:srcRect/>
          <a:stretch/>
        </p:blipFill>
        <p:spPr>
          <a:xfrm>
            <a:off x="2974114" y="1847453"/>
            <a:ext cx="6243772" cy="4682829"/>
          </a:xfrm>
          <a:prstGeom prst="rect">
            <a:avLst/>
          </a:prstGeom>
        </p:spPr>
      </p:pic>
      <p:sp>
        <p:nvSpPr>
          <p:cNvPr id="6" name="Oval 5">
            <a:extLst>
              <a:ext uri="{FF2B5EF4-FFF2-40B4-BE49-F238E27FC236}">
                <a16:creationId xmlns:a16="http://schemas.microsoft.com/office/drawing/2014/main" id="{E680AB59-93C7-74B7-4B7C-2AB151F4A3A5}"/>
              </a:ext>
            </a:extLst>
          </p:cNvPr>
          <p:cNvSpPr/>
          <p:nvPr/>
        </p:nvSpPr>
        <p:spPr>
          <a:xfrm>
            <a:off x="3237186" y="2953407"/>
            <a:ext cx="1702676" cy="1235460"/>
          </a:xfrm>
          <a:prstGeom prst="ellipse">
            <a:avLst/>
          </a:prstGeom>
          <a:no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8FAE44FD-495C-14C6-F621-4CA0DA57E0F2}"/>
              </a:ext>
            </a:extLst>
          </p:cNvPr>
          <p:cNvCxnSpPr>
            <a:cxnSpLocks/>
          </p:cNvCxnSpPr>
          <p:nvPr/>
        </p:nvCxnSpPr>
        <p:spPr>
          <a:xfrm>
            <a:off x="2680138" y="3429000"/>
            <a:ext cx="462455" cy="142137"/>
          </a:xfrm>
          <a:prstGeom prst="straightConnector1">
            <a:avLst/>
          </a:prstGeom>
          <a:ln w="1905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F29A4AF-0944-942E-8630-CD9EF77DFA69}"/>
                  </a:ext>
                </a:extLst>
              </p:cNvPr>
              <p:cNvSpPr txBox="1"/>
              <p:nvPr/>
            </p:nvSpPr>
            <p:spPr>
              <a:xfrm>
                <a:off x="113217" y="2542262"/>
                <a:ext cx="2669314" cy="2800767"/>
              </a:xfrm>
              <a:prstGeom prst="rect">
                <a:avLst/>
              </a:prstGeom>
              <a:noFill/>
            </p:spPr>
            <p:txBody>
              <a:bodyPr wrap="square" rtlCol="0">
                <a:spAutoFit/>
              </a:bodyPr>
              <a:lstStyle/>
              <a:p>
                <a:r>
                  <a:rPr lang="en-US" sz="1600" dirty="0">
                    <a:solidFill>
                      <a:srgbClr val="00B050"/>
                    </a:solidFill>
                  </a:rPr>
                  <a:t>Muon </a:t>
                </a:r>
                <a14:m>
                  <m:oMath xmlns:m="http://schemas.openxmlformats.org/officeDocument/2006/math">
                    <m:r>
                      <a:rPr lang="en-US" sz="1600" b="0" i="1" smtClean="0">
                        <a:solidFill>
                          <a:srgbClr val="00B050"/>
                        </a:solidFill>
                        <a:latin typeface="Cambria Math" panose="02040503050406030204" pitchFamily="18" charset="0"/>
                      </a:rPr>
                      <m:t>𝑔</m:t>
                    </m:r>
                    <m:r>
                      <a:rPr lang="en-US" sz="1600" b="0" i="1" smtClean="0">
                        <a:solidFill>
                          <a:srgbClr val="00B050"/>
                        </a:solidFill>
                        <a:latin typeface="Cambria Math" panose="02040503050406030204" pitchFamily="18" charset="0"/>
                      </a:rPr>
                      <m:t>−2</m:t>
                    </m:r>
                  </m:oMath>
                </a14:m>
                <a:r>
                  <a:rPr lang="en-US" sz="1600" dirty="0">
                    <a:solidFill>
                      <a:srgbClr val="00B050"/>
                    </a:solidFill>
                  </a:rPr>
                  <a:t> Theory Initiative compiled the SM estimation primarily using the dispersive method for the hadronic vacuum polarization (HVP).</a:t>
                </a:r>
              </a:p>
              <a:p>
                <a:endParaRPr lang="en-US" sz="1600" dirty="0">
                  <a:solidFill>
                    <a:srgbClr val="00B050"/>
                  </a:solidFill>
                </a:endParaRPr>
              </a:p>
              <a:p>
                <a:r>
                  <a:rPr lang="en-US" sz="1600" dirty="0">
                    <a:solidFill>
                      <a:srgbClr val="00B050"/>
                    </a:solidFill>
                  </a:rPr>
                  <a:t>It uses 20+ years of </a:t>
                </a:r>
                <a14:m>
                  <m:oMath xmlns:m="http://schemas.openxmlformats.org/officeDocument/2006/math">
                    <m:sSup>
                      <m:sSupPr>
                        <m:ctrlPr>
                          <a:rPr lang="en-US" sz="1600" b="0" i="1" smtClean="0">
                            <a:solidFill>
                              <a:srgbClr val="00B050"/>
                            </a:solidFill>
                            <a:latin typeface="Cambria Math" panose="02040503050406030204" pitchFamily="18" charset="0"/>
                          </a:rPr>
                        </m:ctrlPr>
                      </m:sSupPr>
                      <m:e>
                        <m:r>
                          <a:rPr lang="en-US" sz="1600" b="0" i="1" smtClean="0">
                            <a:solidFill>
                              <a:srgbClr val="00B050"/>
                            </a:solidFill>
                            <a:latin typeface="Cambria Math" panose="02040503050406030204" pitchFamily="18" charset="0"/>
                          </a:rPr>
                          <m:t>𝑒</m:t>
                        </m:r>
                      </m:e>
                      <m:sup>
                        <m:r>
                          <a:rPr lang="en-US" sz="1600" b="0" i="1" smtClean="0">
                            <a:solidFill>
                              <a:srgbClr val="00B050"/>
                            </a:solidFill>
                            <a:latin typeface="Cambria Math" panose="02040503050406030204" pitchFamily="18" charset="0"/>
                          </a:rPr>
                          <m:t>+</m:t>
                        </m:r>
                      </m:sup>
                    </m:sSup>
                    <m:sSup>
                      <m:sSupPr>
                        <m:ctrlPr>
                          <a:rPr lang="en-US" sz="1600" b="0" i="1" smtClean="0">
                            <a:solidFill>
                              <a:srgbClr val="00B050"/>
                            </a:solidFill>
                            <a:latin typeface="Cambria Math" panose="02040503050406030204" pitchFamily="18" charset="0"/>
                          </a:rPr>
                        </m:ctrlPr>
                      </m:sSupPr>
                      <m:e>
                        <m:r>
                          <a:rPr lang="en-US" sz="1600" b="0" i="1" smtClean="0">
                            <a:solidFill>
                              <a:srgbClr val="00B050"/>
                            </a:solidFill>
                            <a:latin typeface="Cambria Math" panose="02040503050406030204" pitchFamily="18" charset="0"/>
                          </a:rPr>
                          <m:t>𝑒</m:t>
                        </m:r>
                      </m:e>
                      <m:sup>
                        <m:r>
                          <a:rPr lang="en-US" sz="1600" b="0" i="1" smtClean="0">
                            <a:solidFill>
                              <a:srgbClr val="00B050"/>
                            </a:solidFill>
                            <a:latin typeface="Cambria Math" panose="02040503050406030204" pitchFamily="18" charset="0"/>
                          </a:rPr>
                          <m:t>−</m:t>
                        </m:r>
                      </m:sup>
                    </m:sSup>
                  </m:oMath>
                </a14:m>
                <a:r>
                  <a:rPr lang="en-US" sz="1600" dirty="0">
                    <a:solidFill>
                      <a:srgbClr val="00B050"/>
                    </a:solidFill>
                  </a:rPr>
                  <a:t> data (contribution dominated by </a:t>
                </a:r>
                <a14:m>
                  <m:oMath xmlns:m="http://schemas.openxmlformats.org/officeDocument/2006/math">
                    <m:sSup>
                      <m:sSupPr>
                        <m:ctrlPr>
                          <a:rPr lang="en-US" sz="1600" b="0" i="1" smtClean="0">
                            <a:solidFill>
                              <a:srgbClr val="00B050"/>
                            </a:solidFill>
                            <a:latin typeface="Cambria Math" panose="02040503050406030204" pitchFamily="18" charset="0"/>
                          </a:rPr>
                        </m:ctrlPr>
                      </m:sSupPr>
                      <m:e>
                        <m:r>
                          <a:rPr lang="en-US" sz="1600" b="0" i="1" smtClean="0">
                            <a:solidFill>
                              <a:srgbClr val="00B050"/>
                            </a:solidFill>
                            <a:latin typeface="Cambria Math" panose="02040503050406030204" pitchFamily="18" charset="0"/>
                          </a:rPr>
                          <m:t>𝑒</m:t>
                        </m:r>
                      </m:e>
                      <m:sup>
                        <m:r>
                          <a:rPr lang="en-US" sz="1600" b="0" i="1" smtClean="0">
                            <a:solidFill>
                              <a:srgbClr val="00B050"/>
                            </a:solidFill>
                            <a:latin typeface="Cambria Math" panose="02040503050406030204" pitchFamily="18" charset="0"/>
                          </a:rPr>
                          <m:t>+</m:t>
                        </m:r>
                      </m:sup>
                    </m:sSup>
                    <m:sSup>
                      <m:sSupPr>
                        <m:ctrlPr>
                          <a:rPr lang="en-US" sz="1600" b="0" i="1" smtClean="0">
                            <a:solidFill>
                              <a:srgbClr val="00B050"/>
                            </a:solidFill>
                            <a:latin typeface="Cambria Math" panose="02040503050406030204" pitchFamily="18" charset="0"/>
                          </a:rPr>
                        </m:ctrlPr>
                      </m:sSupPr>
                      <m:e>
                        <m:r>
                          <a:rPr lang="en-US" sz="1600" b="0" i="1" smtClean="0">
                            <a:solidFill>
                              <a:srgbClr val="00B050"/>
                            </a:solidFill>
                            <a:latin typeface="Cambria Math" panose="02040503050406030204" pitchFamily="18" charset="0"/>
                          </a:rPr>
                          <m:t>𝑒</m:t>
                        </m:r>
                      </m:e>
                      <m:sup>
                        <m:r>
                          <a:rPr lang="en-US" sz="1600" b="0" i="1" smtClean="0">
                            <a:solidFill>
                              <a:srgbClr val="00B050"/>
                            </a:solidFill>
                            <a:latin typeface="Cambria Math" panose="02040503050406030204" pitchFamily="18" charset="0"/>
                          </a:rPr>
                          <m:t>−</m:t>
                        </m:r>
                      </m:sup>
                    </m:sSup>
                    <m:r>
                      <a:rPr lang="en-US" sz="1600" b="0" i="1" smtClean="0">
                        <a:solidFill>
                          <a:srgbClr val="00B050"/>
                        </a:solidFill>
                        <a:latin typeface="Cambria Math" panose="02040503050406030204" pitchFamily="18" charset="0"/>
                      </a:rPr>
                      <m:t>→</m:t>
                    </m:r>
                    <m:sSup>
                      <m:sSupPr>
                        <m:ctrlPr>
                          <a:rPr lang="en-US" sz="1600" b="0" i="1" smtClean="0">
                            <a:solidFill>
                              <a:srgbClr val="00B050"/>
                            </a:solidFill>
                            <a:latin typeface="Cambria Math" panose="02040503050406030204" pitchFamily="18" charset="0"/>
                          </a:rPr>
                        </m:ctrlPr>
                      </m:sSupPr>
                      <m:e>
                        <m:r>
                          <a:rPr lang="en-US" sz="1600" b="0" i="1" smtClean="0">
                            <a:solidFill>
                              <a:srgbClr val="00B050"/>
                            </a:solidFill>
                            <a:latin typeface="Cambria Math" panose="02040503050406030204" pitchFamily="18" charset="0"/>
                          </a:rPr>
                          <m:t>𝜋</m:t>
                        </m:r>
                      </m:e>
                      <m:sup>
                        <m:r>
                          <a:rPr lang="en-US" sz="1600" b="0" i="1" smtClean="0">
                            <a:solidFill>
                              <a:srgbClr val="00B050"/>
                            </a:solidFill>
                            <a:latin typeface="Cambria Math" panose="02040503050406030204" pitchFamily="18" charset="0"/>
                          </a:rPr>
                          <m:t>+</m:t>
                        </m:r>
                      </m:sup>
                    </m:sSup>
                    <m:sSup>
                      <m:sSupPr>
                        <m:ctrlPr>
                          <a:rPr lang="en-US" sz="1600" b="0" i="1" smtClean="0">
                            <a:solidFill>
                              <a:srgbClr val="00B050"/>
                            </a:solidFill>
                            <a:latin typeface="Cambria Math" panose="02040503050406030204" pitchFamily="18" charset="0"/>
                          </a:rPr>
                        </m:ctrlPr>
                      </m:sSupPr>
                      <m:e>
                        <m:r>
                          <a:rPr lang="en-US" sz="1600" b="0" i="1" smtClean="0">
                            <a:solidFill>
                              <a:srgbClr val="00B050"/>
                            </a:solidFill>
                            <a:latin typeface="Cambria Math" panose="02040503050406030204" pitchFamily="18" charset="0"/>
                          </a:rPr>
                          <m:t>𝜋</m:t>
                        </m:r>
                      </m:e>
                      <m:sup>
                        <m:r>
                          <a:rPr lang="en-US" sz="1600" b="0" i="1" smtClean="0">
                            <a:solidFill>
                              <a:srgbClr val="00B050"/>
                            </a:solidFill>
                            <a:latin typeface="Cambria Math" panose="02040503050406030204" pitchFamily="18" charset="0"/>
                          </a:rPr>
                          <m:t>−</m:t>
                        </m:r>
                      </m:sup>
                    </m:sSup>
                  </m:oMath>
                </a14:m>
                <a:r>
                  <a:rPr lang="en-US" sz="1600" dirty="0">
                    <a:solidFill>
                      <a:srgbClr val="00B050"/>
                    </a:solidFill>
                  </a:rPr>
                  <a:t>) from various collaborations (</a:t>
                </a:r>
                <a:r>
                  <a:rPr lang="en-US" sz="1600" dirty="0" err="1">
                    <a:solidFill>
                      <a:srgbClr val="00B050"/>
                    </a:solidFill>
                  </a:rPr>
                  <a:t>BaBar</a:t>
                </a:r>
                <a:r>
                  <a:rPr lang="en-US" sz="1600" dirty="0">
                    <a:solidFill>
                      <a:srgbClr val="00B050"/>
                    </a:solidFill>
                  </a:rPr>
                  <a:t>, KLOE, SND, BESIII, etc.)</a:t>
                </a:r>
              </a:p>
            </p:txBody>
          </p:sp>
        </mc:Choice>
        <mc:Fallback xmlns="">
          <p:sp>
            <p:nvSpPr>
              <p:cNvPr id="9" name="TextBox 8">
                <a:extLst>
                  <a:ext uri="{FF2B5EF4-FFF2-40B4-BE49-F238E27FC236}">
                    <a16:creationId xmlns:a16="http://schemas.microsoft.com/office/drawing/2014/main" id="{6F29A4AF-0944-942E-8630-CD9EF77DFA69}"/>
                  </a:ext>
                </a:extLst>
              </p:cNvPr>
              <p:cNvSpPr txBox="1">
                <a:spLocks noRot="1" noChangeAspect="1" noMove="1" noResize="1" noEditPoints="1" noAdjustHandles="1" noChangeArrowheads="1" noChangeShapeType="1" noTextEdit="1"/>
              </p:cNvSpPr>
              <p:nvPr/>
            </p:nvSpPr>
            <p:spPr>
              <a:xfrm>
                <a:off x="113217" y="2542262"/>
                <a:ext cx="2669314" cy="2800767"/>
              </a:xfrm>
              <a:prstGeom prst="rect">
                <a:avLst/>
              </a:prstGeom>
              <a:blipFill>
                <a:blip r:embed="rId4"/>
                <a:stretch>
                  <a:fillRect l="-1429" t="-905" r="-1429" b="-1810"/>
                </a:stretch>
              </a:blipFill>
            </p:spPr>
            <p:txBody>
              <a:bodyPr/>
              <a:lstStyle/>
              <a:p>
                <a:r>
                  <a:rPr lang="en-US">
                    <a:noFill/>
                  </a:rPr>
                  <a:t> </a:t>
                </a:r>
              </a:p>
            </p:txBody>
          </p:sp>
        </mc:Fallback>
      </mc:AlternateContent>
      <p:sp>
        <p:nvSpPr>
          <p:cNvPr id="12" name="Oval 11">
            <a:extLst>
              <a:ext uri="{FF2B5EF4-FFF2-40B4-BE49-F238E27FC236}">
                <a16:creationId xmlns:a16="http://schemas.microsoft.com/office/drawing/2014/main" id="{5C0F994C-29C7-F9A2-3E20-14312BA5D558}"/>
              </a:ext>
            </a:extLst>
          </p:cNvPr>
          <p:cNvSpPr/>
          <p:nvPr/>
        </p:nvSpPr>
        <p:spPr>
          <a:xfrm>
            <a:off x="7168055" y="1913143"/>
            <a:ext cx="1702676" cy="2154360"/>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A73D090-93AC-A25F-F7CF-F7A244BE767D}"/>
                  </a:ext>
                </a:extLst>
              </p:cNvPr>
              <p:cNvSpPr txBox="1"/>
              <p:nvPr/>
            </p:nvSpPr>
            <p:spPr>
              <a:xfrm>
                <a:off x="9328095" y="1782395"/>
                <a:ext cx="2863905" cy="1323439"/>
              </a:xfrm>
              <a:prstGeom prst="rect">
                <a:avLst/>
              </a:prstGeom>
              <a:noFill/>
            </p:spPr>
            <p:txBody>
              <a:bodyPr wrap="square" rtlCol="0">
                <a:spAutoFit/>
              </a:bodyPr>
              <a:lstStyle/>
              <a:p>
                <a:r>
                  <a:rPr lang="en-US" sz="1600" dirty="0">
                    <a:solidFill>
                      <a:srgbClr val="FF0000"/>
                    </a:solidFill>
                  </a:rPr>
                  <a:t>We have </a:t>
                </a:r>
                <a14:m>
                  <m:oMath xmlns:m="http://schemas.openxmlformats.org/officeDocument/2006/math">
                    <m:r>
                      <a:rPr lang="en-US" sz="1600" b="0" i="1" smtClean="0">
                        <a:solidFill>
                          <a:srgbClr val="FF0000"/>
                        </a:solidFill>
                        <a:latin typeface="Cambria Math" panose="02040503050406030204" pitchFamily="18" charset="0"/>
                      </a:rPr>
                      <m:t>&gt;5</m:t>
                    </m:r>
                    <m:r>
                      <a:rPr lang="en-US" sz="1600" b="0" i="1" smtClean="0">
                        <a:solidFill>
                          <a:srgbClr val="FF0000"/>
                        </a:solidFill>
                        <a:latin typeface="Cambria Math" panose="02040503050406030204" pitchFamily="18" charset="0"/>
                      </a:rPr>
                      <m:t>𝜎</m:t>
                    </m:r>
                  </m:oMath>
                </a14:m>
                <a:r>
                  <a:rPr lang="en-US" sz="1600" dirty="0">
                    <a:solidFill>
                      <a:srgbClr val="FF0000"/>
                    </a:solidFill>
                  </a:rPr>
                  <a:t> significance by comparing the experiment average and 2020 WP, but this is an indefinite conclusion because…</a:t>
                </a:r>
              </a:p>
            </p:txBody>
          </p:sp>
        </mc:Choice>
        <mc:Fallback xmlns="">
          <p:sp>
            <p:nvSpPr>
              <p:cNvPr id="13" name="TextBox 12">
                <a:extLst>
                  <a:ext uri="{FF2B5EF4-FFF2-40B4-BE49-F238E27FC236}">
                    <a16:creationId xmlns:a16="http://schemas.microsoft.com/office/drawing/2014/main" id="{3A73D090-93AC-A25F-F7CF-F7A244BE767D}"/>
                  </a:ext>
                </a:extLst>
              </p:cNvPr>
              <p:cNvSpPr txBox="1">
                <a:spLocks noRot="1" noChangeAspect="1" noMove="1" noResize="1" noEditPoints="1" noAdjustHandles="1" noChangeArrowheads="1" noChangeShapeType="1" noTextEdit="1"/>
              </p:cNvSpPr>
              <p:nvPr/>
            </p:nvSpPr>
            <p:spPr>
              <a:xfrm>
                <a:off x="9328095" y="1782395"/>
                <a:ext cx="2863905" cy="1323439"/>
              </a:xfrm>
              <a:prstGeom prst="rect">
                <a:avLst/>
              </a:prstGeom>
              <a:blipFill>
                <a:blip r:embed="rId5"/>
                <a:stretch>
                  <a:fillRect l="-881" t="-1905" r="-1762" b="-4762"/>
                </a:stretch>
              </a:blipFill>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id="{25C383AF-1295-0614-975F-5A6EC7769BA0}"/>
              </a:ext>
            </a:extLst>
          </p:cNvPr>
          <p:cNvCxnSpPr>
            <a:cxnSpLocks/>
          </p:cNvCxnSpPr>
          <p:nvPr/>
        </p:nvCxnSpPr>
        <p:spPr>
          <a:xfrm flipH="1">
            <a:off x="8870731" y="2400125"/>
            <a:ext cx="457364" cy="142137"/>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DC18A0A-699D-45F7-2802-7F997A33556C}"/>
              </a:ext>
            </a:extLst>
          </p:cNvPr>
          <p:cNvSpPr txBox="1"/>
          <p:nvPr/>
        </p:nvSpPr>
        <p:spPr>
          <a:xfrm>
            <a:off x="9328095" y="3347848"/>
            <a:ext cx="2863905" cy="3293209"/>
          </a:xfrm>
          <a:prstGeom prst="rect">
            <a:avLst/>
          </a:prstGeom>
          <a:noFill/>
        </p:spPr>
        <p:txBody>
          <a:bodyPr wrap="square" rtlCol="0">
            <a:spAutoFit/>
          </a:bodyPr>
          <a:lstStyle/>
          <a:p>
            <a:r>
              <a:rPr lang="en-US" sz="1600" dirty="0">
                <a:solidFill>
                  <a:schemeClr val="accent2"/>
                </a:solidFill>
              </a:rPr>
              <a:t>There are new puzzles on HVP. Ab-initio lattice QCD calculation favors the measured value much better than the dispersive method.</a:t>
            </a:r>
          </a:p>
          <a:p>
            <a:endParaRPr lang="en-US" sz="1600" dirty="0">
              <a:solidFill>
                <a:srgbClr val="0000FF"/>
              </a:solidFill>
            </a:endParaRPr>
          </a:p>
          <a:p>
            <a:r>
              <a:rPr lang="en-US" sz="1600" dirty="0">
                <a:solidFill>
                  <a:srgbClr val="0000FF"/>
                </a:solidFill>
              </a:rPr>
              <a:t>A new dispersive approach result from the CMD-3 that came out recently has a strong tension with the other dispersive method results (even with the previous themselves: CMD-2).</a:t>
            </a:r>
          </a:p>
        </p:txBody>
      </p:sp>
      <p:sp>
        <p:nvSpPr>
          <p:cNvPr id="17" name="Oval 16">
            <a:extLst>
              <a:ext uri="{FF2B5EF4-FFF2-40B4-BE49-F238E27FC236}">
                <a16:creationId xmlns:a16="http://schemas.microsoft.com/office/drawing/2014/main" id="{C9995806-6ECE-A15F-79DE-FD22485E5288}"/>
              </a:ext>
            </a:extLst>
          </p:cNvPr>
          <p:cNvSpPr/>
          <p:nvPr/>
        </p:nvSpPr>
        <p:spPr>
          <a:xfrm>
            <a:off x="5323325" y="3905220"/>
            <a:ext cx="2643515" cy="2327413"/>
          </a:xfrm>
          <a:prstGeom prst="ellipse">
            <a:avLst/>
          </a:prstGeom>
          <a:noFill/>
          <a:ln w="1905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cxnSp>
        <p:nvCxnSpPr>
          <p:cNvPr id="18" name="Straight Arrow Connector 17">
            <a:extLst>
              <a:ext uri="{FF2B5EF4-FFF2-40B4-BE49-F238E27FC236}">
                <a16:creationId xmlns:a16="http://schemas.microsoft.com/office/drawing/2014/main" id="{0AE1DB13-1DD2-9C52-E6E7-7FC9D42E0A7E}"/>
              </a:ext>
            </a:extLst>
          </p:cNvPr>
          <p:cNvCxnSpPr>
            <a:cxnSpLocks/>
          </p:cNvCxnSpPr>
          <p:nvPr/>
        </p:nvCxnSpPr>
        <p:spPr>
          <a:xfrm flipH="1">
            <a:off x="8121621" y="4845269"/>
            <a:ext cx="1205265" cy="74711"/>
          </a:xfrm>
          <a:prstGeom prst="straightConnector1">
            <a:avLst/>
          </a:prstGeom>
          <a:ln w="19050">
            <a:solidFill>
              <a:srgbClr val="0000FF"/>
            </a:solidFill>
            <a:tailEnd type="triangle" w="lg" len="lg"/>
          </a:ln>
        </p:spPr>
        <p:style>
          <a:lnRef idx="1">
            <a:schemeClr val="accent1"/>
          </a:lnRef>
          <a:fillRef idx="0">
            <a:schemeClr val="accent1"/>
          </a:fillRef>
          <a:effectRef idx="0">
            <a:schemeClr val="accent1"/>
          </a:effectRef>
          <a:fontRef idx="minor">
            <a:schemeClr val="tx1"/>
          </a:fontRef>
        </p:style>
      </p:cxnSp>
      <p:pic>
        <p:nvPicPr>
          <p:cNvPr id="4" name="Picture 3" descr="A close-up of a sign&#10;&#10;Description automatically generated">
            <a:extLst>
              <a:ext uri="{FF2B5EF4-FFF2-40B4-BE49-F238E27FC236}">
                <a16:creationId xmlns:a16="http://schemas.microsoft.com/office/drawing/2014/main" id="{7D1ED63B-590E-C307-48DC-FAABE44406B3}"/>
              </a:ext>
            </a:extLst>
          </p:cNvPr>
          <p:cNvPicPr>
            <a:picLocks noChangeAspect="1"/>
          </p:cNvPicPr>
          <p:nvPr/>
        </p:nvPicPr>
        <p:blipFill>
          <a:blip r:embed="rId6"/>
          <a:stretch>
            <a:fillRect/>
          </a:stretch>
        </p:blipFill>
        <p:spPr>
          <a:xfrm>
            <a:off x="874930" y="5868465"/>
            <a:ext cx="4293614" cy="636091"/>
          </a:xfrm>
          <a:prstGeom prst="rect">
            <a:avLst/>
          </a:prstGeom>
          <a:ln>
            <a:solidFill>
              <a:srgbClr val="004C97"/>
            </a:solidFill>
          </a:ln>
        </p:spPr>
      </p:pic>
      <p:sp>
        <p:nvSpPr>
          <p:cNvPr id="7" name="TextBox 6">
            <a:extLst>
              <a:ext uri="{FF2B5EF4-FFF2-40B4-BE49-F238E27FC236}">
                <a16:creationId xmlns:a16="http://schemas.microsoft.com/office/drawing/2014/main" id="{98B25FD6-51DA-C167-8A82-B00547FA0C2A}"/>
              </a:ext>
            </a:extLst>
          </p:cNvPr>
          <p:cNvSpPr txBox="1"/>
          <p:nvPr/>
        </p:nvSpPr>
        <p:spPr>
          <a:xfrm>
            <a:off x="429991" y="5622244"/>
            <a:ext cx="2776722" cy="246221"/>
          </a:xfrm>
          <a:prstGeom prst="rect">
            <a:avLst/>
          </a:prstGeom>
          <a:noFill/>
        </p:spPr>
        <p:txBody>
          <a:bodyPr wrap="none" rtlCol="0">
            <a:spAutoFit/>
          </a:bodyPr>
          <a:lstStyle/>
          <a:p>
            <a:pPr algn="l"/>
            <a:r>
              <a:rPr lang="en-US" sz="1000" dirty="0">
                <a:solidFill>
                  <a:srgbClr val="000000"/>
                </a:solidFill>
                <a:latin typeface="+mj-lt"/>
              </a:rPr>
              <a:t>*Disclaimer from A. </a:t>
            </a:r>
            <a:r>
              <a:rPr lang="en-US" sz="1000" dirty="0" err="1">
                <a:solidFill>
                  <a:srgbClr val="000000"/>
                </a:solidFill>
                <a:latin typeface="+mj-lt"/>
              </a:rPr>
              <a:t>Keshavarzi’s</a:t>
            </a:r>
            <a:r>
              <a:rPr lang="en-US" sz="1000" dirty="0">
                <a:solidFill>
                  <a:srgbClr val="000000"/>
                </a:solidFill>
                <a:latin typeface="+mj-lt"/>
              </a:rPr>
              <a:t> Lattice 2023 talk:</a:t>
            </a:r>
          </a:p>
        </p:txBody>
      </p:sp>
    </p:spTree>
    <p:extLst>
      <p:ext uri="{BB962C8B-B14F-4D97-AF65-F5344CB8AC3E}">
        <p14:creationId xmlns:p14="http://schemas.microsoft.com/office/powerpoint/2010/main" val="2684441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2" grpId="0" animBg="1"/>
      <p:bldP spid="13" grpId="0"/>
      <p:bldP spid="16" grpId="0"/>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B4395-39DB-FE4C-D86A-83963E1A2A68}"/>
              </a:ext>
            </a:extLst>
          </p:cNvPr>
          <p:cNvSpPr>
            <a:spLocks noGrp="1"/>
          </p:cNvSpPr>
          <p:nvPr>
            <p:ph type="title"/>
          </p:nvPr>
        </p:nvSpPr>
        <p:spPr/>
        <p:txBody>
          <a:bodyPr/>
          <a:lstStyle/>
          <a:p>
            <a:r>
              <a:rPr lang="en-US" dirty="0"/>
              <a:t>New Lattice Update</a:t>
            </a:r>
          </a:p>
        </p:txBody>
      </p:sp>
      <p:pic>
        <p:nvPicPr>
          <p:cNvPr id="4" name="Picture 3">
            <a:extLst>
              <a:ext uri="{FF2B5EF4-FFF2-40B4-BE49-F238E27FC236}">
                <a16:creationId xmlns:a16="http://schemas.microsoft.com/office/drawing/2014/main" id="{5E0EFFAE-CC09-C84D-0092-375213291696}"/>
              </a:ext>
            </a:extLst>
          </p:cNvPr>
          <p:cNvPicPr>
            <a:picLocks noChangeAspect="1"/>
          </p:cNvPicPr>
          <p:nvPr/>
        </p:nvPicPr>
        <p:blipFill>
          <a:blip r:embed="rId2"/>
          <a:stretch>
            <a:fillRect/>
          </a:stretch>
        </p:blipFill>
        <p:spPr>
          <a:xfrm>
            <a:off x="1334669" y="924910"/>
            <a:ext cx="9522662" cy="5235614"/>
          </a:xfrm>
          <a:prstGeom prst="rect">
            <a:avLst/>
          </a:prstGeom>
          <a:ln>
            <a:solidFill>
              <a:schemeClr val="tx1"/>
            </a:solidFill>
          </a:ln>
        </p:spPr>
      </p:pic>
      <p:sp>
        <p:nvSpPr>
          <p:cNvPr id="7" name="TextBox 6">
            <a:extLst>
              <a:ext uri="{FF2B5EF4-FFF2-40B4-BE49-F238E27FC236}">
                <a16:creationId xmlns:a16="http://schemas.microsoft.com/office/drawing/2014/main" id="{25B4DDC8-1153-59FB-6880-483F4446931C}"/>
              </a:ext>
            </a:extLst>
          </p:cNvPr>
          <p:cNvSpPr txBox="1"/>
          <p:nvPr/>
        </p:nvSpPr>
        <p:spPr>
          <a:xfrm>
            <a:off x="6156625" y="579540"/>
            <a:ext cx="4913909" cy="369332"/>
          </a:xfrm>
          <a:prstGeom prst="rect">
            <a:avLst/>
          </a:prstGeom>
          <a:noFill/>
        </p:spPr>
        <p:txBody>
          <a:bodyPr wrap="none" rtlCol="0">
            <a:spAutoFit/>
          </a:bodyPr>
          <a:lstStyle/>
          <a:p>
            <a:r>
              <a:rPr lang="en-US" dirty="0">
                <a:solidFill>
                  <a:srgbClr val="0000FF"/>
                </a:solidFill>
              </a:rPr>
              <a:t>Slide from Christine Davies (University of Glasgow)</a:t>
            </a:r>
          </a:p>
        </p:txBody>
      </p:sp>
      <p:sp>
        <p:nvSpPr>
          <p:cNvPr id="8" name="TextBox 7">
            <a:extLst>
              <a:ext uri="{FF2B5EF4-FFF2-40B4-BE49-F238E27FC236}">
                <a16:creationId xmlns:a16="http://schemas.microsoft.com/office/drawing/2014/main" id="{AA657130-FDA7-2B8E-CEE3-EDC855CB65BD}"/>
              </a:ext>
            </a:extLst>
          </p:cNvPr>
          <p:cNvSpPr txBox="1"/>
          <p:nvPr/>
        </p:nvSpPr>
        <p:spPr>
          <a:xfrm>
            <a:off x="1653758" y="6265628"/>
            <a:ext cx="9005735" cy="369332"/>
          </a:xfrm>
          <a:prstGeom prst="rect">
            <a:avLst/>
          </a:prstGeom>
          <a:noFill/>
        </p:spPr>
        <p:txBody>
          <a:bodyPr wrap="none" rtlCol="0">
            <a:spAutoFit/>
          </a:bodyPr>
          <a:lstStyle/>
          <a:p>
            <a:r>
              <a:rPr lang="en-US" dirty="0"/>
              <a:t>But this is not a theory talk; listen to Aida’s talk on </a:t>
            </a:r>
            <a:r>
              <a:rPr lang="en-US" dirty="0">
                <a:hlinkClick r:id="rId3"/>
              </a:rPr>
              <a:t>Muon CLFV and g-2 theories</a:t>
            </a:r>
            <a:r>
              <a:rPr lang="en-US" dirty="0"/>
              <a:t> on Thursday.</a:t>
            </a:r>
          </a:p>
        </p:txBody>
      </p:sp>
    </p:spTree>
    <p:extLst>
      <p:ext uri="{BB962C8B-B14F-4D97-AF65-F5344CB8AC3E}">
        <p14:creationId xmlns:p14="http://schemas.microsoft.com/office/powerpoint/2010/main" val="41674453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C1244-0960-255B-1248-28DA946626FD}"/>
              </a:ext>
            </a:extLst>
          </p:cNvPr>
          <p:cNvSpPr>
            <a:spLocks noGrp="1"/>
          </p:cNvSpPr>
          <p:nvPr>
            <p:ph type="title"/>
          </p:nvPr>
        </p:nvSpPr>
        <p:spPr/>
        <p:txBody>
          <a:bodyPr/>
          <a:lstStyle/>
          <a:p>
            <a:r>
              <a:rPr lang="en-US" dirty="0"/>
              <a:t>Status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9CD06C7-F555-26F3-348E-EF1C60D7E92F}"/>
                  </a:ext>
                </a:extLst>
              </p:cNvPr>
              <p:cNvSpPr>
                <a:spLocks noGrp="1"/>
              </p:cNvSpPr>
              <p:nvPr>
                <p:ph idx="1"/>
              </p:nvPr>
            </p:nvSpPr>
            <p:spPr>
              <a:xfrm>
                <a:off x="330925" y="1280160"/>
                <a:ext cx="11703419" cy="5250122"/>
              </a:xfrm>
            </p:spPr>
            <p:txBody>
              <a:bodyPr>
                <a:normAutofit/>
              </a:bodyPr>
              <a:lstStyle/>
              <a:p>
                <a:r>
                  <a:rPr lang="en-US" sz="2200" dirty="0"/>
                  <a:t>Notwithstanding, we continue our analysis; </a:t>
                </a:r>
                <a14:m>
                  <m:oMath xmlns:m="http://schemas.openxmlformats.org/officeDocument/2006/math">
                    <m:r>
                      <a:rPr lang="en-US" sz="2200" b="0" i="1" smtClean="0">
                        <a:latin typeface="Cambria Math" panose="02040503050406030204" pitchFamily="18" charset="0"/>
                      </a:rPr>
                      <m:t>~</m:t>
                    </m:r>
                  </m:oMath>
                </a14:m>
                <a:r>
                  <a:rPr lang="en-US" sz="2200" dirty="0"/>
                  <a:t>x3 more data are being analyzed!</a:t>
                </a:r>
              </a:p>
            </p:txBody>
          </p:sp>
        </mc:Choice>
        <mc:Fallback xmlns="">
          <p:sp>
            <p:nvSpPr>
              <p:cNvPr id="3" name="Content Placeholder 2">
                <a:extLst>
                  <a:ext uri="{FF2B5EF4-FFF2-40B4-BE49-F238E27FC236}">
                    <a16:creationId xmlns:a16="http://schemas.microsoft.com/office/drawing/2014/main" id="{69CD06C7-F555-26F3-348E-EF1C60D7E92F}"/>
                  </a:ext>
                </a:extLst>
              </p:cNvPr>
              <p:cNvSpPr>
                <a:spLocks noGrp="1" noRot="1" noChangeAspect="1" noMove="1" noResize="1" noEditPoints="1" noAdjustHandles="1" noChangeArrowheads="1" noChangeShapeType="1" noTextEdit="1"/>
              </p:cNvSpPr>
              <p:nvPr>
                <p:ph idx="1"/>
              </p:nvPr>
            </p:nvSpPr>
            <p:spPr>
              <a:xfrm>
                <a:off x="330925" y="1280160"/>
                <a:ext cx="11703419" cy="5250122"/>
              </a:xfrm>
              <a:blipFill>
                <a:blip r:embed="rId2"/>
                <a:stretch>
                  <a:fillRect l="-542" t="-1446"/>
                </a:stretch>
              </a:blipFill>
            </p:spPr>
            <p:txBody>
              <a:bodyPr/>
              <a:lstStyle/>
              <a:p>
                <a:r>
                  <a:rPr lang="en-US">
                    <a:noFill/>
                  </a:rPr>
                  <a:t> </a:t>
                </a:r>
              </a:p>
            </p:txBody>
          </p:sp>
        </mc:Fallback>
      </mc:AlternateContent>
      <p:pic>
        <p:nvPicPr>
          <p:cNvPr id="7" name="Picture 6" descr="A graph with different colored lines&#10;&#10;Description automatically generated">
            <a:extLst>
              <a:ext uri="{FF2B5EF4-FFF2-40B4-BE49-F238E27FC236}">
                <a16:creationId xmlns:a16="http://schemas.microsoft.com/office/drawing/2014/main" id="{343C968A-2922-36A1-6E3F-21AC49E8BBFB}"/>
              </a:ext>
            </a:extLst>
          </p:cNvPr>
          <p:cNvPicPr>
            <a:picLocks noChangeAspect="1"/>
          </p:cNvPicPr>
          <p:nvPr/>
        </p:nvPicPr>
        <p:blipFill>
          <a:blip r:embed="rId3"/>
          <a:stretch>
            <a:fillRect/>
          </a:stretch>
        </p:blipFill>
        <p:spPr>
          <a:xfrm>
            <a:off x="1835284" y="1795656"/>
            <a:ext cx="7141778" cy="3782184"/>
          </a:xfrm>
          <a:prstGeom prst="rect">
            <a:avLst/>
          </a:prstGeom>
        </p:spPr>
      </p:pic>
      <p:sp>
        <p:nvSpPr>
          <p:cNvPr id="8" name="TextBox 7">
            <a:extLst>
              <a:ext uri="{FF2B5EF4-FFF2-40B4-BE49-F238E27FC236}">
                <a16:creationId xmlns:a16="http://schemas.microsoft.com/office/drawing/2014/main" id="{720B7217-F110-751A-4B3E-4D0466A44E7E}"/>
              </a:ext>
            </a:extLst>
          </p:cNvPr>
          <p:cNvSpPr txBox="1"/>
          <p:nvPr/>
        </p:nvSpPr>
        <p:spPr>
          <a:xfrm>
            <a:off x="1115338" y="5963297"/>
            <a:ext cx="1920782" cy="646331"/>
          </a:xfrm>
          <a:prstGeom prst="rect">
            <a:avLst/>
          </a:prstGeom>
          <a:noFill/>
        </p:spPr>
        <p:txBody>
          <a:bodyPr wrap="none" rtlCol="0">
            <a:spAutoFit/>
          </a:bodyPr>
          <a:lstStyle/>
          <a:p>
            <a:r>
              <a:rPr lang="en-US" dirty="0">
                <a:solidFill>
                  <a:srgbClr val="FF0000"/>
                </a:solidFill>
              </a:rPr>
              <a:t>First result (Run-1)</a:t>
            </a:r>
          </a:p>
          <a:p>
            <a:r>
              <a:rPr lang="en-US" dirty="0">
                <a:solidFill>
                  <a:srgbClr val="FF0000"/>
                </a:solidFill>
              </a:rPr>
              <a:t>(published 2021)</a:t>
            </a:r>
          </a:p>
        </p:txBody>
      </p:sp>
      <p:sp>
        <p:nvSpPr>
          <p:cNvPr id="9" name="TextBox 8">
            <a:extLst>
              <a:ext uri="{FF2B5EF4-FFF2-40B4-BE49-F238E27FC236}">
                <a16:creationId xmlns:a16="http://schemas.microsoft.com/office/drawing/2014/main" id="{3C4B6E56-8592-2E28-D869-C37B2B7C6CB8}"/>
              </a:ext>
            </a:extLst>
          </p:cNvPr>
          <p:cNvSpPr txBox="1"/>
          <p:nvPr/>
        </p:nvSpPr>
        <p:spPr>
          <a:xfrm>
            <a:off x="3351431" y="5963297"/>
            <a:ext cx="2411109" cy="646331"/>
          </a:xfrm>
          <a:prstGeom prst="rect">
            <a:avLst/>
          </a:prstGeom>
          <a:noFill/>
        </p:spPr>
        <p:txBody>
          <a:bodyPr wrap="none" rtlCol="0">
            <a:spAutoFit/>
          </a:bodyPr>
          <a:lstStyle/>
          <a:p>
            <a:r>
              <a:rPr lang="en-US" dirty="0">
                <a:solidFill>
                  <a:srgbClr val="0000FF"/>
                </a:solidFill>
              </a:rPr>
              <a:t>Second result</a:t>
            </a:r>
            <a:r>
              <a:rPr lang="en-US" dirty="0">
                <a:solidFill>
                  <a:srgbClr val="00B050"/>
                </a:solidFill>
              </a:rPr>
              <a:t> </a:t>
            </a:r>
            <a:r>
              <a:rPr lang="en-US" dirty="0">
                <a:solidFill>
                  <a:srgbClr val="0000FF"/>
                </a:solidFill>
              </a:rPr>
              <a:t>(Run-2/3)</a:t>
            </a:r>
          </a:p>
          <a:p>
            <a:r>
              <a:rPr lang="en-US" dirty="0">
                <a:solidFill>
                  <a:srgbClr val="0000FF"/>
                </a:solidFill>
              </a:rPr>
              <a:t>(published 2023)</a:t>
            </a:r>
          </a:p>
        </p:txBody>
      </p:sp>
      <p:sp>
        <p:nvSpPr>
          <p:cNvPr id="10" name="TextBox 9">
            <a:extLst>
              <a:ext uri="{FF2B5EF4-FFF2-40B4-BE49-F238E27FC236}">
                <a16:creationId xmlns:a16="http://schemas.microsoft.com/office/drawing/2014/main" id="{09318433-4F21-3FDD-64F2-4EAFB42AF4EC}"/>
              </a:ext>
            </a:extLst>
          </p:cNvPr>
          <p:cNvSpPr txBox="1"/>
          <p:nvPr/>
        </p:nvSpPr>
        <p:spPr>
          <a:xfrm>
            <a:off x="6607456" y="5963297"/>
            <a:ext cx="2379369" cy="646331"/>
          </a:xfrm>
          <a:prstGeom prst="rect">
            <a:avLst/>
          </a:prstGeom>
          <a:noFill/>
        </p:spPr>
        <p:txBody>
          <a:bodyPr wrap="none" rtlCol="0">
            <a:spAutoFit/>
          </a:bodyPr>
          <a:lstStyle/>
          <a:p>
            <a:r>
              <a:rPr lang="en-US" dirty="0">
                <a:solidFill>
                  <a:srgbClr val="7030A0"/>
                </a:solidFill>
              </a:rPr>
              <a:t>Final result (Run-4/5/6)</a:t>
            </a:r>
          </a:p>
          <a:p>
            <a:r>
              <a:rPr lang="en-US" dirty="0">
                <a:solidFill>
                  <a:srgbClr val="7030A0"/>
                </a:solidFill>
              </a:rPr>
              <a:t>(anticipated 2025)</a:t>
            </a:r>
          </a:p>
        </p:txBody>
      </p:sp>
      <p:sp>
        <p:nvSpPr>
          <p:cNvPr id="13" name="TextBox 12">
            <a:extLst>
              <a:ext uri="{FF2B5EF4-FFF2-40B4-BE49-F238E27FC236}">
                <a16:creationId xmlns:a16="http://schemas.microsoft.com/office/drawing/2014/main" id="{A5255E2F-27C9-EB26-55A3-260B22AC1937}"/>
              </a:ext>
            </a:extLst>
          </p:cNvPr>
          <p:cNvSpPr txBox="1"/>
          <p:nvPr/>
        </p:nvSpPr>
        <p:spPr>
          <a:xfrm>
            <a:off x="9349561" y="1967218"/>
            <a:ext cx="2584789" cy="3139321"/>
          </a:xfrm>
          <a:prstGeom prst="rect">
            <a:avLst/>
          </a:prstGeom>
          <a:noFill/>
        </p:spPr>
        <p:txBody>
          <a:bodyPr wrap="square" rtlCol="0">
            <a:spAutoFit/>
          </a:bodyPr>
          <a:lstStyle/>
          <a:p>
            <a:r>
              <a:rPr lang="en-US" dirty="0"/>
              <a:t>Our physics operation terminated in June 2023.</a:t>
            </a:r>
          </a:p>
          <a:p>
            <a:endParaRPr lang="en-US" dirty="0"/>
          </a:p>
          <a:p>
            <a:r>
              <a:rPr lang="en-US" dirty="0"/>
              <a:t>We met the TDR </a:t>
            </a:r>
            <a:br>
              <a:rPr lang="en-US" dirty="0"/>
            </a:br>
            <a:r>
              <a:rPr lang="en-US" dirty="0"/>
              <a:t>statistics goal!</a:t>
            </a:r>
            <a:br>
              <a:rPr lang="en-US" dirty="0"/>
            </a:br>
            <a:r>
              <a:rPr lang="en-US" dirty="0"/>
              <a:t>And surpassed the systematics goal in the Run-2/3 analysis!</a:t>
            </a:r>
          </a:p>
          <a:p>
            <a:endParaRPr lang="en-US" dirty="0"/>
          </a:p>
          <a:p>
            <a:r>
              <a:rPr lang="en-US" dirty="0"/>
              <a:t>Stay tuned for the final result! (2025)</a:t>
            </a:r>
          </a:p>
        </p:txBody>
      </p:sp>
      <p:cxnSp>
        <p:nvCxnSpPr>
          <p:cNvPr id="14" name="Straight Arrow Connector 13">
            <a:extLst>
              <a:ext uri="{FF2B5EF4-FFF2-40B4-BE49-F238E27FC236}">
                <a16:creationId xmlns:a16="http://schemas.microsoft.com/office/drawing/2014/main" id="{BDF93494-0AB5-272A-C9BF-FAE378648324}"/>
              </a:ext>
            </a:extLst>
          </p:cNvPr>
          <p:cNvCxnSpPr>
            <a:cxnSpLocks/>
          </p:cNvCxnSpPr>
          <p:nvPr/>
        </p:nvCxnSpPr>
        <p:spPr>
          <a:xfrm flipH="1">
            <a:off x="2437032" y="5048732"/>
            <a:ext cx="425832" cy="914565"/>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E94A679-4407-0A36-815E-86C697F6E30A}"/>
              </a:ext>
            </a:extLst>
          </p:cNvPr>
          <p:cNvCxnSpPr>
            <a:cxnSpLocks/>
          </p:cNvCxnSpPr>
          <p:nvPr/>
        </p:nvCxnSpPr>
        <p:spPr>
          <a:xfrm>
            <a:off x="3881036" y="5316966"/>
            <a:ext cx="445362" cy="646331"/>
          </a:xfrm>
          <a:prstGeom prst="straightConnector1">
            <a:avLst/>
          </a:prstGeom>
          <a:ln w="19050">
            <a:solidFill>
              <a:srgbClr val="0000FF"/>
            </a:solidFill>
            <a:tailEnd type="triangle" w="lg" len="lg"/>
          </a:ln>
        </p:spPr>
        <p:style>
          <a:lnRef idx="1">
            <a:schemeClr val="accent1"/>
          </a:lnRef>
          <a:fillRef idx="0">
            <a:schemeClr val="accent1"/>
          </a:fillRef>
          <a:effectRef idx="0">
            <a:schemeClr val="accent1"/>
          </a:effectRef>
          <a:fontRef idx="minor">
            <a:schemeClr val="tx1"/>
          </a:fontRef>
        </p:style>
      </p:cxnSp>
      <p:sp>
        <p:nvSpPr>
          <p:cNvPr id="18" name="Right Brace 17">
            <a:extLst>
              <a:ext uri="{FF2B5EF4-FFF2-40B4-BE49-F238E27FC236}">
                <a16:creationId xmlns:a16="http://schemas.microsoft.com/office/drawing/2014/main" id="{B1C7465F-EB01-975E-5D6A-C41E0E7AE3F1}"/>
              </a:ext>
            </a:extLst>
          </p:cNvPr>
          <p:cNvSpPr/>
          <p:nvPr/>
        </p:nvSpPr>
        <p:spPr>
          <a:xfrm rot="5400000">
            <a:off x="3695914" y="4508836"/>
            <a:ext cx="340593" cy="1261694"/>
          </a:xfrm>
          <a:prstGeom prst="rightBrace">
            <a:avLst>
              <a:gd name="adj1" fmla="val 44823"/>
              <a:gd name="adj2" fmla="val 50000"/>
            </a:avLst>
          </a:pr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5A5D87FE-220C-6D96-7C15-7428E2AD24F2}"/>
              </a:ext>
            </a:extLst>
          </p:cNvPr>
          <p:cNvCxnSpPr>
            <a:cxnSpLocks/>
          </p:cNvCxnSpPr>
          <p:nvPr/>
        </p:nvCxnSpPr>
        <p:spPr>
          <a:xfrm>
            <a:off x="6441473" y="5309980"/>
            <a:ext cx="684277" cy="653317"/>
          </a:xfrm>
          <a:prstGeom prst="straightConnector1">
            <a:avLst/>
          </a:prstGeom>
          <a:ln w="19050">
            <a:solidFill>
              <a:srgbClr val="7030A0"/>
            </a:solidFill>
            <a:tailEnd type="triangle" w="lg" len="lg"/>
          </a:ln>
        </p:spPr>
        <p:style>
          <a:lnRef idx="1">
            <a:schemeClr val="accent1"/>
          </a:lnRef>
          <a:fillRef idx="0">
            <a:schemeClr val="accent1"/>
          </a:fillRef>
          <a:effectRef idx="0">
            <a:schemeClr val="accent1"/>
          </a:effectRef>
          <a:fontRef idx="minor">
            <a:schemeClr val="tx1"/>
          </a:fontRef>
        </p:style>
      </p:cxnSp>
      <p:sp>
        <p:nvSpPr>
          <p:cNvPr id="21" name="Right Brace 20">
            <a:extLst>
              <a:ext uri="{FF2B5EF4-FFF2-40B4-BE49-F238E27FC236}">
                <a16:creationId xmlns:a16="http://schemas.microsoft.com/office/drawing/2014/main" id="{CEDFB253-AF65-F902-426B-13C5FA3EC6A8}"/>
              </a:ext>
            </a:extLst>
          </p:cNvPr>
          <p:cNvSpPr/>
          <p:nvPr/>
        </p:nvSpPr>
        <p:spPr>
          <a:xfrm rot="5400000">
            <a:off x="6282985" y="3322693"/>
            <a:ext cx="340593" cy="3633982"/>
          </a:xfrm>
          <a:prstGeom prst="rightBrace">
            <a:avLst>
              <a:gd name="adj1" fmla="val 44823"/>
              <a:gd name="adj2" fmla="val 50000"/>
            </a:avLst>
          </a:prstGeom>
          <a:ln w="1905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 name="Picture 2">
            <a:extLst>
              <a:ext uri="{FF2B5EF4-FFF2-40B4-BE49-F238E27FC236}">
                <a16:creationId xmlns:a16="http://schemas.microsoft.com/office/drawing/2014/main" id="{CCBC7FA9-A394-7032-C8A3-7BD4AAA608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66374" y="2839381"/>
            <a:ext cx="527602" cy="527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111D5E30-5D49-97E0-A6C8-388C3CA510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93976" y="3641421"/>
            <a:ext cx="527602" cy="5276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47C683D-9E0B-8955-4702-DC3AF7053766}"/>
              </a:ext>
            </a:extLst>
          </p:cNvPr>
          <p:cNvSpPr/>
          <p:nvPr/>
        </p:nvSpPr>
        <p:spPr>
          <a:xfrm>
            <a:off x="8387255" y="4267200"/>
            <a:ext cx="346842" cy="231228"/>
          </a:xfrm>
          <a:prstGeom prst="rect">
            <a:avLst/>
          </a:prstGeom>
          <a:solidFill>
            <a:srgbClr val="ED7D31">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32A69654-ADF6-4734-69FD-542DEE6F7CE1}"/>
              </a:ext>
            </a:extLst>
          </p:cNvPr>
          <p:cNvSpPr txBox="1"/>
          <p:nvPr/>
        </p:nvSpPr>
        <p:spPr>
          <a:xfrm>
            <a:off x="8298816" y="4498428"/>
            <a:ext cx="688009" cy="261610"/>
          </a:xfrm>
          <a:prstGeom prst="rect">
            <a:avLst/>
          </a:prstGeom>
          <a:noFill/>
        </p:spPr>
        <p:txBody>
          <a:bodyPr wrap="none" rtlCol="0">
            <a:spAutoFit/>
          </a:bodyPr>
          <a:lstStyle/>
          <a:p>
            <a:r>
              <a:rPr lang="en-US" sz="1050" dirty="0">
                <a:solidFill>
                  <a:schemeClr val="accent2"/>
                </a:solidFill>
              </a:rPr>
              <a:t>TDR goal</a:t>
            </a:r>
          </a:p>
        </p:txBody>
      </p:sp>
    </p:spTree>
    <p:extLst>
      <p:ext uri="{BB962C8B-B14F-4D97-AF65-F5344CB8AC3E}">
        <p14:creationId xmlns:p14="http://schemas.microsoft.com/office/powerpoint/2010/main" val="20078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936E1-A1DE-A996-0E89-4EBA805728D2}"/>
              </a:ext>
            </a:extLst>
          </p:cNvPr>
          <p:cNvSpPr>
            <a:spLocks noGrp="1"/>
          </p:cNvSpPr>
          <p:nvPr>
            <p:ph type="title"/>
          </p:nvPr>
        </p:nvSpPr>
        <p:spPr/>
        <p:txBody>
          <a:bodyPr/>
          <a:lstStyle/>
          <a:p>
            <a:r>
              <a:rPr lang="en-US" dirty="0"/>
              <a:t>Experimental Overview</a:t>
            </a:r>
          </a:p>
        </p:txBody>
      </p:sp>
      <p:pic>
        <p:nvPicPr>
          <p:cNvPr id="4" name="그림 1">
            <a:extLst>
              <a:ext uri="{FF2B5EF4-FFF2-40B4-BE49-F238E27FC236}">
                <a16:creationId xmlns:a16="http://schemas.microsoft.com/office/drawing/2014/main" id="{95A7BAC7-50ED-CFE1-76E9-AC626C44ADE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361" t="1062" r="7873" b="2712"/>
          <a:stretch/>
        </p:blipFill>
        <p:spPr>
          <a:xfrm>
            <a:off x="136879" y="1291642"/>
            <a:ext cx="6486526" cy="5093540"/>
          </a:xfrm>
          <a:prstGeom prst="rect">
            <a:avLst/>
          </a:prstGeom>
        </p:spPr>
      </p:pic>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94FA7CCB-722B-4641-E8CC-B4F5BC11D823}"/>
                  </a:ext>
                </a:extLst>
              </p:cNvPr>
              <p:cNvSpPr>
                <a:spLocks noGrp="1"/>
              </p:cNvSpPr>
              <p:nvPr>
                <p:ph idx="1"/>
              </p:nvPr>
            </p:nvSpPr>
            <p:spPr>
              <a:xfrm>
                <a:off x="6680929" y="1291642"/>
                <a:ext cx="5511071" cy="5238640"/>
              </a:xfrm>
            </p:spPr>
            <p:txBody>
              <a:bodyPr>
                <a:noAutofit/>
              </a:bodyPr>
              <a:lstStyle/>
              <a:p>
                <a:r>
                  <a:rPr lang="en-US" sz="2000" dirty="0"/>
                  <a:t>Muons are stored in the storage ring (</a:t>
                </a:r>
                <a14:m>
                  <m:oMath xmlns:m="http://schemas.openxmlformats.org/officeDocument/2006/math">
                    <m:r>
                      <a:rPr lang="en-US" sz="2000" b="0" i="1" smtClean="0">
                        <a:latin typeface="Cambria Math" panose="02040503050406030204" pitchFamily="18" charset="0"/>
                      </a:rPr>
                      <m:t>~</m:t>
                    </m:r>
                  </m:oMath>
                </a14:m>
                <a:r>
                  <a:rPr lang="en-US" sz="2000" dirty="0"/>
                  <a:t>15 m diameter) under a 1.5 T homogeneous magnetic field.</a:t>
                </a:r>
              </a:p>
              <a:p>
                <a:endParaRPr lang="en-US" sz="2000" dirty="0"/>
              </a:p>
              <a:p>
                <a:r>
                  <a:rPr lang="en-US" sz="2000" dirty="0"/>
                  <a:t>Muon spins </a:t>
                </a:r>
                <a:r>
                  <a:rPr lang="en-US" sz="2000" dirty="0" err="1"/>
                  <a:t>precess</a:t>
                </a:r>
                <a:r>
                  <a:rPr lang="en-US" sz="2000" dirty="0"/>
                  <a:t> under the magnetic field:</a:t>
                </a:r>
              </a:p>
            </p:txBody>
          </p:sp>
        </mc:Choice>
        <mc:Fallback xmlns="">
          <p:sp>
            <p:nvSpPr>
              <p:cNvPr id="7" name="Content Placeholder 2">
                <a:extLst>
                  <a:ext uri="{FF2B5EF4-FFF2-40B4-BE49-F238E27FC236}">
                    <a16:creationId xmlns:a16="http://schemas.microsoft.com/office/drawing/2014/main" id="{94FA7CCB-722B-4641-E8CC-B4F5BC11D823}"/>
                  </a:ext>
                </a:extLst>
              </p:cNvPr>
              <p:cNvSpPr>
                <a:spLocks noGrp="1" noRot="1" noChangeAspect="1" noMove="1" noResize="1" noEditPoints="1" noAdjustHandles="1" noChangeArrowheads="1" noChangeShapeType="1" noTextEdit="1"/>
              </p:cNvSpPr>
              <p:nvPr>
                <p:ph idx="1"/>
              </p:nvPr>
            </p:nvSpPr>
            <p:spPr>
              <a:xfrm>
                <a:off x="6680929" y="1291642"/>
                <a:ext cx="5511071" cy="5238640"/>
              </a:xfrm>
              <a:blipFill>
                <a:blip r:embed="rId3"/>
                <a:stretch>
                  <a:fillRect l="-920" t="-1208"/>
                </a:stretch>
              </a:blipFill>
            </p:spPr>
            <p:txBody>
              <a:bodyPr/>
              <a:lstStyle/>
              <a:p>
                <a:r>
                  <a:rPr lang="en-US">
                    <a:noFill/>
                  </a:rPr>
                  <a:t> </a:t>
                </a:r>
              </a:p>
            </p:txBody>
          </p:sp>
        </mc:Fallback>
      </mc:AlternateContent>
      <p:grpSp>
        <p:nvGrpSpPr>
          <p:cNvPr id="8" name="Group 7">
            <a:extLst>
              <a:ext uri="{FF2B5EF4-FFF2-40B4-BE49-F238E27FC236}">
                <a16:creationId xmlns:a16="http://schemas.microsoft.com/office/drawing/2014/main" id="{375C83A5-EA09-B51F-6ECB-D6942AF9408D}"/>
              </a:ext>
            </a:extLst>
          </p:cNvPr>
          <p:cNvGrpSpPr/>
          <p:nvPr/>
        </p:nvGrpSpPr>
        <p:grpSpPr>
          <a:xfrm>
            <a:off x="1992424" y="1124549"/>
            <a:ext cx="1987571" cy="1063492"/>
            <a:chOff x="1992424" y="1124549"/>
            <a:chExt cx="1987571" cy="1063492"/>
          </a:xfrm>
        </p:grpSpPr>
        <p:sp>
          <p:nvSpPr>
            <p:cNvPr id="9" name="화살표: 오른쪽 9">
              <a:extLst>
                <a:ext uri="{FF2B5EF4-FFF2-40B4-BE49-F238E27FC236}">
                  <a16:creationId xmlns:a16="http://schemas.microsoft.com/office/drawing/2014/main" id="{987A31AC-25CE-2CD8-AAD7-8FEF5864A15A}"/>
                </a:ext>
              </a:extLst>
            </p:cNvPr>
            <p:cNvSpPr/>
            <p:nvPr/>
          </p:nvSpPr>
          <p:spPr>
            <a:xfrm rot="1998005">
              <a:off x="2373431" y="1742578"/>
              <a:ext cx="1606564" cy="445463"/>
            </a:xfrm>
            <a:prstGeom prst="rightArrow">
              <a:avLst/>
            </a:prstGeom>
            <a:solidFill>
              <a:schemeClr val="accent2">
                <a:alpha val="6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nvGrpSpPr>
            <p:cNvPr id="10" name="그룹 10">
              <a:extLst>
                <a:ext uri="{FF2B5EF4-FFF2-40B4-BE49-F238E27FC236}">
                  <a16:creationId xmlns:a16="http://schemas.microsoft.com/office/drawing/2014/main" id="{9E5ED7DB-4164-2942-F31E-D872910FB867}"/>
                </a:ext>
              </a:extLst>
            </p:cNvPr>
            <p:cNvGrpSpPr/>
            <p:nvPr/>
          </p:nvGrpSpPr>
          <p:grpSpPr>
            <a:xfrm>
              <a:off x="1992424" y="1124549"/>
              <a:ext cx="569258" cy="479123"/>
              <a:chOff x="1941657" y="877733"/>
              <a:chExt cx="569258" cy="479123"/>
            </a:xfrm>
          </p:grpSpPr>
          <p:sp>
            <p:nvSpPr>
              <p:cNvPr id="11" name="타원 11">
                <a:extLst>
                  <a:ext uri="{FF2B5EF4-FFF2-40B4-BE49-F238E27FC236}">
                    <a16:creationId xmlns:a16="http://schemas.microsoft.com/office/drawing/2014/main" id="{0BC9358D-29D5-B60B-649E-73040B3F9055}"/>
                  </a:ext>
                </a:extLst>
              </p:cNvPr>
              <p:cNvSpPr/>
              <p:nvPr/>
            </p:nvSpPr>
            <p:spPr>
              <a:xfrm>
                <a:off x="1951182" y="877733"/>
                <a:ext cx="479123" cy="479123"/>
              </a:xfrm>
              <a:prstGeom prst="ellipse">
                <a:avLst/>
              </a:prstGeom>
              <a:solidFill>
                <a:schemeClr val="accent2">
                  <a:lumMod val="40000"/>
                  <a:lumOff val="60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00" dirty="0">
                  <a:solidFill>
                    <a:schemeClr val="tx1"/>
                  </a:solidFill>
                </a:endParaRPr>
              </a:p>
            </p:txBody>
          </p:sp>
          <mc:AlternateContent xmlns:mc="http://schemas.openxmlformats.org/markup-compatibility/2006" xmlns:a14="http://schemas.microsoft.com/office/drawing/2010/main">
            <mc:Choice Requires="a14">
              <p:sp>
                <p:nvSpPr>
                  <p:cNvPr id="12" name="직사각형 12">
                    <a:extLst>
                      <a:ext uri="{FF2B5EF4-FFF2-40B4-BE49-F238E27FC236}">
                        <a16:creationId xmlns:a16="http://schemas.microsoft.com/office/drawing/2014/main" id="{364E533A-026F-A800-3ED8-A75743E81508}"/>
                      </a:ext>
                    </a:extLst>
                  </p:cNvPr>
                  <p:cNvSpPr/>
                  <p:nvPr/>
                </p:nvSpPr>
                <p:spPr>
                  <a:xfrm>
                    <a:off x="1941657" y="885492"/>
                    <a:ext cx="569258"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ko-KR" sz="2000" b="0" i="1" smtClean="0">
                                  <a:solidFill>
                                    <a:schemeClr val="tx1"/>
                                  </a:solidFill>
                                  <a:latin typeface="Cambria Math" panose="02040503050406030204" pitchFamily="18" charset="0"/>
                                </a:rPr>
                              </m:ctrlPr>
                            </m:sSupPr>
                            <m:e>
                              <m:r>
                                <a:rPr lang="en-US" altLang="ko-KR" sz="2000" b="0" i="1" smtClean="0">
                                  <a:solidFill>
                                    <a:schemeClr val="tx1"/>
                                  </a:solidFill>
                                  <a:latin typeface="Cambria Math" panose="02040503050406030204" pitchFamily="18" charset="0"/>
                                </a:rPr>
                                <m:t>𝜇</m:t>
                              </m:r>
                            </m:e>
                            <m:sup>
                              <m:r>
                                <a:rPr lang="en-US" altLang="ko-KR" sz="2000" b="0" i="1" smtClean="0">
                                  <a:solidFill>
                                    <a:schemeClr val="tx1"/>
                                  </a:solidFill>
                                  <a:latin typeface="Cambria Math" panose="02040503050406030204" pitchFamily="18" charset="0"/>
                                </a:rPr>
                                <m:t>+</m:t>
                              </m:r>
                            </m:sup>
                          </m:sSup>
                        </m:oMath>
                      </m:oMathPara>
                    </a14:m>
                    <a:endParaRPr lang="ko-KR" altLang="en-US" sz="2000" dirty="0"/>
                  </a:p>
                </p:txBody>
              </p:sp>
            </mc:Choice>
            <mc:Fallback xmlns="">
              <p:sp>
                <p:nvSpPr>
                  <p:cNvPr id="38" name="직사각형 37">
                    <a:extLst>
                      <a:ext uri="{FF2B5EF4-FFF2-40B4-BE49-F238E27FC236}">
                        <a16:creationId xmlns:a16="http://schemas.microsoft.com/office/drawing/2014/main" id="{D9BC82BB-9FA3-4458-8553-C5D10A114E75}"/>
                      </a:ext>
                    </a:extLst>
                  </p:cNvPr>
                  <p:cNvSpPr>
                    <a:spLocks noRot="1" noChangeAspect="1" noMove="1" noResize="1" noEditPoints="1" noAdjustHandles="1" noChangeArrowheads="1" noChangeShapeType="1" noTextEdit="1"/>
                  </p:cNvSpPr>
                  <p:nvPr/>
                </p:nvSpPr>
                <p:spPr>
                  <a:xfrm>
                    <a:off x="1941657" y="885492"/>
                    <a:ext cx="569258" cy="400110"/>
                  </a:xfrm>
                  <a:prstGeom prst="rect">
                    <a:avLst/>
                  </a:prstGeom>
                  <a:blipFill>
                    <a:blip r:embed="rId6"/>
                    <a:stretch>
                      <a:fillRect b="-9231"/>
                    </a:stretch>
                  </a:blipFill>
                </p:spPr>
                <p:txBody>
                  <a:bodyPr/>
                  <a:lstStyle/>
                  <a:p>
                    <a:r>
                      <a:rPr lang="ko-KR" altLang="en-US">
                        <a:noFill/>
                      </a:rPr>
                      <a:t> </a:t>
                    </a:r>
                  </a:p>
                </p:txBody>
              </p:sp>
            </mc:Fallback>
          </mc:AlternateContent>
        </p:grpSp>
      </p:grpSp>
      <p:pic>
        <p:nvPicPr>
          <p:cNvPr id="3" name="Picture 2" descr="A diagram of a spinning wheel&#10;&#10;Description automatically generated">
            <a:extLst>
              <a:ext uri="{FF2B5EF4-FFF2-40B4-BE49-F238E27FC236}">
                <a16:creationId xmlns:a16="http://schemas.microsoft.com/office/drawing/2014/main" id="{7D0FA4B3-0B11-4F21-CA99-5AFECFA99B3D}"/>
              </a:ext>
            </a:extLst>
          </p:cNvPr>
          <p:cNvPicPr>
            <a:picLocks noChangeAspect="1"/>
          </p:cNvPicPr>
          <p:nvPr/>
        </p:nvPicPr>
        <p:blipFill rotWithShape="1">
          <a:blip r:embed="rId7"/>
          <a:srcRect l="10848" t="3491" r="12053" b="6494"/>
          <a:stretch/>
        </p:blipFill>
        <p:spPr>
          <a:xfrm>
            <a:off x="7687817" y="3023964"/>
            <a:ext cx="3547742" cy="3550246"/>
          </a:xfrm>
          <a:prstGeom prst="rect">
            <a:avLst/>
          </a:prstGeom>
        </p:spPr>
      </p:pic>
    </p:spTree>
    <p:extLst>
      <p:ext uri="{BB962C8B-B14F-4D97-AF65-F5344CB8AC3E}">
        <p14:creationId xmlns:p14="http://schemas.microsoft.com/office/powerpoint/2010/main" val="4484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936E1-A1DE-A996-0E89-4EBA805728D2}"/>
              </a:ext>
            </a:extLst>
          </p:cNvPr>
          <p:cNvSpPr>
            <a:spLocks noGrp="1"/>
          </p:cNvSpPr>
          <p:nvPr>
            <p:ph type="title"/>
          </p:nvPr>
        </p:nvSpPr>
        <p:spPr/>
        <p:txBody>
          <a:bodyPr/>
          <a:lstStyle/>
          <a:p>
            <a:r>
              <a:rPr lang="en-US" dirty="0"/>
              <a:t>Experimental Overview</a:t>
            </a:r>
          </a:p>
        </p:txBody>
      </p:sp>
      <p:pic>
        <p:nvPicPr>
          <p:cNvPr id="4" name="그림 1">
            <a:extLst>
              <a:ext uri="{FF2B5EF4-FFF2-40B4-BE49-F238E27FC236}">
                <a16:creationId xmlns:a16="http://schemas.microsoft.com/office/drawing/2014/main" id="{95A7BAC7-50ED-CFE1-76E9-AC626C44AD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361" t="1062" r="7873" b="2712"/>
          <a:stretch/>
        </p:blipFill>
        <p:spPr>
          <a:xfrm>
            <a:off x="136879" y="1291642"/>
            <a:ext cx="6486526" cy="5093540"/>
          </a:xfrm>
          <a:prstGeom prst="rect">
            <a:avLst/>
          </a:prstGeom>
        </p:spPr>
      </p:pic>
      <p:grpSp>
        <p:nvGrpSpPr>
          <p:cNvPr id="8" name="Group 7">
            <a:extLst>
              <a:ext uri="{FF2B5EF4-FFF2-40B4-BE49-F238E27FC236}">
                <a16:creationId xmlns:a16="http://schemas.microsoft.com/office/drawing/2014/main" id="{375C83A5-EA09-B51F-6ECB-D6942AF9408D}"/>
              </a:ext>
            </a:extLst>
          </p:cNvPr>
          <p:cNvGrpSpPr/>
          <p:nvPr/>
        </p:nvGrpSpPr>
        <p:grpSpPr>
          <a:xfrm>
            <a:off x="1992424" y="1124549"/>
            <a:ext cx="1987571" cy="1063492"/>
            <a:chOff x="1992424" y="1124549"/>
            <a:chExt cx="1987571" cy="1063492"/>
          </a:xfrm>
        </p:grpSpPr>
        <p:sp>
          <p:nvSpPr>
            <p:cNvPr id="9" name="화살표: 오른쪽 9">
              <a:extLst>
                <a:ext uri="{FF2B5EF4-FFF2-40B4-BE49-F238E27FC236}">
                  <a16:creationId xmlns:a16="http://schemas.microsoft.com/office/drawing/2014/main" id="{987A31AC-25CE-2CD8-AAD7-8FEF5864A15A}"/>
                </a:ext>
              </a:extLst>
            </p:cNvPr>
            <p:cNvSpPr/>
            <p:nvPr/>
          </p:nvSpPr>
          <p:spPr>
            <a:xfrm rot="1998005">
              <a:off x="2373431" y="1742578"/>
              <a:ext cx="1606564" cy="445463"/>
            </a:xfrm>
            <a:prstGeom prst="rightArrow">
              <a:avLst/>
            </a:prstGeom>
            <a:solidFill>
              <a:schemeClr val="accent2">
                <a:alpha val="6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nvGrpSpPr>
            <p:cNvPr id="10" name="그룹 10">
              <a:extLst>
                <a:ext uri="{FF2B5EF4-FFF2-40B4-BE49-F238E27FC236}">
                  <a16:creationId xmlns:a16="http://schemas.microsoft.com/office/drawing/2014/main" id="{9E5ED7DB-4164-2942-F31E-D872910FB867}"/>
                </a:ext>
              </a:extLst>
            </p:cNvPr>
            <p:cNvGrpSpPr/>
            <p:nvPr/>
          </p:nvGrpSpPr>
          <p:grpSpPr>
            <a:xfrm>
              <a:off x="1992424" y="1124549"/>
              <a:ext cx="569258" cy="479123"/>
              <a:chOff x="1941657" y="877733"/>
              <a:chExt cx="569258" cy="479123"/>
            </a:xfrm>
          </p:grpSpPr>
          <p:sp>
            <p:nvSpPr>
              <p:cNvPr id="11" name="타원 11">
                <a:extLst>
                  <a:ext uri="{FF2B5EF4-FFF2-40B4-BE49-F238E27FC236}">
                    <a16:creationId xmlns:a16="http://schemas.microsoft.com/office/drawing/2014/main" id="{0BC9358D-29D5-B60B-649E-73040B3F9055}"/>
                  </a:ext>
                </a:extLst>
              </p:cNvPr>
              <p:cNvSpPr/>
              <p:nvPr/>
            </p:nvSpPr>
            <p:spPr>
              <a:xfrm>
                <a:off x="1951182" y="877733"/>
                <a:ext cx="479123" cy="479123"/>
              </a:xfrm>
              <a:prstGeom prst="ellipse">
                <a:avLst/>
              </a:prstGeom>
              <a:solidFill>
                <a:schemeClr val="accent2">
                  <a:lumMod val="40000"/>
                  <a:lumOff val="60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00" dirty="0">
                  <a:solidFill>
                    <a:schemeClr val="tx1"/>
                  </a:solidFill>
                </a:endParaRPr>
              </a:p>
            </p:txBody>
          </p:sp>
          <mc:AlternateContent xmlns:mc="http://schemas.openxmlformats.org/markup-compatibility/2006" xmlns:a14="http://schemas.microsoft.com/office/drawing/2010/main">
            <mc:Choice Requires="a14">
              <p:sp>
                <p:nvSpPr>
                  <p:cNvPr id="12" name="직사각형 12">
                    <a:extLst>
                      <a:ext uri="{FF2B5EF4-FFF2-40B4-BE49-F238E27FC236}">
                        <a16:creationId xmlns:a16="http://schemas.microsoft.com/office/drawing/2014/main" id="{364E533A-026F-A800-3ED8-A75743E81508}"/>
                      </a:ext>
                    </a:extLst>
                  </p:cNvPr>
                  <p:cNvSpPr/>
                  <p:nvPr/>
                </p:nvSpPr>
                <p:spPr>
                  <a:xfrm>
                    <a:off x="1941657" y="885492"/>
                    <a:ext cx="569258"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ko-KR" sz="2000" b="0" i="1" smtClean="0">
                                  <a:solidFill>
                                    <a:schemeClr val="tx1"/>
                                  </a:solidFill>
                                  <a:latin typeface="Cambria Math" panose="02040503050406030204" pitchFamily="18" charset="0"/>
                                </a:rPr>
                              </m:ctrlPr>
                            </m:sSupPr>
                            <m:e>
                              <m:r>
                                <a:rPr lang="en-US" altLang="ko-KR" sz="2000" b="0" i="1" smtClean="0">
                                  <a:solidFill>
                                    <a:schemeClr val="tx1"/>
                                  </a:solidFill>
                                  <a:latin typeface="Cambria Math" panose="02040503050406030204" pitchFamily="18" charset="0"/>
                                </a:rPr>
                                <m:t>𝜇</m:t>
                              </m:r>
                            </m:e>
                            <m:sup>
                              <m:r>
                                <a:rPr lang="en-US" altLang="ko-KR" sz="2000" b="0" i="1" smtClean="0">
                                  <a:solidFill>
                                    <a:schemeClr val="tx1"/>
                                  </a:solidFill>
                                  <a:latin typeface="Cambria Math" panose="02040503050406030204" pitchFamily="18" charset="0"/>
                                </a:rPr>
                                <m:t>+</m:t>
                              </m:r>
                            </m:sup>
                          </m:sSup>
                        </m:oMath>
                      </m:oMathPara>
                    </a14:m>
                    <a:endParaRPr lang="ko-KR" altLang="en-US" sz="2000" dirty="0"/>
                  </a:p>
                </p:txBody>
              </p:sp>
            </mc:Choice>
            <mc:Fallback xmlns="">
              <p:sp>
                <p:nvSpPr>
                  <p:cNvPr id="38" name="직사각형 37">
                    <a:extLst>
                      <a:ext uri="{FF2B5EF4-FFF2-40B4-BE49-F238E27FC236}">
                        <a16:creationId xmlns:a16="http://schemas.microsoft.com/office/drawing/2014/main" id="{D9BC82BB-9FA3-4458-8553-C5D10A114E75}"/>
                      </a:ext>
                    </a:extLst>
                  </p:cNvPr>
                  <p:cNvSpPr>
                    <a:spLocks noRot="1" noChangeAspect="1" noMove="1" noResize="1" noEditPoints="1" noAdjustHandles="1" noChangeArrowheads="1" noChangeShapeType="1" noTextEdit="1"/>
                  </p:cNvSpPr>
                  <p:nvPr/>
                </p:nvSpPr>
                <p:spPr>
                  <a:xfrm>
                    <a:off x="1941657" y="885492"/>
                    <a:ext cx="569258" cy="400110"/>
                  </a:xfrm>
                  <a:prstGeom prst="rect">
                    <a:avLst/>
                  </a:prstGeom>
                  <a:blipFill>
                    <a:blip r:embed="rId6"/>
                    <a:stretch>
                      <a:fillRect b="-9231"/>
                    </a:stretch>
                  </a:blipFill>
                </p:spPr>
                <p:txBody>
                  <a:bodyPr/>
                  <a:lstStyle/>
                  <a:p>
                    <a:r>
                      <a:rPr lang="ko-KR" altLang="en-US">
                        <a:noFill/>
                      </a:rPr>
                      <a:t> </a:t>
                    </a:r>
                  </a:p>
                </p:txBody>
              </p:sp>
            </mc:Fallback>
          </mc:AlternateContent>
        </p:grpSp>
      </p:grpSp>
      <p:grpSp>
        <p:nvGrpSpPr>
          <p:cNvPr id="30" name="Group 29">
            <a:extLst>
              <a:ext uri="{FF2B5EF4-FFF2-40B4-BE49-F238E27FC236}">
                <a16:creationId xmlns:a16="http://schemas.microsoft.com/office/drawing/2014/main" id="{777E7ACF-E388-1D9E-05C3-BC9A6E8582F3}"/>
              </a:ext>
            </a:extLst>
          </p:cNvPr>
          <p:cNvGrpSpPr/>
          <p:nvPr/>
        </p:nvGrpSpPr>
        <p:grpSpPr>
          <a:xfrm>
            <a:off x="6970108" y="3531477"/>
            <a:ext cx="4990664" cy="2175616"/>
            <a:chOff x="1098550" y="2038350"/>
            <a:chExt cx="6985000" cy="3048000"/>
          </a:xfrm>
        </p:grpSpPr>
        <p:sp>
          <p:nvSpPr>
            <p:cNvPr id="31" name="Rounded Rectangle 30">
              <a:extLst>
                <a:ext uri="{FF2B5EF4-FFF2-40B4-BE49-F238E27FC236}">
                  <a16:creationId xmlns:a16="http://schemas.microsoft.com/office/drawing/2014/main" id="{E7792BC4-454D-D15D-8E6B-3CA2C1D5DFC1}"/>
                </a:ext>
              </a:extLst>
            </p:cNvPr>
            <p:cNvSpPr/>
            <p:nvPr/>
          </p:nvSpPr>
          <p:spPr>
            <a:xfrm>
              <a:off x="1098550" y="2038350"/>
              <a:ext cx="6985000" cy="3048000"/>
            </a:xfrm>
            <a:prstGeom prst="roundRect">
              <a:avLst/>
            </a:prstGeom>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dirty="0"/>
            </a:p>
          </p:txBody>
        </p:sp>
        <p:pic>
          <p:nvPicPr>
            <p:cNvPr id="32" name="Picture 31" descr="TP_tmp.png">
              <a:extLst>
                <a:ext uri="{FF2B5EF4-FFF2-40B4-BE49-F238E27FC236}">
                  <a16:creationId xmlns:a16="http://schemas.microsoft.com/office/drawing/2014/main" id="{FF45F0EA-4FF0-0101-EAE4-77E98F59A5E4}"/>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a:ext>
              </a:extLst>
            </a:blip>
            <a:stretch>
              <a:fillRect/>
            </a:stretch>
          </p:blipFill>
          <p:spPr bwMode="auto">
            <a:xfrm>
              <a:off x="2404894" y="3004141"/>
              <a:ext cx="4181813" cy="958332"/>
            </a:xfrm>
            <a:prstGeom prst="rect">
              <a:avLst/>
            </a:prstGeom>
            <a:noFill/>
            <a:ln/>
            <a:effectLst/>
            <a:extLst>
              <a:ext uri="{909E8E84-426E-40dd-AFC4-6F175D3DCCD1}">
                <a14:hiddenFill xmlns="" xmlns:a14="http://schemas.microsoft.com/office/drawing/2010/main">
                  <a:pattFill prst="pct5">
                    <a:fgClr>
                      <a:srgbClr val="FFFFFF">
                        <a:alpha val="0"/>
                      </a:srgbClr>
                    </a:fgClr>
                    <a:bgClr>
                      <a:srgbClr val="FFFFFF">
                        <a:alpha val="0"/>
                      </a:srgbClr>
                    </a:bgClr>
                  </a:pattFill>
                </a14:hiddenFill>
              </a:ext>
              <a:ext uri="{AF507438-7753-43e0-B8FC-AC1667EBCBE1}">
                <a14:hiddenEffects xmlns="" xmlns:a14="http://schemas.microsoft.com/office/drawing/2010/main">
                  <a:effectLst>
                    <a:outerShdw blurRad="63500" dist="37357" dir="2700000" rotWithShape="0">
                      <a:scrgbClr r="0" g="0" b="0"/>
                    </a:outerShdw>
                  </a:effectLst>
                </a14:hiddenEffects>
              </a:ext>
              <a:ext uri="{31F19639-BCED-4a60-ADC4-E9642A236FB7}">
                <a14:hiddenScene3d xmlns="" xmlns:a14="http://schemas.microsoft.com/office/drawing/2010/main">
                  <a:camera prst="orthographicFront">
                    <a:rot lat="0" lon="0" rev="0"/>
                  </a:camera>
                  <a:lightRig rig="threePt" dir="t">
                    <a:rot lat="0" lon="0" rev="0"/>
                  </a:lightRig>
                </a14:hiddenScene3d>
              </a:ext>
              <a:ext uri="{E45631CC-5BF2-4c18-A39C-3461C7D3F71A}">
                <a14:hiddenSp3d xmlns="" xmlns:a14="http://schemas.microsoft.com/office/drawing/2010/main" extrusionH="457200">
                  <a:contourClr>
                    <a:srgbClr val="000000"/>
                  </a:contourClr>
                </a14:hiddenSp3d>
              </a:ext>
              <a:ext uri="{53640926-AAD7-44d8-BBD7-CCE9431645EC}">
                <a14:shadowObscured xmlns="" xmlns:a14="http://schemas.microsoft.com/office/drawing/2010/main"/>
              </a:ext>
            </a:extLst>
          </p:spPr>
        </p:pic>
        <p:sp>
          <p:nvSpPr>
            <p:cNvPr id="33" name="TextBox 32">
              <a:extLst>
                <a:ext uri="{FF2B5EF4-FFF2-40B4-BE49-F238E27FC236}">
                  <a16:creationId xmlns:a16="http://schemas.microsoft.com/office/drawing/2014/main" id="{C4FE7383-3874-AF26-0005-804FCDE1BF04}"/>
                </a:ext>
              </a:extLst>
            </p:cNvPr>
            <p:cNvSpPr txBox="1"/>
            <p:nvPr/>
          </p:nvSpPr>
          <p:spPr>
            <a:xfrm>
              <a:off x="3626089" y="2395709"/>
              <a:ext cx="1301066" cy="483504"/>
            </a:xfrm>
            <a:prstGeom prst="rect">
              <a:avLst/>
            </a:prstGeom>
            <a:noFill/>
          </p:spPr>
          <p:txBody>
            <a:bodyPr wrap="none" rtlCol="0">
              <a:spAutoFit/>
            </a:bodyPr>
            <a:lstStyle/>
            <a:p>
              <a:pPr algn="l"/>
              <a:r>
                <a:rPr lang="en-US" sz="1600" dirty="0">
                  <a:solidFill>
                    <a:srgbClr val="2E5286"/>
                  </a:solidFill>
                  <a:latin typeface="Calibri Light" panose="020F0302020204030204" pitchFamily="34" charset="0"/>
                </a:rPr>
                <a:t>Measure</a:t>
              </a:r>
            </a:p>
          </p:txBody>
        </p:sp>
        <p:sp>
          <p:nvSpPr>
            <p:cNvPr id="34" name="Oval 33">
              <a:extLst>
                <a:ext uri="{FF2B5EF4-FFF2-40B4-BE49-F238E27FC236}">
                  <a16:creationId xmlns:a16="http://schemas.microsoft.com/office/drawing/2014/main" id="{B6F07D28-51E2-E885-99EB-09D1B9AAA600}"/>
                </a:ext>
              </a:extLst>
            </p:cNvPr>
            <p:cNvSpPr/>
            <p:nvPr/>
          </p:nvSpPr>
          <p:spPr>
            <a:xfrm>
              <a:off x="6188851" y="2900735"/>
              <a:ext cx="487015" cy="561258"/>
            </a:xfrm>
            <a:prstGeom prst="ellipse">
              <a:avLst/>
            </a:prstGeom>
            <a:noFill/>
            <a:ln>
              <a:solidFill>
                <a:srgbClr val="2E528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35" name="Oval 34">
              <a:extLst>
                <a:ext uri="{FF2B5EF4-FFF2-40B4-BE49-F238E27FC236}">
                  <a16:creationId xmlns:a16="http://schemas.microsoft.com/office/drawing/2014/main" id="{A73875B2-F044-9639-01BD-43FC1875ECC1}"/>
                </a:ext>
              </a:extLst>
            </p:cNvPr>
            <p:cNvSpPr/>
            <p:nvPr/>
          </p:nvSpPr>
          <p:spPr>
            <a:xfrm>
              <a:off x="2376491" y="3259863"/>
              <a:ext cx="544644" cy="561258"/>
            </a:xfrm>
            <a:prstGeom prst="ellipse">
              <a:avLst/>
            </a:prstGeom>
            <a:noFill/>
            <a:ln>
              <a:solidFill>
                <a:srgbClr val="2E528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cxnSp>
          <p:nvCxnSpPr>
            <p:cNvPr id="36" name="Straight Connector 35">
              <a:extLst>
                <a:ext uri="{FF2B5EF4-FFF2-40B4-BE49-F238E27FC236}">
                  <a16:creationId xmlns:a16="http://schemas.microsoft.com/office/drawing/2014/main" id="{CFED06A5-90A2-95B9-1472-3F82876A93A7}"/>
                </a:ext>
              </a:extLst>
            </p:cNvPr>
            <p:cNvCxnSpPr>
              <a:cxnSpLocks/>
              <a:endCxn id="35" idx="7"/>
            </p:cNvCxnSpPr>
            <p:nvPr/>
          </p:nvCxnSpPr>
          <p:spPr>
            <a:xfrm flipH="1">
              <a:off x="2841374" y="2822118"/>
              <a:ext cx="779852" cy="519939"/>
            </a:xfrm>
            <a:prstGeom prst="line">
              <a:avLst/>
            </a:prstGeom>
            <a:ln w="28575">
              <a:solidFill>
                <a:srgbClr val="2E5286"/>
              </a:solidFill>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90120117-4B5B-A4EE-B563-2FB77DEAA1A3}"/>
                </a:ext>
              </a:extLst>
            </p:cNvPr>
            <p:cNvCxnSpPr>
              <a:cxnSpLocks/>
              <a:endCxn id="34" idx="1"/>
            </p:cNvCxnSpPr>
            <p:nvPr/>
          </p:nvCxnSpPr>
          <p:spPr>
            <a:xfrm>
              <a:off x="5022039" y="2715610"/>
              <a:ext cx="1238133" cy="267319"/>
            </a:xfrm>
            <a:prstGeom prst="line">
              <a:avLst/>
            </a:prstGeom>
            <a:ln w="28575">
              <a:solidFill>
                <a:srgbClr val="2E5286"/>
              </a:solidFill>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38" name="TextBox 37">
              <a:extLst>
                <a:ext uri="{FF2B5EF4-FFF2-40B4-BE49-F238E27FC236}">
                  <a16:creationId xmlns:a16="http://schemas.microsoft.com/office/drawing/2014/main" id="{3C4274A7-AC9B-36DA-4543-06F3BB185728}"/>
                </a:ext>
              </a:extLst>
            </p:cNvPr>
            <p:cNvSpPr txBox="1"/>
            <p:nvPr/>
          </p:nvSpPr>
          <p:spPr>
            <a:xfrm>
              <a:off x="4512886" y="4233254"/>
              <a:ext cx="1081290" cy="483504"/>
            </a:xfrm>
            <a:prstGeom prst="rect">
              <a:avLst/>
            </a:prstGeom>
            <a:noFill/>
          </p:spPr>
          <p:txBody>
            <a:bodyPr wrap="none" rtlCol="0">
              <a:spAutoFit/>
            </a:bodyPr>
            <a:lstStyle/>
            <a:p>
              <a:pPr algn="l"/>
              <a:r>
                <a:rPr lang="en-US" sz="1600" dirty="0">
                  <a:solidFill>
                    <a:srgbClr val="C00000"/>
                  </a:solidFill>
                  <a:latin typeface="Calibri Light" panose="020F0302020204030204" pitchFamily="34" charset="0"/>
                </a:rPr>
                <a:t>Extract</a:t>
              </a:r>
            </a:p>
          </p:txBody>
        </p:sp>
        <p:sp>
          <p:nvSpPr>
            <p:cNvPr id="39" name="Oval 38">
              <a:extLst>
                <a:ext uri="{FF2B5EF4-FFF2-40B4-BE49-F238E27FC236}">
                  <a16:creationId xmlns:a16="http://schemas.microsoft.com/office/drawing/2014/main" id="{9D685AAE-8512-07E8-24DF-47A755BF9BBA}"/>
                </a:ext>
              </a:extLst>
            </p:cNvPr>
            <p:cNvSpPr/>
            <p:nvPr/>
          </p:nvSpPr>
          <p:spPr>
            <a:xfrm>
              <a:off x="5433225" y="3290123"/>
              <a:ext cx="544644" cy="561258"/>
            </a:xfrm>
            <a:prstGeom prst="ellipse">
              <a:avLst/>
            </a:prstGeom>
            <a:noFill/>
            <a:ln>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cxnSp>
          <p:nvCxnSpPr>
            <p:cNvPr id="40" name="Straight Connector 39">
              <a:extLst>
                <a:ext uri="{FF2B5EF4-FFF2-40B4-BE49-F238E27FC236}">
                  <a16:creationId xmlns:a16="http://schemas.microsoft.com/office/drawing/2014/main" id="{3C0D73BD-EB38-8245-0BA3-0E2FA842844F}"/>
                </a:ext>
              </a:extLst>
            </p:cNvPr>
            <p:cNvCxnSpPr>
              <a:cxnSpLocks/>
            </p:cNvCxnSpPr>
            <p:nvPr/>
          </p:nvCxnSpPr>
          <p:spPr>
            <a:xfrm flipV="1">
              <a:off x="5222242" y="3821121"/>
              <a:ext cx="314834" cy="442516"/>
            </a:xfrm>
            <a:prstGeom prst="line">
              <a:avLst/>
            </a:prstGeom>
            <a:ln w="28575">
              <a:solidFill>
                <a:srgbClr val="C00000"/>
              </a:solidFill>
              <a:headEnd type="none" w="med" len="med"/>
              <a:tailEnd type="triangle" w="med" len="med"/>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B16870E-2A1A-A6FA-C783-A7A932B39803}"/>
                  </a:ext>
                </a:extLst>
              </p:cNvPr>
              <p:cNvSpPr>
                <a:spLocks noGrp="1"/>
              </p:cNvSpPr>
              <p:nvPr>
                <p:ph idx="1"/>
              </p:nvPr>
            </p:nvSpPr>
            <p:spPr>
              <a:xfrm>
                <a:off x="6680929" y="1291642"/>
                <a:ext cx="5511071" cy="5238640"/>
              </a:xfrm>
            </p:spPr>
            <p:txBody>
              <a:bodyPr>
                <a:noAutofit/>
              </a:bodyPr>
              <a:lstStyle/>
              <a:p>
                <a:r>
                  <a:rPr lang="en-US" sz="2000" dirty="0"/>
                  <a:t>Muons are stored in the storage ring (</a:t>
                </a:r>
                <a14:m>
                  <m:oMath xmlns:m="http://schemas.openxmlformats.org/officeDocument/2006/math">
                    <m:r>
                      <a:rPr lang="en-US" sz="2000" b="0" i="1" smtClean="0">
                        <a:latin typeface="Cambria Math" panose="02040503050406030204" pitchFamily="18" charset="0"/>
                      </a:rPr>
                      <m:t>~</m:t>
                    </m:r>
                  </m:oMath>
                </a14:m>
                <a:r>
                  <a:rPr lang="en-US" sz="2000" dirty="0"/>
                  <a:t>15 m diameter) under a 1.5 T homogeneous magnetic field.</a:t>
                </a:r>
              </a:p>
              <a:p>
                <a:endParaRPr lang="en-US" sz="2000" dirty="0"/>
              </a:p>
              <a:p>
                <a:r>
                  <a:rPr lang="en-US" sz="2000" dirty="0"/>
                  <a:t>Muon spins </a:t>
                </a:r>
                <a:r>
                  <a:rPr lang="en-US" sz="2000" dirty="0" err="1"/>
                  <a:t>precess</a:t>
                </a:r>
                <a:r>
                  <a:rPr lang="en-US" sz="2000" dirty="0"/>
                  <a:t> at a rate: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𝜔</m:t>
                        </m:r>
                      </m:e>
                      <m:sub>
                        <m:r>
                          <a:rPr lang="en-US" sz="2000" b="0" i="1" smtClean="0">
                            <a:latin typeface="Cambria Math" panose="02040503050406030204" pitchFamily="18" charset="0"/>
                          </a:rPr>
                          <m:t>𝑎</m:t>
                        </m:r>
                      </m:sub>
                    </m:sSub>
                  </m:oMath>
                </a14:m>
                <a:r>
                  <a:rPr lang="en-US" sz="2000" dirty="0"/>
                  <a:t> with respect to momentum.</a:t>
                </a:r>
              </a:p>
            </p:txBody>
          </p:sp>
        </mc:Choice>
        <mc:Fallback xmlns="">
          <p:sp>
            <p:nvSpPr>
              <p:cNvPr id="3" name="Content Placeholder 2">
                <a:extLst>
                  <a:ext uri="{FF2B5EF4-FFF2-40B4-BE49-F238E27FC236}">
                    <a16:creationId xmlns:a16="http://schemas.microsoft.com/office/drawing/2014/main" id="{5B16870E-2A1A-A6FA-C783-A7A932B39803}"/>
                  </a:ext>
                </a:extLst>
              </p:cNvPr>
              <p:cNvSpPr>
                <a:spLocks noGrp="1" noRot="1" noChangeAspect="1" noMove="1" noResize="1" noEditPoints="1" noAdjustHandles="1" noChangeArrowheads="1" noChangeShapeType="1" noTextEdit="1"/>
              </p:cNvSpPr>
              <p:nvPr>
                <p:ph idx="1"/>
              </p:nvPr>
            </p:nvSpPr>
            <p:spPr>
              <a:xfrm>
                <a:off x="6680929" y="1291642"/>
                <a:ext cx="5511071" cy="5238640"/>
              </a:xfrm>
              <a:blipFill>
                <a:blip r:embed="rId8"/>
                <a:stretch>
                  <a:fillRect l="-920" t="-1208"/>
                </a:stretch>
              </a:blipFill>
            </p:spPr>
            <p:txBody>
              <a:bodyPr/>
              <a:lstStyle/>
              <a:p>
                <a:r>
                  <a:rPr lang="en-US">
                    <a:noFill/>
                  </a:rPr>
                  <a:t> </a:t>
                </a:r>
              </a:p>
            </p:txBody>
          </p:sp>
        </mc:Fallback>
      </mc:AlternateContent>
    </p:spTree>
    <p:extLst>
      <p:ext uri="{BB962C8B-B14F-4D97-AF65-F5344CB8AC3E}">
        <p14:creationId xmlns:p14="http://schemas.microsoft.com/office/powerpoint/2010/main" val="308904373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XPOINT" val="template"/>
  <p:tag name="SOURCE" val="TPT1  equation \omega_a = \omega_s - \omega_c = a_\mu\frac{eB}{mc}  template TPT1  env TPENV2  fore 0  back 16777215  eqnno 8"/>
  <p:tag name="FILENAME" val="TP_tmp"/>
  <p:tag name="ORIGWIDTH" val="96"/>
  <p:tag name="PICTUREFILESIZE" val="77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25128</TotalTime>
  <Words>2544</Words>
  <Application>Microsoft Macintosh PowerPoint</Application>
  <PresentationFormat>Widescreen</PresentationFormat>
  <Paragraphs>390</Paragraphs>
  <Slides>38</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Courier New</vt:lpstr>
      <vt:lpstr>Calibri Light</vt:lpstr>
      <vt:lpstr>Arial</vt:lpstr>
      <vt:lpstr>Microsoft YaHei UI</vt:lpstr>
      <vt:lpstr>Cambria Math</vt:lpstr>
      <vt:lpstr>Calibri</vt:lpstr>
      <vt:lpstr>Wingdings</vt:lpstr>
      <vt:lpstr>Office Theme</vt:lpstr>
      <vt:lpstr>Anomalous Spin Precession Frequency (ω_a) Analysis in the Muon g-2 Experiment at</vt:lpstr>
      <vt:lpstr>Other Muon g-2 Talks in NuFact2024</vt:lpstr>
      <vt:lpstr>Motivation</vt:lpstr>
      <vt:lpstr>First (2021) and Second (2023) Results</vt:lpstr>
      <vt:lpstr>Experiment vs. Theory (SM)</vt:lpstr>
      <vt:lpstr>New Lattice Update</vt:lpstr>
      <vt:lpstr>Status</vt:lpstr>
      <vt:lpstr>Experimental Overview</vt:lpstr>
      <vt:lpstr>Experimental Overview</vt:lpstr>
      <vt:lpstr>Magnetic Field</vt:lpstr>
      <vt:lpstr>Muon Decay</vt:lpstr>
      <vt:lpstr>Anomalous Spin Precession of Muon</vt:lpstr>
      <vt:lpstr>Measurement Quantity Anatomy</vt:lpstr>
      <vt:lpstr>Analysis Chain for ω_a</vt:lpstr>
      <vt:lpstr>Analysis Chain for ω_a</vt:lpstr>
      <vt:lpstr>Analysis Chain for ω_a</vt:lpstr>
      <vt:lpstr>Analysis Chain for ω_a</vt:lpstr>
      <vt:lpstr>Combination</vt:lpstr>
      <vt:lpstr>Consistency Checks</vt:lpstr>
      <vt:lpstr>Prospect – Systematics Improvement</vt:lpstr>
      <vt:lpstr>Take-Home Messages</vt:lpstr>
      <vt:lpstr>Acknowledgement</vt:lpstr>
      <vt:lpstr>PowerPoint Presentation</vt:lpstr>
      <vt:lpstr>Backups</vt:lpstr>
      <vt:lpstr>Progress – Analysis Focus</vt:lpstr>
      <vt:lpstr>Progress – Analysis Focus</vt:lpstr>
      <vt:lpstr>Prospect – Systematics Improvement</vt:lpstr>
      <vt:lpstr>BSM Searches</vt:lpstr>
      <vt:lpstr>PowerPoint Presentation</vt:lpstr>
      <vt:lpstr>PowerPoint Presentation</vt:lpstr>
      <vt:lpstr>Experimental Overview</vt:lpstr>
      <vt:lpstr>Experimental Overview</vt:lpstr>
      <vt:lpstr>Experimental Overview</vt:lpstr>
      <vt:lpstr>Experimental Overview</vt:lpstr>
      <vt:lpstr>Anomalous Spin Precession of Muon</vt:lpstr>
      <vt:lpstr>PowerPoint Presentation</vt:lpstr>
      <vt:lpstr>Uncertainty Improvements 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On Kim</cp:lastModifiedBy>
  <cp:revision>346</cp:revision>
  <dcterms:created xsi:type="dcterms:W3CDTF">2022-11-20T19:59:02Z</dcterms:created>
  <dcterms:modified xsi:type="dcterms:W3CDTF">2024-09-16T14:09:44Z</dcterms:modified>
</cp:coreProperties>
</file>