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58"/>
  </p:notesMasterIdLst>
  <p:sldIdLst>
    <p:sldId id="256" r:id="rId5"/>
    <p:sldId id="312" r:id="rId6"/>
    <p:sldId id="288" r:id="rId7"/>
    <p:sldId id="289" r:id="rId8"/>
    <p:sldId id="292" r:id="rId9"/>
    <p:sldId id="295" r:id="rId10"/>
    <p:sldId id="347" r:id="rId11"/>
    <p:sldId id="346" r:id="rId12"/>
    <p:sldId id="317" r:id="rId13"/>
    <p:sldId id="348" r:id="rId14"/>
    <p:sldId id="304" r:id="rId15"/>
    <p:sldId id="335" r:id="rId16"/>
    <p:sldId id="336" r:id="rId17"/>
    <p:sldId id="349" r:id="rId18"/>
    <p:sldId id="353" r:id="rId19"/>
    <p:sldId id="322" r:id="rId20"/>
    <p:sldId id="355" r:id="rId21"/>
    <p:sldId id="324" r:id="rId22"/>
    <p:sldId id="328" r:id="rId23"/>
    <p:sldId id="326" r:id="rId24"/>
    <p:sldId id="325" r:id="rId25"/>
    <p:sldId id="327" r:id="rId26"/>
    <p:sldId id="330" r:id="rId27"/>
    <p:sldId id="359" r:id="rId28"/>
    <p:sldId id="338" r:id="rId29"/>
    <p:sldId id="362" r:id="rId30"/>
    <p:sldId id="361" r:id="rId31"/>
    <p:sldId id="360" r:id="rId32"/>
    <p:sldId id="341" r:id="rId33"/>
    <p:sldId id="363" r:id="rId34"/>
    <p:sldId id="350" r:id="rId35"/>
    <p:sldId id="356" r:id="rId36"/>
    <p:sldId id="351" r:id="rId37"/>
    <p:sldId id="357" r:id="rId38"/>
    <p:sldId id="352" r:id="rId39"/>
    <p:sldId id="358" r:id="rId40"/>
    <p:sldId id="345" r:id="rId41"/>
    <p:sldId id="329" r:id="rId42"/>
    <p:sldId id="354" r:id="rId43"/>
    <p:sldId id="364" r:id="rId44"/>
    <p:sldId id="320" r:id="rId45"/>
    <p:sldId id="294" r:id="rId46"/>
    <p:sldId id="321" r:id="rId47"/>
    <p:sldId id="300" r:id="rId48"/>
    <p:sldId id="301" r:id="rId49"/>
    <p:sldId id="303" r:id="rId50"/>
    <p:sldId id="302" r:id="rId51"/>
    <p:sldId id="308" r:id="rId52"/>
    <p:sldId id="290" r:id="rId53"/>
    <p:sldId id="291" r:id="rId54"/>
    <p:sldId id="297" r:id="rId55"/>
    <p:sldId id="298" r:id="rId56"/>
    <p:sldId id="299" r:id="rId57"/>
  </p:sldIdLst>
  <p:sldSz cx="11658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8FF"/>
    <a:srgbClr val="FF9C00"/>
    <a:srgbClr val="007300"/>
    <a:srgbClr val="FF0000"/>
    <a:srgbClr val="11D2F3"/>
    <a:srgbClr val="00CC95"/>
    <a:srgbClr val="EF553B"/>
    <a:srgbClr val="FF00FF"/>
    <a:srgbClr val="00FF00"/>
    <a:srgbClr val="428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9820E-60AA-48DE-AD60-4EECCC3ABDF4}" v="276" dt="2024-09-18T14:19:19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1" autoAdjust="0"/>
    <p:restoredTop sz="94660"/>
  </p:normalViewPr>
  <p:slideViewPr>
    <p:cSldViewPr snapToGrid="0">
      <p:cViewPr varScale="1">
        <p:scale>
          <a:sx n="95" d="100"/>
          <a:sy n="95" d="100"/>
        </p:scale>
        <p:origin x="699" y="2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. L. Barrow" userId="467e5d53b4b9ac74" providerId="LiveId" clId="{FB99820E-60AA-48DE-AD60-4EECCC3ABDF4}"/>
    <pc:docChg chg="undo redo custSel addSld delSld modSld sldOrd">
      <pc:chgData name="J. L. Barrow" userId="467e5d53b4b9ac74" providerId="LiveId" clId="{FB99820E-60AA-48DE-AD60-4EECCC3ABDF4}" dt="2024-09-18T14:21:33.970" v="1109" actId="20577"/>
      <pc:docMkLst>
        <pc:docMk/>
      </pc:docMkLst>
      <pc:sldChg chg="addSp delSp modSp mod modTransition">
        <pc:chgData name="J. L. Barrow" userId="467e5d53b4b9ac74" providerId="LiveId" clId="{FB99820E-60AA-48DE-AD60-4EECCC3ABDF4}" dt="2024-09-18T04:13:38.470" v="773"/>
        <pc:sldMkLst>
          <pc:docMk/>
          <pc:sldMk cId="1578940844" sldId="256"/>
        </pc:sldMkLst>
        <pc:spChg chg="mod">
          <ac:chgData name="J. L. Barrow" userId="467e5d53b4b9ac74" providerId="LiveId" clId="{FB99820E-60AA-48DE-AD60-4EECCC3ABDF4}" dt="2024-09-18T03:58:37.323" v="192" actId="20577"/>
          <ac:spMkLst>
            <pc:docMk/>
            <pc:sldMk cId="1578940844" sldId="256"/>
            <ac:spMk id="2" creationId="{A59E2B30-9E7C-4473-6344-1C9B910FAFA2}"/>
          </ac:spMkLst>
        </pc:spChg>
        <pc:spChg chg="del">
          <ac:chgData name="J. L. Barrow" userId="467e5d53b4b9ac74" providerId="LiveId" clId="{FB99820E-60AA-48DE-AD60-4EECCC3ABDF4}" dt="2024-09-18T03:52:11.930" v="1" actId="478"/>
          <ac:spMkLst>
            <pc:docMk/>
            <pc:sldMk cId="1578940844" sldId="256"/>
            <ac:spMk id="3" creationId="{4FCA0A44-BCA1-58BB-D059-B291758F9270}"/>
          </ac:spMkLst>
        </pc:spChg>
        <pc:spChg chg="add del mod">
          <ac:chgData name="J. L. Barrow" userId="467e5d53b4b9ac74" providerId="LiveId" clId="{FB99820E-60AA-48DE-AD60-4EECCC3ABDF4}" dt="2024-09-18T03:52:14.592" v="2" actId="478"/>
          <ac:spMkLst>
            <pc:docMk/>
            <pc:sldMk cId="1578940844" sldId="256"/>
            <ac:spMk id="7" creationId="{8F015627-9B2D-C9B0-E7F0-F39F208809B0}"/>
          </ac:spMkLst>
        </pc:spChg>
        <pc:spChg chg="add mod">
          <ac:chgData name="J. L. Barrow" userId="467e5d53b4b9ac74" providerId="LiveId" clId="{FB99820E-60AA-48DE-AD60-4EECCC3ABDF4}" dt="2024-09-18T03:53:36.472" v="85" actId="27636"/>
          <ac:spMkLst>
            <pc:docMk/>
            <pc:sldMk cId="1578940844" sldId="256"/>
            <ac:spMk id="8" creationId="{A332FCC7-DB17-3743-CAA8-E283E72B7A58}"/>
          </ac:spMkLst>
        </pc:spChg>
        <pc:picChg chg="del">
          <ac:chgData name="J. L. Barrow" userId="467e5d53b4b9ac74" providerId="LiveId" clId="{FB99820E-60AA-48DE-AD60-4EECCC3ABDF4}" dt="2024-09-18T03:52:07.996" v="0" actId="478"/>
          <ac:picMkLst>
            <pc:docMk/>
            <pc:sldMk cId="1578940844" sldId="256"/>
            <ac:picMk id="6" creationId="{707216F6-F8AD-9105-1055-C555E6CF7E13}"/>
          </ac:picMkLst>
        </pc:picChg>
      </pc:sldChg>
      <pc:sldChg chg="addSp modSp mod modTransition">
        <pc:chgData name="J. L. Barrow" userId="467e5d53b4b9ac74" providerId="LiveId" clId="{FB99820E-60AA-48DE-AD60-4EECCC3ABDF4}" dt="2024-09-18T14:05:26.988" v="973" actId="113"/>
        <pc:sldMkLst>
          <pc:docMk/>
          <pc:sldMk cId="2287693169" sldId="288"/>
        </pc:sldMkLst>
        <pc:spChg chg="mod">
          <ac:chgData name="J. L. Barrow" userId="467e5d53b4b9ac74" providerId="LiveId" clId="{FB99820E-60AA-48DE-AD60-4EECCC3ABDF4}" dt="2024-09-18T14:05:26.988" v="973" actId="113"/>
          <ac:spMkLst>
            <pc:docMk/>
            <pc:sldMk cId="2287693169" sldId="288"/>
            <ac:spMk id="3" creationId="{ED7D4FF3-4EAC-5669-277E-CEB5E77A6016}"/>
          </ac:spMkLst>
        </pc:spChg>
        <pc:spChg chg="add mod">
          <ac:chgData name="J. L. Barrow" userId="467e5d53b4b9ac74" providerId="LiveId" clId="{FB99820E-60AA-48DE-AD60-4EECCC3ABDF4}" dt="2024-09-18T13:57:37.118" v="835"/>
          <ac:spMkLst>
            <pc:docMk/>
            <pc:sldMk cId="2287693169" sldId="288"/>
            <ac:spMk id="6" creationId="{6DD6A7BC-C817-91A4-0DD4-72D9B39F7631}"/>
          </ac:spMkLst>
        </pc:spChg>
        <pc:spChg chg="add mod">
          <ac:chgData name="J. L. Barrow" userId="467e5d53b4b9ac74" providerId="LiveId" clId="{FB99820E-60AA-48DE-AD60-4EECCC3ABDF4}" dt="2024-09-18T13:57:37.118" v="835"/>
          <ac:spMkLst>
            <pc:docMk/>
            <pc:sldMk cId="2287693169" sldId="288"/>
            <ac:spMk id="8" creationId="{ECAA66B0-513F-39B3-C414-EFC451F4EB88}"/>
          </ac:spMkLst>
        </pc:spChg>
        <pc:spChg chg="add mod">
          <ac:chgData name="J. L. Barrow" userId="467e5d53b4b9ac74" providerId="LiveId" clId="{FB99820E-60AA-48DE-AD60-4EECCC3ABDF4}" dt="2024-09-18T13:57:37.118" v="835"/>
          <ac:spMkLst>
            <pc:docMk/>
            <pc:sldMk cId="2287693169" sldId="288"/>
            <ac:spMk id="9" creationId="{660E7F4A-2E55-C93C-8C94-1AEB2DA70659}"/>
          </ac:spMkLst>
        </pc:spChg>
        <pc:picChg chg="add mod ord">
          <ac:chgData name="J. L. Barrow" userId="467e5d53b4b9ac74" providerId="LiveId" clId="{FB99820E-60AA-48DE-AD60-4EECCC3ABDF4}" dt="2024-09-18T13:58:07.697" v="839" actId="167"/>
          <ac:picMkLst>
            <pc:docMk/>
            <pc:sldMk cId="2287693169" sldId="288"/>
            <ac:picMk id="5" creationId="{4A132C7A-B2E3-79B2-42F6-9D3928A087C7}"/>
          </ac:picMkLst>
        </pc:picChg>
        <pc:cxnChg chg="add mod">
          <ac:chgData name="J. L. Barrow" userId="467e5d53b4b9ac74" providerId="LiveId" clId="{FB99820E-60AA-48DE-AD60-4EECCC3ABDF4}" dt="2024-09-18T13:57:37.118" v="835"/>
          <ac:cxnSpMkLst>
            <pc:docMk/>
            <pc:sldMk cId="2287693169" sldId="288"/>
            <ac:cxnSpMk id="7" creationId="{4339D600-166B-BC52-6AE8-892C1BAB85F3}"/>
          </ac:cxnSpMkLst>
        </pc:cxnChg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1165073158" sldId="289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266393989" sldId="290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1195472841" sldId="291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530818382" sldId="292"/>
        </pc:sldMkLst>
      </pc:sldChg>
      <pc:sldChg chg="del">
        <pc:chgData name="J. L. Barrow" userId="467e5d53b4b9ac74" providerId="LiveId" clId="{FB99820E-60AA-48DE-AD60-4EECCC3ABDF4}" dt="2024-09-18T03:53:58.971" v="99" actId="47"/>
        <pc:sldMkLst>
          <pc:docMk/>
          <pc:sldMk cId="1080246583" sldId="293"/>
        </pc:sldMkLst>
      </pc:sldChg>
      <pc:sldChg chg="modSp mod modTransition">
        <pc:chgData name="J. L. Barrow" userId="467e5d53b4b9ac74" providerId="LiveId" clId="{FB99820E-60AA-48DE-AD60-4EECCC3ABDF4}" dt="2024-09-18T04:13:38.470" v="773"/>
        <pc:sldMkLst>
          <pc:docMk/>
          <pc:sldMk cId="1329612889" sldId="294"/>
        </pc:sldMkLst>
        <pc:spChg chg="mod">
          <ac:chgData name="J. L. Barrow" userId="467e5d53b4b9ac74" providerId="LiveId" clId="{FB99820E-60AA-48DE-AD60-4EECCC3ABDF4}" dt="2024-09-18T04:10:51.671" v="753" actId="14100"/>
          <ac:spMkLst>
            <pc:docMk/>
            <pc:sldMk cId="1329612889" sldId="294"/>
            <ac:spMk id="2" creationId="{8B5C98B6-3877-CB89-DB6D-B339CF9D084E}"/>
          </ac:spMkLst>
        </pc:spChg>
        <pc:spChg chg="mod">
          <ac:chgData name="J. L. Barrow" userId="467e5d53b4b9ac74" providerId="LiveId" clId="{FB99820E-60AA-48DE-AD60-4EECCC3ABDF4}" dt="2024-09-18T04:10:48.380" v="752" actId="113"/>
          <ac:spMkLst>
            <pc:docMk/>
            <pc:sldMk cId="1329612889" sldId="294"/>
            <ac:spMk id="3" creationId="{19B6E68D-6974-7426-9B87-84CA42AB8899}"/>
          </ac:spMkLst>
        </pc:spChg>
      </pc:sldChg>
      <pc:sldChg chg="modSp mod modTransition">
        <pc:chgData name="J. L. Barrow" userId="467e5d53b4b9ac74" providerId="LiveId" clId="{FB99820E-60AA-48DE-AD60-4EECCC3ABDF4}" dt="2024-09-18T14:11:32.063" v="978"/>
        <pc:sldMkLst>
          <pc:docMk/>
          <pc:sldMk cId="4183083298" sldId="295"/>
        </pc:sldMkLst>
        <pc:spChg chg="mod">
          <ac:chgData name="J. L. Barrow" userId="467e5d53b4b9ac74" providerId="LiveId" clId="{FB99820E-60AA-48DE-AD60-4EECCC3ABDF4}" dt="2024-09-18T14:11:32.063" v="978"/>
          <ac:spMkLst>
            <pc:docMk/>
            <pc:sldMk cId="4183083298" sldId="295"/>
            <ac:spMk id="3" creationId="{67B0D3F5-33AA-89BE-73DE-3896DF73688C}"/>
          </ac:spMkLst>
        </pc:spChg>
      </pc:sldChg>
      <pc:sldChg chg="del">
        <pc:chgData name="J. L. Barrow" userId="467e5d53b4b9ac74" providerId="LiveId" clId="{FB99820E-60AA-48DE-AD60-4EECCC3ABDF4}" dt="2024-09-18T03:57:32.136" v="157" actId="47"/>
        <pc:sldMkLst>
          <pc:docMk/>
          <pc:sldMk cId="76688051" sldId="296"/>
        </pc:sldMkLst>
      </pc:sldChg>
      <pc:sldChg chg="delSp mod modTransition">
        <pc:chgData name="J. L. Barrow" userId="467e5d53b4b9ac74" providerId="LiveId" clId="{FB99820E-60AA-48DE-AD60-4EECCC3ABDF4}" dt="2024-09-18T04:16:39.688" v="826" actId="478"/>
        <pc:sldMkLst>
          <pc:docMk/>
          <pc:sldMk cId="4168730969" sldId="297"/>
        </pc:sldMkLst>
        <pc:spChg chg="del">
          <ac:chgData name="J. L. Barrow" userId="467e5d53b4b9ac74" providerId="LiveId" clId="{FB99820E-60AA-48DE-AD60-4EECCC3ABDF4}" dt="2024-09-18T04:16:39.688" v="826" actId="478"/>
          <ac:spMkLst>
            <pc:docMk/>
            <pc:sldMk cId="4168730969" sldId="297"/>
            <ac:spMk id="5" creationId="{67FEB2BF-6D51-6599-4729-EF96C8013CB1}"/>
          </ac:spMkLst>
        </pc:spChg>
      </pc:sldChg>
      <pc:sldChg chg="delSp mod modTransition">
        <pc:chgData name="J. L. Barrow" userId="467e5d53b4b9ac74" providerId="LiveId" clId="{FB99820E-60AA-48DE-AD60-4EECCC3ABDF4}" dt="2024-09-18T04:16:35.460" v="825" actId="478"/>
        <pc:sldMkLst>
          <pc:docMk/>
          <pc:sldMk cId="2282576487" sldId="298"/>
        </pc:sldMkLst>
        <pc:spChg chg="del">
          <ac:chgData name="J. L. Barrow" userId="467e5d53b4b9ac74" providerId="LiveId" clId="{FB99820E-60AA-48DE-AD60-4EECCC3ABDF4}" dt="2024-09-18T04:16:35.460" v="825" actId="478"/>
          <ac:spMkLst>
            <pc:docMk/>
            <pc:sldMk cId="2282576487" sldId="298"/>
            <ac:spMk id="3" creationId="{261F4D27-1114-FC35-2CA9-6B21214AD859}"/>
          </ac:spMkLst>
        </pc:spChg>
        <pc:spChg chg="del">
          <ac:chgData name="J. L. Barrow" userId="467e5d53b4b9ac74" providerId="LiveId" clId="{FB99820E-60AA-48DE-AD60-4EECCC3ABDF4}" dt="2024-09-18T04:16:35.460" v="825" actId="478"/>
          <ac:spMkLst>
            <pc:docMk/>
            <pc:sldMk cId="2282576487" sldId="298"/>
            <ac:spMk id="5" creationId="{55065F13-26F1-AD1D-1F3B-0432A9AC403A}"/>
          </ac:spMkLst>
        </pc:spChg>
      </pc:sldChg>
      <pc:sldChg chg="delSp mod modTransition">
        <pc:chgData name="J. L. Barrow" userId="467e5d53b4b9ac74" providerId="LiveId" clId="{FB99820E-60AA-48DE-AD60-4EECCC3ABDF4}" dt="2024-09-18T04:16:25.534" v="824" actId="478"/>
        <pc:sldMkLst>
          <pc:docMk/>
          <pc:sldMk cId="3859153735" sldId="299"/>
        </pc:sldMkLst>
        <pc:spChg chg="del">
          <ac:chgData name="J. L. Barrow" userId="467e5d53b4b9ac74" providerId="LiveId" clId="{FB99820E-60AA-48DE-AD60-4EECCC3ABDF4}" dt="2024-09-18T04:16:25.534" v="824" actId="478"/>
          <ac:spMkLst>
            <pc:docMk/>
            <pc:sldMk cId="3859153735" sldId="299"/>
            <ac:spMk id="5" creationId="{E569B7A1-B6D8-864D-C334-FC193CCF2927}"/>
          </ac:spMkLst>
        </pc:spChg>
      </pc:sldChg>
      <pc:sldChg chg="ord modTransition">
        <pc:chgData name="J. L. Barrow" userId="467e5d53b4b9ac74" providerId="LiveId" clId="{FB99820E-60AA-48DE-AD60-4EECCC3ABDF4}" dt="2024-09-18T04:13:38.470" v="773"/>
        <pc:sldMkLst>
          <pc:docMk/>
          <pc:sldMk cId="3269159987" sldId="300"/>
        </pc:sldMkLst>
      </pc:sldChg>
      <pc:sldChg chg="add del ord modTransition">
        <pc:chgData name="J. L. Barrow" userId="467e5d53b4b9ac74" providerId="LiveId" clId="{FB99820E-60AA-48DE-AD60-4EECCC3ABDF4}" dt="2024-09-18T04:13:38.470" v="773"/>
        <pc:sldMkLst>
          <pc:docMk/>
          <pc:sldMk cId="143768039" sldId="301"/>
        </pc:sldMkLst>
      </pc:sldChg>
      <pc:sldChg chg="add del ord modTransition">
        <pc:chgData name="J. L. Barrow" userId="467e5d53b4b9ac74" providerId="LiveId" clId="{FB99820E-60AA-48DE-AD60-4EECCC3ABDF4}" dt="2024-09-18T04:13:38.470" v="773"/>
        <pc:sldMkLst>
          <pc:docMk/>
          <pc:sldMk cId="124036555" sldId="302"/>
        </pc:sldMkLst>
      </pc:sldChg>
      <pc:sldChg chg="add del ord modTransition">
        <pc:chgData name="J. L. Barrow" userId="467e5d53b4b9ac74" providerId="LiveId" clId="{FB99820E-60AA-48DE-AD60-4EECCC3ABDF4}" dt="2024-09-18T04:13:38.470" v="773"/>
        <pc:sldMkLst>
          <pc:docMk/>
          <pc:sldMk cId="3228071882" sldId="303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070127459" sldId="304"/>
        </pc:sldMkLst>
      </pc:sldChg>
      <pc:sldChg chg="ord modTransition">
        <pc:chgData name="J. L. Barrow" userId="467e5d53b4b9ac74" providerId="LiveId" clId="{FB99820E-60AA-48DE-AD60-4EECCC3ABDF4}" dt="2024-09-18T04:13:38.470" v="773"/>
        <pc:sldMkLst>
          <pc:docMk/>
          <pc:sldMk cId="4073364389" sldId="308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1408043290" sldId="312"/>
        </pc:sldMkLst>
      </pc:sldChg>
      <pc:sldChg chg="del">
        <pc:chgData name="J. L. Barrow" userId="467e5d53b4b9ac74" providerId="LiveId" clId="{FB99820E-60AA-48DE-AD60-4EECCC3ABDF4}" dt="2024-09-18T03:57:37.125" v="158" actId="47"/>
        <pc:sldMkLst>
          <pc:docMk/>
          <pc:sldMk cId="2955447593" sldId="313"/>
        </pc:sldMkLst>
      </pc:sldChg>
      <pc:sldChg chg="del">
        <pc:chgData name="J. L. Barrow" userId="467e5d53b4b9ac74" providerId="LiveId" clId="{FB99820E-60AA-48DE-AD60-4EECCC3ABDF4}" dt="2024-09-18T03:57:28.350" v="154" actId="47"/>
        <pc:sldMkLst>
          <pc:docMk/>
          <pc:sldMk cId="1655420907" sldId="315"/>
        </pc:sldMkLst>
      </pc:sldChg>
      <pc:sldChg chg="del">
        <pc:chgData name="J. L. Barrow" userId="467e5d53b4b9ac74" providerId="LiveId" clId="{FB99820E-60AA-48DE-AD60-4EECCC3ABDF4}" dt="2024-09-18T03:57:29.460" v="155" actId="47"/>
        <pc:sldMkLst>
          <pc:docMk/>
          <pc:sldMk cId="3440055665" sldId="316"/>
        </pc:sldMkLst>
      </pc:sldChg>
      <pc:sldChg chg="modSp mod modTransition">
        <pc:chgData name="J. L. Barrow" userId="467e5d53b4b9ac74" providerId="LiveId" clId="{FB99820E-60AA-48DE-AD60-4EECCC3ABDF4}" dt="2024-09-18T14:18:31.726" v="1099" actId="27636"/>
        <pc:sldMkLst>
          <pc:docMk/>
          <pc:sldMk cId="4089950494" sldId="317"/>
        </pc:sldMkLst>
        <pc:spChg chg="mod">
          <ac:chgData name="J. L. Barrow" userId="467e5d53b4b9ac74" providerId="LiveId" clId="{FB99820E-60AA-48DE-AD60-4EECCC3ABDF4}" dt="2024-09-18T14:18:31.726" v="1099" actId="27636"/>
          <ac:spMkLst>
            <pc:docMk/>
            <pc:sldMk cId="4089950494" sldId="317"/>
            <ac:spMk id="10" creationId="{978B57B8-73E9-2282-5A02-CA9CF0775C91}"/>
          </ac:spMkLst>
        </pc:spChg>
      </pc:sldChg>
      <pc:sldChg chg="del">
        <pc:chgData name="J. L. Barrow" userId="467e5d53b4b9ac74" providerId="LiveId" clId="{FB99820E-60AA-48DE-AD60-4EECCC3ABDF4}" dt="2024-09-18T03:57:27.541" v="153" actId="47"/>
        <pc:sldMkLst>
          <pc:docMk/>
          <pc:sldMk cId="3750944284" sldId="318"/>
        </pc:sldMkLst>
      </pc:sldChg>
      <pc:sldChg chg="del">
        <pc:chgData name="J. L. Barrow" userId="467e5d53b4b9ac74" providerId="LiveId" clId="{FB99820E-60AA-48DE-AD60-4EECCC3ABDF4}" dt="2024-09-18T03:57:30.834" v="156" actId="47"/>
        <pc:sldMkLst>
          <pc:docMk/>
          <pc:sldMk cId="514006813" sldId="319"/>
        </pc:sldMkLst>
      </pc:sldChg>
      <pc:sldChg chg="modSp mod modTransition">
        <pc:chgData name="J. L. Barrow" userId="467e5d53b4b9ac74" providerId="LiveId" clId="{FB99820E-60AA-48DE-AD60-4EECCC3ABDF4}" dt="2024-09-18T14:21:33.970" v="1109" actId="20577"/>
        <pc:sldMkLst>
          <pc:docMk/>
          <pc:sldMk cId="3248067691" sldId="320"/>
        </pc:sldMkLst>
        <pc:spChg chg="mod">
          <ac:chgData name="J. L. Barrow" userId="467e5d53b4b9ac74" providerId="LiveId" clId="{FB99820E-60AA-48DE-AD60-4EECCC3ABDF4}" dt="2024-09-18T14:21:33.970" v="1109" actId="20577"/>
          <ac:spMkLst>
            <pc:docMk/>
            <pc:sldMk cId="3248067691" sldId="320"/>
            <ac:spMk id="2" creationId="{7081D3C6-E661-36F7-BE9E-BC6F26436609}"/>
          </ac:spMkLst>
        </pc:spChg>
        <pc:spChg chg="mod">
          <ac:chgData name="J. L. Barrow" userId="467e5d53b4b9ac74" providerId="LiveId" clId="{FB99820E-60AA-48DE-AD60-4EECCC3ABDF4}" dt="2024-09-18T04:15:35.546" v="823" actId="20577"/>
          <ac:spMkLst>
            <pc:docMk/>
            <pc:sldMk cId="3248067691" sldId="320"/>
            <ac:spMk id="3" creationId="{12605008-0284-B5C8-E8EE-8C726777F468}"/>
          </ac:spMkLst>
        </pc:spChg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217338866" sldId="321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092388017" sldId="322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720023635" sldId="324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4007724074" sldId="325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1630642685" sldId="326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111641375" sldId="327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585603654" sldId="328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864116217" sldId="329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133605457" sldId="330"/>
        </pc:sldMkLst>
      </pc:sldChg>
      <pc:sldChg chg="del">
        <pc:chgData name="J. L. Barrow" userId="467e5d53b4b9ac74" providerId="LiveId" clId="{FB99820E-60AA-48DE-AD60-4EECCC3ABDF4}" dt="2024-09-18T03:56:45.202" v="151" actId="47"/>
        <pc:sldMkLst>
          <pc:docMk/>
          <pc:sldMk cId="4171842796" sldId="332"/>
        </pc:sldMkLst>
      </pc:sldChg>
      <pc:sldChg chg="del">
        <pc:chgData name="J. L. Barrow" userId="467e5d53b4b9ac74" providerId="LiveId" clId="{FB99820E-60AA-48DE-AD60-4EECCC3ABDF4}" dt="2024-09-18T03:56:50.488" v="152" actId="47"/>
        <pc:sldMkLst>
          <pc:docMk/>
          <pc:sldMk cId="1333075834" sldId="334"/>
        </pc:sldMkLst>
      </pc:sldChg>
      <pc:sldChg chg="modSp mod modTransition">
        <pc:chgData name="J. L. Barrow" userId="467e5d53b4b9ac74" providerId="LiveId" clId="{FB99820E-60AA-48DE-AD60-4EECCC3ABDF4}" dt="2024-09-18T14:19:19.483" v="1105" actId="20577"/>
        <pc:sldMkLst>
          <pc:docMk/>
          <pc:sldMk cId="1175997501" sldId="335"/>
        </pc:sldMkLst>
        <pc:spChg chg="mod">
          <ac:chgData name="J. L. Barrow" userId="467e5d53b4b9ac74" providerId="LiveId" clId="{FB99820E-60AA-48DE-AD60-4EECCC3ABDF4}" dt="2024-09-18T14:19:19.483" v="1105" actId="20577"/>
          <ac:spMkLst>
            <pc:docMk/>
            <pc:sldMk cId="1175997501" sldId="335"/>
            <ac:spMk id="3" creationId="{92174E3C-5827-5AE3-DD43-D92AD1D96D3B}"/>
          </ac:spMkLst>
        </pc:spChg>
      </pc:sldChg>
      <pc:sldChg chg="modSp mod modTransition">
        <pc:chgData name="J. L. Barrow" userId="467e5d53b4b9ac74" providerId="LiveId" clId="{FB99820E-60AA-48DE-AD60-4EECCC3ABDF4}" dt="2024-09-18T04:14:27.034" v="798" actId="20577"/>
        <pc:sldMkLst>
          <pc:docMk/>
          <pc:sldMk cId="796687913" sldId="336"/>
        </pc:sldMkLst>
        <pc:spChg chg="mod">
          <ac:chgData name="J. L. Barrow" userId="467e5d53b4b9ac74" providerId="LiveId" clId="{FB99820E-60AA-48DE-AD60-4EECCC3ABDF4}" dt="2024-09-18T04:14:27.034" v="798" actId="20577"/>
          <ac:spMkLst>
            <pc:docMk/>
            <pc:sldMk cId="796687913" sldId="336"/>
            <ac:spMk id="2" creationId="{E5C4B105-3706-7E02-6A96-F30F09F4F2C6}"/>
          </ac:spMkLst>
        </pc:spChg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1072988840" sldId="338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4270010356" sldId="341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1327886380" sldId="345"/>
        </pc:sldMkLst>
      </pc:sldChg>
      <pc:sldChg chg="modSp mod modTransition">
        <pc:chgData name="J. L. Barrow" userId="467e5d53b4b9ac74" providerId="LiveId" clId="{FB99820E-60AA-48DE-AD60-4EECCC3ABDF4}" dt="2024-09-18T14:14:27.951" v="1006" actId="20577"/>
        <pc:sldMkLst>
          <pc:docMk/>
          <pc:sldMk cId="2688730292" sldId="346"/>
        </pc:sldMkLst>
        <pc:spChg chg="mod">
          <ac:chgData name="J. L. Barrow" userId="467e5d53b4b9ac74" providerId="LiveId" clId="{FB99820E-60AA-48DE-AD60-4EECCC3ABDF4}" dt="2024-09-18T14:14:27.951" v="1006" actId="20577"/>
          <ac:spMkLst>
            <pc:docMk/>
            <pc:sldMk cId="2688730292" sldId="346"/>
            <ac:spMk id="3" creationId="{261AA383-D594-0E63-9EE6-AF9C65A20BDF}"/>
          </ac:spMkLst>
        </pc:spChg>
      </pc:sldChg>
      <pc:sldChg chg="modSp mod modTransition">
        <pc:chgData name="J. L. Barrow" userId="467e5d53b4b9ac74" providerId="LiveId" clId="{FB99820E-60AA-48DE-AD60-4EECCC3ABDF4}" dt="2024-09-18T04:13:38.470" v="773"/>
        <pc:sldMkLst>
          <pc:docMk/>
          <pc:sldMk cId="421097632" sldId="347"/>
        </pc:sldMkLst>
        <pc:spChg chg="mod">
          <ac:chgData name="J. L. Barrow" userId="467e5d53b4b9ac74" providerId="LiveId" clId="{FB99820E-60AA-48DE-AD60-4EECCC3ABDF4}" dt="2024-09-18T03:59:38.866" v="193"/>
          <ac:spMkLst>
            <pc:docMk/>
            <pc:sldMk cId="421097632" sldId="347"/>
            <ac:spMk id="3" creationId="{67B0D3F5-33AA-89BE-73DE-3896DF73688C}"/>
          </ac:spMkLst>
        </pc:spChg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16231367" sldId="348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268820946" sldId="349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827286637" sldId="350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1769329397" sldId="351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804849778" sldId="352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187864408" sldId="353"/>
        </pc:sldMkLst>
      </pc:sldChg>
      <pc:sldChg chg="addSp delSp modSp mod modTransition delAnim">
        <pc:chgData name="J. L. Barrow" userId="467e5d53b4b9ac74" providerId="LiveId" clId="{FB99820E-60AA-48DE-AD60-4EECCC3ABDF4}" dt="2024-09-18T04:13:38.470" v="773"/>
        <pc:sldMkLst>
          <pc:docMk/>
          <pc:sldMk cId="1735701907" sldId="354"/>
        </pc:sldMkLst>
        <pc:spChg chg="del">
          <ac:chgData name="J. L. Barrow" userId="467e5d53b4b9ac74" providerId="LiveId" clId="{FB99820E-60AA-48DE-AD60-4EECCC3ABDF4}" dt="2024-09-18T04:01:26.994" v="201" actId="478"/>
          <ac:spMkLst>
            <pc:docMk/>
            <pc:sldMk cId="1735701907" sldId="354"/>
            <ac:spMk id="4" creationId="{9CA691FA-98BE-D882-893F-02FE3F2FA542}"/>
          </ac:spMkLst>
        </pc:spChg>
        <pc:spChg chg="del">
          <ac:chgData name="J. L. Barrow" userId="467e5d53b4b9ac74" providerId="LiveId" clId="{FB99820E-60AA-48DE-AD60-4EECCC3ABDF4}" dt="2024-09-18T04:01:26.994" v="201" actId="478"/>
          <ac:spMkLst>
            <pc:docMk/>
            <pc:sldMk cId="1735701907" sldId="354"/>
            <ac:spMk id="6" creationId="{7EC55325-797D-10E3-C279-EFBF9821530A}"/>
          </ac:spMkLst>
        </pc:spChg>
        <pc:spChg chg="mod">
          <ac:chgData name="J. L. Barrow" userId="467e5d53b4b9ac74" providerId="LiveId" clId="{FB99820E-60AA-48DE-AD60-4EECCC3ABDF4}" dt="2024-09-18T04:13:21.136" v="771" actId="14100"/>
          <ac:spMkLst>
            <pc:docMk/>
            <pc:sldMk cId="1735701907" sldId="354"/>
            <ac:spMk id="7" creationId="{C1A2F055-FCA0-5F85-F395-9B682ADCDA15}"/>
          </ac:spMkLst>
        </pc:spChg>
        <pc:spChg chg="add del">
          <ac:chgData name="J. L. Barrow" userId="467e5d53b4b9ac74" providerId="LiveId" clId="{FB99820E-60AA-48DE-AD60-4EECCC3ABDF4}" dt="2024-09-18T04:01:07.827" v="199" actId="22"/>
          <ac:spMkLst>
            <pc:docMk/>
            <pc:sldMk cId="1735701907" sldId="354"/>
            <ac:spMk id="10" creationId="{C7A801B1-436C-109E-EEB5-633C4F8A4A52}"/>
          </ac:spMkLst>
        </pc:spChg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226679790" sldId="355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1101358161" sldId="356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786981689" sldId="357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995155808" sldId="358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943302745" sldId="359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736137243" sldId="360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508344804" sldId="361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3304919927" sldId="362"/>
        </pc:sldMkLst>
      </pc:sldChg>
      <pc:sldChg chg="modTransition">
        <pc:chgData name="J. L. Barrow" userId="467e5d53b4b9ac74" providerId="LiveId" clId="{FB99820E-60AA-48DE-AD60-4EECCC3ABDF4}" dt="2024-09-18T04:13:38.470" v="773"/>
        <pc:sldMkLst>
          <pc:docMk/>
          <pc:sldMk cId="2063316919" sldId="363"/>
        </pc:sldMkLst>
      </pc:sldChg>
      <pc:sldChg chg="delSp add mod modTransition delAnim">
        <pc:chgData name="J. L. Barrow" userId="467e5d53b4b9ac74" providerId="LiveId" clId="{FB99820E-60AA-48DE-AD60-4EECCC3ABDF4}" dt="2024-09-18T04:13:38.470" v="773"/>
        <pc:sldMkLst>
          <pc:docMk/>
          <pc:sldMk cId="1759550604" sldId="364"/>
        </pc:sldMkLst>
        <pc:spChg chg="del">
          <ac:chgData name="J. L. Barrow" userId="467e5d53b4b9ac74" providerId="LiveId" clId="{FB99820E-60AA-48DE-AD60-4EECCC3ABDF4}" dt="2024-09-18T04:01:43.389" v="202" actId="478"/>
          <ac:spMkLst>
            <pc:docMk/>
            <pc:sldMk cId="1759550604" sldId="364"/>
            <ac:spMk id="7" creationId="{C1A2F055-FCA0-5F85-F395-9B682ADCDA15}"/>
          </ac:spMkLst>
        </pc:spChg>
        <pc:spChg chg="del">
          <ac:chgData name="J. L. Barrow" userId="467e5d53b4b9ac74" providerId="LiveId" clId="{FB99820E-60AA-48DE-AD60-4EECCC3ABDF4}" dt="2024-09-18T04:01:43.389" v="202" actId="478"/>
          <ac:spMkLst>
            <pc:docMk/>
            <pc:sldMk cId="1759550604" sldId="364"/>
            <ac:spMk id="8" creationId="{6F7DED48-8DC8-A999-927C-F76AF4AB79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7F158-ED0A-4BCC-B006-C02EAED90C6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0069A-12A8-4180-A6D6-F0D8C5B9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395" y="1272011"/>
            <a:ext cx="990981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7325" y="4082310"/>
            <a:ext cx="874395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C936-C51A-4278-856D-B4516ACA0EB8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3701-C983-46AA-8553-BB5E427AA812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8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43186" y="413808"/>
            <a:ext cx="2513886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1530" y="413808"/>
            <a:ext cx="7395924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4D4A-56C2-4860-AAE8-725E385428AB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4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DCF6-FD65-4BAE-8828-B727229B0E1D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57" y="1937705"/>
            <a:ext cx="10055543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457" y="5201393"/>
            <a:ext cx="10055543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0934-E5D3-4DBA-85E2-81B8FEFF5C89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2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529" y="2069042"/>
            <a:ext cx="4954905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2166" y="2069042"/>
            <a:ext cx="4954905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C918-2ED9-4381-BAF7-10CEFD2C6D37}" type="datetime1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6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47" y="413810"/>
            <a:ext cx="10055543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048" y="1905318"/>
            <a:ext cx="4932134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048" y="2839085"/>
            <a:ext cx="493213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02167" y="1905318"/>
            <a:ext cx="4956424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02167" y="2839085"/>
            <a:ext cx="495642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B09D-1A2D-4B09-A2FA-076F1768785A}" type="datetime1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9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04FA-B511-4BD6-A006-37BFE9DF8FD0}" type="datetime1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3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5AE1-C6B8-446C-9B31-0ACC377DCC54}" type="datetime1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01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47" y="518160"/>
            <a:ext cx="3760202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6424" y="1119083"/>
            <a:ext cx="5902166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3047" y="2331720"/>
            <a:ext cx="3760202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989-002B-49D5-8417-215A3B22B1D4}" type="datetime1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47" y="518160"/>
            <a:ext cx="3760202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56424" y="1119083"/>
            <a:ext cx="5902166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3047" y="2331720"/>
            <a:ext cx="3760202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6E57-2D8C-4529-A1E9-7F0B1D9D69CE}" type="datetime1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2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1529" y="413810"/>
            <a:ext cx="10055543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529" y="2069042"/>
            <a:ext cx="10055543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529" y="7203865"/>
            <a:ext cx="262318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8E9A0-A235-4F9D-A0EB-4DCD0994E226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1911" y="7203865"/>
            <a:ext cx="3934778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3886" y="7203865"/>
            <a:ext cx="262318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6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barrow@umn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png"/><Relationship Id="rId4" Type="http://schemas.openxmlformats.org/officeDocument/2006/relationships/image" Target="../media/image2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20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10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5" Type="http://schemas.openxmlformats.org/officeDocument/2006/relationships/image" Target="../media/image570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23.081801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journals.aps.org/prl/pdf/10.1103/PhysRevLett.123.081801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20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10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9.png"/><Relationship Id="rId4" Type="http://schemas.openxmlformats.org/officeDocument/2006/relationships/image" Target="../media/image41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9.png"/><Relationship Id="rId4" Type="http://schemas.openxmlformats.org/officeDocument/2006/relationships/image" Target="../media/image4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.png"/><Relationship Id="rId5" Type="http://schemas.openxmlformats.org/officeDocument/2006/relationships/image" Target="../media/image280.png"/><Relationship Id="rId10" Type="http://schemas.openxmlformats.org/officeDocument/2006/relationships/image" Target="../media/image72.png"/><Relationship Id="rId9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1088/1367-2630/18/1/015009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ithub.com/wswxyq/transformer_EE/tree/polars" TargetMode="Externa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-hub.fnal.gov/hub/home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afjupyter.readthedocs.io/en/latest/index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-hub.fnal.gov/hub/home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afjupyter.readthedocs.io/en/latest/index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-hub.fnal.gov/hub/home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afjupyter.readthedocs.io/en/latest/index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22294/contributions/66906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1917836" TargetMode="External"/><Relationship Id="rId2" Type="http://schemas.openxmlformats.org/officeDocument/2006/relationships/hyperlink" Target="https://inspirehep.net/literature/204882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hyperlink" Target="https://indico.bnl.gov/event/10757/attachments/32885/52585/2021-02-25_bnl_seminar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arak-thakore/transformer_EE/tree/main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tarak-thakore/transformer_EE/tree/josh_develop" TargetMode="External"/><Relationship Id="rId4" Type="http://schemas.openxmlformats.org/officeDocument/2006/relationships/hyperlink" Target="https://github.com/wswxyq/transformer_EE/tree/mai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2B30-9E7C-4473-6344-1C9B910FA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4174"/>
            <a:ext cx="11658600" cy="43699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  <a:t>Enforcing</a:t>
            </a:r>
            <a:b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  <a:t>Self-Consistent Kinematic Constraints</a:t>
            </a:r>
            <a:b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  <a:t>in</a:t>
            </a:r>
            <a:b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  <a:t>Neutrino Energy Estimators</a:t>
            </a:r>
            <a:b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</a:rPr>
              <a:t>Using GENIE Atmospheric Events</a:t>
            </a:r>
            <a:endParaRPr lang="en-US" sz="50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6" descr="Minnesota | Minnesota golden gophers, University of minnesota, Big 10 ...">
            <a:extLst>
              <a:ext uri="{FF2B5EF4-FFF2-40B4-BE49-F238E27FC236}">
                <a16:creationId xmlns:a16="http://schemas.microsoft.com/office/drawing/2014/main" id="{5F6A4BDB-C06A-0A66-6BE2-BE99F710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6645070"/>
            <a:ext cx="1881187" cy="11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332FCC7-DB17-3743-CAA8-E283E72B7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325" y="5066414"/>
            <a:ext cx="8743950" cy="270598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NuFact 2024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by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L. Barrow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The University of Minnesota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with a Special Thanks to</a:t>
            </a:r>
            <a:b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S. Wu, R. R. Richi, T. Thakore, C. Borden, &amp; M. Rabelhofer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September 18</a:t>
            </a:r>
            <a:r>
              <a:rPr lang="en-US" sz="21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, 2024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94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3DE146-6B75-3B6A-649B-D2C4547A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136" y="746580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6C8DC0-9F45-4197-D675-B7FE7D76972E}"/>
              </a:ext>
            </a:extLst>
          </p:cNvPr>
          <p:cNvSpPr txBox="1">
            <a:spLocks/>
          </p:cNvSpPr>
          <p:nvPr/>
        </p:nvSpPr>
        <p:spPr>
          <a:xfrm>
            <a:off x="0" y="64238"/>
            <a:ext cx="11658599" cy="8501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Verdana" panose="020B0604030504040204" pitchFamily="34" charset="0"/>
                <a:ea typeface="Verdana" panose="020B0604030504040204" pitchFamily="34" charset="0"/>
              </a:rPr>
              <a:t>Data Preparation w/GENIE &amp; DUNE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C8F725-E919-4BF2-CBC9-631FC7F2E244}"/>
              </a:ext>
            </a:extLst>
          </p:cNvPr>
          <p:cNvSpPr txBox="1">
            <a:spLocks/>
          </p:cNvSpPr>
          <p:nvPr/>
        </p:nvSpPr>
        <p:spPr>
          <a:xfrm>
            <a:off x="0" y="920962"/>
            <a:ext cx="11658600" cy="5820198"/>
          </a:xfrm>
          <a:prstGeom prst="rect">
            <a:avLst/>
          </a:prstGeom>
        </p:spPr>
        <p:txBody>
          <a:bodyPr/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64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4" descr="Profile photo of Raisa Rahman Richi">
            <a:extLst>
              <a:ext uri="{FF2B5EF4-FFF2-40B4-BE49-F238E27FC236}">
                <a16:creationId xmlns:a16="http://schemas.microsoft.com/office/drawing/2014/main" id="{C80FBC38-B740-6816-FD44-9C80B93D4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t="1623" r="27888" b="23636"/>
          <a:stretch/>
        </p:blipFill>
        <p:spPr bwMode="auto">
          <a:xfrm>
            <a:off x="-5080" y="5745480"/>
            <a:ext cx="1039220" cy="152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4C80C7-8680-C22F-AED7-65075A19171C}"/>
              </a:ext>
            </a:extLst>
          </p:cNvPr>
          <p:cNvSpPr txBox="1"/>
          <p:nvPr/>
        </p:nvSpPr>
        <p:spPr>
          <a:xfrm>
            <a:off x="-67130" y="7228839"/>
            <a:ext cx="116332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R. R. Richi</a:t>
            </a:r>
            <a:b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700" i="1" dirty="0">
                <a:latin typeface="Verdana" panose="020B0604030504040204" pitchFamily="34" charset="0"/>
                <a:ea typeface="Verdana" panose="020B0604030504040204" pitchFamily="34" charset="0"/>
              </a:rPr>
              <a:t>GENIE events with thresholds and topological selections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6" descr="No photo description available.">
            <a:extLst>
              <a:ext uri="{FF2B5EF4-FFF2-40B4-BE49-F238E27FC236}">
                <a16:creationId xmlns:a16="http://schemas.microsoft.com/office/drawing/2014/main" id="{5A88D08A-7B00-34C3-F388-555E3EC50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7" t="33395" r="36233" b="3761"/>
          <a:stretch/>
        </p:blipFill>
        <p:spPr bwMode="auto">
          <a:xfrm>
            <a:off x="1231819" y="5736180"/>
            <a:ext cx="861142" cy="153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B1FD78-B010-999A-F726-4BE0D910AB9E}"/>
              </a:ext>
            </a:extLst>
          </p:cNvPr>
          <p:cNvSpPr txBox="1"/>
          <p:nvPr/>
        </p:nvSpPr>
        <p:spPr>
          <a:xfrm>
            <a:off x="1209179" y="7232452"/>
            <a:ext cx="906422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T. Thakore</a:t>
            </a:r>
            <a:b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700" i="1" dirty="0">
                <a:latin typeface="Verdana" panose="020B0604030504040204" pitchFamily="34" charset="0"/>
                <a:ea typeface="Verdana" panose="020B0604030504040204" pitchFamily="34" charset="0"/>
              </a:rPr>
              <a:t>DUNE Events</a:t>
            </a:r>
            <a:br>
              <a:rPr lang="en-US" sz="7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700" b="1" i="1" dirty="0">
                <a:latin typeface="Verdana" panose="020B0604030504040204" pitchFamily="34" charset="0"/>
                <a:ea typeface="Verdana" panose="020B0604030504040204" pitchFamily="34" charset="0"/>
              </a:rPr>
              <a:t>Coming Soon!</a:t>
            </a:r>
            <a:endParaRPr lang="en-US" sz="105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ADCB99-A8D1-98D4-E2DE-C1449BB6F11A}"/>
              </a:ext>
            </a:extLst>
          </p:cNvPr>
          <p:cNvSpPr txBox="1">
            <a:spLocks/>
          </p:cNvSpPr>
          <p:nvPr/>
        </p:nvSpPr>
        <p:spPr>
          <a:xfrm>
            <a:off x="0" y="675640"/>
            <a:ext cx="11658600" cy="4948849"/>
          </a:xfrm>
          <a:prstGeom prst="rect">
            <a:avLst/>
          </a:prstGeom>
        </p:spPr>
        <p:txBody>
          <a:bodyPr/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Current data preparation requirements:</a:t>
            </a:r>
          </a:p>
          <a:p>
            <a:pPr lvl="1"/>
            <a:r>
              <a:rPr lang="en-US" sz="2747" dirty="0">
                <a:latin typeface="Verdana" panose="020B0604030504040204" pitchFamily="34" charset="0"/>
                <a:ea typeface="Verdana" panose="020B0604030504040204" pitchFamily="34" charset="0"/>
              </a:rPr>
              <a:t>Convert some ROOT file to CSV</a:t>
            </a:r>
          </a:p>
          <a:p>
            <a:pPr lvl="1"/>
            <a:r>
              <a:rPr lang="en-US" sz="2747" dirty="0">
                <a:latin typeface="Verdana" panose="020B0604030504040204" pitchFamily="34" charset="0"/>
                <a:ea typeface="Verdana" panose="020B0604030504040204" pitchFamily="34" charset="0"/>
              </a:rPr>
              <a:t>CSV columnated data is easily importable to Pandas</a:t>
            </a:r>
          </a:p>
          <a:p>
            <a:pPr lvl="2"/>
            <a:r>
              <a:rPr lang="en-US" sz="2294" dirty="0">
                <a:latin typeface="Verdana" panose="020B0604030504040204" pitchFamily="34" charset="0"/>
                <a:ea typeface="Verdana" panose="020B0604030504040204" pitchFamily="34" charset="0"/>
              </a:rPr>
              <a:t>Columns represent particular branch variables</a:t>
            </a:r>
          </a:p>
          <a:p>
            <a:pPr lvl="3"/>
            <a:r>
              <a:rPr lang="en-US" sz="2067" dirty="0">
                <a:latin typeface="Verdana" panose="020B0604030504040204" pitchFamily="34" charset="0"/>
                <a:ea typeface="Verdana" panose="020B0604030504040204" pitchFamily="34" charset="0"/>
              </a:rPr>
              <a:t>Scalar/Slice or Vector/Prong type inputs are available</a:t>
            </a:r>
          </a:p>
          <a:p>
            <a:pPr lvl="4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Scalar example: Total visible energy</a:t>
            </a:r>
          </a:p>
          <a:p>
            <a:pPr lvl="4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Vector example: All indexed track lengths for a given event</a:t>
            </a:r>
          </a:p>
          <a:p>
            <a:pPr lvl="3"/>
            <a:r>
              <a:rPr lang="en-US" sz="2067" dirty="0">
                <a:latin typeface="Verdana" panose="020B0604030504040204" pitchFamily="34" charset="0"/>
                <a:ea typeface="Verdana" panose="020B0604030504040204" pitchFamily="34" charset="0"/>
              </a:rPr>
              <a:t>Losses computed only against scalar variables</a:t>
            </a:r>
          </a:p>
          <a:p>
            <a:pPr lvl="2"/>
            <a:r>
              <a:rPr lang="en-US" sz="2294" dirty="0">
                <a:latin typeface="Verdana" panose="020B0604030504040204" pitchFamily="34" charset="0"/>
                <a:ea typeface="Verdana" panose="020B0604030504040204" pitchFamily="34" charset="0"/>
              </a:rPr>
              <a:t>Rows represent whole events</a:t>
            </a:r>
          </a:p>
          <a:p>
            <a:pPr lvl="2"/>
            <a:r>
              <a:rPr lang="en-US" sz="2294" dirty="0">
                <a:latin typeface="Verdana" panose="020B0604030504040204" pitchFamily="34" charset="0"/>
                <a:ea typeface="Verdana" panose="020B0604030504040204" pitchFamily="34" charset="0"/>
              </a:rPr>
              <a:t>New columns/variables can be added at will</a:t>
            </a:r>
          </a:p>
          <a:p>
            <a:pPr lvl="1"/>
            <a:r>
              <a:rPr lang="en-US" sz="2747" dirty="0">
                <a:latin typeface="Verdana" panose="020B0604030504040204" pitchFamily="34" charset="0"/>
                <a:ea typeface="Verdana" panose="020B0604030504040204" pitchFamily="34" charset="0"/>
              </a:rPr>
              <a:t>Model configured to take any number of columns as input</a:t>
            </a:r>
          </a:p>
          <a:p>
            <a:pPr lvl="2"/>
            <a:r>
              <a:rPr lang="en-US" sz="2294" dirty="0">
                <a:latin typeface="Verdana" panose="020B0604030504040204" pitchFamily="34" charset="0"/>
                <a:ea typeface="Verdana" panose="020B0604030504040204" pitchFamily="34" charset="0"/>
              </a:rPr>
              <a:t>Used for training features or losses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0F6D7-EFE2-11D7-3686-DC8EED73C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30" t="5639" r="10337"/>
          <a:stretch/>
        </p:blipFill>
        <p:spPr>
          <a:xfrm>
            <a:off x="2295720" y="5736180"/>
            <a:ext cx="803080" cy="1534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5CC73-5D2A-4C69-4F97-93A23C846F4E}"/>
              </a:ext>
            </a:extLst>
          </p:cNvPr>
          <p:cNvSpPr txBox="1"/>
          <p:nvPr/>
        </p:nvSpPr>
        <p:spPr>
          <a:xfrm>
            <a:off x="2038241" y="7236421"/>
            <a:ext cx="13180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C. Borden</a:t>
            </a:r>
            <a:b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700" i="1" dirty="0">
                <a:latin typeface="Verdana" panose="020B0604030504040204" pitchFamily="34" charset="0"/>
                <a:ea typeface="Verdana" panose="020B0604030504040204" pitchFamily="34" charset="0"/>
              </a:rPr>
              <a:t>Direct (Up)ROOT to Pandas data conversion</a:t>
            </a:r>
          </a:p>
          <a:p>
            <a:pPr algn="ctr"/>
            <a:r>
              <a:rPr lang="en-US" sz="700" b="1" i="1" dirty="0">
                <a:latin typeface="Verdana" panose="020B0604030504040204" pitchFamily="34" charset="0"/>
                <a:ea typeface="Verdana" panose="020B0604030504040204" pitchFamily="34" charset="0"/>
              </a:rPr>
              <a:t>Coming Soon!</a:t>
            </a:r>
            <a:endParaRPr lang="en-US" sz="105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9E25B0A-638E-EE41-1666-5A54D6540876}"/>
              </a:ext>
            </a:extLst>
          </p:cNvPr>
          <p:cNvSpPr txBox="1">
            <a:spLocks/>
          </p:cNvSpPr>
          <p:nvPr/>
        </p:nvSpPr>
        <p:spPr>
          <a:xfrm>
            <a:off x="3123947" y="5547186"/>
            <a:ext cx="8534652" cy="2154626"/>
          </a:xfrm>
          <a:prstGeom prst="rect">
            <a:avLst/>
          </a:prstGeom>
        </p:spPr>
        <p:txBody>
          <a:bodyPr/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Richi: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CSVs with topological/process selections on truth-level GENIE events w/LArTPC-motivated kinetic energy thresholds</a:t>
            </a:r>
          </a:p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Tarak: CSVs from DUNE events using 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AnaTrees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Casey: Work directly from DUNE 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AnaTree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/CAFs</a:t>
            </a:r>
          </a:p>
        </p:txBody>
      </p:sp>
    </p:spTree>
    <p:extLst>
      <p:ext uri="{BB962C8B-B14F-4D97-AF65-F5344CB8AC3E}">
        <p14:creationId xmlns:p14="http://schemas.microsoft.com/office/powerpoint/2010/main" val="316231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2AF27-CFF2-4F11-3E30-7B741C1B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3810"/>
            <a:ext cx="11658598" cy="105536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Previously Chosen Training Variables</a:t>
            </a:r>
            <a:endParaRPr lang="en-US" sz="40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74E3C-5827-5AE3-DD43-D92AD1D96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1175"/>
            <a:ext cx="11658599" cy="577691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Scalars (event level variables)</a:t>
            </a:r>
          </a:p>
          <a:p>
            <a:pPr lvl="1"/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Final_State_Lepton_PDG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Final_State_Lepton_Mass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Final_State_Lepton_Energy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THIS IS CHEATING FOR NC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Final_State_Lepton_Momentum_X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Momentum_Y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Momentum_Z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Vectors</a:t>
            </a:r>
          </a:p>
          <a:p>
            <a:pPr lvl="1"/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Final_State_Particles_PDG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Final_State_Particles_Mass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Final_State_Particles_Energy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Final_State_Particles_Momentum_X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Momentum_Y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Momentum_Z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53" dirty="0">
                <a:latin typeface="Verdana" panose="020B0604030504040204" pitchFamily="34" charset="0"/>
                <a:ea typeface="Verdana" panose="020B0604030504040204" pitchFamily="34" charset="0"/>
              </a:rPr>
              <a:t>Targets (for loss function)</a:t>
            </a:r>
          </a:p>
          <a:p>
            <a:pPr lvl="1"/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Initial_State_Neutrino_Energy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Initial_State_Neutrino_Momentum_X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Momentum_Y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Momentum_Z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7AA3D-483F-C0B3-CD8B-5ED06BC0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136" y="745627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27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2AF27-CFF2-4F11-3E30-7B741C1B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43388"/>
            <a:ext cx="11658598" cy="10553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latin typeface="Verdana" panose="020B0604030504040204" pitchFamily="34" charset="0"/>
                <a:ea typeface="Verdana" panose="020B0604030504040204" pitchFamily="34" charset="0"/>
              </a:rPr>
              <a:t>Currently Chosen Training Variables</a:t>
            </a:r>
            <a:b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1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These are about to change…??</a:t>
            </a:r>
            <a:endParaRPr lang="en-US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174E3C-5827-5AE3-DD43-D92AD1D96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228059"/>
                <a:ext cx="11658599" cy="6491177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Scalars (event level variables)</a:t>
                </a:r>
              </a:p>
              <a:p>
                <a:pPr lvl="1"/>
                <a:r>
                  <a:rPr lang="en-US" sz="2400" strike="sngStrike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Final_State_Lepton_PDG</a:t>
                </a:r>
                <a:r>
                  <a:rPr lang="en-US" sz="2400" strike="sngStrike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r>
                  <a:rPr lang="en-US" sz="2400" strike="sngStrike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Final_State_Lepton_Mass</a:t>
                </a:r>
                <a:endParaRPr lang="en-US" sz="2400" strike="sngStrike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sz="2400" strike="sngStrike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Final_State_Lepton_Energy</a:t>
                </a:r>
                <a:r>
                  <a:rPr lang="en-US" sz="2400" strike="sngStrike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2400" b="1" strike="sngStrike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*</a:t>
                </a:r>
                <a:r>
                  <a:rPr lang="en-US" sz="2400" b="1" i="1" strike="sngStrike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THIS IS CHEATING FOR NC</a:t>
                </a:r>
                <a:r>
                  <a:rPr lang="en-US" sz="2400" b="1" strike="sngStrike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*</a:t>
                </a:r>
                <a:endParaRPr lang="en-US" sz="2400" strike="sngStrike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sz="2400" strike="sngStrike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Final_State_Lepton_Momentum_X</a:t>
                </a:r>
                <a:r>
                  <a:rPr lang="en-US" sz="2400" strike="sngStrike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  <a:r>
                  <a:rPr lang="en-US" sz="2400" strike="sngStrike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Momentum_Y</a:t>
                </a:r>
                <a:r>
                  <a:rPr lang="en-US" sz="2400" strike="sngStrike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  <a:r>
                  <a:rPr lang="en-US" sz="2400" strike="sngStrike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Momentum_Z</a:t>
                </a:r>
                <a:endParaRPr lang="en-US" sz="2400" strike="sngStrike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𝐾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𝑇𝑜𝑡</m:t>
                        </m:r>
                      </m:sub>
                    </m:sSub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𝑇𝑜𝑡</m:t>
                        </m:r>
                      </m:sub>
                    </m:sSub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𝑚𝑖𝑠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𝑠𝑖𝑚𝑝𝑙𝑒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(</a:t>
                </a:r>
                <a:r>
                  <a:rPr lang="en-US" sz="2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 la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A. Furmanski, UMN)</a:t>
                </a:r>
              </a:p>
              <a:p>
                <a:endParaRPr lang="en-US" sz="28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Vectors—</a:t>
                </a:r>
                <a:r>
                  <a:rPr lang="en-US" sz="2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NOW INCLUDING VISIBLE LEPTONS</a:t>
                </a:r>
              </a:p>
              <a:p>
                <a:pPr lvl="1"/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Final_State_Particles_PDG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Final_State_Particles_Mass</a:t>
                </a:r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Final_State_Particles_Energy</a:t>
                </a:r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Final_State_Particles_Momentum_X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Momentum_Y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Momentum_Z</a:t>
                </a:r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Targets (for loss function)</a:t>
                </a:r>
              </a:p>
              <a:p>
                <a:pPr lvl="1"/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Initial_State_Neutrino_Energy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Initial_State_Neutrino_Momentum_X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Momentum_Y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Momentum_Z</a:t>
                </a:r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Initial_State_Neutrino_Momentum_X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Momentum_Y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Momentum_Z</a:t>
                </a:r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Will show that this may have not been a great idea…</a:t>
                </a:r>
              </a:p>
              <a:p>
                <a:pPr lvl="1"/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Future: Utilize CC &amp; NC classifier, move back to separating lepton</a:t>
                </a:r>
              </a:p>
              <a:p>
                <a:pPr lvl="2"/>
                <a:r>
                  <a:rPr lang="en-US" sz="1947" dirty="0">
                    <a:latin typeface="Verdana" panose="020B0604030504040204" pitchFamily="34" charset="0"/>
                    <a:ea typeface="Verdana" panose="020B0604030504040204" pitchFamily="34" charset="0"/>
                  </a:rPr>
                  <a:t>Potentially directly classify within the new model with the transformer</a:t>
                </a:r>
              </a:p>
              <a:p>
                <a:pPr lvl="1"/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Future: Go for both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ℓ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ℓ</m:t>
                                </m:r>
                              </m:sub>
                            </m:sSub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ℓ</m:t>
                                </m:r>
                              </m:sub>
                            </m:sSub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ℓ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together </a:t>
                </a:r>
                <a:r>
                  <a:rPr lang="en-US" sz="2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 la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LSTM loss?</a:t>
                </a:r>
                <a:endParaRPr lang="en-US" sz="2400" i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174E3C-5827-5AE3-DD43-D92AD1D96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28059"/>
                <a:ext cx="11658599" cy="6491177"/>
              </a:xfrm>
              <a:blipFill>
                <a:blip r:embed="rId2"/>
                <a:stretch>
                  <a:fillRect l="-680" t="-2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7AA3D-483F-C0B3-CD8B-5ED06BC0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136" y="745627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97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B105-3706-7E02-6A96-F30F09F4F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2011"/>
            <a:ext cx="11658600" cy="148547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GENIE-</a:t>
            </a:r>
            <a:r>
              <a:rPr lang="en-US" b="1" i="1" dirty="0">
                <a:latin typeface="Verdana" panose="020B0604030504040204" pitchFamily="34" charset="0"/>
                <a:ea typeface="Verdana" panose="020B0604030504040204" pitchFamily="34" charset="0"/>
              </a:rPr>
              <a:t>Only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  <a:b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i="1" dirty="0">
                <a:latin typeface="Verdana" panose="020B0604030504040204" pitchFamily="34" charset="0"/>
                <a:ea typeface="Verdana" panose="020B0604030504040204" pitchFamily="34" charset="0"/>
              </a:rPr>
              <a:t>Many </a:t>
            </a: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  <a:t>Plots Shown Here from Richi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D44B092-9770-3951-AB1A-3DEC288526C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3090864"/>
                <a:ext cx="11658600" cy="4391024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Using oscillated atmospheric neutrinos at Homestake</a:t>
                </a:r>
              </a:p>
              <a:p>
                <a:r>
                  <a:rPr lang="en-US" b="1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BEAM SIMULATION COMPARISONS TO COME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GeV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flavor, any process,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𝑁𝑝𝑁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𝜋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topologies</a:t>
                </a:r>
              </a:p>
              <a:p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Using kinetic energy thresholds alone</a:t>
                </a:r>
              </a:p>
              <a:p>
                <a:endParaRPr lang="en-US" i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en-US" dirty="0">
                    <a:latin typeface="Courier New" panose="02070309020205020404" pitchFamily="49" charset="0"/>
                    <a:ea typeface="Verdana" panose="020B0604030504040204" pitchFamily="34" charset="0"/>
                    <a:cs typeface="Courier New" panose="02070309020205020404" pitchFamily="49" charset="0"/>
                  </a:rPr>
                  <a:t>train indices size:    ~1.8M (~75%)</a:t>
                </a:r>
                <a:br>
                  <a:rPr lang="en-US" dirty="0">
                    <a:latin typeface="Courier New" panose="02070309020205020404" pitchFamily="49" charset="0"/>
                    <a:ea typeface="Verdana" panose="020B0604030504040204" pitchFamily="34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ea typeface="Verdana" panose="020B0604030504040204" pitchFamily="34" charset="0"/>
                    <a:cs typeface="Courier New" panose="02070309020205020404" pitchFamily="49" charset="0"/>
                  </a:rPr>
                  <a:t>valid indices size:      ~200k (5%)</a:t>
                </a:r>
                <a:br>
                  <a:rPr lang="en-US" dirty="0">
                    <a:latin typeface="Courier New" panose="02070309020205020404" pitchFamily="49" charset="0"/>
                    <a:ea typeface="Verdana" panose="020B0604030504040204" pitchFamily="34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ea typeface="Verdana" panose="020B0604030504040204" pitchFamily="34" charset="0"/>
                    <a:cs typeface="Courier New" panose="02070309020205020404" pitchFamily="49" charset="0"/>
                  </a:rPr>
                  <a:t>test  indices size:     ~500k (20%)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D44B092-9770-3951-AB1A-3DEC28852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3090864"/>
                <a:ext cx="11658600" cy="4391024"/>
              </a:xfrm>
              <a:blipFill>
                <a:blip r:embed="rId2"/>
                <a:stretch>
                  <a:fillRect t="-2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Profile photo of Raisa Rahman Richi">
            <a:extLst>
              <a:ext uri="{FF2B5EF4-FFF2-40B4-BE49-F238E27FC236}">
                <a16:creationId xmlns:a16="http://schemas.microsoft.com/office/drawing/2014/main" id="{E0A1086A-7D17-7A43-F89A-9A0244EDA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t="1623" r="27888" b="23636"/>
          <a:stretch/>
        </p:blipFill>
        <p:spPr bwMode="auto">
          <a:xfrm>
            <a:off x="0" y="5676274"/>
            <a:ext cx="1270000" cy="186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DA7EF7-AAA2-4406-F837-86A53CA148BC}"/>
              </a:ext>
            </a:extLst>
          </p:cNvPr>
          <p:cNvSpPr txBox="1"/>
          <p:nvPr/>
        </p:nvSpPr>
        <p:spPr>
          <a:xfrm>
            <a:off x="0" y="7498080"/>
            <a:ext cx="127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R. R. Richi</a:t>
            </a:r>
          </a:p>
        </p:txBody>
      </p:sp>
    </p:spTree>
    <p:extLst>
      <p:ext uri="{BB962C8B-B14F-4D97-AF65-F5344CB8AC3E}">
        <p14:creationId xmlns:p14="http://schemas.microsoft.com/office/powerpoint/2010/main" val="796687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number of individuals&#10;&#10;Description automatically generated with medium confidence">
            <a:extLst>
              <a:ext uri="{FF2B5EF4-FFF2-40B4-BE49-F238E27FC236}">
                <a16:creationId xmlns:a16="http://schemas.microsoft.com/office/drawing/2014/main" id="{B361DE4C-7694-53A4-E0A4-32F905DFF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"/>
          <a:stretch/>
        </p:blipFill>
        <p:spPr>
          <a:xfrm>
            <a:off x="5285146" y="194083"/>
            <a:ext cx="5395940" cy="3787485"/>
          </a:xfrm>
          <a:prstGeom prst="rect">
            <a:avLst/>
          </a:prstGeom>
        </p:spPr>
      </p:pic>
      <p:pic>
        <p:nvPicPr>
          <p:cNvPr id="10" name="Picture 9" descr="A graph showing the fall of a graph&#10;&#10;Description automatically generated with medium confidence">
            <a:extLst>
              <a:ext uri="{FF2B5EF4-FFF2-40B4-BE49-F238E27FC236}">
                <a16:creationId xmlns:a16="http://schemas.microsoft.com/office/drawing/2014/main" id="{11880933-84CA-0BB6-848B-AAAEFCAED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7"/>
          <a:stretch/>
        </p:blipFill>
        <p:spPr>
          <a:xfrm>
            <a:off x="5195389" y="3981569"/>
            <a:ext cx="5329325" cy="37874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0C7FF4-BA9C-7F8D-F06E-764D97106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756" y="7490944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A graph showing a line of green lines&#10;&#10;Description automatically generated with medium confidence">
            <a:extLst>
              <a:ext uri="{FF2B5EF4-FFF2-40B4-BE49-F238E27FC236}">
                <a16:creationId xmlns:a16="http://schemas.microsoft.com/office/drawing/2014/main" id="{C1F1BCB8-63D9-E961-F6A4-7DCBCC2BC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7"/>
          <a:stretch/>
        </p:blipFill>
        <p:spPr>
          <a:xfrm>
            <a:off x="0" y="3981569"/>
            <a:ext cx="5329325" cy="3787487"/>
          </a:xfrm>
          <a:prstGeom prst="rect">
            <a:avLst/>
          </a:prstGeom>
        </p:spPr>
      </p:pic>
      <p:pic>
        <p:nvPicPr>
          <p:cNvPr id="6" name="Picture 5" descr="A green line graph with numbers and a white background&#10;&#10;Description automatically generated">
            <a:extLst>
              <a:ext uri="{FF2B5EF4-FFF2-40B4-BE49-F238E27FC236}">
                <a16:creationId xmlns:a16="http://schemas.microsoft.com/office/drawing/2014/main" id="{D8FA34AF-70EC-AFA3-609B-AE3F2789CC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7"/>
          <a:stretch/>
        </p:blipFill>
        <p:spPr>
          <a:xfrm>
            <a:off x="0" y="194084"/>
            <a:ext cx="5329325" cy="3787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B5F475-51F1-4249-168F-D41D0ECFD32C}"/>
                  </a:ext>
                </a:extLst>
              </p:cNvPr>
              <p:cNvSpPr txBox="1"/>
              <p:nvPr/>
            </p:nvSpPr>
            <p:spPr>
              <a:xfrm>
                <a:off x="10524714" y="2384172"/>
                <a:ext cx="1133885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Example histograms</a:t>
                </a: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Full Honda atmospheric flux sample with oscillations at Homestake</a:t>
                </a:r>
              </a:p>
              <a:p>
                <a:pPr algn="ctr"/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(same as in PDK study)</a:t>
                </a:r>
              </a:p>
              <a:p>
                <a:pPr algn="ctr"/>
                <a:b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𝜈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100" b="0" i="0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ϵ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1100" b="0" i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0.1,100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1100" b="0" i="0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GeV</m:t>
                      </m:r>
                    </m:oMath>
                  </m:oMathPara>
                </a14:m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Any 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flavor</a:t>
                </a: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Any process</a:t>
                </a: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𝑁𝑝𝑁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𝜋</m:t>
                      </m:r>
                    </m:oMath>
                  </m:oMathPara>
                </a14:m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100" i="0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hA</m:t>
                    </m:r>
                    <m:r>
                      <a:rPr lang="en-US" sz="1100" i="0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sz="1100" i="0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BR</m:t>
                    </m:r>
                  </m:oMath>
                </a14:m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Nuclear model configuration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B5F475-51F1-4249-168F-D41D0ECFD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4714" y="2384172"/>
                <a:ext cx="1133885" cy="4832092"/>
              </a:xfrm>
              <a:prstGeom prst="rect">
                <a:avLst/>
              </a:prstGeom>
              <a:blipFill>
                <a:blip r:embed="rId6"/>
                <a:stretch>
                  <a:fillRect l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8820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0C7FF4-BA9C-7F8D-F06E-764D97106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756" y="7490944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 graph with green lines&#10;&#10;Description automatically generated">
            <a:extLst>
              <a:ext uri="{FF2B5EF4-FFF2-40B4-BE49-F238E27FC236}">
                <a16:creationId xmlns:a16="http://schemas.microsoft.com/office/drawing/2014/main" id="{1DAB6876-B45C-1BD0-D645-4B9851EF74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r="8789" b="1642"/>
          <a:stretch/>
        </p:blipFill>
        <p:spPr>
          <a:xfrm>
            <a:off x="0" y="1043425"/>
            <a:ext cx="5217129" cy="3085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F92E3-3E4A-D5BE-EE84-00E97CA23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" r="9251" b="1642"/>
          <a:stretch/>
        </p:blipFill>
        <p:spPr>
          <a:xfrm>
            <a:off x="0" y="4249435"/>
            <a:ext cx="5261943" cy="3084694"/>
          </a:xfrm>
          <a:prstGeom prst="rect">
            <a:avLst/>
          </a:prstGeom>
        </p:spPr>
      </p:pic>
      <p:pic>
        <p:nvPicPr>
          <p:cNvPr id="11" name="Picture 10" descr="A graph showing a curve&#10;&#10;Description automatically generated with medium confidence">
            <a:extLst>
              <a:ext uri="{FF2B5EF4-FFF2-40B4-BE49-F238E27FC236}">
                <a16:creationId xmlns:a16="http://schemas.microsoft.com/office/drawing/2014/main" id="{8912460E-85AC-0A04-B9BA-2F363A37A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9058" b="2311"/>
          <a:stretch/>
        </p:blipFill>
        <p:spPr>
          <a:xfrm>
            <a:off x="5261944" y="4218227"/>
            <a:ext cx="5261944" cy="3095413"/>
          </a:xfrm>
          <a:prstGeom prst="rect">
            <a:avLst/>
          </a:prstGeom>
        </p:spPr>
      </p:pic>
      <p:pic>
        <p:nvPicPr>
          <p:cNvPr id="13" name="Picture 12" descr="A graph with numbers and a red line&#10;&#10;Description automatically generated">
            <a:extLst>
              <a:ext uri="{FF2B5EF4-FFF2-40B4-BE49-F238E27FC236}">
                <a16:creationId xmlns:a16="http://schemas.microsoft.com/office/drawing/2014/main" id="{BADD68EE-4EB3-60E5-73BA-420C900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r="8914" b="2221"/>
          <a:stretch/>
        </p:blipFill>
        <p:spPr>
          <a:xfrm>
            <a:off x="5217129" y="1041925"/>
            <a:ext cx="5333034" cy="3084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29B29A-E2C1-B33B-817A-A50DAFD41E27}"/>
                  </a:ext>
                </a:extLst>
              </p:cNvPr>
              <p:cNvSpPr txBox="1"/>
              <p:nvPr/>
            </p:nvSpPr>
            <p:spPr>
              <a:xfrm>
                <a:off x="10524714" y="2384172"/>
                <a:ext cx="1133885" cy="500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Example histograms</a:t>
                </a: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11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PARTIAL</a:t>
                </a:r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Honda atmospheric flux sample with oscillations at Homestake</a:t>
                </a:r>
              </a:p>
              <a:p>
                <a:pPr algn="ctr"/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(same as in PDK study)</a:t>
                </a:r>
              </a:p>
              <a:p>
                <a:pPr algn="ctr"/>
                <a:b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𝜈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100" b="0" i="0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ϵ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1100" b="0" i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0.1,1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1100" b="0" i="0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GeV</m:t>
                      </m:r>
                    </m:oMath>
                  </m:oMathPara>
                </a14:m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Any 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flavor</a:t>
                </a: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Any process</a:t>
                </a: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𝑁𝑝𝑁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𝜋</m:t>
                      </m:r>
                    </m:oMath>
                  </m:oMathPara>
                </a14:m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endParaRPr lang="en-US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100" i="0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hA</m:t>
                    </m:r>
                    <m:r>
                      <a:rPr lang="en-US" sz="1100" i="0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sz="1100" i="0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BR</m:t>
                    </m:r>
                  </m:oMath>
                </a14:m>
                <a:r>
                  <a:rPr lang="en-US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Nuclear model configuration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29B29A-E2C1-B33B-817A-A50DAFD41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4714" y="2384172"/>
                <a:ext cx="1133885" cy="5001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864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F07942-0B7B-D289-7890-1EEE8C36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2308" y="748961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56993-9C82-9C9F-026B-6055F622E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24" y="415636"/>
            <a:ext cx="9743256" cy="7201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0BA99-4685-FEAA-FCB3-A38D2F58789B}"/>
              </a:ext>
            </a:extLst>
          </p:cNvPr>
          <p:cNvSpPr txBox="1"/>
          <p:nvPr/>
        </p:nvSpPr>
        <p:spPr>
          <a:xfrm>
            <a:off x="1800748" y="939395"/>
            <a:ext cx="174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48D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CC867-4503-02AC-9C31-B87E9BAB34CA}"/>
              </a:ext>
            </a:extLst>
          </p:cNvPr>
          <p:cNvSpPr txBox="1"/>
          <p:nvPr/>
        </p:nvSpPr>
        <p:spPr>
          <a:xfrm>
            <a:off x="7407619" y="6046340"/>
            <a:ext cx="192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8F2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CBF8D6-3E5A-DB76-BE7D-EFC80EA8373E}"/>
                  </a:ext>
                </a:extLst>
              </p:cNvPr>
              <p:cNvSpPr txBox="1"/>
              <p:nvPr/>
            </p:nvSpPr>
            <p:spPr>
              <a:xfrm>
                <a:off x="5751057" y="1990232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CBF8D6-3E5A-DB76-BE7D-EFC80EA83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057" y="1990232"/>
                <a:ext cx="3922904" cy="3035511"/>
              </a:xfrm>
              <a:prstGeom prst="rect">
                <a:avLst/>
              </a:prstGeom>
              <a:blipFill>
                <a:blip r:embed="rId3"/>
                <a:stretch>
                  <a:fillRect l="-1398" t="-803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38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369DE3-199D-9200-FBC8-B70AEF91D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4" t="7092" r="8595" b="2718"/>
          <a:stretch/>
        </p:blipFill>
        <p:spPr>
          <a:xfrm>
            <a:off x="3206" y="377872"/>
            <a:ext cx="11655394" cy="73186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F07942-0B7B-D289-7890-1EEE8C36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2308" y="748961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E0BA99-4685-FEAA-FCB3-A38D2F58789B}"/>
                  </a:ext>
                </a:extLst>
              </p:cNvPr>
              <p:cNvSpPr txBox="1"/>
              <p:nvPr/>
            </p:nvSpPr>
            <p:spPr>
              <a:xfrm>
                <a:off x="2074519" y="5315640"/>
                <a:ext cx="2782203" cy="1024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5858FF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Training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5858FF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5858FF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5858FF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5858FF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5858FF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5858FF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5858FF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5858FF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5858FF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5858FF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𝜈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5858FF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5858FF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5858FF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5858FF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5858FF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5858FF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𝜈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5858FF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5858FF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5858FF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5858FF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5858FF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5858FF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𝜈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1" dirty="0">
                  <a:solidFill>
                    <a:srgbClr val="5858FF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E0BA99-4685-FEAA-FCB3-A38D2F587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519" y="5315640"/>
                <a:ext cx="2782203" cy="1024127"/>
              </a:xfrm>
              <a:prstGeom prst="rect">
                <a:avLst/>
              </a:prstGeom>
              <a:blipFill>
                <a:blip r:embed="rId3"/>
                <a:stretch>
                  <a:fillRect t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CCC867-4503-02AC-9C31-B87E9BAB34CA}"/>
                  </a:ext>
                </a:extLst>
              </p:cNvPr>
              <p:cNvSpPr txBox="1"/>
              <p:nvPr/>
            </p:nvSpPr>
            <p:spPr>
              <a:xfrm>
                <a:off x="8886125" y="5757055"/>
                <a:ext cx="1929179" cy="757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9C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Validation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solidFill>
                                <a:srgbClr val="FF9C0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9C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9C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9C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9C0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9C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9C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9C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9C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9C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𝜈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9C0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9C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9C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9C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9C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9C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𝜈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9C0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9C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9C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9C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9C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9C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𝜈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rgbClr val="FF9C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CCC867-4503-02AC-9C31-B87E9BAB3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125" y="5757055"/>
                <a:ext cx="1929179" cy="757964"/>
              </a:xfrm>
              <a:prstGeom prst="rect">
                <a:avLst/>
              </a:prstGeom>
              <a:blipFill>
                <a:blip r:embed="rId4"/>
                <a:stretch>
                  <a:fillRect t="-3200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CBF8D6-3E5A-DB76-BE7D-EFC80EA8373E}"/>
                  </a:ext>
                </a:extLst>
              </p:cNvPr>
              <p:cNvSpPr txBox="1"/>
              <p:nvPr/>
            </p:nvSpPr>
            <p:spPr>
              <a:xfrm>
                <a:off x="7409472" y="2197136"/>
                <a:ext cx="3922904" cy="3343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solidFill>
                      <a:srgbClr val="FF9C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r>
                  <a:rPr lang="en-US" sz="2000" b="1" u="sng" dirty="0">
                    <a:solidFill>
                      <a:srgbClr val="5858FF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</a:t>
                </a:r>
                <a:r>
                  <a:rPr lang="en-US" sz="2000" b="1" u="sng" dirty="0">
                    <a:solidFill>
                      <a:srgbClr val="FF9C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2000" b="1" u="sng" dirty="0">
                    <a:solidFill>
                      <a:srgbClr val="5858FF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 </a:t>
                </a:r>
                <a:r>
                  <a:rPr lang="en-US" sz="2000" b="1" u="sng" dirty="0">
                    <a:solidFill>
                      <a:srgbClr val="FF9C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</a:t>
                </a:r>
                <a:r>
                  <a:rPr lang="en-US" sz="2000" b="1" u="sng" dirty="0">
                    <a:solidFill>
                      <a:srgbClr val="5858FF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</a:t>
                </a:r>
                <a:r>
                  <a:rPr lang="en-US" sz="2000" b="1" u="sng" dirty="0">
                    <a:solidFill>
                      <a:srgbClr val="FF9C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</a:t>
                </a:r>
                <a:r>
                  <a:rPr lang="en-US" sz="2000" b="1" u="sng" dirty="0">
                    <a:solidFill>
                      <a:srgbClr val="5858FF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  <a:r>
                  <a:rPr lang="en-US" sz="2000" b="1" u="sng" dirty="0">
                    <a:solidFill>
                      <a:srgbClr val="FF9C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</a:t>
                </a:r>
                <a:r>
                  <a:rPr lang="en-US" sz="2000" b="1" u="sng" dirty="0">
                    <a:solidFill>
                      <a:srgbClr val="5858FF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</a:t>
                </a:r>
                <a:r>
                  <a:rPr lang="en-US" sz="2000" b="1" u="sng" dirty="0">
                    <a:solidFill>
                      <a:srgbClr val="FF9C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r>
                  <a:rPr lang="en-US" sz="2000" b="1" u="sng" dirty="0">
                    <a:solidFill>
                      <a:srgbClr val="5858FF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</a:t>
                </a:r>
                <a:r>
                  <a:rPr lang="en-US" sz="2000" b="1" u="sng" dirty="0">
                    <a:solidFill>
                      <a:srgbClr val="FF9C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US" sz="2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r>
                  <a:rPr lang="en-US" sz="2000" b="1" u="sng" dirty="0">
                    <a:solidFill>
                      <a:srgbClr val="0073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</a:t>
                </a:r>
                <a:r>
                  <a:rPr lang="en-US" sz="2000" b="1" u="sng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2000" b="1" u="sng" dirty="0">
                    <a:solidFill>
                      <a:srgbClr val="0073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 </a:t>
                </a:r>
                <a:r>
                  <a:rPr lang="en-US" sz="2000" b="1" u="sng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</a:t>
                </a:r>
                <a:r>
                  <a:rPr lang="en-US" sz="2000" b="1" u="sng" dirty="0">
                    <a:solidFill>
                      <a:srgbClr val="0073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</a:t>
                </a:r>
                <a:r>
                  <a:rPr lang="en-US" sz="2000" b="1" u="sng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</a:t>
                </a:r>
                <a:r>
                  <a:rPr lang="en-US" sz="2000" b="1" u="sng" dirty="0">
                    <a:solidFill>
                      <a:srgbClr val="0073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  <a:r>
                  <a:rPr lang="en-US" sz="2000" b="1" u="sng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</a:t>
                </a:r>
                <a:r>
                  <a:rPr lang="en-US" sz="2000" b="1" u="sng" dirty="0">
                    <a:solidFill>
                      <a:srgbClr val="0073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</a:t>
                </a:r>
                <a:r>
                  <a:rPr lang="en-US" sz="2000" b="1" u="sng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r>
                  <a:rPr lang="en-US" sz="2000" b="1" u="sng" dirty="0">
                    <a:solidFill>
                      <a:srgbClr val="0073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</a:t>
                </a:r>
                <a:r>
                  <a:rPr lang="en-US" sz="2000" b="1" u="sng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only</a:t>
                </a:r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CBF8D6-3E5A-DB76-BE7D-EFC80EA83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472" y="2197136"/>
                <a:ext cx="3922904" cy="3343288"/>
              </a:xfrm>
              <a:prstGeom prst="rect">
                <a:avLst/>
              </a:prstGeom>
              <a:blipFill>
                <a:blip r:embed="rId5"/>
                <a:stretch>
                  <a:fillRect l="-1398" t="-729" r="-4037" b="-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487B1A-0D50-74C3-B7BE-33DD1AFD5C68}"/>
                  </a:ext>
                </a:extLst>
              </p:cNvPr>
              <p:cNvSpPr txBox="1"/>
              <p:nvPr/>
            </p:nvSpPr>
            <p:spPr>
              <a:xfrm>
                <a:off x="1491853" y="3698698"/>
                <a:ext cx="19291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Validation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only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487B1A-0D50-74C3-B7BE-33DD1AFD5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53" y="3698698"/>
                <a:ext cx="1929179" cy="707886"/>
              </a:xfrm>
              <a:prstGeom prst="rect">
                <a:avLst/>
              </a:prstGeom>
              <a:blipFill>
                <a:blip r:embed="rId6"/>
                <a:stretch>
                  <a:fillRect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62C48-3180-367B-0B3E-2B509E4C2643}"/>
                  </a:ext>
                </a:extLst>
              </p:cNvPr>
              <p:cNvSpPr txBox="1"/>
              <p:nvPr/>
            </p:nvSpPr>
            <p:spPr>
              <a:xfrm>
                <a:off x="1535889" y="1084178"/>
                <a:ext cx="188514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73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Training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73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73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3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73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only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62C48-3180-367B-0B3E-2B509E4C2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89" y="1084178"/>
                <a:ext cx="1885143" cy="954107"/>
              </a:xfrm>
              <a:prstGeom prst="rect">
                <a:avLst/>
              </a:prstGeom>
              <a:blipFill>
                <a:blip r:embed="rId7"/>
                <a:stretch>
                  <a:fillRect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679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A3C93-6A02-7C49-7F85-AB230758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941" y="7463637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Placeholder 24">
            <a:extLst>
              <a:ext uri="{FF2B5EF4-FFF2-40B4-BE49-F238E27FC236}">
                <a16:creationId xmlns:a16="http://schemas.microsoft.com/office/drawing/2014/main" id="{1C2CAB55-0928-9A2E-CC25-4AFB776BE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" r="1845"/>
          <a:stretch/>
        </p:blipFill>
        <p:spPr>
          <a:xfrm>
            <a:off x="731195" y="89374"/>
            <a:ext cx="10043956" cy="7683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D89688-AAE3-C9FF-4CED-EC685DA25605}"/>
              </a:ext>
            </a:extLst>
          </p:cNvPr>
          <p:cNvSpPr txBox="1"/>
          <p:nvPr/>
        </p:nvSpPr>
        <p:spPr>
          <a:xfrm>
            <a:off x="2177313" y="1066061"/>
            <a:ext cx="30401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Changing loss variables leads to different resolutions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66D84-CAA5-9927-4EE9-8032D20E5E48}"/>
                  </a:ext>
                </a:extLst>
              </p:cNvPr>
              <p:cNvSpPr txBox="1"/>
              <p:nvPr/>
            </p:nvSpPr>
            <p:spPr>
              <a:xfrm>
                <a:off x="5174428" y="1448077"/>
                <a:ext cx="5336060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66D84-CAA5-9927-4EE9-8032D20E5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428" y="1448077"/>
                <a:ext cx="5336060" cy="3539430"/>
              </a:xfrm>
              <a:prstGeom prst="rect">
                <a:avLst/>
              </a:prstGeom>
              <a:blipFill>
                <a:blip r:embed="rId3"/>
                <a:stretch>
                  <a:fillRect t="-1897" r="-4571" b="-3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0023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B3971-1560-42F3-90A2-AC244962F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4512" y="746164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A graph of different colors and numbers&#10;&#10;Description automatically generated">
            <a:extLst>
              <a:ext uri="{FF2B5EF4-FFF2-40B4-BE49-F238E27FC236}">
                <a16:creationId xmlns:a16="http://schemas.microsoft.com/office/drawing/2014/main" id="{C5F24572-A1DB-439F-3777-303981D6E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" t="4737" r="3974" b="1943"/>
          <a:stretch/>
        </p:blipFill>
        <p:spPr>
          <a:xfrm>
            <a:off x="636598" y="0"/>
            <a:ext cx="10385403" cy="7782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D787E4-578D-A796-00A5-6992B315932C}"/>
                  </a:ext>
                </a:extLst>
              </p:cNvPr>
              <p:cNvSpPr txBox="1"/>
              <p:nvPr/>
            </p:nvSpPr>
            <p:spPr>
              <a:xfrm>
                <a:off x="7623241" y="1893813"/>
                <a:ext cx="2962541" cy="3178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8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2800" b="1" u="sng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8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US" sz="28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D787E4-578D-A796-00A5-6992B3159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241" y="1893813"/>
                <a:ext cx="2962541" cy="3178562"/>
              </a:xfrm>
              <a:prstGeom prst="rect">
                <a:avLst/>
              </a:prstGeom>
              <a:blipFill>
                <a:blip r:embed="rId3"/>
                <a:stretch>
                  <a:fillRect t="-2111" r="-8230" b="-4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C79B30-8673-05FA-CC4A-4D4B5E1414CE}"/>
                  </a:ext>
                </a:extLst>
              </p:cNvPr>
              <p:cNvSpPr txBox="1"/>
              <p:nvPr/>
            </p:nvSpPr>
            <p:spPr>
              <a:xfrm>
                <a:off x="138223" y="5975498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C79B30-8673-05FA-CC4A-4D4B5E141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23" y="5975498"/>
                <a:ext cx="3274828" cy="369332"/>
              </a:xfrm>
              <a:prstGeom prst="rect">
                <a:avLst/>
              </a:prstGeom>
              <a:blipFill>
                <a:blip r:embed="rId4"/>
                <a:stretch>
                  <a:fillRect l="-1490" t="-655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603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E1951-FC25-153F-7B62-D85CB925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29" y="75668"/>
            <a:ext cx="10055543" cy="919696"/>
          </a:xfrm>
        </p:spPr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Chief Collaborators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648DA-88A2-BBC8-01C6-3912CDE86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529" y="6872288"/>
            <a:ext cx="10055543" cy="81946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Thanks to many, many more for discussions!</a:t>
            </a:r>
          </a:p>
          <a:p>
            <a:pPr marL="0" indent="0" algn="ctr">
              <a:buNone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Care to join us?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998D6-21AF-1858-6551-FF52718D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423" y="748009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0DE15-E3F6-28E0-61B9-44B977C57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5" r="14479"/>
          <a:stretch/>
        </p:blipFill>
        <p:spPr>
          <a:xfrm>
            <a:off x="388066" y="1563164"/>
            <a:ext cx="2140771" cy="3185880"/>
          </a:xfrm>
          <a:prstGeom prst="rect">
            <a:avLst/>
          </a:prstGeom>
        </p:spPr>
      </p:pic>
      <p:pic>
        <p:nvPicPr>
          <p:cNvPr id="1028" name="Picture 4" descr="Profile photo of Raisa Rahman Richi">
            <a:extLst>
              <a:ext uri="{FF2B5EF4-FFF2-40B4-BE49-F238E27FC236}">
                <a16:creationId xmlns:a16="http://schemas.microsoft.com/office/drawing/2014/main" id="{1C757510-19C9-582B-B2D0-0D3F5AEE6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t="1623" r="27888" b="23636"/>
          <a:stretch/>
        </p:blipFill>
        <p:spPr bwMode="auto">
          <a:xfrm>
            <a:off x="5151463" y="1569046"/>
            <a:ext cx="2172395" cy="31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46FDB-47C9-68CA-5DA5-53786D091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89" t="33394" r="19312" b="33475"/>
          <a:stretch/>
        </p:blipFill>
        <p:spPr>
          <a:xfrm>
            <a:off x="2778547" y="1569046"/>
            <a:ext cx="2123205" cy="3179510"/>
          </a:xfrm>
          <a:prstGeom prst="rect">
            <a:avLst/>
          </a:prstGeom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7D720BB1-9902-61D1-C970-6E3559782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7" t="33395" r="36233" b="3761"/>
          <a:stretch/>
        </p:blipFill>
        <p:spPr bwMode="auto">
          <a:xfrm>
            <a:off x="7597058" y="1568365"/>
            <a:ext cx="1789987" cy="31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7BF73-3AE8-903E-B676-0338E1CC3510}"/>
              </a:ext>
            </a:extLst>
          </p:cNvPr>
          <p:cNvSpPr txBox="1"/>
          <p:nvPr/>
        </p:nvSpPr>
        <p:spPr>
          <a:xfrm>
            <a:off x="388066" y="4795828"/>
            <a:ext cx="21407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Shaowei Wu</a:t>
            </a:r>
            <a:b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Uni. of Minnesota</a:t>
            </a:r>
          </a:p>
          <a:p>
            <a:pPr algn="ctr"/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Graduate Student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Network Architecture and transformer code development,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ML expertise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4744C-ACC4-940D-59F5-194565321190}"/>
              </a:ext>
            </a:extLst>
          </p:cNvPr>
          <p:cNvSpPr txBox="1"/>
          <p:nvPr/>
        </p:nvSpPr>
        <p:spPr>
          <a:xfrm>
            <a:off x="2802037" y="4795828"/>
            <a:ext cx="20762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Miranda Rabelhofer</a:t>
            </a:r>
          </a:p>
          <a:p>
            <a:pPr algn="ctr"/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Formerly IU</a:t>
            </a:r>
            <a:b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Postdoc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DUNE/NOvA data prep.,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ML expertise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4B265-6DDE-EB3F-2983-73119827AE17}"/>
              </a:ext>
            </a:extLst>
          </p:cNvPr>
          <p:cNvSpPr txBox="1"/>
          <p:nvPr/>
        </p:nvSpPr>
        <p:spPr>
          <a:xfrm>
            <a:off x="5151462" y="4748556"/>
            <a:ext cx="2172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Raisa Rahman Richi</a:t>
            </a:r>
          </a:p>
          <a:p>
            <a:pPr algn="ctr"/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Franklin &amp; Marshall College</a:t>
            </a:r>
          </a:p>
          <a:p>
            <a:pPr algn="ctr"/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FNAL SIST UG Intern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GENIE simulated data preparation, EAF job management, plotting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28BD73-B479-6483-45F5-08EE8536F69D}"/>
              </a:ext>
            </a:extLst>
          </p:cNvPr>
          <p:cNvSpPr txBox="1"/>
          <p:nvPr/>
        </p:nvSpPr>
        <p:spPr>
          <a:xfrm>
            <a:off x="7597057" y="4795828"/>
            <a:ext cx="17899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Tarak Thakore</a:t>
            </a:r>
          </a:p>
          <a:p>
            <a:pPr algn="ctr"/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Formerly U.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Cinci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URA Visiting Scholar</a:t>
            </a:r>
          </a:p>
          <a:p>
            <a:pPr algn="ctr"/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Postdoc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DUNE data prep., Conda environment, burgeoning ML expertise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71021-A6C5-D72E-A2AF-5EB24BD121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30" t="5639" r="10337"/>
          <a:stretch/>
        </p:blipFill>
        <p:spPr>
          <a:xfrm>
            <a:off x="9591452" y="1563164"/>
            <a:ext cx="1670908" cy="3192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F53F2E-745D-D1D9-A97D-FFED4BBEC1ED}"/>
              </a:ext>
            </a:extLst>
          </p:cNvPr>
          <p:cNvSpPr txBox="1"/>
          <p:nvPr/>
        </p:nvSpPr>
        <p:spPr>
          <a:xfrm>
            <a:off x="9591452" y="4770838"/>
            <a:ext cx="16709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Casey Borden</a:t>
            </a:r>
          </a:p>
          <a:p>
            <a:pPr algn="ctr"/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IU</a:t>
            </a:r>
          </a:p>
          <a:p>
            <a:pPr algn="ctr"/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</a:rPr>
              <a:t>Incom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. Grad. Stud.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Native ROOT to Pandas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dataframe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conversion, plotting</a:t>
            </a:r>
          </a:p>
        </p:txBody>
      </p:sp>
    </p:spTree>
    <p:extLst>
      <p:ext uri="{BB962C8B-B14F-4D97-AF65-F5344CB8AC3E}">
        <p14:creationId xmlns:p14="http://schemas.microsoft.com/office/powerpoint/2010/main" val="140804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7196A0-A376-1288-6282-9E286015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166" y="0"/>
            <a:ext cx="8431954" cy="7772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99951-CC63-2299-86D8-86E20EE9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326" y="747310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333787-DED8-052B-BEDB-FE855041AE34}"/>
                  </a:ext>
                </a:extLst>
              </p:cNvPr>
              <p:cNvSpPr txBox="1"/>
              <p:nvPr/>
            </p:nvSpPr>
            <p:spPr>
              <a:xfrm>
                <a:off x="7392671" y="4474385"/>
                <a:ext cx="21487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</a:rPr>
                  <a:t>Fermi motion?</a:t>
                </a:r>
                <a:br>
                  <a:rPr lang="en-US" sz="1800" b="1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? 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Mass???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333787-DED8-052B-BEDB-FE855041A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671" y="4474385"/>
                <a:ext cx="2148796" cy="646331"/>
              </a:xfrm>
              <a:prstGeom prst="rect">
                <a:avLst/>
              </a:prstGeom>
              <a:blipFill>
                <a:blip r:embed="rId3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8CDA51-C8A8-1569-63F0-4FF9358309AC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22904" cy="3343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r>
                  <a:rPr lang="en-US" sz="2000" b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8CDA51-C8A8-1569-63F0-4FF935830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22904" cy="3343288"/>
              </a:xfrm>
              <a:prstGeom prst="rect">
                <a:avLst/>
              </a:prstGeom>
              <a:blipFill>
                <a:blip r:embed="rId4"/>
                <a:stretch>
                  <a:fillRect l="-2329" t="-730" b="-2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E6F895-ACEF-132B-0AC0-C27C650B061E}"/>
                  </a:ext>
                </a:extLst>
              </p:cNvPr>
              <p:cNvSpPr txBox="1"/>
              <p:nvPr/>
            </p:nvSpPr>
            <p:spPr>
              <a:xfrm>
                <a:off x="9408562" y="6858000"/>
                <a:ext cx="1287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E6F895-ACEF-132B-0AC0-C27C650B0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562" y="6858000"/>
                <a:ext cx="1287791" cy="369332"/>
              </a:xfrm>
              <a:prstGeom prst="rect">
                <a:avLst/>
              </a:prstGeom>
              <a:blipFill>
                <a:blip r:embed="rId5"/>
                <a:stretch>
                  <a:fillRect l="-377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642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508BF2-C332-124D-423C-72DAE1D04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95781" cy="75384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41AC90-ECF7-E930-D7E9-F0C42AD9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876" y="747818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02DF7-A734-B6A5-4563-711DA2192FDC}"/>
              </a:ext>
            </a:extLst>
          </p:cNvPr>
          <p:cNvSpPr txBox="1"/>
          <p:nvPr/>
        </p:nvSpPr>
        <p:spPr>
          <a:xfrm>
            <a:off x="3583404" y="935471"/>
            <a:ext cx="3345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34943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ea typeface="ＭＳ Ｐゴシック" charset="0"/>
              </a:rPr>
              <a:t>Choice of training &amp; target variables</a:t>
            </a:r>
          </a:p>
          <a:p>
            <a:pPr algn="r" defTabSz="234943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ea typeface="ＭＳ Ｐゴシック" charset="0"/>
              </a:rPr>
              <a:t>under investigation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26A8E9-877F-7457-B5C7-ACF7B45DEE8C}"/>
                  </a:ext>
                </a:extLst>
              </p:cNvPr>
              <p:cNvSpPr txBox="1"/>
              <p:nvPr/>
            </p:nvSpPr>
            <p:spPr>
              <a:xfrm>
                <a:off x="8597837" y="7241534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26A8E9-877F-7457-B5C7-ACF7B45DE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837" y="7241534"/>
                <a:ext cx="3274828" cy="369332"/>
              </a:xfrm>
              <a:prstGeom prst="rect">
                <a:avLst/>
              </a:prstGeom>
              <a:blipFill>
                <a:blip r:embed="rId3"/>
                <a:stretch>
                  <a:fillRect l="-1487" t="-6557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9D28EE-7541-B342-8160-BF5C56880C1C}"/>
                  </a:ext>
                </a:extLst>
              </p:cNvPr>
              <p:cNvSpPr txBox="1"/>
              <p:nvPr/>
            </p:nvSpPr>
            <p:spPr>
              <a:xfrm>
                <a:off x="7791735" y="608905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9D28EE-7541-B342-8160-BF5C56880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735" y="608905"/>
                <a:ext cx="3922904" cy="3035511"/>
              </a:xfrm>
              <a:prstGeom prst="rect">
                <a:avLst/>
              </a:prstGeom>
              <a:blipFill>
                <a:blip r:embed="rId4"/>
                <a:stretch>
                  <a:fillRect l="-1398" t="-1004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772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EB35D2-C14E-5097-F5AF-E03FC23AD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4" y="349417"/>
            <a:ext cx="7947442" cy="71943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F39D5-7CB3-5CD1-FA38-4AEE7280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920" y="74762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/>
              <p:nvPr/>
            </p:nvSpPr>
            <p:spPr>
              <a:xfrm>
                <a:off x="7779473" y="32486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73" y="32486"/>
                <a:ext cx="3922904" cy="3035511"/>
              </a:xfrm>
              <a:prstGeom prst="rect">
                <a:avLst/>
              </a:prstGeom>
              <a:blipFill>
                <a:blip r:embed="rId3"/>
                <a:stretch>
                  <a:fillRect l="-1398" t="-803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C62517-DE58-C98B-EFA6-F8D3217CA212}"/>
                  </a:ext>
                </a:extLst>
              </p:cNvPr>
              <p:cNvSpPr txBox="1"/>
              <p:nvPr/>
            </p:nvSpPr>
            <p:spPr>
              <a:xfrm>
                <a:off x="6163323" y="6639075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C62517-DE58-C98B-EFA6-F8D3217CA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323" y="6639075"/>
                <a:ext cx="3274828" cy="369332"/>
              </a:xfrm>
              <a:prstGeom prst="rect">
                <a:avLst/>
              </a:prstGeom>
              <a:blipFill>
                <a:blip r:embed="rId4"/>
                <a:stretch>
                  <a:fillRect l="-149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1641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FA9D0C-E9D2-ABFC-E287-3D944E5F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40425" cy="74002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F39D5-7CB3-5CD1-FA38-4AEE7280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920" y="74762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/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MSE**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blipFill>
                <a:blip r:embed="rId3"/>
                <a:stretch>
                  <a:fillRect l="-1398" t="-1004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/>
              <p:nvPr/>
            </p:nvSpPr>
            <p:spPr>
              <a:xfrm>
                <a:off x="6142059" y="6498715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059" y="6498715"/>
                <a:ext cx="3274828" cy="369332"/>
              </a:xfrm>
              <a:prstGeom prst="rect">
                <a:avLst/>
              </a:prstGeom>
              <a:blipFill>
                <a:blip r:embed="rId4"/>
                <a:stretch>
                  <a:fillRect l="-167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0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FF8C54-9ACC-4A8D-F7A7-7B7B6EA9F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97585" cy="7230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F39D5-7CB3-5CD1-FA38-4AEE7280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920" y="74762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/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MSE**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blipFill>
                <a:blip r:embed="rId3"/>
                <a:stretch>
                  <a:fillRect l="-1398" t="-1004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/>
              <p:nvPr/>
            </p:nvSpPr>
            <p:spPr>
              <a:xfrm>
                <a:off x="6163323" y="6339225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323" y="6339225"/>
                <a:ext cx="3274828" cy="369332"/>
              </a:xfrm>
              <a:prstGeom prst="rect">
                <a:avLst/>
              </a:prstGeom>
              <a:blipFill>
                <a:blip r:embed="rId4"/>
                <a:stretch>
                  <a:fillRect l="-149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302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3FEA9F-CD1D-0151-D972-DD47D650EFB1}"/>
                  </a:ext>
                </a:extLst>
              </p:cNvPr>
              <p:cNvSpPr txBox="1"/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MSE**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3FEA9F-CD1D-0151-D972-DD47D650E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blipFill>
                <a:blip r:embed="rId7"/>
                <a:stretch>
                  <a:fillRect l="-1398" t="-1004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9E13C-DE17-6F7F-D7F4-0561300C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103" y="746651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E62EA-AEA3-565B-953E-09AB57585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6024"/>
            <a:ext cx="3978372" cy="3620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B7BE2-FDA3-0188-E2A4-6988964746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56" y="3895928"/>
            <a:ext cx="3922904" cy="362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33253D-07B7-BCE0-291F-CAB49A94EA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949" y="176024"/>
            <a:ext cx="3973595" cy="3620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45777-7A2A-CE8E-0095-68995A01C8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5547" y="3975992"/>
            <a:ext cx="3723053" cy="33657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59D268-FBF8-E6EF-5C08-A7BDDC85A4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21" y="3908055"/>
            <a:ext cx="3956948" cy="35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88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FF8C54-9ACC-4A8D-F7A7-7B7B6EA9F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97585" cy="7230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F39D5-7CB3-5CD1-FA38-4AEE7280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920" y="74762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/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MSE**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blipFill>
                <a:blip r:embed="rId3"/>
                <a:stretch>
                  <a:fillRect l="-1398" t="-1004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/>
              <p:nvPr/>
            </p:nvSpPr>
            <p:spPr>
              <a:xfrm>
                <a:off x="6163323" y="6339225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323" y="6339225"/>
                <a:ext cx="3274828" cy="369332"/>
              </a:xfrm>
              <a:prstGeom prst="rect">
                <a:avLst/>
              </a:prstGeom>
              <a:blipFill>
                <a:blip r:embed="rId4"/>
                <a:stretch>
                  <a:fillRect l="-149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4919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EB35D2-C14E-5097-F5AF-E03FC23AD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4" y="349417"/>
            <a:ext cx="7947442" cy="71943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F39D5-7CB3-5CD1-FA38-4AEE7280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920" y="74762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/>
              <p:nvPr/>
            </p:nvSpPr>
            <p:spPr>
              <a:xfrm>
                <a:off x="7779473" y="32486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73" y="32486"/>
                <a:ext cx="3922904" cy="3035511"/>
              </a:xfrm>
              <a:prstGeom prst="rect">
                <a:avLst/>
              </a:prstGeom>
              <a:blipFill>
                <a:blip r:embed="rId3"/>
                <a:stretch>
                  <a:fillRect l="-1398" t="-803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C62517-DE58-C98B-EFA6-F8D3217CA212}"/>
                  </a:ext>
                </a:extLst>
              </p:cNvPr>
              <p:cNvSpPr txBox="1"/>
              <p:nvPr/>
            </p:nvSpPr>
            <p:spPr>
              <a:xfrm>
                <a:off x="6163323" y="6639075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C62517-DE58-C98B-EFA6-F8D3217CA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323" y="6639075"/>
                <a:ext cx="3274828" cy="369332"/>
              </a:xfrm>
              <a:prstGeom prst="rect">
                <a:avLst/>
              </a:prstGeom>
              <a:blipFill>
                <a:blip r:embed="rId4"/>
                <a:stretch>
                  <a:fillRect l="-149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344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29464-83E7-83B1-DFE6-2EE0A5999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250451" cy="75384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F39D5-7CB3-5CD1-FA38-4AEE7280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920" y="74762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/>
              <p:nvPr/>
            </p:nvSpPr>
            <p:spPr>
              <a:xfrm>
                <a:off x="7779473" y="32486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036230-FA03-F8E6-30F6-17FA3BF0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73" y="32486"/>
                <a:ext cx="3922904" cy="3035511"/>
              </a:xfrm>
              <a:prstGeom prst="rect">
                <a:avLst/>
              </a:prstGeom>
              <a:blipFill>
                <a:blip r:embed="rId3"/>
                <a:stretch>
                  <a:fillRect l="-1398" t="-803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C62517-DE58-C98B-EFA6-F8D3217CA212}"/>
                  </a:ext>
                </a:extLst>
              </p:cNvPr>
              <p:cNvSpPr txBox="1"/>
              <p:nvPr/>
            </p:nvSpPr>
            <p:spPr>
              <a:xfrm>
                <a:off x="6418505" y="6648750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C62517-DE58-C98B-EFA6-F8D3217CA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505" y="6648750"/>
                <a:ext cx="3274828" cy="369332"/>
              </a:xfrm>
              <a:prstGeom prst="rect">
                <a:avLst/>
              </a:prstGeom>
              <a:blipFill>
                <a:blip r:embed="rId4"/>
                <a:stretch>
                  <a:fillRect l="-167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6137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7D7C2-E0DF-2FB5-9A01-648766E9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838" y="4056316"/>
            <a:ext cx="3848592" cy="3583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F2C4E-5025-3B62-D3B5-EEFEECC4B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017" y="4056316"/>
            <a:ext cx="3921583" cy="35831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9E13C-DE17-6F7F-D7F4-0561300C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103" y="746651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1FC865-00D1-82C2-EDA5-EB13689CBEF4}"/>
                  </a:ext>
                </a:extLst>
              </p:cNvPr>
              <p:cNvSpPr txBox="1"/>
              <p:nvPr/>
            </p:nvSpPr>
            <p:spPr>
              <a:xfrm>
                <a:off x="7779473" y="564112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1FC865-00D1-82C2-EDA5-EB13689C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73" y="564112"/>
                <a:ext cx="3922904" cy="3035511"/>
              </a:xfrm>
              <a:prstGeom prst="rect">
                <a:avLst/>
              </a:prstGeom>
              <a:blipFill>
                <a:blip r:embed="rId5"/>
                <a:stretch>
                  <a:fillRect l="-1398" t="-1006" r="-4037" b="-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60C7D5-A20A-4A15-18BA-DE4B7CC6BC8A}"/>
                  </a:ext>
                </a:extLst>
              </p:cNvPr>
              <p:cNvSpPr txBox="1"/>
              <p:nvPr/>
            </p:nvSpPr>
            <p:spPr>
              <a:xfrm>
                <a:off x="3408074" y="7423437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60C7D5-A20A-4A15-18BA-DE4B7CC6B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074" y="7423437"/>
                <a:ext cx="3274828" cy="369332"/>
              </a:xfrm>
              <a:prstGeom prst="rect">
                <a:avLst/>
              </a:prstGeom>
              <a:blipFill>
                <a:blip r:embed="rId8"/>
                <a:stretch>
                  <a:fillRect l="-149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C5C851D-956D-693A-82BC-504F19B56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1386"/>
            <a:ext cx="3856652" cy="35078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790AE9-5C62-E1A4-698E-66A5B147EB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883" y="199579"/>
            <a:ext cx="3848592" cy="3526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0E0ACC-63E3-3553-6A0B-CD351F20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0" y="4049288"/>
            <a:ext cx="3848592" cy="35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1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132C7A-B2E3-79B2-42F6-9D3928A08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01"/>
          <a:stretch/>
        </p:blipFill>
        <p:spPr>
          <a:xfrm>
            <a:off x="10848" y="1456780"/>
            <a:ext cx="5613030" cy="5667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62351-71BF-13CF-E2B8-0BEFD8A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18"/>
            <a:ext cx="11658599" cy="80062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Some Recent Realizations…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7D4FF3-4EAC-5669-277E-CEB5E77A60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86402" y="819146"/>
                <a:ext cx="6172197" cy="693473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Atmospheric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oscillation sensitivities got me thinking…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Machado, Kelly, </a:t>
                </a:r>
                <a:r>
                  <a:rPr lang="en-US" sz="20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Martinze</a:t>
                </a: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-Soler </a:t>
                </a:r>
                <a:r>
                  <a:rPr lang="en-US" sz="20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et al</a:t>
                </a: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: </a:t>
                </a: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hlinkClick r:id="rId3"/>
                  </a:rPr>
                  <a:t>Phys. Rev. Lett. 123, 081801 (2019)</a:t>
                </a:r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 key point at low energies…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Angle reco. is sensitivity driver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Need to point well to get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1547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𝐸</m:t>
                    </m:r>
                  </m:oMath>
                </a14:m>
                <a:r>
                  <a:rPr lang="en-US" sz="1547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doesn’t matter as much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sensitivity w/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~15°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pointing…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~5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sensitivity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~7°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pointing…?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Use primarily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interactions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Atmospherics to be DUNE’s first physics measurement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Beam won’t be active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~2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years…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Why am I telling you all this?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7D4FF3-4EAC-5669-277E-CEB5E77A60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402" y="819146"/>
                <a:ext cx="6172197" cy="6934736"/>
              </a:xfrm>
              <a:blipFill>
                <a:blip r:embed="rId4"/>
                <a:stretch>
                  <a:fillRect l="-148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317FA-4E85-996A-D2FA-B070B7B6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661" y="7456277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6A7BC-C817-91A4-0DD4-72D9B39F7631}"/>
              </a:ext>
            </a:extLst>
          </p:cNvPr>
          <p:cNvSpPr txBox="1"/>
          <p:nvPr/>
        </p:nvSpPr>
        <p:spPr>
          <a:xfrm>
            <a:off x="10848" y="7464623"/>
            <a:ext cx="56130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Sub-GeV Atmospheric Neutrinos and CP Violation in DUNE</a:t>
            </a:r>
            <a:endParaRPr lang="en-US" sz="1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39D600-166B-BC52-6AE8-892C1BAB85F3}"/>
              </a:ext>
            </a:extLst>
          </p:cNvPr>
          <p:cNvCxnSpPr>
            <a:cxnSpLocks/>
          </p:cNvCxnSpPr>
          <p:nvPr/>
        </p:nvCxnSpPr>
        <p:spPr>
          <a:xfrm>
            <a:off x="4180114" y="5214262"/>
            <a:ext cx="0" cy="111034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AA66B0-513F-39B3-C414-EFC451F4EB88}"/>
                  </a:ext>
                </a:extLst>
              </p:cNvPr>
              <p:cNvSpPr txBox="1"/>
              <p:nvPr/>
            </p:nvSpPr>
            <p:spPr>
              <a:xfrm>
                <a:off x="3641270" y="4332524"/>
                <a:ext cx="10831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𝑪𝑷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value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AA66B0-513F-39B3-C414-EFC451F4E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270" y="4332524"/>
                <a:ext cx="1083127" cy="923330"/>
              </a:xfrm>
              <a:prstGeom prst="rect">
                <a:avLst/>
              </a:prstGeom>
              <a:blipFill>
                <a:blip r:embed="rId6"/>
                <a:stretch>
                  <a:fillRect t="-3974" r="-2809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0E7F4A-2E55-C93C-8C94-1AEB2DA70659}"/>
                  </a:ext>
                </a:extLst>
              </p:cNvPr>
              <p:cNvSpPr txBox="1"/>
              <p:nvPr/>
            </p:nvSpPr>
            <p:spPr>
              <a:xfrm>
                <a:off x="653139" y="1828799"/>
                <a:ext cx="280307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DUNE FD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00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kt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sz="1400" dirty="0"/>
                  <a:t> exposure</a:t>
                </a:r>
              </a:p>
              <a:p>
                <a:r>
                  <a:rPr lang="en-US" sz="1400" dirty="0"/>
                  <a:t>Using the NuWro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400" dirty="0"/>
                  <a:t> event generator</a:t>
                </a:r>
              </a:p>
              <a:p>
                <a:r>
                  <a:rPr lang="en-US" sz="1400" dirty="0"/>
                  <a:t>Assuming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~15°</m:t>
                    </m:r>
                  </m:oMath>
                </a14:m>
                <a:r>
                  <a:rPr lang="en-US" sz="1400" dirty="0"/>
                  <a:t> angle resolution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30 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400" dirty="0"/>
                  <a:t> kinetic energy threshold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0E7F4A-2E55-C93C-8C94-1AEB2DA7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9" y="1828799"/>
                <a:ext cx="2803075" cy="954107"/>
              </a:xfrm>
              <a:prstGeom prst="rect">
                <a:avLst/>
              </a:prstGeom>
              <a:blipFill>
                <a:blip r:embed="rId7"/>
                <a:stretch>
                  <a:fillRect l="-652" t="-1274" b="-5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7693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3FEA9F-CD1D-0151-D972-DD47D650EFB1}"/>
                  </a:ext>
                </a:extLst>
              </p:cNvPr>
              <p:cNvSpPr txBox="1"/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MSE**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3FEA9F-CD1D-0151-D972-DD47D650E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73" y="176024"/>
                <a:ext cx="3922904" cy="3035511"/>
              </a:xfrm>
              <a:prstGeom prst="rect">
                <a:avLst/>
              </a:prstGeom>
              <a:blipFill>
                <a:blip r:embed="rId7"/>
                <a:stretch>
                  <a:fillRect l="-1398" t="-1004" r="-4037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9E13C-DE17-6F7F-D7F4-0561300C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103" y="746651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E62EA-AEA3-565B-953E-09AB57585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6024"/>
            <a:ext cx="3978372" cy="3620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B7BE2-FDA3-0188-E2A4-6988964746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56" y="3895928"/>
            <a:ext cx="3922904" cy="362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33253D-07B7-BCE0-291F-CAB49A94EA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949" y="176024"/>
            <a:ext cx="3973595" cy="3620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45777-7A2A-CE8E-0095-68995A01C8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5547" y="3975992"/>
            <a:ext cx="3723053" cy="33657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59D268-FBF8-E6EF-5C08-A7BDDC85A4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21" y="3908055"/>
            <a:ext cx="3956948" cy="35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16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7225C-B039-D964-CC38-C10A90454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385" y="0"/>
            <a:ext cx="7771215" cy="73876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99951-CC63-2299-86D8-86E20EE9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326" y="747310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E6F895-ACEF-132B-0AC0-C27C650B061E}"/>
                  </a:ext>
                </a:extLst>
              </p:cNvPr>
              <p:cNvSpPr txBox="1"/>
              <p:nvPr/>
            </p:nvSpPr>
            <p:spPr>
              <a:xfrm>
                <a:off x="9803219" y="6352954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E6F895-ACEF-132B-0AC0-C27C650B0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219" y="6352954"/>
                <a:ext cx="3274828" cy="369332"/>
              </a:xfrm>
              <a:prstGeom prst="rect">
                <a:avLst/>
              </a:prstGeom>
              <a:blipFill>
                <a:blip r:embed="rId3"/>
                <a:stretch>
                  <a:fillRect l="-149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BB7CB9-54C6-A192-5D14-E7F015A2458B}"/>
                  </a:ext>
                </a:extLst>
              </p:cNvPr>
              <p:cNvSpPr txBox="1"/>
              <p:nvPr/>
            </p:nvSpPr>
            <p:spPr>
              <a:xfrm>
                <a:off x="-9079" y="-38778"/>
                <a:ext cx="4949152" cy="426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0.1,100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SHOWING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  </a:t>
                </a:r>
              </a:p>
              <a:p>
                <a:r>
                  <a:rPr lang="en-US" sz="24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**NO THRESHOLDS**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MAE**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*PREVIOUS TRAINING VARIABLES*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**CHEATS ON NC EVENTS!!**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BB7CB9-54C6-A192-5D14-E7F015A24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079" y="-38778"/>
                <a:ext cx="4949152" cy="4266617"/>
              </a:xfrm>
              <a:prstGeom prst="rect">
                <a:avLst/>
              </a:prstGeom>
              <a:blipFill>
                <a:blip r:embed="rId4"/>
                <a:stretch>
                  <a:fillRect l="-1973" t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7DED3A3-396C-8BB0-9822-B99613EB9AA9}"/>
              </a:ext>
            </a:extLst>
          </p:cNvPr>
          <p:cNvSpPr txBox="1"/>
          <p:nvPr/>
        </p:nvSpPr>
        <p:spPr>
          <a:xfrm>
            <a:off x="0" y="7444344"/>
            <a:ext cx="511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Only showing ~100k events here!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B1FE6A-971C-0845-EB39-95B54777B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98" y="4064564"/>
            <a:ext cx="2184674" cy="34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86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299FA1-C6FC-4FF0-AA26-A309F9F31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997" y="251208"/>
            <a:ext cx="7582253" cy="71594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99951-CC63-2299-86D8-86E20EE9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326" y="747310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E6F895-ACEF-132B-0AC0-C27C650B061E}"/>
                  </a:ext>
                </a:extLst>
              </p:cNvPr>
              <p:cNvSpPr txBox="1"/>
              <p:nvPr/>
            </p:nvSpPr>
            <p:spPr>
              <a:xfrm>
                <a:off x="9803219" y="6352954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E6F895-ACEF-132B-0AC0-C27C650B0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219" y="6352954"/>
                <a:ext cx="3274828" cy="369332"/>
              </a:xfrm>
              <a:prstGeom prst="rect">
                <a:avLst/>
              </a:prstGeom>
              <a:blipFill>
                <a:blip r:embed="rId3"/>
                <a:stretch>
                  <a:fillRect l="-149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BB7CB9-54C6-A192-5D14-E7F015A2458B}"/>
                  </a:ext>
                </a:extLst>
              </p:cNvPr>
              <p:cNvSpPr txBox="1"/>
              <p:nvPr/>
            </p:nvSpPr>
            <p:spPr>
              <a:xfrm>
                <a:off x="-9079" y="-38778"/>
                <a:ext cx="4949152" cy="426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0.1,100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SHOWING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  </a:t>
                </a:r>
              </a:p>
              <a:p>
                <a:r>
                  <a:rPr lang="en-US" sz="24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**NO THRESHOLDS**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MAE**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*PREVIOUS TRAINING VARIABLES*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**CHEATS ON NC EVENTS!!**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BB7CB9-54C6-A192-5D14-E7F015A24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079" y="-38778"/>
                <a:ext cx="4949152" cy="4266617"/>
              </a:xfrm>
              <a:prstGeom prst="rect">
                <a:avLst/>
              </a:prstGeom>
              <a:blipFill>
                <a:blip r:embed="rId4"/>
                <a:stretch>
                  <a:fillRect l="-1973" t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7DED3A3-396C-8BB0-9822-B99613EB9AA9}"/>
              </a:ext>
            </a:extLst>
          </p:cNvPr>
          <p:cNvSpPr txBox="1"/>
          <p:nvPr/>
        </p:nvSpPr>
        <p:spPr>
          <a:xfrm>
            <a:off x="0" y="7444344"/>
            <a:ext cx="511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Only showing ~100k events here!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B1FE6A-971C-0845-EB39-95B54777B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98" y="4064564"/>
            <a:ext cx="2184674" cy="34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5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803ABC-7C02-ACFD-100A-3FFC494E1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188" y="-1"/>
            <a:ext cx="7759412" cy="72478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41AC90-ECF7-E930-D7E9-F0C42AD9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876" y="747818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26A8E9-877F-7457-B5C7-ACF7B45DEE8C}"/>
                  </a:ext>
                </a:extLst>
              </p:cNvPr>
              <p:cNvSpPr txBox="1"/>
              <p:nvPr/>
            </p:nvSpPr>
            <p:spPr>
              <a:xfrm>
                <a:off x="9788683" y="6279288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26A8E9-877F-7457-B5C7-ACF7B45DE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683" y="6279288"/>
                <a:ext cx="3274828" cy="369332"/>
              </a:xfrm>
              <a:prstGeom prst="rect">
                <a:avLst/>
              </a:prstGeom>
              <a:blipFill>
                <a:blip r:embed="rId3"/>
                <a:stretch>
                  <a:fillRect l="-167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DA0FEC-F0B6-357B-58FF-4770BB55FB7E}"/>
                  </a:ext>
                </a:extLst>
              </p:cNvPr>
              <p:cNvSpPr txBox="1"/>
              <p:nvPr/>
            </p:nvSpPr>
            <p:spPr>
              <a:xfrm>
                <a:off x="-9079" y="-38778"/>
                <a:ext cx="4949152" cy="426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0.1,100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SHOWING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  </a:t>
                </a:r>
              </a:p>
              <a:p>
                <a:r>
                  <a:rPr lang="en-US" sz="24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**NO THRESHOLDS**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MAE**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*PREVIOUS TRAINING VARIABLES*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**CHEATS ON NC EVENTS!!**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DA0FEC-F0B6-357B-58FF-4770BB55F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079" y="-38778"/>
                <a:ext cx="4949152" cy="4266617"/>
              </a:xfrm>
              <a:prstGeom prst="rect">
                <a:avLst/>
              </a:prstGeom>
              <a:blipFill>
                <a:blip r:embed="rId4"/>
                <a:stretch>
                  <a:fillRect l="-1973" t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46E73DC-F26A-96A1-50F3-A4A96E4A3525}"/>
              </a:ext>
            </a:extLst>
          </p:cNvPr>
          <p:cNvSpPr txBox="1"/>
          <p:nvPr/>
        </p:nvSpPr>
        <p:spPr>
          <a:xfrm>
            <a:off x="0" y="7444344"/>
            <a:ext cx="511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Only showing ~100k events here!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B345C-7BF9-1386-5F19-FA3F6D9E4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98" y="4064564"/>
            <a:ext cx="2184674" cy="34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29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546E63-88EC-0868-C6EE-FCA59A5A0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908" y="-1"/>
            <a:ext cx="7771365" cy="72900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41AC90-ECF7-E930-D7E9-F0C42AD9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876" y="747818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26A8E9-877F-7457-B5C7-ACF7B45DEE8C}"/>
                  </a:ext>
                </a:extLst>
              </p:cNvPr>
              <p:cNvSpPr txBox="1"/>
              <p:nvPr/>
            </p:nvSpPr>
            <p:spPr>
              <a:xfrm>
                <a:off x="9788683" y="6279288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26A8E9-877F-7457-B5C7-ACF7B45DE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683" y="6279288"/>
                <a:ext cx="3274828" cy="369332"/>
              </a:xfrm>
              <a:prstGeom prst="rect">
                <a:avLst/>
              </a:prstGeom>
              <a:blipFill>
                <a:blip r:embed="rId3"/>
                <a:stretch>
                  <a:fillRect l="-167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DA0FEC-F0B6-357B-58FF-4770BB55FB7E}"/>
                  </a:ext>
                </a:extLst>
              </p:cNvPr>
              <p:cNvSpPr txBox="1"/>
              <p:nvPr/>
            </p:nvSpPr>
            <p:spPr>
              <a:xfrm>
                <a:off x="-9079" y="-38778"/>
                <a:ext cx="4949152" cy="426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0.1,100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SHOWING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  </a:t>
                </a:r>
              </a:p>
              <a:p>
                <a:r>
                  <a:rPr lang="en-US" sz="24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**NO THRESHOLDS**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MAE**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*PREVIOUS TRAINING VARIABLES*</a:t>
                </a:r>
              </a:p>
              <a:p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**CHEATS ON NC EVENTS!!**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DA0FEC-F0B6-357B-58FF-4770BB55F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079" y="-38778"/>
                <a:ext cx="4949152" cy="4266617"/>
              </a:xfrm>
              <a:prstGeom prst="rect">
                <a:avLst/>
              </a:prstGeom>
              <a:blipFill>
                <a:blip r:embed="rId4"/>
                <a:stretch>
                  <a:fillRect l="-1973" t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46E73DC-F26A-96A1-50F3-A4A96E4A3525}"/>
              </a:ext>
            </a:extLst>
          </p:cNvPr>
          <p:cNvSpPr txBox="1"/>
          <p:nvPr/>
        </p:nvSpPr>
        <p:spPr>
          <a:xfrm>
            <a:off x="0" y="7444344"/>
            <a:ext cx="511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Only showing ~100k events here!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B345C-7BF9-1386-5F19-FA3F6D9E4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98" y="4064564"/>
            <a:ext cx="2184674" cy="34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593D4A-6088-DE8A-B982-768E529B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9068" cy="74485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F39D5-7CB3-5CD1-FA38-4AEE7280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920" y="74762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/>
              <p:nvPr/>
            </p:nvSpPr>
            <p:spPr>
              <a:xfrm>
                <a:off x="6326372" y="6507126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372" y="6507126"/>
                <a:ext cx="3274828" cy="369332"/>
              </a:xfrm>
              <a:prstGeom prst="rect">
                <a:avLst/>
              </a:prstGeom>
              <a:blipFill>
                <a:blip r:embed="rId4"/>
                <a:stretch>
                  <a:fillRect l="-1490" t="-655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E700F56-9C6F-B2DD-9CF6-E713E4721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870" y="4179993"/>
            <a:ext cx="2299010" cy="3586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702CA3-D2EA-92A7-9DEF-14E9354D1734}"/>
                  </a:ext>
                </a:extLst>
              </p:cNvPr>
              <p:cNvSpPr txBox="1"/>
              <p:nvPr/>
            </p:nvSpPr>
            <p:spPr>
              <a:xfrm>
                <a:off x="6753225" y="-86624"/>
                <a:ext cx="4949152" cy="408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0.1,100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SHOWING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  </a:t>
                </a:r>
              </a:p>
              <a:p>
                <a:pPr algn="r"/>
                <a:r>
                  <a:rPr lang="en-US" sz="24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**NO THRESHOLDS**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MAE**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*PREVIOUS TRAINING VARIABLES*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**CHEATS ON NC EVENTS!!**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702CA3-D2EA-92A7-9DEF-14E9354D1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225" y="-86624"/>
                <a:ext cx="4949152" cy="4081951"/>
              </a:xfrm>
              <a:prstGeom prst="rect">
                <a:avLst/>
              </a:prstGeom>
              <a:blipFill>
                <a:blip r:embed="rId6"/>
                <a:stretch>
                  <a:fillRect t="-747" r="-3202" b="-1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5770C0B-FA74-EC92-4802-1779EB24AA43}"/>
              </a:ext>
            </a:extLst>
          </p:cNvPr>
          <p:cNvSpPr txBox="1"/>
          <p:nvPr/>
        </p:nvSpPr>
        <p:spPr>
          <a:xfrm>
            <a:off x="0" y="7444344"/>
            <a:ext cx="511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Only showing ~100k events here!</a:t>
            </a:r>
          </a:p>
        </p:txBody>
      </p:sp>
    </p:spTree>
    <p:extLst>
      <p:ext uri="{BB962C8B-B14F-4D97-AF65-F5344CB8AC3E}">
        <p14:creationId xmlns:p14="http://schemas.microsoft.com/office/powerpoint/2010/main" val="38048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713D89-5EFE-9167-64A0-27C4ADC43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144189" cy="74456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F39D5-7CB3-5CD1-FA38-4AEE7280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920" y="74762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/>
              <p:nvPr/>
            </p:nvSpPr>
            <p:spPr>
              <a:xfrm>
                <a:off x="6326372" y="6507126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116C4-9538-F479-A880-A3C891F15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372" y="6507126"/>
                <a:ext cx="3274828" cy="369332"/>
              </a:xfrm>
              <a:prstGeom prst="rect">
                <a:avLst/>
              </a:prstGeom>
              <a:blipFill>
                <a:blip r:embed="rId4"/>
                <a:stretch>
                  <a:fillRect l="-1490" t="-655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E700F56-9C6F-B2DD-9CF6-E713E4721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870" y="4179993"/>
            <a:ext cx="2299010" cy="3586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702CA3-D2EA-92A7-9DEF-14E9354D1734}"/>
                  </a:ext>
                </a:extLst>
              </p:cNvPr>
              <p:cNvSpPr txBox="1"/>
              <p:nvPr/>
            </p:nvSpPr>
            <p:spPr>
              <a:xfrm>
                <a:off x="6753225" y="-86624"/>
                <a:ext cx="4949152" cy="408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0.1,100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SHOWING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  </a:t>
                </a:r>
              </a:p>
              <a:p>
                <a:pPr algn="r"/>
                <a:r>
                  <a:rPr lang="en-US" sz="24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**NO THRESHOLDS**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MAE**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*PREVIOUS TRAINING VARIABLES*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**CHEATS ON NC EVENTS!!**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702CA3-D2EA-92A7-9DEF-14E9354D1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225" y="-86624"/>
                <a:ext cx="4949152" cy="4081951"/>
              </a:xfrm>
              <a:prstGeom prst="rect">
                <a:avLst/>
              </a:prstGeom>
              <a:blipFill>
                <a:blip r:embed="rId6"/>
                <a:stretch>
                  <a:fillRect t="-747" r="-3202" b="-1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5770C0B-FA74-EC92-4802-1779EB24AA43}"/>
              </a:ext>
            </a:extLst>
          </p:cNvPr>
          <p:cNvSpPr txBox="1"/>
          <p:nvPr/>
        </p:nvSpPr>
        <p:spPr>
          <a:xfrm>
            <a:off x="0" y="7444344"/>
            <a:ext cx="511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Only showing ~100k events here!</a:t>
            </a:r>
          </a:p>
        </p:txBody>
      </p:sp>
    </p:spTree>
    <p:extLst>
      <p:ext uri="{BB962C8B-B14F-4D97-AF65-F5344CB8AC3E}">
        <p14:creationId xmlns:p14="http://schemas.microsoft.com/office/powerpoint/2010/main" val="2995155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9E13C-DE17-6F7F-D7F4-0561300C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103" y="746651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08084-8C6D-4019-AF9E-F6B1560151A1}"/>
              </a:ext>
            </a:extLst>
          </p:cNvPr>
          <p:cNvSpPr txBox="1"/>
          <p:nvPr/>
        </p:nvSpPr>
        <p:spPr>
          <a:xfrm>
            <a:off x="3673547" y="4880347"/>
            <a:ext cx="231597" cy="12227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060B77-EAFD-DE09-E1B5-F1D881A44A13}"/>
              </a:ext>
            </a:extLst>
          </p:cNvPr>
          <p:cNvSpPr txBox="1"/>
          <p:nvPr/>
        </p:nvSpPr>
        <p:spPr>
          <a:xfrm>
            <a:off x="3666458" y="5309193"/>
            <a:ext cx="231597" cy="12227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CEE7E0-8E41-425F-6943-D4B298DB48A0}"/>
                  </a:ext>
                </a:extLst>
              </p:cNvPr>
              <p:cNvSpPr txBox="1"/>
              <p:nvPr/>
            </p:nvSpPr>
            <p:spPr>
              <a:xfrm>
                <a:off x="3408074" y="7423437"/>
                <a:ext cx="3274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Logscales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CEE7E0-8E41-425F-6943-D4B298DB4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074" y="7423437"/>
                <a:ext cx="3274828" cy="369332"/>
              </a:xfrm>
              <a:prstGeom prst="rect">
                <a:avLst/>
              </a:prstGeom>
              <a:blipFill>
                <a:blip r:embed="rId5"/>
                <a:stretch>
                  <a:fillRect l="-149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EE5D78-1863-B23A-2576-96F2057BFE81}"/>
                  </a:ext>
                </a:extLst>
              </p:cNvPr>
              <p:cNvSpPr txBox="1"/>
              <p:nvPr/>
            </p:nvSpPr>
            <p:spPr>
              <a:xfrm>
                <a:off x="6753225" y="-86624"/>
                <a:ext cx="4949152" cy="426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0.1,100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SHOWING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  </a:t>
                </a:r>
              </a:p>
              <a:p>
                <a:pPr algn="r"/>
                <a:r>
                  <a:rPr lang="en-US" sz="24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**NO THRESHOLDS**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processes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topologies </a:t>
                </a:r>
              </a:p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Any number protons, pions, etc.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0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b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MAE**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*PREVIOUS TRAINING VARIABLES*</a:t>
                </a:r>
              </a:p>
              <a:p>
                <a:pPr algn="r"/>
                <a:r>
                  <a:rPr lang="en-US" sz="1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**CHEATS ON NC EVENTS!!**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EE5D78-1863-B23A-2576-96F2057BF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225" y="-86624"/>
                <a:ext cx="4949152" cy="4266617"/>
              </a:xfrm>
              <a:prstGeom prst="rect">
                <a:avLst/>
              </a:prstGeom>
              <a:blipFill>
                <a:blip r:embed="rId7"/>
                <a:stretch>
                  <a:fillRect t="-714" r="-3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6C12404-0E47-6A0C-18A2-807A52D4D5D4}"/>
              </a:ext>
            </a:extLst>
          </p:cNvPr>
          <p:cNvSpPr txBox="1"/>
          <p:nvPr/>
        </p:nvSpPr>
        <p:spPr>
          <a:xfrm>
            <a:off x="75967" y="0"/>
            <a:ext cx="511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Only showing ~100k events here!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86B844-8742-22AC-B804-FE718E1BF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6525"/>
            <a:ext cx="3672310" cy="3377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E42C14-3869-84E3-BE25-AFB213E18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830" y="537771"/>
            <a:ext cx="3709312" cy="3421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D2BDB6-35CC-1966-4E16-8F39B8BF1C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7" y="4014912"/>
            <a:ext cx="3672310" cy="33707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A7C4A4-46C7-A79C-650E-AE1A9BE8BF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5938" y="3978285"/>
            <a:ext cx="3670652" cy="3429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2D8559-2B60-B697-84AC-BB33D4C85D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0844" y="4034414"/>
            <a:ext cx="3670652" cy="3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8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011CD-0291-AB43-C390-241FB890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730" y="747031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187CEE9C-0DC3-7CB7-DF4A-E10842941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" t="7926" r="4903"/>
          <a:stretch/>
        </p:blipFill>
        <p:spPr>
          <a:xfrm>
            <a:off x="755447" y="57531"/>
            <a:ext cx="10147705" cy="7657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1A8FE4-64FF-ED74-0C87-8FB09B2FB5A7}"/>
                  </a:ext>
                </a:extLst>
              </p:cNvPr>
              <p:cNvSpPr txBox="1"/>
              <p:nvPr/>
            </p:nvSpPr>
            <p:spPr>
              <a:xfrm>
                <a:off x="7623241" y="1893813"/>
                <a:ext cx="2962541" cy="3178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8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2800" b="1" u="sng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8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US" sz="28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1A8FE4-64FF-ED74-0C87-8FB09B2FB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241" y="1893813"/>
                <a:ext cx="2962541" cy="3178562"/>
              </a:xfrm>
              <a:prstGeom prst="rect">
                <a:avLst/>
              </a:prstGeom>
              <a:blipFill>
                <a:blip r:embed="rId3"/>
                <a:stretch>
                  <a:fillRect t="-2111" r="-8230" b="-4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1A2F055-FCA0-5F85-F395-9B682ADCDA15}"/>
              </a:ext>
            </a:extLst>
          </p:cNvPr>
          <p:cNvSpPr/>
          <p:nvPr/>
        </p:nvSpPr>
        <p:spPr>
          <a:xfrm>
            <a:off x="3910042" y="280488"/>
            <a:ext cx="734886" cy="6585924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DED48-8DC8-A999-927C-F76AF4AB798F}"/>
              </a:ext>
            </a:extLst>
          </p:cNvPr>
          <p:cNvSpPr txBox="1"/>
          <p:nvPr/>
        </p:nvSpPr>
        <p:spPr>
          <a:xfrm>
            <a:off x="1867924" y="741432"/>
            <a:ext cx="195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CC processes reconstruct lower masses</a:t>
            </a:r>
          </a:p>
        </p:txBody>
      </p:sp>
    </p:spTree>
    <p:extLst>
      <p:ext uri="{BB962C8B-B14F-4D97-AF65-F5344CB8AC3E}">
        <p14:creationId xmlns:p14="http://schemas.microsoft.com/office/powerpoint/2010/main" val="864116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011CD-0291-AB43-C390-241FB890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730" y="747031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187CEE9C-0DC3-7CB7-DF4A-E10842941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" t="7926" r="4903"/>
          <a:stretch/>
        </p:blipFill>
        <p:spPr>
          <a:xfrm>
            <a:off x="755447" y="57531"/>
            <a:ext cx="10147705" cy="7657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1A8FE4-64FF-ED74-0C87-8FB09B2FB5A7}"/>
                  </a:ext>
                </a:extLst>
              </p:cNvPr>
              <p:cNvSpPr txBox="1"/>
              <p:nvPr/>
            </p:nvSpPr>
            <p:spPr>
              <a:xfrm>
                <a:off x="7623241" y="1893813"/>
                <a:ext cx="2962541" cy="3178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8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2800" b="1" u="sng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8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US" sz="28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1A8FE4-64FF-ED74-0C87-8FB09B2FB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241" y="1893813"/>
                <a:ext cx="2962541" cy="3178562"/>
              </a:xfrm>
              <a:prstGeom prst="rect">
                <a:avLst/>
              </a:prstGeom>
              <a:blipFill>
                <a:blip r:embed="rId3"/>
                <a:stretch>
                  <a:fillRect t="-2111" r="-8230" b="-4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1A2F055-FCA0-5F85-F395-9B682ADCDA15}"/>
              </a:ext>
            </a:extLst>
          </p:cNvPr>
          <p:cNvSpPr/>
          <p:nvPr/>
        </p:nvSpPr>
        <p:spPr>
          <a:xfrm flipH="1">
            <a:off x="4644926" y="1818166"/>
            <a:ext cx="2388509" cy="504824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DED48-8DC8-A999-927C-F76AF4AB798F}"/>
              </a:ext>
            </a:extLst>
          </p:cNvPr>
          <p:cNvSpPr txBox="1"/>
          <p:nvPr/>
        </p:nvSpPr>
        <p:spPr>
          <a:xfrm>
            <a:off x="4508537" y="846738"/>
            <a:ext cx="2159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NC processes reconstruct higher masses</a:t>
            </a:r>
          </a:p>
        </p:txBody>
      </p:sp>
    </p:spTree>
    <p:extLst>
      <p:ext uri="{BB962C8B-B14F-4D97-AF65-F5344CB8AC3E}">
        <p14:creationId xmlns:p14="http://schemas.microsoft.com/office/powerpoint/2010/main" val="173570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762C7-0591-A643-0FAE-4E8D65083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41D0A-7F28-87D7-AA04-133D128FE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417"/>
            <a:ext cx="11658599" cy="800628"/>
          </a:xfrm>
        </p:spPr>
        <p:txBody>
          <a:bodyPr>
            <a:noAutofit/>
          </a:bodyPr>
          <a:lstStyle/>
          <a:p>
            <a:pPr algn="ctr"/>
            <a:r>
              <a:rPr lang="en-US" sz="3300" b="1" dirty="0">
                <a:latin typeface="Verdana" panose="020B0604030504040204" pitchFamily="34" charset="0"/>
                <a:ea typeface="Verdana" panose="020B0604030504040204" pitchFamily="34" charset="0"/>
              </a:rPr>
              <a:t>How to Potentially Improve Energy Estimators?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FB1D73-97E2-337B-B30B-B6E5DA8473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57211"/>
                <a:ext cx="11658599" cy="6934736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For accelerator-based energy estimators:</a:t>
                </a:r>
              </a:p>
              <a:p>
                <a:pPr lvl="1"/>
                <a:r>
                  <a:rPr lang="en-US" b="0" dirty="0">
                    <a:ea typeface="Verdana" panose="020B0604030504040204" pitchFamily="34" charset="0"/>
                  </a:rPr>
                  <a:t>Many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estimators are likely kinematically incomplete…</a:t>
                </a:r>
              </a:p>
              <a:p>
                <a:pPr lvl="1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The key thing is </a:t>
                </a:r>
                <a:r>
                  <a:rPr lang="en-US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the momentum as a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𝜈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not only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Implies need to reconstruct both </a:t>
                </a:r>
                <a:r>
                  <a:rPr lang="en-US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magnitude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and </a:t>
                </a:r>
                <a:r>
                  <a:rPr lang="en-US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direction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well</a:t>
                </a:r>
              </a:p>
              <a:p>
                <a:pPr lvl="1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~Ignoring kinematic/angular constraint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𝝂</m:t>
                        </m:r>
                      </m:sub>
                    </m:sSub>
                  </m:oMath>
                </a14:m>
                <a:endParaRPr lang="en-US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Given known angular resolution &amp; some ~nuclear physics smearing…</a:t>
                </a: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…and some true incoming angular spread (divergence)…</a:t>
                </a: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…should know when to </a:t>
                </a:r>
                <a:r>
                  <a:rPr lang="en-US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reject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an energy prediction from estimator</a:t>
                </a:r>
              </a:p>
              <a:p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If energy estimator is incorrect, we continue training…</a:t>
                </a:r>
              </a:p>
              <a:p>
                <a:pPr lvl="1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If energy estimator </a:t>
                </a:r>
                <a:r>
                  <a:rPr lang="en-US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seems 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correct…</a:t>
                </a: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Check if consistent w/angle! </a:t>
                </a: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Minimize loss with energy </a:t>
                </a:r>
                <a:r>
                  <a:rPr lang="en-US" b="1" u="sng" dirty="0">
                    <a:latin typeface="Verdana" panose="020B0604030504040204" pitchFamily="34" charset="0"/>
                    <a:ea typeface="Verdana" panose="020B0604030504040204" pitchFamily="34" charset="0"/>
                  </a:rPr>
                  <a:t>&amp;</a:t>
                </a: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angle!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FB1D73-97E2-337B-B30B-B6E5DA8473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57211"/>
                <a:ext cx="11658599" cy="6934736"/>
              </a:xfrm>
              <a:blipFill>
                <a:blip r:embed="rId2"/>
                <a:stretch>
                  <a:fillRect l="-115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E40C0-9E4A-4553-18E0-3189D09C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661" y="7456277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</a:t>
            </a:fld>
            <a:endParaRPr lang="en-US" dirty="0"/>
          </a:p>
        </p:txBody>
      </p:sp>
      <p:pic>
        <p:nvPicPr>
          <p:cNvPr id="1026" name="Picture 2" descr="Layout of the NuMI beamline at Fermilab, showing main components of the ...">
            <a:extLst>
              <a:ext uri="{FF2B5EF4-FFF2-40B4-BE49-F238E27FC236}">
                <a16:creationId xmlns:a16="http://schemas.microsoft.com/office/drawing/2014/main" id="{C5E62394-A7F1-B4CC-6AAE-6F7D3CDF2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4" y="5648325"/>
            <a:ext cx="80962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CB4AD-C6F8-2FB4-DF62-02552CDAEF11}"/>
              </a:ext>
            </a:extLst>
          </p:cNvPr>
          <p:cNvSpPr txBox="1"/>
          <p:nvPr/>
        </p:nvSpPr>
        <p:spPr>
          <a:xfrm>
            <a:off x="-61919" y="7505728"/>
            <a:ext cx="84724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Neutrino oscillations with the MINOS, MINOS+, T2K, and NOvA experiments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5073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011CD-0291-AB43-C390-241FB890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730" y="747031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187CEE9C-0DC3-7CB7-DF4A-E10842941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" t="7926" r="4903"/>
          <a:stretch/>
        </p:blipFill>
        <p:spPr>
          <a:xfrm>
            <a:off x="755447" y="57531"/>
            <a:ext cx="10147705" cy="7657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1A8FE4-64FF-ED74-0C87-8FB09B2FB5A7}"/>
                  </a:ext>
                </a:extLst>
              </p:cNvPr>
              <p:cNvSpPr txBox="1"/>
              <p:nvPr/>
            </p:nvSpPr>
            <p:spPr>
              <a:xfrm>
                <a:off x="7623241" y="1893813"/>
                <a:ext cx="2962541" cy="3178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8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Selection</a:t>
                </a:r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ϵ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0.1,1</m:t>
                        </m:r>
                      </m:e>
                    </m:d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GeV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algn="r"/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𝜈</m:t>
                    </m:r>
                  </m:oMath>
                </a14:m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flavors</a:t>
                </a: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 NEUTRONS</a:t>
                </a:r>
                <a:endParaRPr lang="en-US" sz="2800" b="1" u="sng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800" b="1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Loss variables</a:t>
                </a:r>
                <a:r>
                  <a:rPr lang="en-US" sz="2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𝜈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US" sz="28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1A8FE4-64FF-ED74-0C87-8FB09B2FB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241" y="1893813"/>
                <a:ext cx="2962541" cy="3178562"/>
              </a:xfrm>
              <a:prstGeom prst="rect">
                <a:avLst/>
              </a:prstGeom>
              <a:blipFill>
                <a:blip r:embed="rId3"/>
                <a:stretch>
                  <a:fillRect t="-2111" r="-8230" b="-4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9CA691FA-98BE-D882-893F-02FE3F2FA542}"/>
              </a:ext>
            </a:extLst>
          </p:cNvPr>
          <p:cNvSpPr/>
          <p:nvPr/>
        </p:nvSpPr>
        <p:spPr>
          <a:xfrm>
            <a:off x="4830052" y="5503229"/>
            <a:ext cx="690007" cy="63951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C55325-797D-10E3-C279-EFBF9821530A}"/>
                  </a:ext>
                </a:extLst>
              </p:cNvPr>
              <p:cNvSpPr txBox="1"/>
              <p:nvPr/>
            </p:nvSpPr>
            <p:spPr>
              <a:xfrm>
                <a:off x="5725867" y="4802003"/>
                <a:ext cx="195712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New physical process turning on?</a:t>
                </a:r>
                <a:br>
                  <a:rPr lang="en-US" b="1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𝟐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𝒑</m:t>
                    </m:r>
                  </m:oMath>
                </a14:m>
                <a:r>
                  <a:rPr lang="en-US" b="1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?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𝒑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𝝅</m:t>
                    </m:r>
                  </m:oMath>
                </a14:m>
                <a:r>
                  <a:rPr lang="en-US" b="1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C55325-797D-10E3-C279-EFBF98215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867" y="4802003"/>
                <a:ext cx="1957126" cy="1200329"/>
              </a:xfrm>
              <a:prstGeom prst="rect">
                <a:avLst/>
              </a:prstGeom>
              <a:blipFill>
                <a:blip r:embed="rId4"/>
                <a:stretch>
                  <a:fillRect l="-935" t="-3046" r="-4361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550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1D3C6-E661-36F7-BE9E-BC6F2643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29" y="37564"/>
            <a:ext cx="10055543" cy="819678"/>
          </a:xfrm>
        </p:spPr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Summary &amp; 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605008-0284-B5C8-E8EE-8C726777F4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14400"/>
                <a:ext cx="11658599" cy="673417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Initial forays: GENIE-only simultaneous energy/angle prediction promising</a:t>
                </a:r>
              </a:p>
              <a:p>
                <a:pPr lvl="1"/>
                <a:r>
                  <a:rPr lang="en-US" dirty="0"/>
                  <a:t>Need to study more effects of…</a:t>
                </a:r>
              </a:p>
              <a:p>
                <a:pPr lvl="2"/>
                <a:r>
                  <a:rPr lang="en-US" dirty="0"/>
                  <a:t>Topological selection, CC &amp; NC processes, nuclear model configuration, training sizes, loss function styles, target/predicted variables, </a:t>
                </a:r>
                <a:r>
                  <a:rPr lang="en-US" dirty="0" err="1"/>
                  <a:t>etc</a:t>
                </a:r>
                <a:r>
                  <a:rPr lang="en-US" dirty="0"/>
                  <a:t>…</a:t>
                </a:r>
              </a:p>
              <a:p>
                <a:pPr lvl="1"/>
                <a:r>
                  <a:rPr lang="en-US" dirty="0"/>
                  <a:t>New GENIE samples ready to go, will be running over many of them…</a:t>
                </a:r>
              </a:p>
              <a:p>
                <a:r>
                  <a:rPr lang="en-US" b="1" dirty="0"/>
                  <a:t>Will be considering flattening fluxes</a:t>
                </a:r>
              </a:p>
              <a:p>
                <a:pPr lvl="1"/>
                <a:r>
                  <a:rPr lang="en-US" dirty="0"/>
                  <a:t>Atmospherics have very hard spectral shape—want to make tool broadly useful</a:t>
                </a:r>
              </a:p>
              <a:p>
                <a:r>
                  <a:rPr lang="en-US" b="1" dirty="0"/>
                  <a:t>Plan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Test including lepton scalar features once again, for training on at least CC-only</a:t>
                </a:r>
              </a:p>
              <a:p>
                <a:pPr lvl="1"/>
                <a:r>
                  <a:rPr lang="en-US" dirty="0"/>
                  <a:t>Consider different loss functions and loss variable combinations…</a:t>
                </a:r>
              </a:p>
              <a:p>
                <a:pPr lvl="2"/>
                <a:r>
                  <a:rPr lang="en-US" dirty="0"/>
                  <a:t>Angle directly,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</m:oMath>
                </a14:m>
                <a:r>
                  <a:rPr lang="en-US" dirty="0"/>
                  <a:t>, baseline directly, others…we have completed many of these already!</a:t>
                </a:r>
              </a:p>
              <a:p>
                <a:pPr lvl="2"/>
                <a:r>
                  <a:rPr lang="en-US" dirty="0"/>
                  <a:t>LSTM style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playing a role in loss, combinations thereof—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:pPr lvl="2"/>
                <a:r>
                  <a:rPr lang="en-US" dirty="0"/>
                  <a:t>Loss function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lang="en-US" dirty="0"/>
                  <a:t> directly—minimize to make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mass as small as possible!</a:t>
                </a:r>
              </a:p>
              <a:p>
                <a:pPr lvl="2"/>
                <a:r>
                  <a:rPr lang="en-US" dirty="0"/>
                  <a:t>Consider different loss function coefficients—may help improve angular resolution?</a:t>
                </a:r>
              </a:p>
              <a:p>
                <a:pPr lvl="1"/>
                <a:r>
                  <a:rPr lang="en-US" dirty="0"/>
                  <a:t>Come out with </a:t>
                </a:r>
                <a:r>
                  <a:rPr lang="en-US" i="1" dirty="0"/>
                  <a:t>GENIE-only</a:t>
                </a:r>
                <a:r>
                  <a:rPr lang="en-US" dirty="0"/>
                  <a:t> “concept” paper: LE, ME, HE atmospherics </a:t>
                </a:r>
                <a:r>
                  <a:rPr lang="en-US" i="1" dirty="0"/>
                  <a:t>and</a:t>
                </a:r>
                <a:r>
                  <a:rPr lang="en-US" dirty="0"/>
                  <a:t> beam</a:t>
                </a:r>
              </a:p>
              <a:p>
                <a:pPr lvl="1"/>
                <a:r>
                  <a:rPr lang="en-US" dirty="0"/>
                  <a:t>Target two reconstruction papers in DUNE and NOvA separately</a:t>
                </a:r>
              </a:p>
              <a:p>
                <a:pPr lvl="2"/>
                <a:r>
                  <a:rPr lang="en-US" dirty="0"/>
                  <a:t>DUNE: atmospherics in FD, beam in ND?—new atmospheric productions ready for this</a:t>
                </a:r>
              </a:p>
              <a:p>
                <a:pPr lvl="2"/>
                <a:r>
                  <a:rPr lang="en-US" dirty="0"/>
                  <a:t>NOvA: beam events in ND—target improved cross section measurements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605008-0284-B5C8-E8EE-8C726777F4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14400"/>
                <a:ext cx="11658599" cy="6734175"/>
              </a:xfrm>
              <a:blipFill>
                <a:blip r:embed="rId2"/>
                <a:stretch>
                  <a:fillRect l="-994" t="-2081" b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F8C58-76BE-FC55-A52A-D2A91D1F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611" y="745151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06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98B6-3877-CB89-DB6D-B339CF9D0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57" y="1937705"/>
            <a:ext cx="10055543" cy="2256839"/>
          </a:xfrm>
        </p:spPr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Thank-you</a:t>
            </a:r>
            <a:b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for your attention!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6E68D-6974-7426-9B87-84CA42AB8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Questions?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Comments?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ED5A1-2E3E-85AA-EE77-63E3562C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186" y="7475327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2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BCFB4-F01F-21F3-909B-7F39E6E1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Backups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F0B7-6315-F0AC-D4AC-F75928573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372F6-2F7F-6382-011C-D5DA5DB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661" y="746580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38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3DE146-6B75-3B6A-649B-D2C4547A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136" y="746580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44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4179ACD-A22E-8097-C3E0-F4ACF8DBC2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811654"/>
              </p:ext>
            </p:extLst>
          </p:nvPr>
        </p:nvGraphicFramePr>
        <p:xfrm>
          <a:off x="111651" y="638805"/>
          <a:ext cx="11227982" cy="5462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029949" imgH="5671989" progId="Excel.Sheet.12">
                  <p:embed/>
                </p:oleObj>
              </mc:Choice>
              <mc:Fallback>
                <p:oleObj name="Worksheet" r:id="rId2" imgW="12029949" imgH="5671989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4179ACD-A22E-8097-C3E0-F4ACF8DBC2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651" y="638805"/>
                        <a:ext cx="11227982" cy="5462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756C8DC0-9F45-4197-D675-B7FE7D76972E}"/>
              </a:ext>
            </a:extLst>
          </p:cNvPr>
          <p:cNvSpPr txBox="1">
            <a:spLocks/>
          </p:cNvSpPr>
          <p:nvPr/>
        </p:nvSpPr>
        <p:spPr>
          <a:xfrm>
            <a:off x="0" y="-61224"/>
            <a:ext cx="11658599" cy="8006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Data Frames Loaded via .csv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ACDAA-C810-98B8-5F9E-E736193E6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25" r="14479"/>
          <a:stretch/>
        </p:blipFill>
        <p:spPr>
          <a:xfrm>
            <a:off x="0" y="6133822"/>
            <a:ext cx="955040" cy="1421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623108-908E-CD19-1919-8C7B73B5A00E}"/>
              </a:ext>
            </a:extLst>
          </p:cNvPr>
          <p:cNvSpPr txBox="1"/>
          <p:nvPr/>
        </p:nvSpPr>
        <p:spPr>
          <a:xfrm>
            <a:off x="0" y="7503430"/>
            <a:ext cx="95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S. Wu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82A270-F4AF-150F-810C-809B70F1EC6A}"/>
              </a:ext>
            </a:extLst>
          </p:cNvPr>
          <p:cNvSpPr txBox="1">
            <a:spLocks/>
          </p:cNvSpPr>
          <p:nvPr/>
        </p:nvSpPr>
        <p:spPr>
          <a:xfrm>
            <a:off x="955040" y="6279412"/>
            <a:ext cx="10703559" cy="1421285"/>
          </a:xfrm>
          <a:prstGeom prst="rect">
            <a:avLst/>
          </a:prstGeom>
        </p:spPr>
        <p:txBody>
          <a:bodyPr/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Polars replacing Pandas for data handling possible</a:t>
            </a:r>
          </a:p>
          <a:p>
            <a:pPr lvl="1"/>
            <a:r>
              <a:rPr lang="en-US" sz="2150" dirty="0">
                <a:latin typeface="Verdana" panose="020B0604030504040204" pitchFamily="34" charset="0"/>
                <a:ea typeface="Verdana" panose="020B0604030504040204" pitchFamily="34" charset="0"/>
              </a:rPr>
              <a:t>Development branch: </a:t>
            </a:r>
            <a:r>
              <a:rPr lang="en-US" sz="2150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wswxyq</a:t>
            </a:r>
            <a:r>
              <a:rPr lang="en-US" sz="215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/</a:t>
            </a:r>
            <a:r>
              <a:rPr lang="en-US" sz="2150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transformer_EE</a:t>
            </a:r>
            <a:r>
              <a:rPr lang="en-US" sz="215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 at polars</a:t>
            </a:r>
            <a:endParaRPr lang="en-US" sz="21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2150" dirty="0">
                <a:latin typeface="Verdana" panose="020B0604030504040204" pitchFamily="34" charset="0"/>
                <a:ea typeface="Verdana" panose="020B0604030504040204" pitchFamily="34" charset="0"/>
              </a:rPr>
              <a:t>Smarter than Pandas, more memory efficient for CSV loading</a:t>
            </a:r>
          </a:p>
        </p:txBody>
      </p:sp>
    </p:spTree>
    <p:extLst>
      <p:ext uri="{BB962C8B-B14F-4D97-AF65-F5344CB8AC3E}">
        <p14:creationId xmlns:p14="http://schemas.microsoft.com/office/powerpoint/2010/main" val="3269159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7175A3-FAC3-CA80-02B7-810C3E17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136" y="74610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25FFD-43BB-1133-41DE-E27CACC24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08"/>
          <a:stretch/>
        </p:blipFill>
        <p:spPr>
          <a:xfrm>
            <a:off x="1" y="1219208"/>
            <a:ext cx="11687860" cy="5357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DE915F-7082-1D5D-B1BA-62EB89A31C77}"/>
              </a:ext>
            </a:extLst>
          </p:cNvPr>
          <p:cNvSpPr txBox="1"/>
          <p:nvPr/>
        </p:nvSpPr>
        <p:spPr>
          <a:xfrm>
            <a:off x="0" y="96938"/>
            <a:ext cx="5865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FNAL Elastic Analysis Facility</a:t>
            </a:r>
            <a:endParaRPr lang="en-US" dirty="0"/>
          </a:p>
          <a:p>
            <a:r>
              <a:rPr lang="en-US" dirty="0">
                <a:hlinkClick r:id="rId4"/>
              </a:rPr>
              <a:t>EAF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7175A3-FAC3-CA80-02B7-810C3E17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136" y="746104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46</a:t>
            </a:fld>
            <a:endParaRPr lang="en-US" dirty="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49AB39A-BB5E-3C91-1DA4-BBB5371647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8" t="1654" r="9725" b="66851"/>
          <a:stretch/>
        </p:blipFill>
        <p:spPr>
          <a:xfrm>
            <a:off x="1495425" y="5543"/>
            <a:ext cx="9029700" cy="776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1259E6-1078-2CDC-2DE3-5C8B70B92608}"/>
              </a:ext>
            </a:extLst>
          </p:cNvPr>
          <p:cNvSpPr txBox="1"/>
          <p:nvPr/>
        </p:nvSpPr>
        <p:spPr>
          <a:xfrm>
            <a:off x="0" y="96938"/>
            <a:ext cx="5865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FNAL Elastic Analysis Facility</a:t>
            </a:r>
            <a:endParaRPr lang="en-US" dirty="0"/>
          </a:p>
          <a:p>
            <a:r>
              <a:rPr lang="en-US" dirty="0">
                <a:hlinkClick r:id="rId4"/>
              </a:rPr>
              <a:t>EAF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71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6E13C2-AB29-35E1-710F-EA20204D8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4978" y="747532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2B44E-8DE3-674F-1A85-5A0C40028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942"/>
            <a:ext cx="11658600" cy="6564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8C6E3-8E72-B44E-9F76-5CD672A5076A}"/>
              </a:ext>
            </a:extLst>
          </p:cNvPr>
          <p:cNvSpPr txBox="1"/>
          <p:nvPr/>
        </p:nvSpPr>
        <p:spPr>
          <a:xfrm>
            <a:off x="0" y="96938"/>
            <a:ext cx="5865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FNAL Elastic Analysis Facility</a:t>
            </a:r>
            <a:endParaRPr lang="en-US" dirty="0"/>
          </a:p>
          <a:p>
            <a:r>
              <a:rPr lang="en-US" dirty="0">
                <a:hlinkClick r:id="rId4"/>
              </a:rPr>
              <a:t>EAF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651D3-DAF3-4482-7AD9-C1D1B76B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5899" y="747532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5B98F-167F-CAFB-D39A-62FB9932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964" y="1123950"/>
            <a:ext cx="4422736" cy="6415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C1C824-228D-130A-1690-1B21B37F73C3}"/>
              </a:ext>
            </a:extLst>
          </p:cNvPr>
          <p:cNvSpPr txBox="1"/>
          <p:nvPr/>
        </p:nvSpPr>
        <p:spPr>
          <a:xfrm>
            <a:off x="8529637" y="1743073"/>
            <a:ext cx="29908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Input .json file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Configures training variables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Configures target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Used in composite loss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Configures individual loss functions per variable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AE37AF-7140-8CDE-B402-C0A7AD6F6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6" y="83449"/>
            <a:ext cx="6401347" cy="3805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571C5C-3772-5DF8-94B7-DC97684BD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2" y="3938593"/>
            <a:ext cx="4536319" cy="38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64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524A4-6574-E938-76E7-ECF2C0EE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634" y="7483564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299825-1EFE-D5D0-5ECE-3FFF2863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46" y="261152"/>
            <a:ext cx="9451108" cy="7078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874D8E-E607-36C6-EAE0-28BE4943E7DB}"/>
              </a:ext>
            </a:extLst>
          </p:cNvPr>
          <p:cNvSpPr txBox="1"/>
          <p:nvPr/>
        </p:nvSpPr>
        <p:spPr>
          <a:xfrm>
            <a:off x="-44375" y="7387737"/>
            <a:ext cx="11062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Robert Hatcher: Preliminary schema for a common flux/geometry driver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93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2A663A-1697-A5E3-CBCD-66DDC7D7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186" y="748485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5</a:t>
            </a:fld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26B3BF-3CC4-1872-3069-618BF4619B4F}"/>
              </a:ext>
            </a:extLst>
          </p:cNvPr>
          <p:cNvCxnSpPr/>
          <p:nvPr/>
        </p:nvCxnSpPr>
        <p:spPr>
          <a:xfrm flipV="1">
            <a:off x="95250" y="85716"/>
            <a:ext cx="4157663" cy="1781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953C03-AE36-BD76-65E6-BFED6CC90F17}"/>
              </a:ext>
            </a:extLst>
          </p:cNvPr>
          <p:cNvCxnSpPr>
            <a:cxnSpLocks/>
          </p:cNvCxnSpPr>
          <p:nvPr/>
        </p:nvCxnSpPr>
        <p:spPr>
          <a:xfrm rot="1500000" flipV="1">
            <a:off x="7031354" y="428504"/>
            <a:ext cx="4157663" cy="1781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BEEA69-2952-07ED-36B0-C226CA0E934C}"/>
                  </a:ext>
                </a:extLst>
              </p:cNvPr>
              <p:cNvSpPr txBox="1"/>
              <p:nvPr/>
            </p:nvSpPr>
            <p:spPr>
              <a:xfrm>
                <a:off x="5001260" y="558408"/>
                <a:ext cx="151923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sz="6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BEEA69-2952-07ED-36B0-C226CA0E9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260" y="558408"/>
                <a:ext cx="1519237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B64218-7DD6-15D2-03AC-54453BDDF533}"/>
                  </a:ext>
                </a:extLst>
              </p:cNvPr>
              <p:cNvSpPr txBox="1"/>
              <p:nvPr/>
            </p:nvSpPr>
            <p:spPr>
              <a:xfrm>
                <a:off x="4763" y="1814494"/>
                <a:ext cx="11658600" cy="604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6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60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</m:e>
                        <m:sub>
                          <m:sSub>
                            <m:sSubPr>
                              <m:ctrlPr>
                                <a:rPr lang="en-US" sz="6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b>
                              <m:r>
                                <a:rPr lang="en-US" sz="6000" b="1" i="1" smtClean="0">
                                  <a:latin typeface="Cambria Math" panose="02040503050406030204" pitchFamily="18" charset="0"/>
                                </a:rPr>
                                <m:t>𝒑𝒓𝒆𝒅</m:t>
                              </m:r>
                            </m:sub>
                          </m:sSub>
                        </m:sub>
                      </m:sSub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sSub>
                            <m:sSubPr>
                              <m:ctrlPr>
                                <a:rPr lang="en-US" sz="6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6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b>
                                  <m:r>
                                    <a:rPr lang="en-US" sz="6000" b="1" i="1" smtClean="0">
                                      <a:latin typeface="Cambria Math" panose="02040503050406030204" pitchFamily="18" charset="0"/>
                                    </a:rPr>
                                    <m:t>𝒑𝒓𝒆𝒅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</m:oMath>
                  </m:oMathPara>
                </a14:m>
                <a:endParaRPr lang="en-US" sz="60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6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6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6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  <m:sub>
                                      <m:r>
                                        <a:rPr lang="en-US" sz="6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𝒑𝒓𝒆𝒅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e>
                      </m:acc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≠</m:t>
                      </m:r>
                      <m:acc>
                        <m:accPr>
                          <m:chr m:val="⃗"/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6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6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6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e>
                                    <m:sub>
                                      <m:r>
                                        <a:rPr lang="en-US" sz="6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𝒑𝒓𝒆𝒅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e>
                      </m:acc>
                    </m:oMath>
                  </m:oMathPara>
                </a14:m>
                <a:endParaRPr lang="en-US" sz="60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sSub>
                            <m:sSubPr>
                              <m:ctrlPr>
                                <a:rPr lang="en-US" sz="6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b>
                              <m:r>
                                <a:rPr lang="en-US" sz="6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𝒑𝒓𝒆𝒅</m:t>
                              </m:r>
                            </m:sub>
                          </m:sSub>
                        </m:sub>
                      </m:sSub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sz="6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sSub>
                            <m:sSubPr>
                              <m:ctrlPr>
                                <a:rPr lang="en-US" sz="6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b>
                              <m:r>
                                <a:rPr lang="en-US" sz="6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𝒑𝒓𝒆𝒅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4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We should continue training until things are kinematically consistent!</a:t>
                </a:r>
              </a:p>
              <a:p>
                <a:pPr algn="ctr"/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Must include </a:t>
                </a:r>
                <a:r>
                  <a:rPr lang="en-US" sz="2400" b="1" u="sng" dirty="0">
                    <a:latin typeface="Verdana" panose="020B0604030504040204" pitchFamily="34" charset="0"/>
                    <a:ea typeface="Verdana" panose="020B0604030504040204" pitchFamily="34" charset="0"/>
                  </a:rPr>
                  <a:t>new inputs to loss function</a:t>
                </a:r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!</a:t>
                </a:r>
              </a:p>
              <a:p>
                <a:pPr algn="ctr"/>
                <a:endParaRPr lang="en-US" sz="10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1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“Consider a neutrino of initial true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1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whose incoming angle lies along the green dotted line. Consider a ML algorithm's output derived from two independent (stochastically differentiable) trainings, each utilizing a simplified loss function of the form </a:t>
                </a:r>
                <a14:m>
                  <m:oMath xmlns:m="http://schemas.openxmlformats.org/officeDocument/2006/math">
                    <m:r>
                      <a:rPr lang="en-US" sz="1000" b="1" i="1" dirty="0" smtClean="0">
                        <a:latin typeface="Cambria Math" panose="02040503050406030204" pitchFamily="18" charset="0"/>
                      </a:rPr>
                      <m:t>𝑳</m:t>
                    </m:r>
                    <m:d>
                      <m:dPr>
                        <m:ctrlPr>
                          <a:rPr lang="en-US" sz="10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000" b="1" i="1" dirty="0" err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  <m:t>𝝂</m:t>
                            </m:r>
                          </m:sub>
                          <m:sup>
                            <m:r>
                              <a:rPr lang="en-US" sz="1000" b="1" i="1" dirty="0" err="1" smtClean="0">
                                <a:latin typeface="Cambria Math" panose="02040503050406030204" pitchFamily="18" charset="0"/>
                              </a:rPr>
                              <m:t>𝒕𝒓𝒖𝒆</m:t>
                            </m:r>
                          </m:sup>
                        </m:sSubSup>
                        <m:r>
                          <a:rPr lang="en-US" sz="1000" b="1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1000" b="1" i="1" dirty="0" err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000" b="1" i="1" dirty="0" err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  <m:t>𝝂</m:t>
                            </m:r>
                          </m:sub>
                          <m:sup>
                            <m:r>
                              <a:rPr lang="en-US" sz="1000" b="1" i="1" dirty="0" err="1" smtClean="0">
                                <a:latin typeface="Cambria Math" panose="02040503050406030204" pitchFamily="18" charset="0"/>
                              </a:rPr>
                              <m:t>𝒑𝒓𝒆𝒅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. The predicted energy of an incoming neutrino of true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1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comes from the magnitude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r>
                      <a:rPr lang="en-US" sz="1000" b="1" i="1" dirty="0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|"/>
                        <m:endChr m:val="|"/>
                        <m:ctrlPr>
                          <a:rPr lang="en-US" sz="1000" b="1" i="1" dirty="0" err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 dirty="0" err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  <m:t>𝝂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. If training 1 and training 2 end after achieving similar loss or accuracy criteria (which are dependent only on variables of energy), even if each predicts very similar scalar energies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r>
                      <a:rPr lang="en-US" sz="1000" b="1" i="1" dirty="0" smtClean="0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begChr m:val="|"/>
                        <m:endChr m:val="|"/>
                        <m:ctrlPr>
                          <a:rPr lang="en-US" sz="1000" b="1" i="1" dirty="0" err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 dirty="0" err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0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00" b="1" i="1" dirty="0" smtClean="0"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0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dirty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b>
                                    <m:r>
                                      <a:rPr lang="en-US" sz="1000" b="1" i="1" dirty="0" smtClean="0">
                                        <a:latin typeface="Cambria Math" panose="02040503050406030204" pitchFamily="18" charset="0"/>
                                      </a:rPr>
                                      <m:t>𝒑𝒓𝒆𝒅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e>
                    </m:d>
                    <m:r>
                      <a:rPr lang="en-US" sz="1000" b="1" i="1" dirty="0" smtClean="0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begChr m:val="|"/>
                        <m:endChr m:val="|"/>
                        <m:ctrlPr>
                          <a:rPr lang="en-US" sz="10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0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00" b="1" i="1" dirty="0" smtClean="0"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0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dirty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b>
                                    <m:r>
                                      <a:rPr lang="en-US" sz="1000" b="1" i="1" dirty="0" smtClean="0">
                                        <a:latin typeface="Cambria Math" panose="02040503050406030204" pitchFamily="18" charset="0"/>
                                      </a:rPr>
                                      <m:t>𝒑𝒓𝒆𝒅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sz="1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for an incoming neutrino on an event-by-event basis, there is no automatic guarantee that angular correlations are respected in a kinematically consistent way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r>
                      <a:rPr lang="en-US" sz="1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≉</m:t>
                    </m:r>
                    <m:sSub>
                      <m:sSubPr>
                        <m:ctrlPr>
                          <a:rPr lang="en-US" sz="1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sSub>
                          <m:sSubPr>
                            <m:ctrlP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  <m:t>𝒑𝒓𝒆𝒅</m:t>
                            </m:r>
                          </m:sub>
                        </m:sSub>
                      </m:sub>
                    </m:sSub>
                    <m:r>
                      <a:rPr lang="en-US" sz="1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≉</m:t>
                    </m:r>
                    <m:sSub>
                      <m:sSubPr>
                        <m:ctrlPr>
                          <a:rPr lang="en-US" sz="1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dirty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sSub>
                          <m:sSubPr>
                            <m:ctrlP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1000" b="1" i="1" dirty="0" smtClean="0">
                                <a:latin typeface="Cambria Math" panose="02040503050406030204" pitchFamily="18" charset="0"/>
                              </a:rPr>
                              <m:t>𝒑𝒓𝒆𝒅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without a loss function which penalizes such behavior.”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B64218-7DD6-15D2-03AC-54453BDDF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" y="1814494"/>
                <a:ext cx="11658600" cy="6044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6ED752-F103-3A2E-9A69-D6F832A77C78}"/>
              </a:ext>
            </a:extLst>
          </p:cNvPr>
          <p:cNvCxnSpPr>
            <a:cxnSpLocks/>
          </p:cNvCxnSpPr>
          <p:nvPr/>
        </p:nvCxnSpPr>
        <p:spPr>
          <a:xfrm>
            <a:off x="90488" y="1881194"/>
            <a:ext cx="4052887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287547-8AA8-7F2C-FBF8-5FD6B3B2BFF0}"/>
              </a:ext>
            </a:extLst>
          </p:cNvPr>
          <p:cNvCxnSpPr>
            <a:cxnSpLocks/>
          </p:cNvCxnSpPr>
          <p:nvPr/>
        </p:nvCxnSpPr>
        <p:spPr>
          <a:xfrm>
            <a:off x="6849745" y="1214444"/>
            <a:ext cx="4519018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17555BF0-42FF-1C4D-C262-04AEC5128CCB}"/>
              </a:ext>
            </a:extLst>
          </p:cNvPr>
          <p:cNvSpPr/>
          <p:nvPr/>
        </p:nvSpPr>
        <p:spPr>
          <a:xfrm rot="1246167">
            <a:off x="1050317" y="749072"/>
            <a:ext cx="2494784" cy="2747960"/>
          </a:xfrm>
          <a:prstGeom prst="arc">
            <a:avLst>
              <a:gd name="adj1" fmla="val 15819648"/>
              <a:gd name="adj2" fmla="val 1963148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592987-C2AB-D18D-1BA7-9EC9A6A950D7}"/>
                  </a:ext>
                </a:extLst>
              </p:cNvPr>
              <p:cNvSpPr txBox="1"/>
              <p:nvPr/>
            </p:nvSpPr>
            <p:spPr>
              <a:xfrm>
                <a:off x="10301288" y="396024"/>
                <a:ext cx="1014412" cy="60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𝒑𝒓𝒆𝒅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592987-C2AB-D18D-1BA7-9EC9A6A95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1288" y="396024"/>
                <a:ext cx="1014412" cy="605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BC68D9-A827-AF02-4121-B15DA2B68E69}"/>
                  </a:ext>
                </a:extLst>
              </p:cNvPr>
              <p:cNvSpPr txBox="1"/>
              <p:nvPr/>
            </p:nvSpPr>
            <p:spPr>
              <a:xfrm>
                <a:off x="3405188" y="809631"/>
                <a:ext cx="1014412" cy="60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𝒑𝒓𝒆𝒅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BC68D9-A827-AF02-4121-B15DA2B68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188" y="809631"/>
                <a:ext cx="1014412" cy="6055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c 19">
            <a:extLst>
              <a:ext uri="{FF2B5EF4-FFF2-40B4-BE49-F238E27FC236}">
                <a16:creationId xmlns:a16="http://schemas.microsoft.com/office/drawing/2014/main" id="{2BE5911B-207B-E68F-1A27-D96C2B79CC0A}"/>
              </a:ext>
            </a:extLst>
          </p:cNvPr>
          <p:cNvSpPr/>
          <p:nvPr/>
        </p:nvSpPr>
        <p:spPr>
          <a:xfrm rot="3535987">
            <a:off x="9927996" y="822798"/>
            <a:ext cx="879172" cy="1808004"/>
          </a:xfrm>
          <a:prstGeom prst="arc">
            <a:avLst>
              <a:gd name="adj1" fmla="val 15901094"/>
              <a:gd name="adj2" fmla="val 1675668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F38712-514A-2BDA-946D-7B2AE6D092A3}"/>
                  </a:ext>
                </a:extLst>
              </p:cNvPr>
              <p:cNvSpPr txBox="1"/>
              <p:nvPr/>
            </p:nvSpPr>
            <p:spPr>
              <a:xfrm>
                <a:off x="1204909" y="219081"/>
                <a:ext cx="1524000" cy="676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𝒑𝒓𝒆𝒅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e>
                      </m:acc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F38712-514A-2BDA-946D-7B2AE6D09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909" y="219081"/>
                <a:ext cx="1524000" cy="6760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AFFDB1-B5FB-750F-4374-4CDBBAE0E6D3}"/>
                  </a:ext>
                </a:extLst>
              </p:cNvPr>
              <p:cNvSpPr txBox="1"/>
              <p:nvPr/>
            </p:nvSpPr>
            <p:spPr>
              <a:xfrm>
                <a:off x="8707906" y="1345854"/>
                <a:ext cx="1524000" cy="676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𝒑𝒓𝒆𝒅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e>
                      </m:acc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AFFDB1-B5FB-750F-4374-4CDBBAE0E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06" y="1345854"/>
                <a:ext cx="1524000" cy="6760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81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FEF24-2C64-8B79-269A-DC75E858E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B6C7-90C4-CB12-81CC-5B4C2FDF5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550"/>
            <a:ext cx="11658599" cy="800628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latin typeface="Verdana" panose="020B0604030504040204" pitchFamily="34" charset="0"/>
                <a:ea typeface="Verdana" panose="020B0604030504040204" pitchFamily="34" charset="0"/>
              </a:rPr>
              <a:t>How to Potentially Improve Energy Estimators?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64CA51-0798-6B0B-3083-A35DE29D94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71524"/>
                <a:ext cx="11658599" cy="719613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Proposing some basics for update to LSTM_EE:</a:t>
                </a:r>
              </a:p>
              <a:p>
                <a:pPr lvl="1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Include angular factor in loss function</a:t>
                </a:r>
              </a:p>
              <a:p>
                <a:pPr lvl="2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Should keep training until some kinematic consistency found</a:t>
                </a:r>
              </a:p>
              <a:p>
                <a:pPr lvl="3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Hopefully will improve energy estimation given extra kinematic constraint</a:t>
                </a: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Should be </a:t>
                </a: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aware of </a:t>
                </a:r>
                <a:r>
                  <a:rPr lang="en-US" b="1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true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𝒙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𝒚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𝒛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b="1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and predicted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𝒛</m:t>
                            </m:r>
                          </m:sub>
                        </m:sSub>
                      </m:e>
                    </m:d>
                  </m:oMath>
                </a14:m>
                <a:endParaRPr lang="en-US" b="1" i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3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Many variable already included as input, but not predicted as output</a:t>
                </a:r>
              </a:p>
              <a:p>
                <a:pPr lvl="3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Currently only the energy enters the loss function</a:t>
                </a:r>
              </a:p>
              <a:p>
                <a:pPr lvl="3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Some features could already be “subliminally” informing angular </a:t>
                </a:r>
                <a:r>
                  <a:rPr lang="en-US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reco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</a:p>
              <a:p>
                <a:pPr lvl="1"/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Include buffer between true &amp; </a:t>
                </a:r>
                <a:r>
                  <a:rPr lang="en-US" b="1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reco</a:t>
                </a: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. angle in loss</a:t>
                </a: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Need to make sure not to overtrain given…</a:t>
                </a:r>
              </a:p>
              <a:p>
                <a:pPr lvl="3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Nuclear modeling biases</a:t>
                </a:r>
              </a:p>
              <a:p>
                <a:pPr lvl="3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Neutrons, nuclear remnants</a:t>
                </a:r>
              </a:p>
              <a:p>
                <a:pPr lvl="4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Plan to include input/output with/without neutrons/</a:t>
                </a:r>
                <a:r>
                  <a:rPr lang="en-US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HadrBlobs</a:t>
                </a: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3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Detector resolution/reconstruction issues</a:t>
                </a:r>
              </a:p>
              <a:p>
                <a:pPr lvl="4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Prongs in NO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A have limiting resolution…</a:t>
                </a:r>
              </a:p>
              <a:p>
                <a:pPr lvl="1"/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Study effects of inclusive/exclusive CC training samples</a:t>
                </a: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Will be topologically based on prong multiplicities (most likely)</a:t>
                </a: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Does energy resolution improve with angular constraint?</a:t>
                </a:r>
              </a:p>
              <a:p>
                <a:pPr lvl="2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Does energy resolution improve with specific kinds of topologies?</a:t>
                </a:r>
              </a:p>
              <a:p>
                <a:pPr lvl="1"/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Should loss function be non-linear?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64CA51-0798-6B0B-3083-A35DE29D94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71524"/>
                <a:ext cx="11658599" cy="7196136"/>
              </a:xfrm>
              <a:blipFill>
                <a:blip r:embed="rId2"/>
                <a:stretch>
                  <a:fillRect l="-994" t="-2710" b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F9109-DBF7-F654-D0AC-6DB24134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661" y="7456277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72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59D02A-F6D8-A837-CBC0-52C75099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711" y="748009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6AA27-2661-50A7-1B2D-06B493737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142"/>
          <a:stretch/>
        </p:blipFill>
        <p:spPr>
          <a:xfrm>
            <a:off x="152399" y="144434"/>
            <a:ext cx="6486525" cy="7335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09A32B-1961-774D-4C42-F465EA6D0DD5}"/>
                  </a:ext>
                </a:extLst>
              </p:cNvPr>
              <p:cNvSpPr txBox="1"/>
              <p:nvPr/>
            </p:nvSpPr>
            <p:spPr>
              <a:xfrm>
                <a:off x="6638924" y="44568"/>
                <a:ext cx="5019676" cy="7681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Currently considering truth-only samples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GENIEv3.0.6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Uses fully oscillated Honda flux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Homestake site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15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km</m:t>
                    </m:r>
                  </m:oMath>
                </a14:m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production height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Hack to put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𝜏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</m:t>
                    </m:r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acc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𝜏</m:t>
                        </m:r>
                      </m:sub>
                    </m:sSub>
                  </m:oMath>
                </a14:m>
                <a:endParaRPr lang="en-US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May need to remake all of this with flattened fluxes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Fast falloff of spectral index limits training on high energy events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~</m:t>
                    </m:r>
                    <m:sSubSup>
                      <m:sSubSup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Sup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sub>
                      <m:sup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−2.5</m:t>
                        </m:r>
                      </m:sup>
                    </m:sSubSup>
                  </m:oMath>
                </a14:m>
                <a:endParaRPr lang="en-US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Beam events “ready to go”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Currently have NuMI flux files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Again, may need to flatten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Signal selection to check performance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CC</m:t>
                    </m:r>
                    <m:r>
                      <a:rPr lang="en-US" sz="17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p</m:t>
                    </m:r>
                    <m:r>
                      <a:rPr lang="en-US" sz="17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𝜋</m:t>
                    </m:r>
                  </m:oMath>
                </a14:m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focus of Pedro </a:t>
                </a:r>
                <a:r>
                  <a:rPr lang="en-US" sz="17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et </a:t>
                </a:r>
                <a:r>
                  <a:rPr lang="en-US" sz="1700" i="1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al</a:t>
                </a:r>
                <a:r>
                  <a:rPr lang="en-US" sz="17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’s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paper</a:t>
                </a:r>
              </a:p>
              <a:p>
                <a:endParaRPr lang="en-US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Energy ranges to study validity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0.1−1.0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GeV</m:t>
                    </m:r>
                  </m:oMath>
                </a14:m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17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 la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Pedro </a:t>
                </a:r>
                <a:r>
                  <a:rPr lang="en-US" sz="17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et al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0.1−5.0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GeV</m:t>
                    </m:r>
                  </m:oMath>
                </a14:m>
                <a:endParaRPr lang="en-US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0.1−4.0</m:t>
                    </m:r>
                  </m:oMath>
                </a14:m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studied by Farrell and Higuera for their CVN tool to identify </a:t>
                </a:r>
                <a:r>
                  <a:rPr lang="en-US" sz="17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nueCC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r>
                  <a:rPr lang="en-US" sz="17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numuCC</a:t>
                </a: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, NC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~5.0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GeV</m:t>
                    </m:r>
                  </m:oMath>
                </a14:m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is containment cutoff in reduced geometry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0.1−10.0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GeV</m:t>
                    </m:r>
                  </m:oMath>
                </a14:m>
                <a:endParaRPr lang="en-US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Rough expected containment in full geometry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09A32B-1961-774D-4C42-F465EA6D0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924" y="44568"/>
                <a:ext cx="5019676" cy="7681975"/>
              </a:xfrm>
              <a:prstGeom prst="rect">
                <a:avLst/>
              </a:prstGeom>
              <a:blipFill>
                <a:blip r:embed="rId3"/>
                <a:stretch>
                  <a:fillRect l="-607" t="-238" b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873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59D02A-F6D8-A837-CBC0-52C75099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711" y="748009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6AA27-2661-50A7-1B2D-06B493737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09" b="43696"/>
          <a:stretch/>
        </p:blipFill>
        <p:spPr>
          <a:xfrm>
            <a:off x="7532" y="2181548"/>
            <a:ext cx="11651068" cy="28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76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59D02A-F6D8-A837-CBC0-52C75099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711" y="748009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6AA27-2661-50A7-1B2D-06B493737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92" t="61709" r="33918"/>
          <a:stretch/>
        </p:blipFill>
        <p:spPr>
          <a:xfrm>
            <a:off x="0" y="395009"/>
            <a:ext cx="11675191" cy="3857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3A34C9-C0FA-B978-0CE1-56A5D484F123}"/>
                  </a:ext>
                </a:extLst>
              </p:cNvPr>
              <p:cNvSpPr txBox="1"/>
              <p:nvPr/>
            </p:nvSpPr>
            <p:spPr>
              <a:xfrm>
                <a:off x="0" y="4891948"/>
                <a:ext cx="116586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Want to be able to easily configure these…All code developed!</a:t>
                </a:r>
              </a:p>
              <a:p>
                <a:pPr algn="ctr"/>
                <a:endParaRPr lang="en-US" sz="24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Want to be conservative! But made with LArTPCs in mind…</a:t>
                </a:r>
              </a:p>
              <a:p>
                <a:pPr algn="ctr"/>
                <a:endParaRPr lang="en-US" sz="24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Will update when moving to NOvA-oriented analysis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</m:oMath>
                </a14:m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NOvA reconstructed prongs, </a:t>
                </a:r>
                <a:r>
                  <a:rPr lang="en-US" sz="2400" b="1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etc</a:t>
                </a:r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3A34C9-C0FA-B978-0CE1-56A5D484F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91948"/>
                <a:ext cx="11658600" cy="2308324"/>
              </a:xfrm>
              <a:prstGeom prst="rect">
                <a:avLst/>
              </a:prstGeom>
              <a:blipFill>
                <a:blip r:embed="rId3"/>
                <a:stretch>
                  <a:fillRect t="-2111" b="-4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153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B0D3F5-33AA-89BE-73DE-3896DF7368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-1"/>
                <a:ext cx="11658599" cy="7736841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4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Argument as follows…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59072" marR="0" lvl="0" indent="-259072" algn="l" defTabSz="10362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Many (not all) ML kinematic estimators optimize a single loss function of a single variable,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US" sz="2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𝜈</m:t>
                        </m:r>
                      </m:sub>
                    </m:sSub>
                  </m:oMath>
                </a14:m>
                <a:r>
                  <a:rPr kumimoji="0" lang="en-US" sz="2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:</a:t>
                </a:r>
              </a:p>
              <a:p>
                <a:pPr marL="0" marR="0" lvl="0" indent="0" algn="l" defTabSz="10362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Verdana" panose="020B0604030504040204" pitchFamily="34" charset="0"/>
                          <a:cs typeface="+mn-cs"/>
                        </a:rPr>
                        <m:t>𝐿</m:t>
                      </m:r>
                      <m:d>
                        <m:dPr>
                          <m:ctrlP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+mn-cs"/>
                                </a:rPr>
                                <m:t>𝑠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+mn-cs"/>
                                </a:rPr>
                                <m:t>𝜈</m:t>
                              </m:r>
                            </m:sub>
                            <m:sup>
                              <m:r>
                                <a:rPr kumimoji="0" lang="en-US" sz="2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+mn-cs"/>
                                </a:rPr>
                                <m:t>𝑡𝑟𝑢𝑒</m:t>
                              </m:r>
                            </m:sup>
                          </m:sSubSup>
                          <m:r>
                            <a:rPr kumimoji="0" lang="en-US" sz="2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+mn-cs"/>
                            </a:rPr>
                            <m:t>,</m:t>
                          </m:r>
                          <m:sSubSup>
                            <m:sSubSupPr>
                              <m:ctrlPr>
                                <a:rPr kumimoji="0" lang="en-US" sz="2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+mn-cs"/>
                                </a:rPr>
                                <m:t>𝑠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+mn-cs"/>
                                </a:rPr>
                                <m:t>𝜈</m:t>
                              </m:r>
                            </m:sub>
                            <m:sup>
                              <m:r>
                                <a:rPr kumimoji="0" lang="en-US" sz="2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+mn-cs"/>
                                </a:rPr>
                                <m:t>𝑝𝑟𝑒𝑑</m:t>
                              </m:r>
                            </m:sup>
                          </m:sSubSup>
                        </m:e>
                      </m:d>
                      <m:r>
                        <a:rPr kumimoji="0" lang="en-US" sz="2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Verdana" panose="020B0604030504040204" pitchFamily="34" charset="0"/>
                          <a:cs typeface="+mn-cs"/>
                        </a:rPr>
                        <m:t>=⋯</m:t>
                      </m:r>
                    </m:oMath>
                  </m:oMathPara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  <a:p>
                <a:pPr marL="777217" marR="0" lvl="1" indent="-259072" algn="l" defTabSz="10362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3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Verdana" panose="020B0604030504040204" pitchFamily="34" charset="0"/>
                        <a:cs typeface="+mn-cs"/>
                      </a:rPr>
                      <m:t>𝐿</m:t>
                    </m:r>
                  </m:oMath>
                </a14:m>
                <a:r>
                  <a:rPr kumimoji="0" lang="en-US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here can be any particular style of loss function…</a:t>
                </a:r>
              </a:p>
              <a:p>
                <a:pPr marL="1295362" marR="0" lvl="2" indent="-259072" algn="l" defTabSz="10362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Mean square error, mean absolute error, mean absolute % error…</a:t>
                </a:r>
              </a:p>
              <a:p>
                <a:pPr marL="259072" marR="0" lvl="0" indent="-259072" algn="l" defTabSz="10362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  <a:p>
                <a:pPr marL="259072" marR="0" lvl="0" indent="-259072" algn="l" defTabSz="10362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We seek to encourage learning by instead making the loss composite and multivariate on possibly many kinematic variables simultaneously,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US" sz="2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𝜈</m:t>
                        </m:r>
                      </m:sub>
                    </m:sSub>
                    <m:r>
                      <a:rPr kumimoji="0" lang="en-US" sz="2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Verdana" panose="020B0604030504040204" pitchFamily="34" charset="0"/>
                        <a:cs typeface="+mn-cs"/>
                      </a:rPr>
                      <m:t>,  </m:t>
                    </m:r>
                    <m:sSub>
                      <m:sSubPr>
                        <m:ctrlPr>
                          <a:rPr kumimoji="0" lang="en-US" sz="2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𝜈</m:t>
                        </m:r>
                      </m:sub>
                    </m:sSub>
                    <m:r>
                      <a:rPr kumimoji="0" lang="en-US" sz="2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Verdana" panose="020B0604030504040204" pitchFamily="34" charset="0"/>
                        <a:cs typeface="+mn-cs"/>
                      </a:rPr>
                      <m:t>,…</m:t>
                    </m:r>
                  </m:oMath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400" b="0" i="1" dirty="0">
                  <a:latin typeface="Cambria Math" panose="02040503050406030204" pitchFamily="18" charset="0"/>
                  <a:ea typeface="Verdan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𝑡𝑟𝑢𝑒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𝑝𝑟𝑒𝑑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𝑡𝑟𝑢𝑒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𝑝𝑟𝑒𝑑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𝑡𝑟𝑢𝑒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𝑝𝑟𝑒𝑑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𝛽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𝑡𝑟𝑢𝑒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𝑝𝑟𝑒𝑑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+⋯</m:t>
                      </m:r>
                    </m:oMath>
                  </m:oMathPara>
                </a14:m>
                <a:endParaRPr lang="en-US" sz="2400" i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Can use this to imbue physics into the loss function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“Physics motivated loss functions”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“Physics informed machine learning” (PIML)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B0D3F5-33AA-89BE-73DE-3896DF7368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-1"/>
                <a:ext cx="11658599" cy="7736841"/>
              </a:xfrm>
              <a:blipFill>
                <a:blip r:embed="rId2"/>
                <a:stretch>
                  <a:fillRect l="-889" t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02195-5E6F-E156-8853-ECAD5D93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424" y="748009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8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B0D3F5-33AA-89BE-73DE-3896DF7368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-1"/>
                <a:ext cx="11658599" cy="7736841"/>
              </a:xfrm>
            </p:spPr>
            <p:txBody>
              <a:bodyPr>
                <a:normAutofit fontScale="92500"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4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Argument as follows…</a:t>
                </a:r>
                <a:endParaRPr lang="en-US" sz="44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sz="29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Many (not all) ML kinematic estimators optimize a single loss function of a single variable,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sz="2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9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: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𝐿</m:t>
                      </m:r>
                      <m:d>
                        <m:dPr>
                          <m:ctrlPr>
                            <a:rPr lang="en-US" sz="2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9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9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9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9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𝑡𝑟𝑢𝑒</m:t>
                              </m:r>
                            </m:sup>
                          </m:sSubSup>
                          <m:r>
                            <a:rPr lang="en-US" sz="2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9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9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9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9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𝑝𝑟𝑒𝑑</m:t>
                              </m:r>
                            </m:sup>
                          </m:sSubSup>
                        </m:e>
                      </m:d>
                      <m:r>
                        <a:rPr lang="en-US" sz="2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=⋯</m:t>
                      </m:r>
                    </m:oMath>
                  </m:oMathPara>
                </a14:m>
                <a:endParaRPr lang="en-US" sz="2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sz="2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𝐿</m:t>
                    </m:r>
                  </m:oMath>
                </a14:m>
                <a:r>
                  <a:rPr lang="en-US" sz="25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here can be any particular style of loss function…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sz="21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Mean square error, mean absolute error, mean absolute % error…</a:t>
                </a: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sz="2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sz="29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We seek to encourage learning by instead making the loss composite and multivariate on possibly many kinematic variables simultaneously,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sz="2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sub>
                    </m:sSub>
                    <m:r>
                      <a:rPr lang="en-US" sz="2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  </m:t>
                    </m:r>
                    <m:sSub>
                      <m:sSubPr>
                        <m:ctrlPr>
                          <a:rPr lang="en-US" sz="2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sub>
                    </m:sSub>
                    <m:r>
                      <a:rPr lang="en-US" sz="2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,…</m:t>
                    </m:r>
                  </m:oMath>
                </a14:m>
                <a:endParaRPr lang="en-US" sz="2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400" b="0" i="1" dirty="0">
                  <a:latin typeface="Cambria Math" panose="02040503050406030204" pitchFamily="18" charset="0"/>
                  <a:ea typeface="Verdan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𝑡𝑟𝑢𝑒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𝑝𝑟𝑒𝑑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𝑡𝑟𝑢𝑒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𝑝𝑟𝑒𝑑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𝛼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𝑡𝑟𝑢𝑒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𝑝𝑟𝑒𝑑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𝛽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𝑡𝑟𝑢𝑒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𝑝𝑟𝑒𝑑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+⋯</m:t>
                      </m:r>
                    </m:oMath>
                  </m:oMathPara>
                </a14:m>
                <a:endParaRPr lang="en-US" sz="2400" i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</m:oMath>
                </a14:m>
                <a:r>
                  <a:rPr lang="en-US" sz="2400" dirty="0"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ℒ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𝑡𝑟𝑢𝑒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𝑝𝑟𝑒𝑑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𝑡𝑟𝑢𝑒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𝑝𝑟𝑒𝑑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ℒ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𝑡𝑟𝑢𝑒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𝜈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𝑝𝑟𝑒𝑑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nary>
                          <m:naryPr>
                            <m:chr m:val="⋃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3</m:t>
                            </m:r>
                          </m:sup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Verdana" panose="020B060403050404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Verdana" panose="020B0604030504040204" pitchFamily="34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Verdana" panose="020B060403050404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</a:rPr>
                                      <m:t>𝑡𝑟𝑢𝑒</m:t>
                                    </m:r>
                                  </m:sup>
                                </m:sSub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Verdana" panose="020B060403050404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Verdana" panose="020B0604030504040204" pitchFamily="34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Verdana" panose="020B060403050404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</a:rPr>
                                      <m:t>𝑝𝑟𝑒𝑑</m:t>
                                    </m:r>
                                  </m:sup>
                                </m:sSubSup>
                              </m:e>
                            </m:d>
                          </m:e>
                        </m:nary>
                        <m:r>
                          <a:rPr lang="en-US" sz="24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,…</m:t>
                        </m:r>
                      </m:e>
                    </m:d>
                  </m:oMath>
                </a14:m>
                <a:endParaRPr lang="en-US" sz="2400" i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→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ℒ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𝑡𝑟𝑢𝑒</m:t>
                                  </m:r>
                                </m:sup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𝑝𝑟𝑒𝑑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nary>
                            <m:naryPr>
                              <m:chr m:val="⋃"/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𝑖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3</m:t>
                              </m:r>
                            </m:sup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Verdana" panose="020B060403050404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Verdana" panose="020B0604030504040204" pitchFamily="34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Verdana" panose="020B0604030504040204" pitchFamily="34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𝑡𝑟𝑢𝑒</m:t>
                                      </m:r>
                                    </m:sup>
                                  </m:sSub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Verdana" panose="020B060403050404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Verdana" panose="020B0604030504040204" pitchFamily="34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Verdana" panose="020B0604030504040204" pitchFamily="34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𝑝𝑟𝑒𝑑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,…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𝛼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𝐿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𝑡𝑟𝑢𝑒</m:t>
                              </m:r>
                            </m:sup>
                          </m:sSubSup>
                          <m:r>
                            <a:rPr lang="en-US" sz="22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𝑝𝑟𝑒𝑑</m:t>
                              </m:r>
                            </m:sup>
                          </m:sSubSup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20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𝑖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𝑡𝑟𝑢𝑒</m:t>
                                  </m:r>
                                </m:sup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𝑝𝑟𝑒𝑑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𝐿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⋯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+⋯</m:t>
                      </m:r>
                    </m:oMath>
                  </m:oMathPara>
                </a14:m>
                <a:endParaRPr lang="en-US" sz="2200" i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B0D3F5-33AA-89BE-73DE-3896DF7368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-1"/>
                <a:ext cx="11658599" cy="7736841"/>
              </a:xfrm>
              <a:blipFill>
                <a:blip r:embed="rId2"/>
                <a:stretch>
                  <a:fillRect l="-889" t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02195-5E6F-E156-8853-ECAD5D93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424" y="748009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97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4C5C-9A2E-3FE8-7BF0-A3C3D9A0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269"/>
            <a:ext cx="11658599" cy="912070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latin typeface="Verdana" panose="020B0604030504040204" pitchFamily="34" charset="0"/>
                <a:ea typeface="Verdana" panose="020B0604030504040204" pitchFamily="34" charset="0"/>
              </a:rPr>
              <a:t>Past “Composite” Losses w/LSTM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1AA383-D594-0E63-9EE6-AF9C65A20B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20962"/>
                <a:ext cx="11658600" cy="63180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Long Short-Term Memory (LSTM) NN architecture</a:t>
                </a:r>
              </a:p>
              <a:p>
                <a:pPr lvl="1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Previously utilized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ℓ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energy estimation in NOvA</a:t>
                </a: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hlinkClick r:id="rId2"/>
                </a:endParaRPr>
              </a:p>
              <a:p>
                <a:pPr lvl="2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hlinkClick r:id="rId2"/>
                  </a:rPr>
                  <a:t>A. Sutton, Domain Generalization with Machine Learning in the NOvA Experiment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2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hlinkClick r:id="rId3"/>
                  </a:rPr>
                  <a:t>D. Torbunov, Improving Energy Estimation at NOvA with Recurrent Neural Networks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2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hlinkClick r:id="rId4"/>
                  </a:rPr>
                  <a:t>D. Torbunov, BNL Seminar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sz="2717" dirty="0">
                    <a:latin typeface="Verdana" panose="020B0604030504040204" pitchFamily="34" charset="0"/>
                    <a:ea typeface="Verdana" panose="020B0604030504040204" pitchFamily="34" charset="0"/>
                  </a:rPr>
                  <a:t>Used something akin to…</a:t>
                </a:r>
              </a:p>
              <a:p>
                <a:pPr marL="51814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𝑡𝑟𝑢𝑒</m:t>
                                  </m:r>
                                </m:sup>
                              </m:sSub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𝑝𝑟𝑒𝑑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ℓ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𝑡𝑟𝑢𝑒</m:t>
                                  </m:r>
                                </m:sup>
                              </m:sSub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ℓ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𝑝𝑟𝑒𝑑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US" sz="2717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2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Permits basic understanding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h𝑎𝑑</m:t>
                        </m:r>
                      </m:sub>
                    </m:sSub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via </a:t>
                </a:r>
                <a:r>
                  <a:rPr lang="en-US" sz="18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assumed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energy conservation (</a:t>
                </a:r>
                <a:r>
                  <a:rPr lang="en-US" sz="18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not in loss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)</a:t>
                </a:r>
              </a:p>
              <a:p>
                <a:pPr lvl="2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The LSTM was optimized for these two variables, down to its two-headed architecture</a:t>
                </a:r>
              </a:p>
              <a:p>
                <a:pPr lvl="2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Can in principle go beyond two variables, but requires many changes (hard coded)</a:t>
                </a:r>
              </a:p>
              <a:p>
                <a:r>
                  <a:rPr lang="en-US" sz="3170" dirty="0">
                    <a:latin typeface="Verdana" panose="020B0604030504040204" pitchFamily="34" charset="0"/>
                    <a:ea typeface="Verdana" panose="020B0604030504040204" pitchFamily="34" charset="0"/>
                  </a:rPr>
                  <a:t>LSTM development in NOvA taken over by Shaowei Wu</a:t>
                </a:r>
              </a:p>
              <a:p>
                <a:pPr lvl="1"/>
                <a:r>
                  <a:rPr lang="en-US" sz="2717" dirty="0">
                    <a:latin typeface="Verdana" panose="020B0604030504040204" pitchFamily="34" charset="0"/>
                    <a:ea typeface="Verdana" panose="020B0604030504040204" pitchFamily="34" charset="0"/>
                  </a:rPr>
                  <a:t>Initial application of LSTM to DUNE beam events followed</a:t>
                </a:r>
              </a:p>
              <a:p>
                <a:pPr lvl="1"/>
                <a:r>
                  <a:rPr lang="en-US" sz="2717" dirty="0">
                    <a:latin typeface="Verdana" panose="020B0604030504040204" pitchFamily="34" charset="0"/>
                    <a:ea typeface="Verdana" panose="020B0604030504040204" pitchFamily="34" charset="0"/>
                  </a:rPr>
                  <a:t>Initial developments made on a new model w/a transformer</a:t>
                </a:r>
              </a:p>
              <a:p>
                <a:pPr lvl="2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This model architecture is more flexible, easily handling many loss variables at once</a:t>
                </a:r>
              </a:p>
              <a:p>
                <a:pPr lvl="2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Shaowei redeveloped this model for our purposes, with eyes toward DUNE &amp; NOvA</a:t>
                </a:r>
                <a:endParaRPr lang="en-US" sz="2264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1AA383-D594-0E63-9EE6-AF9C65A20B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20962"/>
                <a:ext cx="11658600" cy="6318038"/>
              </a:xfrm>
              <a:blipFill>
                <a:blip r:embed="rId5"/>
                <a:stretch>
                  <a:fillRect l="-1150" t="-1929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7DEB5-EC78-A6E7-4528-B6B36570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2566" y="748326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05D8F-FE80-B95D-78E6-2EAA23AE50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25" r="14479"/>
          <a:stretch/>
        </p:blipFill>
        <p:spPr>
          <a:xfrm>
            <a:off x="0" y="6483196"/>
            <a:ext cx="955040" cy="1421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B9CBC3-50FE-BFF9-A195-B4FF7EE670AC}"/>
              </a:ext>
            </a:extLst>
          </p:cNvPr>
          <p:cNvSpPr txBox="1"/>
          <p:nvPr/>
        </p:nvSpPr>
        <p:spPr>
          <a:xfrm>
            <a:off x="863600" y="7493000"/>
            <a:ext cx="95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S. Wu</a:t>
            </a:r>
          </a:p>
        </p:txBody>
      </p:sp>
    </p:spTree>
    <p:extLst>
      <p:ext uri="{BB962C8B-B14F-4D97-AF65-F5344CB8AC3E}">
        <p14:creationId xmlns:p14="http://schemas.microsoft.com/office/powerpoint/2010/main" val="2688730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66684-A6BB-7C18-68B1-F1888D9A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136" y="747703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08205-012B-784B-4616-193C4C5E1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3" r="8137"/>
          <a:stretch/>
        </p:blipFill>
        <p:spPr>
          <a:xfrm>
            <a:off x="6103" y="1436298"/>
            <a:ext cx="5775407" cy="4539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631B37-CE91-158F-25D3-9BC417C8F419}"/>
              </a:ext>
            </a:extLst>
          </p:cNvPr>
          <p:cNvSpPr txBox="1"/>
          <p:nvPr/>
        </p:nvSpPr>
        <p:spPr>
          <a:xfrm>
            <a:off x="-59167" y="7553129"/>
            <a:ext cx="29529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From Shaowei Wu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B580E7-9198-C071-6B33-8A2055BA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153"/>
            <a:ext cx="11658599" cy="71014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Transformer Network is Up &amp; Running!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8B57B8-73E9-2282-5A02-CA9CF0775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299" y="3931368"/>
            <a:ext cx="7289153" cy="379078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Thanks so much to Shaowei!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Training has been successful</a:t>
            </a:r>
          </a:p>
          <a:p>
            <a:pPr lvl="2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Simple stuff thus far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Now making lots of data sets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Atmospherics first, beams soon</a:t>
            </a:r>
          </a:p>
          <a:p>
            <a:pPr marL="0" indent="0">
              <a:buNone/>
            </a:pPr>
            <a:endParaRPr lang="en-US" sz="2800" dirty="0">
              <a:hlinkClick r:id="rId3"/>
            </a:endParaRPr>
          </a:p>
          <a:p>
            <a:pPr marL="0" indent="0">
              <a:buNone/>
            </a:pPr>
            <a:r>
              <a:rPr lang="en-US" sz="2800" dirty="0" err="1">
                <a:hlinkClick r:id="rId4"/>
              </a:rPr>
              <a:t>wswxyq</a:t>
            </a:r>
            <a:r>
              <a:rPr lang="en-US" sz="2800" dirty="0">
                <a:hlinkClick r:id="rId4"/>
              </a:rPr>
              <a:t>/</a:t>
            </a:r>
            <a:r>
              <a:rPr lang="en-US" sz="2800" dirty="0" err="1">
                <a:hlinkClick r:id="rId4"/>
              </a:rPr>
              <a:t>transformer_EE</a:t>
            </a:r>
            <a:r>
              <a:rPr lang="en-US" sz="2800" dirty="0">
                <a:hlinkClick r:id="rId4"/>
              </a:rPr>
              <a:t> </a:t>
            </a:r>
            <a:r>
              <a:rPr lang="en-US" sz="2800" dirty="0" err="1">
                <a:hlinkClick r:id="rId4"/>
              </a:rPr>
              <a:t>github</a:t>
            </a:r>
            <a:endParaRPr lang="en-US" sz="2800" dirty="0">
              <a:hlinkClick r:id="rId3"/>
            </a:endParaRPr>
          </a:p>
          <a:p>
            <a:pPr marL="0" indent="0">
              <a:buNone/>
            </a:pPr>
            <a:r>
              <a:rPr lang="en-US" sz="2800" dirty="0" err="1">
                <a:hlinkClick r:id="rId3"/>
              </a:rPr>
              <a:t>tarak-thakore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transformer_EE</a:t>
            </a:r>
            <a:r>
              <a:rPr lang="en-US" sz="2800" dirty="0">
                <a:hlinkClick r:id="rId3"/>
              </a:rPr>
              <a:t> </a:t>
            </a:r>
            <a:r>
              <a:rPr lang="en-US" sz="2800" dirty="0" err="1">
                <a:hlinkClick r:id="rId3"/>
              </a:rPr>
              <a:t>github</a:t>
            </a:r>
            <a:endParaRPr lang="en-US" sz="2800" dirty="0"/>
          </a:p>
          <a:p>
            <a:pPr marL="0" indent="0">
              <a:buNone/>
            </a:pPr>
            <a:r>
              <a:rPr lang="en-US" sz="1600" dirty="0" err="1">
                <a:hlinkClick r:id="rId5"/>
              </a:rPr>
              <a:t>tarak-thakore</a:t>
            </a:r>
            <a:r>
              <a:rPr lang="en-US" sz="1600" dirty="0">
                <a:hlinkClick r:id="rId5"/>
              </a:rPr>
              <a:t>/</a:t>
            </a:r>
            <a:r>
              <a:rPr lang="en-US" sz="1600" dirty="0" err="1">
                <a:hlinkClick r:id="rId5"/>
              </a:rPr>
              <a:t>transformer_EE</a:t>
            </a:r>
            <a:r>
              <a:rPr lang="en-US" sz="1600" dirty="0">
                <a:hlinkClick r:id="rId5"/>
              </a:rPr>
              <a:t> at </a:t>
            </a:r>
            <a:r>
              <a:rPr lang="en-US" sz="1600" dirty="0" err="1">
                <a:hlinkClick r:id="rId5"/>
              </a:rPr>
              <a:t>josh_develop</a:t>
            </a:r>
            <a:r>
              <a:rPr lang="en-US" sz="1600" dirty="0">
                <a:hlinkClick r:id="rId5"/>
              </a:rPr>
              <a:t> </a:t>
            </a:r>
            <a:r>
              <a:rPr lang="en-US" sz="1600" dirty="0" err="1">
                <a:hlinkClick r:id="rId5"/>
              </a:rPr>
              <a:t>github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B6F1DB-F352-E131-97E7-54FD8FE88351}"/>
              </a:ext>
            </a:extLst>
          </p:cNvPr>
          <p:cNvSpPr txBox="1"/>
          <p:nvPr/>
        </p:nvSpPr>
        <p:spPr>
          <a:xfrm>
            <a:off x="430049" y="1678389"/>
            <a:ext cx="2071413" cy="400110"/>
          </a:xfrm>
          <a:prstGeom prst="rect">
            <a:avLst/>
          </a:prstGeom>
          <a:solidFill>
            <a:schemeClr val="bg1"/>
          </a:solidFill>
          <a:ln>
            <a:solidFill>
              <a:srgbClr val="42A12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Vector Input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5D10E-CE2F-0840-4F9A-C707BE720519}"/>
              </a:ext>
            </a:extLst>
          </p:cNvPr>
          <p:cNvSpPr txBox="1"/>
          <p:nvPr/>
        </p:nvSpPr>
        <p:spPr>
          <a:xfrm>
            <a:off x="3878318" y="1676640"/>
            <a:ext cx="1745757" cy="400110"/>
          </a:xfrm>
          <a:prstGeom prst="rect">
            <a:avLst/>
          </a:prstGeom>
          <a:solidFill>
            <a:schemeClr val="bg1"/>
          </a:solidFill>
          <a:ln>
            <a:solidFill>
              <a:srgbClr val="42A12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Scalar 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4B30E-90EB-B3A9-796F-3174125B16B2}"/>
              </a:ext>
            </a:extLst>
          </p:cNvPr>
          <p:cNvSpPr txBox="1"/>
          <p:nvPr/>
        </p:nvSpPr>
        <p:spPr>
          <a:xfrm>
            <a:off x="1417320" y="2052068"/>
            <a:ext cx="18927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“Prong” level inputs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A75BA-5331-557A-AF46-5E2FDBF41BDE}"/>
              </a:ext>
            </a:extLst>
          </p:cNvPr>
          <p:cNvSpPr txBox="1"/>
          <p:nvPr/>
        </p:nvSpPr>
        <p:spPr>
          <a:xfrm>
            <a:off x="4751196" y="2076750"/>
            <a:ext cx="18927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“Slice” level inputs</a:t>
            </a:r>
          </a:p>
        </p:txBody>
      </p:sp>
    </p:spTree>
    <p:extLst>
      <p:ext uri="{BB962C8B-B14F-4D97-AF65-F5344CB8AC3E}">
        <p14:creationId xmlns:p14="http://schemas.microsoft.com/office/powerpoint/2010/main" val="4089950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f92a7f0-f2e5-4ab0-bcc2-95b612104b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DC517A4E30014795F0DEF63EC8FB07" ma:contentTypeVersion="14" ma:contentTypeDescription="Create a new document." ma:contentTypeScope="" ma:versionID="1bbacd323fe25683461e6293e3f6929e">
  <xsd:schema xmlns:xsd="http://www.w3.org/2001/XMLSchema" xmlns:xs="http://www.w3.org/2001/XMLSchema" xmlns:p="http://schemas.microsoft.com/office/2006/metadata/properties" xmlns:ns3="8f92a7f0-f2e5-4ab0-bcc2-95b612104b74" xmlns:ns4="83fe7be1-a558-4f3c-bee1-6d57b5614969" targetNamespace="http://schemas.microsoft.com/office/2006/metadata/properties" ma:root="true" ma:fieldsID="8201c68e60354ad7474739eeff2df535" ns3:_="" ns4:_="">
    <xsd:import namespace="8f92a7f0-f2e5-4ab0-bcc2-95b612104b74"/>
    <xsd:import namespace="83fe7be1-a558-4f3c-bee1-6d57b56149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2a7f0-f2e5-4ab0-bcc2-95b612104b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e7be1-a558-4f3c-bee1-6d57b561496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428CF8-686F-48D3-800D-B6DA2E0705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E7CDCC-F33E-476E-8062-187FD8CCDB1F}">
  <ds:schemaRefs>
    <ds:schemaRef ds:uri="http://schemas.microsoft.com/office/2006/metadata/properties"/>
    <ds:schemaRef ds:uri="http://www.w3.org/2000/xmlns/"/>
    <ds:schemaRef ds:uri="8f92a7f0-f2e5-4ab0-bcc2-95b612104b74"/>
    <ds:schemaRef ds:uri="http://www.w3.org/2001/XMLSchema-instan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7EE268A-F6C1-43C0-8776-B5E886C0A79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f92a7f0-f2e5-4ab0-bcc2-95b612104b74"/>
    <ds:schemaRef ds:uri="83fe7be1-a558-4f3c-bee1-6d57b5614969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4215</TotalTime>
  <Words>3465</Words>
  <Application>Microsoft Office PowerPoint</Application>
  <PresentationFormat>Custom</PresentationFormat>
  <Paragraphs>639</Paragraphs>
  <Slides>53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ＭＳ Ｐゴシック</vt:lpstr>
      <vt:lpstr>Arial</vt:lpstr>
      <vt:lpstr>Calibri</vt:lpstr>
      <vt:lpstr>Calibri Light</vt:lpstr>
      <vt:lpstr>Cambria Math</vt:lpstr>
      <vt:lpstr>Courier New</vt:lpstr>
      <vt:lpstr>Helvetica</vt:lpstr>
      <vt:lpstr>Verdana</vt:lpstr>
      <vt:lpstr>Office Theme</vt:lpstr>
      <vt:lpstr>Worksheet</vt:lpstr>
      <vt:lpstr>Enforcing Self-Consistent Kinematic Constraints in Neutrino Energy Estimators Using GENIE Atmospheric Events</vt:lpstr>
      <vt:lpstr>Chief Collaborators</vt:lpstr>
      <vt:lpstr>Some Recent Realizations…</vt:lpstr>
      <vt:lpstr>How to Potentially Improve Energy Estimators?</vt:lpstr>
      <vt:lpstr>PowerPoint Presentation</vt:lpstr>
      <vt:lpstr>PowerPoint Presentation</vt:lpstr>
      <vt:lpstr>PowerPoint Presentation</vt:lpstr>
      <vt:lpstr>Past “Composite” Losses w/LSTM</vt:lpstr>
      <vt:lpstr>Transformer Network is Up &amp; Running!</vt:lpstr>
      <vt:lpstr>PowerPoint Presentation</vt:lpstr>
      <vt:lpstr>Previously Chosen Training Variables</vt:lpstr>
      <vt:lpstr>Currently Chosen Training Variables These are about to change…??</vt:lpstr>
      <vt:lpstr>GENIE-Only Results Many Plots Shown Here from Richi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&amp; Discussion</vt:lpstr>
      <vt:lpstr>Thank-you for your attention!</vt:lpstr>
      <vt:lpstr>Backups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Potentially Improve Energy Estimators?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Title Slide</dc:title>
  <dc:creator>J. L. Barrow</dc:creator>
  <cp:lastModifiedBy>J. L. Barrow</cp:lastModifiedBy>
  <cp:revision>23</cp:revision>
  <dcterms:created xsi:type="dcterms:W3CDTF">2021-06-18T15:39:47Z</dcterms:created>
  <dcterms:modified xsi:type="dcterms:W3CDTF">2024-09-18T14:21:50Z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0x0101007ADC517A4E30014795F0DEF63EC8FB07</vt:lpwstr>
  </property>
</Properties>
</file>