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0" r:id="rId3"/>
    <p:sldId id="298" r:id="rId4"/>
    <p:sldId id="291" r:id="rId5"/>
    <p:sldId id="296" r:id="rId6"/>
    <p:sldId id="299" r:id="rId7"/>
    <p:sldId id="293" r:id="rId8"/>
    <p:sldId id="292" r:id="rId9"/>
    <p:sldId id="289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701A3-99B6-474F-9215-31664D767AB2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1D2F5-FE36-45E7-824F-B1B376833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11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C74D6-175E-4FB4-BC19-957E0CBDC78A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B495B-5352-4B21-8116-C8A504B3F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25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4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2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7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9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7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9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E93F-9C1F-4988-BED5-C929B247CED0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04BC-B804-467C-AE37-4D49B76BC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4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0.png"/><Relationship Id="rId7" Type="http://schemas.openxmlformats.org/officeDocument/2006/relationships/image" Target="../media/image160.png"/><Relationship Id="rId12" Type="http://schemas.openxmlformats.org/officeDocument/2006/relationships/image" Target="../media/image2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25.png"/><Relationship Id="rId10" Type="http://schemas.openxmlformats.org/officeDocument/2006/relationships/image" Target="../media/image24.png"/><Relationship Id="rId4" Type="http://schemas.openxmlformats.org/officeDocument/2006/relationships/image" Target="../media/image21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9.png"/><Relationship Id="rId7" Type="http://schemas.openxmlformats.org/officeDocument/2006/relationships/image" Target="../media/image4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5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51.png"/><Relationship Id="rId4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87105" y="791882"/>
            <a:ext cx="1021779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0" i="0" dirty="0">
                <a:effectLst/>
                <a:latin typeface="Arial" panose="020B0604020202020204" pitchFamily="34" charset="0"/>
              </a:rPr>
              <a:t>Temperature measurements of low-energy electrons using synchrotron radiation in a solenoid</a:t>
            </a:r>
            <a:endParaRPr lang="en-US" sz="28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800" dirty="0"/>
              <a:t>S. Kladov, N. Banerjee</a:t>
            </a:r>
            <a:endParaRPr lang="en-US" dirty="0"/>
          </a:p>
        </p:txBody>
      </p:sp>
      <p:pic>
        <p:nvPicPr>
          <p:cNvPr id="5" name="Picture 2" descr="University of Chicago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1724" y="5167500"/>
            <a:ext cx="1257321" cy="15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Fermilab | Graphics Standards at Fermilab | Logo and us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9394"/>
            <a:ext cx="3127983" cy="66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57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9780732-9A06-42B4-A713-381D449CFBCA}"/>
              </a:ext>
            </a:extLst>
          </p:cNvPr>
          <p:cNvCxnSpPr/>
          <p:nvPr/>
        </p:nvCxnSpPr>
        <p:spPr>
          <a:xfrm>
            <a:off x="3152775" y="2085975"/>
            <a:ext cx="0" cy="2162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3EE84C-A41C-4D6D-86DB-551C6828A90C}"/>
              </a:ext>
            </a:extLst>
          </p:cNvPr>
          <p:cNvCxnSpPr>
            <a:cxnSpLocks/>
          </p:cNvCxnSpPr>
          <p:nvPr/>
        </p:nvCxnSpPr>
        <p:spPr>
          <a:xfrm>
            <a:off x="4743450" y="2085975"/>
            <a:ext cx="0" cy="2162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1C2C04B-9086-48BF-BEF0-0091D334843D}"/>
              </a:ext>
            </a:extLst>
          </p:cNvPr>
          <p:cNvCxnSpPr>
            <a:cxnSpLocks/>
          </p:cNvCxnSpPr>
          <p:nvPr/>
        </p:nvCxnSpPr>
        <p:spPr>
          <a:xfrm>
            <a:off x="3971925" y="2085975"/>
            <a:ext cx="771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26AC0D6-F49B-4E74-9996-CD3F5AA505B0}"/>
              </a:ext>
            </a:extLst>
          </p:cNvPr>
          <p:cNvSpPr txBox="1"/>
          <p:nvPr/>
        </p:nvSpPr>
        <p:spPr>
          <a:xfrm>
            <a:off x="4225279" y="1716643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6F617F5-EEC4-4440-A859-DEF0E4128581}"/>
              </a:ext>
            </a:extLst>
          </p:cNvPr>
          <p:cNvCxnSpPr/>
          <p:nvPr/>
        </p:nvCxnSpPr>
        <p:spPr>
          <a:xfrm flipV="1">
            <a:off x="3971925" y="1409700"/>
            <a:ext cx="0" cy="676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BA2E546-30AC-40B5-9BAD-7FF4E197FE40}"/>
              </a:ext>
            </a:extLst>
          </p:cNvPr>
          <p:cNvSpPr txBox="1"/>
          <p:nvPr/>
        </p:nvSpPr>
        <p:spPr>
          <a:xfrm>
            <a:off x="3661609" y="1225034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F31EE-3142-4AF4-B121-10B920083B84}"/>
              </a:ext>
            </a:extLst>
          </p:cNvPr>
          <p:cNvSpPr/>
          <p:nvPr/>
        </p:nvSpPr>
        <p:spPr>
          <a:xfrm>
            <a:off x="3937647" y="2085975"/>
            <a:ext cx="45719" cy="2162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53448E-4B13-4455-A683-DA1D5353162E}"/>
              </a:ext>
            </a:extLst>
          </p:cNvPr>
          <p:cNvSpPr txBox="1"/>
          <p:nvPr/>
        </p:nvSpPr>
        <p:spPr>
          <a:xfrm>
            <a:off x="3303177" y="245530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B7DEE8-691C-47AC-BDE4-B0A4759CD036}"/>
                  </a:ext>
                </a:extLst>
              </p:cNvPr>
              <p:cNvSpPr txBox="1"/>
              <p:nvPr/>
            </p:nvSpPr>
            <p:spPr>
              <a:xfrm>
                <a:off x="5334000" y="1225034"/>
                <a:ext cx="3837525" cy="4140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ad>
                        <m:radPr>
                          <m:degHide m:val="on"/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bSup>
                            <m:sSub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||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=0.825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||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𝑐𝑔</m:t>
                          </m:r>
                        </m:den>
                      </m:f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||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5.1 2.5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||</m:t>
                          </m:r>
                        </m:sub>
                      </m:sSub>
                      <m: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=4.25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||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TE11: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/>
                  <a:t>  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– waveguide radius)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The most efficient – rod?</a:t>
                </a:r>
              </a:p>
              <a:p>
                <a:endParaRPr lang="en-US" dirty="0"/>
              </a:p>
              <a:p>
                <a:r>
                  <a:rPr lang="en-US" dirty="0"/>
                  <a:t>TE01: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=0; 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const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7B7DEE8-691C-47AC-BDE4-B0A4759CD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225034"/>
                <a:ext cx="3837525" cy="4140942"/>
              </a:xfrm>
              <a:prstGeom prst="rect">
                <a:avLst/>
              </a:prstGeom>
              <a:blipFill>
                <a:blip r:embed="rId2"/>
                <a:stretch>
                  <a:fillRect l="-1270" r="-4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020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1/6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21422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Goals and methods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3DF664-4BC9-AEAA-9D5E-DB9E7024054B}"/>
                  </a:ext>
                </a:extLst>
              </p:cNvPr>
              <p:cNvSpPr txBox="1"/>
              <p:nvPr/>
            </p:nvSpPr>
            <p:spPr>
              <a:xfrm>
                <a:off x="6274599" y="1010680"/>
                <a:ext cx="59174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 dirty="0"/>
                  <a:t>In moving longitudinally frame</a:t>
                </a:r>
                <a:r>
                  <a:rPr lang="en-US" sz="1200" dirty="0"/>
                  <a:t>:</a:t>
                </a:r>
              </a:p>
              <a:p>
                <a:endParaRPr lang="en-US" sz="1200" dirty="0"/>
              </a:p>
              <a:p>
                <a:r>
                  <a:rPr lang="en-US" sz="1200" dirty="0"/>
                  <a:t>              usual synchrotron radiation with really low gamma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</m:sub>
                    </m:sSub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~1</m:t>
                    </m:r>
                  </m:oMath>
                </a14:m>
                <a:r>
                  <a:rPr lang="en-US" sz="1200" dirty="0"/>
                  <a:t>):</a:t>
                </a:r>
                <a:endParaRPr lang="en-US" dirty="0"/>
              </a:p>
              <a:p>
                <a:endParaRPr lang="en-US" sz="1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3DF664-4BC9-AEAA-9D5E-DB9E70240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599" y="1010680"/>
                <a:ext cx="5917401" cy="830997"/>
              </a:xfrm>
              <a:prstGeom prst="rect">
                <a:avLst/>
              </a:prstGeom>
              <a:blipFill>
                <a:blip r:embed="rId3"/>
                <a:stretch>
                  <a:fillRect t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170C6953-F153-1D36-4181-828D39F7C1E4}"/>
              </a:ext>
            </a:extLst>
          </p:cNvPr>
          <p:cNvGrpSpPr/>
          <p:nvPr/>
        </p:nvGrpSpPr>
        <p:grpSpPr>
          <a:xfrm>
            <a:off x="1454576" y="1056222"/>
            <a:ext cx="2619804" cy="2566588"/>
            <a:chOff x="424022" y="2480425"/>
            <a:chExt cx="2619804" cy="256658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87DAC2A-3B3A-E22F-5973-D1ADCEE175DA}"/>
                </a:ext>
              </a:extLst>
            </p:cNvPr>
            <p:cNvSpPr/>
            <p:nvPr/>
          </p:nvSpPr>
          <p:spPr>
            <a:xfrm>
              <a:off x="596566" y="3079898"/>
              <a:ext cx="1959429" cy="32063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680E17F-5E41-4D15-7D69-45D3A09868DC}"/>
                </a:ext>
              </a:extLst>
            </p:cNvPr>
            <p:cNvCxnSpPr/>
            <p:nvPr/>
          </p:nvCxnSpPr>
          <p:spPr>
            <a:xfrm flipV="1">
              <a:off x="1576280" y="3240918"/>
              <a:ext cx="0" cy="1430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118ACE0-C24C-099E-B34A-53B801DB9FD4}"/>
                </a:ext>
              </a:extLst>
            </p:cNvPr>
            <p:cNvCxnSpPr/>
            <p:nvPr/>
          </p:nvCxnSpPr>
          <p:spPr>
            <a:xfrm flipH="1" flipV="1">
              <a:off x="2199736" y="3103187"/>
              <a:ext cx="231569" cy="470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CCFD370-DA92-A50A-21C2-7F75E96C9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05674" y="2860667"/>
              <a:ext cx="356259" cy="373610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BCA9B4D-74F0-4C14-B3E7-F2011A7C2A0B}"/>
                </a:ext>
              </a:extLst>
            </p:cNvPr>
            <p:cNvCxnSpPr>
              <a:cxnSpLocks/>
            </p:cNvCxnSpPr>
            <p:nvPr/>
          </p:nvCxnSpPr>
          <p:spPr>
            <a:xfrm>
              <a:off x="2763814" y="2480425"/>
              <a:ext cx="0" cy="2566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2EE422C-3EBE-BDDC-BA5A-B6B073C984C7}"/>
                </a:ext>
              </a:extLst>
            </p:cNvPr>
            <p:cNvCxnSpPr>
              <a:cxnSpLocks/>
            </p:cNvCxnSpPr>
            <p:nvPr/>
          </p:nvCxnSpPr>
          <p:spPr>
            <a:xfrm>
              <a:off x="424022" y="2480425"/>
              <a:ext cx="0" cy="2566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4DFF8B83-40B6-88D7-CBB0-87BE2322F137}"/>
                    </a:ext>
                  </a:extLst>
                </p:cNvPr>
                <p:cNvSpPr txBox="1"/>
                <p:nvPr/>
              </p:nvSpPr>
              <p:spPr>
                <a:xfrm>
                  <a:off x="2770225" y="3670915"/>
                  <a:ext cx="273601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4DFF8B83-40B6-88D7-CBB0-87BE2322F1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0225" y="3670915"/>
                  <a:ext cx="273601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E6B42B8-074B-D39E-B8AF-517DC6A5BB00}"/>
                </a:ext>
              </a:extLst>
            </p:cNvPr>
            <p:cNvSpPr txBox="1"/>
            <p:nvPr/>
          </p:nvSpPr>
          <p:spPr>
            <a:xfrm>
              <a:off x="2192826" y="2742349"/>
              <a:ext cx="56457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radiation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729B2E-E4A2-1B0A-E631-9AF554E3EC35}"/>
                </a:ext>
              </a:extLst>
            </p:cNvPr>
            <p:cNvSpPr txBox="1"/>
            <p:nvPr/>
          </p:nvSpPr>
          <p:spPr>
            <a:xfrm>
              <a:off x="1871887" y="3094531"/>
              <a:ext cx="5004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particle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F858307-6058-DFD9-D566-2DBC6245CF89}"/>
                </a:ext>
              </a:extLst>
            </p:cNvPr>
            <p:cNvSpPr txBox="1"/>
            <p:nvPr/>
          </p:nvSpPr>
          <p:spPr>
            <a:xfrm>
              <a:off x="1559480" y="3919759"/>
              <a:ext cx="91563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Moving frame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39751A1-446B-E83C-78A9-044EA6564B84}"/>
                  </a:ext>
                </a:extLst>
              </p:cNvPr>
              <p:cNvSpPr txBox="1"/>
              <p:nvPr/>
            </p:nvSpPr>
            <p:spPr>
              <a:xfrm>
                <a:off x="5926340" y="1909399"/>
                <a:ext cx="6095010" cy="929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eV</m:t>
                              </m:r>
                            </m:e>
                          </m:d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  <a:p>
                <a:endParaRPr lang="en-US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𝑚𝑜𝑣𝑖𝑛𝑔</m:t>
                          </m:r>
                        </m:sub>
                      </m:sSub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𝑒𝐻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39751A1-446B-E83C-78A9-044EA6564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340" y="1909399"/>
                <a:ext cx="6095010" cy="929613"/>
              </a:xfrm>
              <a:prstGeom prst="rect">
                <a:avLst/>
              </a:prstGeom>
              <a:blipFill>
                <a:blip r:embed="rId5"/>
                <a:stretch>
                  <a:fillRect b="-7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ED189354-6F10-30E4-3D96-994A58DD2A69}"/>
              </a:ext>
            </a:extLst>
          </p:cNvPr>
          <p:cNvSpPr txBox="1"/>
          <p:nvPr/>
        </p:nvSpPr>
        <p:spPr>
          <a:xfrm>
            <a:off x="6274599" y="3532923"/>
            <a:ext cx="4114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/>
              <a:t>In laboratory frame</a:t>
            </a:r>
            <a:r>
              <a:rPr lang="en-US" sz="1200" dirty="0"/>
              <a:t>:</a:t>
            </a:r>
            <a:endParaRPr lang="en-US" dirty="0"/>
          </a:p>
          <a:p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9A604B5-8FC2-957D-5B24-45645669EC1D}"/>
                  </a:ext>
                </a:extLst>
              </p:cNvPr>
              <p:cNvSpPr txBox="1"/>
              <p:nvPr/>
            </p:nvSpPr>
            <p:spPr>
              <a:xfrm>
                <a:off x="5931407" y="3968670"/>
                <a:ext cx="6095010" cy="40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mean</m:t>
                          </m:r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𝛾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𝑒𝐻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𝑒𝐻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9A604B5-8FC2-957D-5B24-45645669E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407" y="3968670"/>
                <a:ext cx="6095010" cy="409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A86879-7AEF-D92D-6C74-03229ED8CC47}"/>
                  </a:ext>
                </a:extLst>
              </p:cNvPr>
              <p:cNvSpPr txBox="1"/>
              <p:nvPr/>
            </p:nvSpPr>
            <p:spPr>
              <a:xfrm>
                <a:off x="985173" y="4374109"/>
                <a:ext cx="3421386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Two methods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⊥</m:t>
                        </m:r>
                      </m:sub>
                    </m:sSub>
                  </m:oMath>
                </a14:m>
                <a:r>
                  <a:rPr lang="en-US" dirty="0"/>
                  <a:t> measurement:</a:t>
                </a:r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(radiating power)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(radiation frequency)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A86879-7AEF-D92D-6C74-03229ED8C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173" y="4374109"/>
                <a:ext cx="3421386" cy="1477328"/>
              </a:xfrm>
              <a:prstGeom prst="rect">
                <a:avLst/>
              </a:prstGeom>
              <a:blipFill>
                <a:blip r:embed="rId7"/>
                <a:stretch>
                  <a:fillRect l="-1604" t="-2479" r="-891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A304E577-9577-51C1-BE8F-0D95DEAE9D42}"/>
              </a:ext>
            </a:extLst>
          </p:cNvPr>
          <p:cNvSpPr/>
          <p:nvPr/>
        </p:nvSpPr>
        <p:spPr>
          <a:xfrm>
            <a:off x="9714019" y="1868814"/>
            <a:ext cx="611575" cy="33150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C8B9582-EC1E-589B-031B-8D9DBEF487D0}"/>
              </a:ext>
            </a:extLst>
          </p:cNvPr>
          <p:cNvSpPr/>
          <p:nvPr/>
        </p:nvSpPr>
        <p:spPr>
          <a:xfrm>
            <a:off x="9714019" y="3968670"/>
            <a:ext cx="243441" cy="25915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AD35521-C4A1-26EC-2643-DF0E8A99C1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54262" y="40130"/>
            <a:ext cx="1237738" cy="83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23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2/6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178696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Realistic picture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0C6953-F153-1D36-4181-828D39F7C1E4}"/>
              </a:ext>
            </a:extLst>
          </p:cNvPr>
          <p:cNvGrpSpPr/>
          <p:nvPr/>
        </p:nvGrpSpPr>
        <p:grpSpPr>
          <a:xfrm>
            <a:off x="1454576" y="1056222"/>
            <a:ext cx="2619804" cy="2566588"/>
            <a:chOff x="424022" y="2480425"/>
            <a:chExt cx="2619804" cy="256658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87DAC2A-3B3A-E22F-5973-D1ADCEE175DA}"/>
                </a:ext>
              </a:extLst>
            </p:cNvPr>
            <p:cNvSpPr/>
            <p:nvPr/>
          </p:nvSpPr>
          <p:spPr>
            <a:xfrm>
              <a:off x="1900159" y="3390071"/>
              <a:ext cx="124690" cy="7215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118ACE0-C24C-099E-B34A-53B801DB9FD4}"/>
                </a:ext>
              </a:extLst>
            </p:cNvPr>
            <p:cNvCxnSpPr/>
            <p:nvPr/>
          </p:nvCxnSpPr>
          <p:spPr>
            <a:xfrm flipH="1" flipV="1">
              <a:off x="1760639" y="3343033"/>
              <a:ext cx="231569" cy="470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BCA9B4D-74F0-4C14-B3E7-F2011A7C2A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63814" y="2480425"/>
              <a:ext cx="6411" cy="2566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2EE422C-3EBE-BDDC-BA5A-B6B073C984C7}"/>
                </a:ext>
              </a:extLst>
            </p:cNvPr>
            <p:cNvCxnSpPr>
              <a:cxnSpLocks/>
            </p:cNvCxnSpPr>
            <p:nvPr/>
          </p:nvCxnSpPr>
          <p:spPr>
            <a:xfrm>
              <a:off x="424022" y="2480425"/>
              <a:ext cx="0" cy="2566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4DFF8B83-40B6-88D7-CBB0-87BE2322F137}"/>
                    </a:ext>
                  </a:extLst>
                </p:cNvPr>
                <p:cNvSpPr txBox="1"/>
                <p:nvPr/>
              </p:nvSpPr>
              <p:spPr>
                <a:xfrm>
                  <a:off x="2770225" y="3670915"/>
                  <a:ext cx="273601" cy="2308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9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4DFF8B83-40B6-88D7-CBB0-87BE2322F1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0225" y="3670915"/>
                  <a:ext cx="273601" cy="2308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729B2E-E4A2-1B0A-E631-9AF554E3EC35}"/>
                </a:ext>
              </a:extLst>
            </p:cNvPr>
            <p:cNvSpPr txBox="1"/>
            <p:nvPr/>
          </p:nvSpPr>
          <p:spPr>
            <a:xfrm>
              <a:off x="1591087" y="3435528"/>
              <a:ext cx="723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Particle orbit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A86879-7AEF-D92D-6C74-03229ED8CC47}"/>
                  </a:ext>
                </a:extLst>
              </p:cNvPr>
              <p:cNvSpPr txBox="1"/>
              <p:nvPr/>
            </p:nvSpPr>
            <p:spPr>
              <a:xfrm>
                <a:off x="795785" y="4208709"/>
                <a:ext cx="38992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Cyclotron radius: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~0.002−0.18</m:t>
                    </m:r>
                  </m:oMath>
                </a14:m>
                <a:r>
                  <a:rPr lang="en-US" dirty="0"/>
                  <a:t> mm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4A86879-7AEF-D92D-6C74-03229ED8C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85" y="4208709"/>
                <a:ext cx="3899209" cy="369332"/>
              </a:xfrm>
              <a:prstGeom prst="rect">
                <a:avLst/>
              </a:prstGeom>
              <a:blipFill>
                <a:blip r:embed="rId5"/>
                <a:stretch>
                  <a:fillRect l="-1408" t="-8197" r="-46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5A31EF1-4587-48D1-BDA2-29250EA795C2}"/>
              </a:ext>
            </a:extLst>
          </p:cNvPr>
          <p:cNvSpPr txBox="1"/>
          <p:nvPr/>
        </p:nvSpPr>
        <p:spPr>
          <a:xfrm>
            <a:off x="6270171" y="979714"/>
            <a:ext cx="1289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Waveguide: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1E3EA1-68CB-40D8-90B5-DE527AA192CC}"/>
                  </a:ext>
                </a:extLst>
              </p:cNvPr>
              <p:cNvSpPr txBox="1"/>
              <p:nvPr/>
            </p:nvSpPr>
            <p:spPr>
              <a:xfrm>
                <a:off x="952082" y="4986863"/>
                <a:ext cx="3437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/>
                  <a:t> &lt; 1% of the waveguide radius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1E3EA1-68CB-40D8-90B5-DE527AA19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082" y="4986863"/>
                <a:ext cx="3437159" cy="369332"/>
              </a:xfrm>
              <a:prstGeom prst="rect">
                <a:avLst/>
              </a:prstGeom>
              <a:blipFill>
                <a:blip r:embed="rId6"/>
                <a:stretch>
                  <a:fillRect l="-1418" t="-8197" r="-88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C979CE5D-CCC3-40F9-BF05-D5EB40BF12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8497" y="2186327"/>
            <a:ext cx="1943073" cy="802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5A185F3-0B79-4516-B6CE-6B474749BF9F}"/>
              </a:ext>
            </a:extLst>
          </p:cNvPr>
          <p:cNvSpPr txBox="1"/>
          <p:nvPr/>
        </p:nvSpPr>
        <p:spPr>
          <a:xfrm>
            <a:off x="6076964" y="2383331"/>
            <a:ext cx="6431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TE01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TE11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TE21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TE31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2881EBB-EE14-4EBD-A293-07B1FF14225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55691" y="3058632"/>
            <a:ext cx="2045899" cy="7151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12F2802-477A-41CC-AD1B-BB91164065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8602" y="3897588"/>
            <a:ext cx="683247" cy="7151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2B498DC-91AA-410F-866C-9C60FA80E3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38602" y="4730688"/>
            <a:ext cx="683247" cy="69248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FC5DEB9-6C3F-4F29-9936-21341D1EE71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48056" y="3927804"/>
            <a:ext cx="793438" cy="80288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CBCA099-CF34-4F3B-B401-A5F0643B634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59611" y="3897588"/>
            <a:ext cx="1483666" cy="8331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804EBC8-240D-400D-B1A5-D52D7448EB75}"/>
              </a:ext>
            </a:extLst>
          </p:cNvPr>
          <p:cNvSpPr txBox="1"/>
          <p:nvPr/>
        </p:nvSpPr>
        <p:spPr>
          <a:xfrm>
            <a:off x="8494178" y="4177999"/>
            <a:ext cx="9722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TH01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TH11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69F61DF-E8B7-426F-8E02-EA3D4F4488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229020" y="5080132"/>
            <a:ext cx="870756" cy="8082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D76DAC2-0B25-40E3-9D76-45CF970526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510423" y="5025420"/>
            <a:ext cx="1182041" cy="917637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4C679E49-2BC6-43BA-A484-3506594325FD}"/>
              </a:ext>
            </a:extLst>
          </p:cNvPr>
          <p:cNvSpPr txBox="1"/>
          <p:nvPr/>
        </p:nvSpPr>
        <p:spPr>
          <a:xfrm>
            <a:off x="10510423" y="267651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Solid - E</a:t>
            </a:r>
          </a:p>
          <a:p>
            <a:r>
              <a:rPr lang="en-US" sz="1200" dirty="0"/>
              <a:t>Dashed - H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F33A33D-BB95-4F31-9557-B5AFDD4DE1CE}"/>
              </a:ext>
            </a:extLst>
          </p:cNvPr>
          <p:cNvCxnSpPr/>
          <p:nvPr/>
        </p:nvCxnSpPr>
        <p:spPr>
          <a:xfrm>
            <a:off x="1454576" y="3182587"/>
            <a:ext cx="23397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A598CE7-7113-41B0-AEA5-D76B8EE6A204}"/>
              </a:ext>
            </a:extLst>
          </p:cNvPr>
          <p:cNvSpPr txBox="1"/>
          <p:nvPr/>
        </p:nvSpPr>
        <p:spPr>
          <a:xfrm>
            <a:off x="2427631" y="3142723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 cm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9A33673-6A17-4518-B256-9E80F3C36AF3}"/>
              </a:ext>
            </a:extLst>
          </p:cNvPr>
          <p:cNvSpPr/>
          <p:nvPr/>
        </p:nvSpPr>
        <p:spPr>
          <a:xfrm>
            <a:off x="1603169" y="979714"/>
            <a:ext cx="2074395" cy="12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17E1F0-8154-4598-8B35-36690585D179}"/>
              </a:ext>
            </a:extLst>
          </p:cNvPr>
          <p:cNvSpPr txBox="1"/>
          <p:nvPr/>
        </p:nvSpPr>
        <p:spPr>
          <a:xfrm>
            <a:off x="3209295" y="763344"/>
            <a:ext cx="11929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Detector antenna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C7183DB-F964-486A-AFF8-0A77960E88CC}"/>
              </a:ext>
            </a:extLst>
          </p:cNvPr>
          <p:cNvCxnSpPr/>
          <p:nvPr/>
        </p:nvCxnSpPr>
        <p:spPr>
          <a:xfrm flipV="1">
            <a:off x="1864426" y="1430977"/>
            <a:ext cx="0" cy="1046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0A5C5520-5B5F-443D-982F-8F6DD53E1D5B}"/>
              </a:ext>
            </a:extLst>
          </p:cNvPr>
          <p:cNvSpPr txBox="1"/>
          <p:nvPr/>
        </p:nvSpPr>
        <p:spPr>
          <a:xfrm>
            <a:off x="1401360" y="1554328"/>
            <a:ext cx="105029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Waveguide modes propagating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27D758E-2CCD-4C9E-91CD-3C5EC63BF6B1}"/>
              </a:ext>
            </a:extLst>
          </p:cNvPr>
          <p:cNvSpPr/>
          <p:nvPr/>
        </p:nvSpPr>
        <p:spPr>
          <a:xfrm>
            <a:off x="2493928" y="3677745"/>
            <a:ext cx="353465" cy="113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DF403CC-FDF5-4E10-BC05-F63CF6185B21}"/>
              </a:ext>
            </a:extLst>
          </p:cNvPr>
          <p:cNvSpPr txBox="1"/>
          <p:nvPr/>
        </p:nvSpPr>
        <p:spPr>
          <a:xfrm>
            <a:off x="2608132" y="3480616"/>
            <a:ext cx="10342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Electron source</a:t>
            </a:r>
          </a:p>
        </p:txBody>
      </p:sp>
    </p:spTree>
    <p:extLst>
      <p:ext uri="{BB962C8B-B14F-4D97-AF65-F5344CB8AC3E}">
        <p14:creationId xmlns:p14="http://schemas.microsoft.com/office/powerpoint/2010/main" val="4005033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3/6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18679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Signal Prediction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D189354-6F10-30E4-3D96-994A58DD2A69}"/>
                  </a:ext>
                </a:extLst>
              </p:cNvPr>
              <p:cNvSpPr txBox="1"/>
              <p:nvPr/>
            </p:nvSpPr>
            <p:spPr>
              <a:xfrm>
                <a:off x="6255142" y="1080914"/>
                <a:ext cx="4977271" cy="2671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 dirty="0"/>
                  <a:t>In laboratory frame</a:t>
                </a:r>
                <a:r>
                  <a:rPr lang="en-US" sz="1200" dirty="0"/>
                  <a:t>:</a:t>
                </a:r>
              </a:p>
              <a:p>
                <a:endParaRPr lang="en-US" sz="1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1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∥</m:t>
                          </m:r>
                        </m:sub>
                      </m:sSub>
                      <m:sSub>
                        <m:sSubPr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∥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𝜓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900" dirty="0"/>
              </a:p>
              <a:p>
                <a:endParaRPr lang="en-US" sz="9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050" i="1" kern="1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kern="1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050" i="1" kern="1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</m:func>
                      <m:r>
                        <a:rPr lang="en-US" sz="1050" b="0" i="1" kern="100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50" b="0" i="1" kern="100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050" b="0" i="1" kern="100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050" b="0" i="1" kern="100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kern="100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050" b="0" i="1" kern="100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∥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sz="1050" b="0" i="1" kern="10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050" b="0" i="1" kern="10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050" i="1" kern="1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p>
                                  <m: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050" i="1" kern="1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050" dirty="0"/>
              </a:p>
              <a:p>
                <a:endParaRPr lang="en-US" sz="12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~1+</m:t>
                      </m:r>
                      <m:func>
                        <m:funcPr>
                          <m:ctrlP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1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11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  <a:p>
                <a:endParaRPr lang="en-US" sz="1200" dirty="0"/>
              </a:p>
              <a:p>
                <a:endParaRPr lang="en-US" sz="1200" dirty="0"/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𝜈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W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Hz</m:t>
                              </m:r>
                            </m:den>
                          </m:f>
                        </m:e>
                      </m:d>
                      <m:r>
                        <a:rPr lang="en-US" sz="11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100" b="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1100" b="0" i="1" kern="10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100" b="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100" b="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100" b="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𝑡𝑜𝑡𝑎𝑙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∥</m:t>
                                  </m:r>
                                </m:sub>
                                <m:sup>
                                  <m: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sSup>
                            <m:sSupPr>
                              <m:ctrlP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sz="1100" i="1" kern="1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1100" i="1" kern="1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sz="1100" i="1" kern="1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100" i="1" kern="1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b>
                        <m:sSubPr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𝑏𝑒𝑎𝑚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100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</m:t>
                          </m:r>
                        </m:e>
                      </m:d>
                      <m:sSub>
                        <m:sSubPr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⊥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100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eV</m:t>
                          </m:r>
                        </m:e>
                      </m:d>
                    </m:oMath>
                  </m:oMathPara>
                </a14:m>
                <a:endParaRPr lang="en-US" sz="1100" dirty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/>
                  <a:t> – normalization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D189354-6F10-30E4-3D96-994A58DD2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142" y="1080914"/>
                <a:ext cx="4977271" cy="2671950"/>
              </a:xfrm>
              <a:prstGeom prst="rect">
                <a:avLst/>
              </a:prstGeom>
              <a:blipFill>
                <a:blip r:embed="rId3"/>
                <a:stretch>
                  <a:fillRect b="-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CB1A5C-29F6-B036-115D-D30813647CA4}"/>
              </a:ext>
            </a:extLst>
          </p:cNvPr>
          <p:cNvSpPr txBox="1"/>
          <p:nvPr/>
        </p:nvSpPr>
        <p:spPr>
          <a:xfrm>
            <a:off x="626302" y="3854635"/>
            <a:ext cx="1621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Radiation is </a:t>
            </a:r>
            <a:r>
              <a:rPr lang="en-US" sz="1200" u="sng" dirty="0"/>
              <a:t>incoherent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E3BA867-6153-B961-8381-2E7E58DA2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02" y="1543094"/>
            <a:ext cx="3684335" cy="5008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B59D40-6B13-9623-5DC4-BE63F9B3A639}"/>
                  </a:ext>
                </a:extLst>
              </p:cNvPr>
              <p:cNvSpPr txBox="1"/>
              <p:nvPr/>
            </p:nvSpPr>
            <p:spPr>
              <a:xfrm>
                <a:off x="626302" y="2175156"/>
                <a:ext cx="21997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Low transverse energy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→ 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5B59D40-6B13-9623-5DC4-BE63F9B3A6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02" y="2175156"/>
                <a:ext cx="2199705" cy="276999"/>
              </a:xfrm>
              <a:prstGeom prst="rect">
                <a:avLst/>
              </a:prstGeom>
              <a:blipFill>
                <a:blip r:embed="rId6"/>
                <a:stretch>
                  <a:fillRect l="-277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C3BB673-76FF-0F61-C235-FBC00020E314}"/>
                  </a:ext>
                </a:extLst>
              </p:cNvPr>
              <p:cNvSpPr txBox="1"/>
              <p:nvPr/>
            </p:nvSpPr>
            <p:spPr>
              <a:xfrm>
                <a:off x="626302" y="1171795"/>
                <a:ext cx="17186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Spectrum </a:t>
                </a:r>
                <a14:m>
                  <m:oMath xmlns:m="http://schemas.openxmlformats.org/officeDocument/2006/math">
                    <m:r>
                      <a:rPr lang="en-US" sz="12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2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C3BB673-76FF-0F61-C235-FBC00020E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02" y="1171795"/>
                <a:ext cx="1718676" cy="276999"/>
              </a:xfrm>
              <a:prstGeom prst="rect">
                <a:avLst/>
              </a:prstGeom>
              <a:blipFill>
                <a:blip r:embed="rId7"/>
                <a:stretch>
                  <a:fillRect l="-35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FFC88F8-FDE1-F2BA-580E-202F867A1D9E}"/>
                  </a:ext>
                </a:extLst>
              </p:cNvPr>
              <p:cNvSpPr txBox="1"/>
              <p:nvPr/>
            </p:nvSpPr>
            <p:spPr>
              <a:xfrm>
                <a:off x="266473" y="4311660"/>
                <a:ext cx="3131066" cy="448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𝑐𝑜𝑙𝑙𝑒𝑐𝑡𝑒𝑑</m:t>
                          </m:r>
                        </m:sub>
                      </m:sSub>
                      <m:r>
                        <a:rPr lang="en-US" sz="11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1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i="0">
                                  <a:latin typeface="Cambria Math" panose="02040503050406030204" pitchFamily="18" charset="0"/>
                                </a:rPr>
                                <m:t>∥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b>
                        <m:sSub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𝑏𝑒𝑎𝑚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100" i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1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1100"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FFC88F8-FDE1-F2BA-580E-202F867A1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73" y="4311660"/>
                <a:ext cx="3131066" cy="448071"/>
              </a:xfrm>
              <a:prstGeom prst="rect">
                <a:avLst/>
              </a:prstGeom>
              <a:blipFill>
                <a:blip r:embed="rId8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ight Brace 31">
            <a:extLst>
              <a:ext uri="{FF2B5EF4-FFF2-40B4-BE49-F238E27FC236}">
                <a16:creationId xmlns:a16="http://schemas.microsoft.com/office/drawing/2014/main" id="{E1E98E35-8B4C-EABD-72B1-015324E11A82}"/>
              </a:ext>
            </a:extLst>
          </p:cNvPr>
          <p:cNvSpPr/>
          <p:nvPr/>
        </p:nvSpPr>
        <p:spPr>
          <a:xfrm rot="5400000">
            <a:off x="1598368" y="4565797"/>
            <a:ext cx="80995" cy="338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387FBA3-CA91-0ADF-5752-ABA72CDCD368}"/>
              </a:ext>
            </a:extLst>
          </p:cNvPr>
          <p:cNvSpPr txBox="1"/>
          <p:nvPr/>
        </p:nvSpPr>
        <p:spPr>
          <a:xfrm>
            <a:off x="757846" y="4776332"/>
            <a:ext cx="135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1"/>
                </a:solidFill>
              </a:rPr>
              <a:t>energy radiated from 1 electron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577CF47F-FA70-11CF-85DE-3F653418C460}"/>
              </a:ext>
            </a:extLst>
          </p:cNvPr>
          <p:cNvSpPr/>
          <p:nvPr/>
        </p:nvSpPr>
        <p:spPr>
          <a:xfrm rot="5400000">
            <a:off x="2114553" y="4411493"/>
            <a:ext cx="80998" cy="6460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5DB7F5-B509-DD1F-69D3-54FD7D98E011}"/>
              </a:ext>
            </a:extLst>
          </p:cNvPr>
          <p:cNvSpPr txBox="1"/>
          <p:nvPr/>
        </p:nvSpPr>
        <p:spPr>
          <a:xfrm>
            <a:off x="2068484" y="4775683"/>
            <a:ext cx="8985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1"/>
                </a:solidFill>
              </a:rPr>
              <a:t>Electron flux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2224B12-51BD-4FCF-892D-0587676D4163}"/>
              </a:ext>
            </a:extLst>
          </p:cNvPr>
          <p:cNvGrpSpPr/>
          <p:nvPr/>
        </p:nvGrpSpPr>
        <p:grpSpPr>
          <a:xfrm>
            <a:off x="7131512" y="4471536"/>
            <a:ext cx="3224530" cy="1433828"/>
            <a:chOff x="7246703" y="2288411"/>
            <a:chExt cx="3224530" cy="1433828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E57196C5-10DA-B1CB-C1AC-60835A3B0F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35233"/>
            <a:stretch/>
          </p:blipFill>
          <p:spPr bwMode="auto">
            <a:xfrm>
              <a:off x="7246703" y="2320933"/>
              <a:ext cx="3224530" cy="104203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5972788-BA2A-29FD-E19B-CB12B0C0AD2D}"/>
                    </a:ext>
                  </a:extLst>
                </p:cNvPr>
                <p:cNvSpPr txBox="1"/>
                <p:nvPr/>
              </p:nvSpPr>
              <p:spPr>
                <a:xfrm>
                  <a:off x="9215129" y="3115109"/>
                  <a:ext cx="63010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5972788-BA2A-29FD-E19B-CB12B0C0AD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5129" y="3115109"/>
                  <a:ext cx="630109" cy="261610"/>
                </a:xfrm>
                <a:prstGeom prst="rect">
                  <a:avLst/>
                </a:prstGeom>
                <a:blipFill>
                  <a:blip r:embed="rId10"/>
                  <a:stretch>
                    <a:fillRect b="-69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0DFB457-817B-A20F-ACEB-DA00CB1D4CD6}"/>
                    </a:ext>
                  </a:extLst>
                </p:cNvPr>
                <p:cNvSpPr txBox="1"/>
                <p:nvPr/>
              </p:nvSpPr>
              <p:spPr>
                <a:xfrm>
                  <a:off x="8274079" y="3121185"/>
                  <a:ext cx="63010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0DFB457-817B-A20F-ACEB-DA00CB1D4C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4079" y="3121185"/>
                  <a:ext cx="630109" cy="261610"/>
                </a:xfrm>
                <a:prstGeom prst="rect">
                  <a:avLst/>
                </a:prstGeom>
                <a:blipFill>
                  <a:blip r:embed="rId11"/>
                  <a:stretch>
                    <a:fillRect b="-697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8482B6F-2B67-F79D-0F90-0D32FF9B5C14}"/>
                </a:ext>
              </a:extLst>
            </p:cNvPr>
            <p:cNvSpPr txBox="1"/>
            <p:nvPr/>
          </p:nvSpPr>
          <p:spPr>
            <a:xfrm>
              <a:off x="7433972" y="2668599"/>
              <a:ext cx="2519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a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3FC6C1F-4228-1508-623D-DFFBBE55FF65}"/>
                </a:ext>
              </a:extLst>
            </p:cNvPr>
            <p:cNvCxnSpPr>
              <a:endCxn id="41" idx="3"/>
            </p:cNvCxnSpPr>
            <p:nvPr/>
          </p:nvCxnSpPr>
          <p:spPr>
            <a:xfrm>
              <a:off x="7685964" y="2799404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A9B2E67-838C-50E6-68F2-106B730EC0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48235" y="2799404"/>
              <a:ext cx="3772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AAB95F2-E4F6-4D26-9D0C-E4AF15D2791F}"/>
                </a:ext>
              </a:extLst>
            </p:cNvPr>
            <p:cNvSpPr txBox="1"/>
            <p:nvPr/>
          </p:nvSpPr>
          <p:spPr>
            <a:xfrm>
              <a:off x="7396243" y="2288411"/>
              <a:ext cx="3241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2a</a:t>
              </a:r>
            </a:p>
          </p:txBody>
        </p:sp>
        <p:sp>
          <p:nvSpPr>
            <p:cNvPr id="52" name="Right Brace 51">
              <a:extLst>
                <a:ext uri="{FF2B5EF4-FFF2-40B4-BE49-F238E27FC236}">
                  <a16:creationId xmlns:a16="http://schemas.microsoft.com/office/drawing/2014/main" id="{7F543614-BBED-4195-5C8D-D799D45E7F3F}"/>
                </a:ext>
              </a:extLst>
            </p:cNvPr>
            <p:cNvSpPr/>
            <p:nvPr/>
          </p:nvSpPr>
          <p:spPr>
            <a:xfrm rot="5400000">
              <a:off x="9129629" y="3111662"/>
              <a:ext cx="80998" cy="64609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5D50C9A4-AE2B-742E-C612-E09DC59DF781}"/>
                    </a:ext>
                  </a:extLst>
                </p:cNvPr>
                <p:cNvSpPr txBox="1"/>
                <p:nvPr/>
              </p:nvSpPr>
              <p:spPr>
                <a:xfrm>
                  <a:off x="8744390" y="3445240"/>
                  <a:ext cx="78579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~0.1</m:t>
                      </m:r>
                    </m:oMath>
                  </a14:m>
                  <a:r>
                    <a:rPr lang="en-US" sz="1200" dirty="0"/>
                    <a:t> GHz</a:t>
                  </a:r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5D50C9A4-AE2B-742E-C612-E09DC59DF7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4390" y="3445240"/>
                  <a:ext cx="785793" cy="276999"/>
                </a:xfrm>
                <a:prstGeom prst="rect">
                  <a:avLst/>
                </a:prstGeom>
                <a:blipFill>
                  <a:blip r:embed="rId12"/>
                  <a:stretch>
                    <a:fillRect r="-781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1585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25261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Coupling to Waveguide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D6935C5F-6B47-4B93-8F73-5E1579AC6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512" y="2223550"/>
            <a:ext cx="2324124" cy="37869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1F05F3E-1AB6-4984-A66E-BD19152D59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029" y="1114406"/>
            <a:ext cx="1191794" cy="28570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9B3C629-1DBA-456E-8273-28FA32DE67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4450" y="2192043"/>
            <a:ext cx="1626997" cy="38456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50A6813-9F42-4123-B721-F346D98757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218" y="4967231"/>
            <a:ext cx="3146194" cy="48629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B2EDC0E-9EB4-4C7C-8D67-5E52AD082A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53836" y="496314"/>
            <a:ext cx="664758" cy="2908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76EE3B-C044-4F4A-8154-F97957B77E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3822" y="1064010"/>
            <a:ext cx="1371791" cy="44773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45E37BB-78A7-48BB-B448-252A454BEEB9}"/>
                  </a:ext>
                </a:extLst>
              </p:cNvPr>
              <p:cNvSpPr txBox="1"/>
              <p:nvPr/>
            </p:nvSpPr>
            <p:spPr>
              <a:xfrm>
                <a:off x="3861393" y="1026027"/>
                <a:ext cx="1884811" cy="574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𝛾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𝑑𝑉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⊥</m:t>
                                  </m:r>
                                </m:sub>
                              </m:sSub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⊥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45E37BB-78A7-48BB-B448-252A454BE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393" y="1026027"/>
                <a:ext cx="1884811" cy="574837"/>
              </a:xfrm>
              <a:prstGeom prst="rect">
                <a:avLst/>
              </a:prstGeom>
              <a:blipFill>
                <a:blip r:embed="rId9"/>
                <a:stretch>
                  <a:fillRect t="-56842" b="-8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185B6D2D-FE40-455F-ADE7-71F6F7CA7A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5347" y="3899020"/>
            <a:ext cx="3543795" cy="45726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72A41D1-9933-440C-A0BE-21B1DCED58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32630" y="1064010"/>
            <a:ext cx="3439005" cy="177189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D5E4210-6DB9-4999-86F8-4AF2E1C13B0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6000" y="4234657"/>
            <a:ext cx="3715268" cy="105742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B82A36E-0E9E-458D-9B74-4A08ED4AB9D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61240" y="4948055"/>
            <a:ext cx="2810267" cy="962159"/>
          </a:xfrm>
          <a:prstGeom prst="rect">
            <a:avLst/>
          </a:prstGeom>
        </p:spPr>
      </p:pic>
      <p:sp>
        <p:nvSpPr>
          <p:cNvPr id="43" name="Right Brace 42">
            <a:extLst>
              <a:ext uri="{FF2B5EF4-FFF2-40B4-BE49-F238E27FC236}">
                <a16:creationId xmlns:a16="http://schemas.microsoft.com/office/drawing/2014/main" id="{D7E66867-85AF-4DE1-ABD0-83ECB09CCBE4}"/>
              </a:ext>
            </a:extLst>
          </p:cNvPr>
          <p:cNvSpPr/>
          <p:nvPr/>
        </p:nvSpPr>
        <p:spPr>
          <a:xfrm rot="5400000">
            <a:off x="10087299" y="2245899"/>
            <a:ext cx="81646" cy="204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BA8AC8-90B3-4AFD-86B7-E00F3D591451}"/>
                  </a:ext>
                </a:extLst>
              </p:cNvPr>
              <p:cNvSpPr txBox="1"/>
              <p:nvPr/>
            </p:nvSpPr>
            <p:spPr>
              <a:xfrm>
                <a:off x="9984531" y="2371409"/>
                <a:ext cx="28718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9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9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900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BA8AC8-90B3-4AFD-86B7-E00F3D591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4531" y="2371409"/>
                <a:ext cx="287182" cy="230832"/>
              </a:xfrm>
              <a:prstGeom prst="rect">
                <a:avLst/>
              </a:prstGeom>
              <a:blipFill>
                <a:blip r:embed="rId14"/>
                <a:stretch>
                  <a:fillRect r="-2128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3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4/6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25261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Coupling to Waveguide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3617AA65-2E83-450B-8462-060195120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71" y="3965247"/>
            <a:ext cx="1920383" cy="400709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B438881-D3F2-427E-AFAF-8BC1CC6AF0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78" y="3917797"/>
            <a:ext cx="1752930" cy="44805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4661EDE0-81E0-4180-95E7-ECE20243B6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7345" y="5183341"/>
            <a:ext cx="3391373" cy="57158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B82A36E-0E9E-458D-9B74-4A08ED4AB9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2502" y="1031909"/>
            <a:ext cx="2810267" cy="9621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6EAEE0-195E-4563-B830-90BA8A0EAC35}"/>
                  </a:ext>
                </a:extLst>
              </p:cNvPr>
              <p:cNvSpPr txBox="1"/>
              <p:nvPr/>
            </p:nvSpPr>
            <p:spPr>
              <a:xfrm>
                <a:off x="431661" y="2512896"/>
                <a:ext cx="1683218" cy="496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  <m:sup>
                              <m: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Sup>
                        <m:sSub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sSub>
                                    <m:sSub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acc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06EAEE0-195E-4563-B830-90BA8A0EA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1" y="2512896"/>
                <a:ext cx="1683218" cy="496931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95340A3-D130-45B2-A79F-AE0FF008E858}"/>
                  </a:ext>
                </a:extLst>
              </p:cNvPr>
              <p:cNvSpPr txBox="1"/>
              <p:nvPr/>
            </p:nvSpPr>
            <p:spPr>
              <a:xfrm>
                <a:off x="2642259" y="2510840"/>
                <a:ext cx="3066289" cy="5162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05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d>
                            <m:d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en-US" sz="105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05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05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105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05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95340A3-D130-45B2-A79F-AE0FF008E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259" y="2510840"/>
                <a:ext cx="3066289" cy="516232"/>
              </a:xfrm>
              <a:prstGeom prst="rect">
                <a:avLst/>
              </a:prstGeom>
              <a:blipFill>
                <a:blip r:embed="rId8"/>
                <a:stretch>
                  <a:fillRect t="-120000" b="-16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ight Brace 29">
            <a:extLst>
              <a:ext uri="{FF2B5EF4-FFF2-40B4-BE49-F238E27FC236}">
                <a16:creationId xmlns:a16="http://schemas.microsoft.com/office/drawing/2014/main" id="{7DE70657-FB98-414F-9AE6-DC6CB55A486B}"/>
              </a:ext>
            </a:extLst>
          </p:cNvPr>
          <p:cNvSpPr/>
          <p:nvPr/>
        </p:nvSpPr>
        <p:spPr>
          <a:xfrm rot="5400000">
            <a:off x="4688295" y="2656554"/>
            <a:ext cx="81646" cy="4440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5A93AB-2472-4C25-965D-9306B339DCCA}"/>
              </a:ext>
            </a:extLst>
          </p:cNvPr>
          <p:cNvSpPr txBox="1"/>
          <p:nvPr/>
        </p:nvSpPr>
        <p:spPr>
          <a:xfrm>
            <a:off x="3820150" y="2932321"/>
            <a:ext cx="135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1"/>
                </a:solidFill>
              </a:rPr>
              <a:t>Averaging by initial electron position</a:t>
            </a:r>
          </a:p>
        </p:txBody>
      </p:sp>
      <p:sp>
        <p:nvSpPr>
          <p:cNvPr id="35" name="Right Brace 34">
            <a:extLst>
              <a:ext uri="{FF2B5EF4-FFF2-40B4-BE49-F238E27FC236}">
                <a16:creationId xmlns:a16="http://schemas.microsoft.com/office/drawing/2014/main" id="{02879842-A83A-482C-A141-4242D4226C00}"/>
              </a:ext>
            </a:extLst>
          </p:cNvPr>
          <p:cNvSpPr/>
          <p:nvPr/>
        </p:nvSpPr>
        <p:spPr>
          <a:xfrm rot="5400000">
            <a:off x="5073244" y="2745937"/>
            <a:ext cx="81153" cy="258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B3D131C-B540-483F-A8D8-A0B29297EDEC}"/>
              </a:ext>
            </a:extLst>
          </p:cNvPr>
          <p:cNvSpPr txBox="1"/>
          <p:nvPr/>
        </p:nvSpPr>
        <p:spPr>
          <a:xfrm>
            <a:off x="4588718" y="3255139"/>
            <a:ext cx="13529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1"/>
                </a:solidFill>
              </a:rPr>
              <a:t>Averaging by initial electron transverse velocity direction</a:t>
            </a:r>
          </a:p>
        </p:txBody>
      </p:sp>
      <p:sp>
        <p:nvSpPr>
          <p:cNvPr id="37" name="Right Brace 36">
            <a:extLst>
              <a:ext uri="{FF2B5EF4-FFF2-40B4-BE49-F238E27FC236}">
                <a16:creationId xmlns:a16="http://schemas.microsoft.com/office/drawing/2014/main" id="{F7A20E69-4736-4DCE-B412-063955EAB2CE}"/>
              </a:ext>
            </a:extLst>
          </p:cNvPr>
          <p:cNvSpPr/>
          <p:nvPr/>
        </p:nvSpPr>
        <p:spPr>
          <a:xfrm rot="5400000">
            <a:off x="5372163" y="2734010"/>
            <a:ext cx="68217" cy="2821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2483903-558E-4933-8080-8B81E02E0CA2}"/>
              </a:ext>
            </a:extLst>
          </p:cNvPr>
          <p:cNvSpPr txBox="1"/>
          <p:nvPr/>
        </p:nvSpPr>
        <p:spPr>
          <a:xfrm>
            <a:off x="5265210" y="2933530"/>
            <a:ext cx="10401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1"/>
                </a:solidFill>
              </a:rPr>
              <a:t>Averaging by time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BCE420-64C2-451E-B091-C5A8B622C5D8}"/>
              </a:ext>
            </a:extLst>
          </p:cNvPr>
          <p:cNvCxnSpPr>
            <a:cxnSpLocks/>
          </p:cNvCxnSpPr>
          <p:nvPr/>
        </p:nvCxnSpPr>
        <p:spPr>
          <a:xfrm>
            <a:off x="5113820" y="2915648"/>
            <a:ext cx="0" cy="339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29ABFD9-2AFE-4B44-90FB-858AED1196CB}"/>
                  </a:ext>
                </a:extLst>
              </p:cNvPr>
              <p:cNvSpPr txBox="1"/>
              <p:nvPr/>
            </p:nvSpPr>
            <p:spPr>
              <a:xfrm>
                <a:off x="6563717" y="858675"/>
                <a:ext cx="5418486" cy="3580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100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en-US" sz="11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sz="1100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  <m:sup>
                              <m:r>
                                <a:rPr lang="en-US" sz="11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d>
                                <m:d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sSub>
                                    <m:sSub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acc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eV</m:t>
                              </m:r>
                            </m:e>
                          </m:d>
                        </m:num>
                        <m:den>
                          <m:r>
                            <a:rPr lang="en-US" sz="1100">
                              <a:latin typeface="Cambria Math" panose="02040503050406030204" pitchFamily="18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f>
                                <m:f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  <m:sup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sSub>
                                        <m:sSub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acc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100" b="0" i="1" smtClean="0">
                                          <a:latin typeface="Cambria Math" panose="02040503050406030204" pitchFamily="18" charset="0"/>
                                        </a:rPr>
                                        <m:t>⊥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1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∥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b>
                        <m:sSub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𝑏𝑒𝑎𝑚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10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d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  <a:p>
                <a:endParaRPr lang="en-US" sz="1100" dirty="0"/>
              </a:p>
              <a:p>
                <a:endParaRPr lang="en-US" sz="1100" dirty="0"/>
              </a:p>
              <a:p>
                <a:endParaRPr lang="en-US" sz="11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𝑑𝑃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den>
                          </m:f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𝑚𝑒𝑎𝑛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1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∥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eV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𝑏𝑒𝑎𝑚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sSub>
                                        <m:sSub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acc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⊥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100" dirty="0"/>
              </a:p>
              <a:p>
                <a:endParaRPr lang="en-US" sz="1100" dirty="0"/>
              </a:p>
              <a:p>
                <a:endParaRPr lang="en-US" sz="1100" dirty="0"/>
              </a:p>
              <a:p>
                <a:endParaRPr lang="en-US" sz="1100" dirty="0"/>
              </a:p>
              <a:p>
                <a:endParaRPr lang="en-US" sz="11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𝑑𝑃</m:t>
                              </m:r>
                            </m:num>
                            <m:den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den>
                          </m:f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𝑚𝑒𝑎𝑛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</m:den>
                          </m:f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sz="11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𝐿</m:t>
                          </m:r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∥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100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eV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𝑏𝑒𝑎𝑚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11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1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f>
                                <m:f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sSub>
                                        <m:sSubPr>
                                          <m:ctrlP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US" sz="11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acc>
                            </m:e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⊥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29ABFD9-2AFE-4B44-90FB-858AED119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717" y="858675"/>
                <a:ext cx="5418486" cy="3580788"/>
              </a:xfrm>
              <a:prstGeom prst="rect">
                <a:avLst/>
              </a:prstGeom>
              <a:blipFill>
                <a:blip r:embed="rId9"/>
                <a:stretch>
                  <a:fillRect b="-3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88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5/6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11110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Numbers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69FAD04-DF95-12C3-0ADC-4DCF02B99B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6047209"/>
                  </p:ext>
                </p:extLst>
              </p:nvPr>
            </p:nvGraphicFramePr>
            <p:xfrm>
              <a:off x="593088" y="849542"/>
              <a:ext cx="3307278" cy="2915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988">
                      <a:extLst>
                        <a:ext uri="{9D8B030D-6E8A-4147-A177-3AD203B41FA5}">
                          <a16:colId xmlns:a16="http://schemas.microsoft.com/office/drawing/2014/main" val="2155054907"/>
                        </a:ext>
                      </a:extLst>
                    </a:gridCol>
                    <a:gridCol w="629002">
                      <a:extLst>
                        <a:ext uri="{9D8B030D-6E8A-4147-A177-3AD203B41FA5}">
                          <a16:colId xmlns:a16="http://schemas.microsoft.com/office/drawing/2014/main" val="2592344052"/>
                        </a:ext>
                      </a:extLst>
                    </a:gridCol>
                    <a:gridCol w="736270">
                      <a:extLst>
                        <a:ext uri="{9D8B030D-6E8A-4147-A177-3AD203B41FA5}">
                          <a16:colId xmlns:a16="http://schemas.microsoft.com/office/drawing/2014/main" val="1559260942"/>
                        </a:ext>
                      </a:extLst>
                    </a:gridCol>
                    <a:gridCol w="665018">
                      <a:extLst>
                        <a:ext uri="{9D8B030D-6E8A-4147-A177-3AD203B41FA5}">
                          <a16:colId xmlns:a16="http://schemas.microsoft.com/office/drawing/2014/main" val="2446356741"/>
                        </a:ext>
                      </a:extLst>
                    </a:gridCol>
                  </a:tblGrid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Lowest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Nominal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Highest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53053255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100" i="1" kern="0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[T]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089760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i="1" ker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kern="0">
                                      <a:effectLst/>
                                      <a:latin typeface="+mn-lt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100" kern="0">
                                      <a:effectLst/>
                                      <a:latin typeface="+mn-lt"/>
                                    </a:rPr>
                                    <m:t>||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 [keV]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1.36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60019791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i="1" kern="10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𝑏𝑒𝑎𝑚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[mA]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100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3812807633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100" i="1" kern="0" dirty="0" smtClean="0">
                                  <a:effectLst/>
                                  <a:latin typeface="+mn-lt"/>
                                </a:rPr>
                                <m:t>𝐿</m:t>
                              </m:r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[m]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0.7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2755674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100" b="0" i="1" kern="100" smtClean="0">
                                  <a:effectLst/>
                                  <a:latin typeface="+mn-lt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[mm]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589114788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i="1" kern="10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[GHz]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10.5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17.6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87.9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567903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[eV] (expected)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4071534082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100" b="0" i="1" kern="10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[mm]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0.0021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0.034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0.18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3995965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i="1" kern="10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100" kern="100">
                                      <a:effectLst/>
                                      <a:latin typeface="+mn-lt"/>
                                    </a:rPr>
                                    <m:t>𝑐𝑜𝑙𝑙𝑒𝑐𝑡𝑒𝑑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[pW]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12.4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10827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64335306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+mn-lt"/>
                                </a:rPr>
                                <m:t>Δν</m:t>
                              </m:r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[GHz]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0.2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0.4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5.53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1985233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769FAD04-DF95-12C3-0ADC-4DCF02B99B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6047209"/>
                  </p:ext>
                </p:extLst>
              </p:nvPr>
            </p:nvGraphicFramePr>
            <p:xfrm>
              <a:off x="593088" y="849542"/>
              <a:ext cx="3307278" cy="2915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988">
                      <a:extLst>
                        <a:ext uri="{9D8B030D-6E8A-4147-A177-3AD203B41FA5}">
                          <a16:colId xmlns:a16="http://schemas.microsoft.com/office/drawing/2014/main" val="2155054907"/>
                        </a:ext>
                      </a:extLst>
                    </a:gridCol>
                    <a:gridCol w="629002">
                      <a:extLst>
                        <a:ext uri="{9D8B030D-6E8A-4147-A177-3AD203B41FA5}">
                          <a16:colId xmlns:a16="http://schemas.microsoft.com/office/drawing/2014/main" val="2592344052"/>
                        </a:ext>
                      </a:extLst>
                    </a:gridCol>
                    <a:gridCol w="736270">
                      <a:extLst>
                        <a:ext uri="{9D8B030D-6E8A-4147-A177-3AD203B41FA5}">
                          <a16:colId xmlns:a16="http://schemas.microsoft.com/office/drawing/2014/main" val="1559260942"/>
                        </a:ext>
                      </a:extLst>
                    </a:gridCol>
                    <a:gridCol w="665018">
                      <a:extLst>
                        <a:ext uri="{9D8B030D-6E8A-4147-A177-3AD203B41FA5}">
                          <a16:colId xmlns:a16="http://schemas.microsoft.com/office/drawing/2014/main" val="2446356741"/>
                        </a:ext>
                      </a:extLst>
                    </a:gridCol>
                  </a:tblGrid>
                  <a:tr h="26289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Lowest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Nominal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Highest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530532554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102326" r="-160476" b="-9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0897606"/>
                      </a:ext>
                    </a:extLst>
                  </a:tr>
                  <a:tr h="2868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185106" r="-160476" b="-7510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1.36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600197916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304545" r="-160476" b="-70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100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3812807633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413953" r="-160476" b="-6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0.7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27556741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513953" r="-160476" b="-5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589114788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613953" r="-160476" b="-4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10.5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17.6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87.9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5679031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713953" r="-160476" b="-3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4071534082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795455" r="-160476" b="-21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0.0021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0.034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0.18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39959651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916279" r="-160476" b="-1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12.4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10827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643353060"/>
                      </a:ext>
                    </a:extLst>
                  </a:tr>
                  <a:tr h="26289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3"/>
                          <a:stretch>
                            <a:fillRect l="-476" t="-1016279" r="-160476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0.2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0.4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5.53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1985233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66894763-C703-4F02-B4C9-2704247925AA}"/>
              </a:ext>
            </a:extLst>
          </p:cNvPr>
          <p:cNvSpPr txBox="1"/>
          <p:nvPr/>
        </p:nvSpPr>
        <p:spPr>
          <a:xfrm>
            <a:off x="922524" y="4213559"/>
            <a:ext cx="174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IOTA parameters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C6DBBE-067A-42AF-9EC8-F7A4E7DC08A1}"/>
              </a:ext>
            </a:extLst>
          </p:cNvPr>
          <p:cNvSpPr txBox="1"/>
          <p:nvPr/>
        </p:nvSpPr>
        <p:spPr>
          <a:xfrm>
            <a:off x="6009328" y="917199"/>
            <a:ext cx="5754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IOTA radiation power and coupling to all modes</a:t>
            </a:r>
          </a:p>
          <a:p>
            <a:r>
              <a:rPr lang="en-US" dirty="0"/>
              <a:t>Doesn’t depend on the cyclotron radius if it is small enough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3" name="Table 42">
                <a:extLst>
                  <a:ext uri="{FF2B5EF4-FFF2-40B4-BE49-F238E27FC236}">
                    <a16:creationId xmlns:a16="http://schemas.microsoft.com/office/drawing/2014/main" id="{6B5930B1-41EF-4F49-BAF9-0A0244EC66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8191187"/>
                  </p:ext>
                </p:extLst>
              </p:nvPr>
            </p:nvGraphicFramePr>
            <p:xfrm>
              <a:off x="6765139" y="1605298"/>
              <a:ext cx="4243285" cy="23522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988">
                      <a:extLst>
                        <a:ext uri="{9D8B030D-6E8A-4147-A177-3AD203B41FA5}">
                          <a16:colId xmlns:a16="http://schemas.microsoft.com/office/drawing/2014/main" val="2155054907"/>
                        </a:ext>
                      </a:extLst>
                    </a:gridCol>
                    <a:gridCol w="1070259">
                      <a:extLst>
                        <a:ext uri="{9D8B030D-6E8A-4147-A177-3AD203B41FA5}">
                          <a16:colId xmlns:a16="http://schemas.microsoft.com/office/drawing/2014/main" val="2592344052"/>
                        </a:ext>
                      </a:extLst>
                    </a:gridCol>
                    <a:gridCol w="963825">
                      <a:extLst>
                        <a:ext uri="{9D8B030D-6E8A-4147-A177-3AD203B41FA5}">
                          <a16:colId xmlns:a16="http://schemas.microsoft.com/office/drawing/2014/main" val="1559260942"/>
                        </a:ext>
                      </a:extLst>
                    </a:gridCol>
                    <a:gridCol w="932213">
                      <a:extLst>
                        <a:ext uri="{9D8B030D-6E8A-4147-A177-3AD203B41FA5}">
                          <a16:colId xmlns:a16="http://schemas.microsoft.com/office/drawing/2014/main" val="2446356741"/>
                        </a:ext>
                      </a:extLst>
                    </a:gridCol>
                  </a:tblGrid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T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𝟑𝟕𝟓</m:t>
                              </m:r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T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1100" b="1" i="1" kern="10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𝟐𝟓</m:t>
                              </m:r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T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530532554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100" i="1" kern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100" ker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𝑑𝑃</m:t>
                                  </m:r>
                                </m:num>
                                <m:den>
                                  <m:r>
                                    <a:rPr lang="en-US" sz="1100" ker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𝑑𝑓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[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100" i="1" ker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100" kern="0"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1100" kern="0">
                                      <a:effectLst/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US" sz="1100" b="0" i="1" kern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  <m: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m:rPr>
                                  <m:sty m:val="p"/>
                                </m:rPr>
                                <a:rPr lang="en-US" sz="1100" kern="100">
                                  <a:effectLst/>
                                  <a:latin typeface="Cambria Math" panose="02040503050406030204" pitchFamily="18" charset="0"/>
                                </a:rPr>
                                <m:t>Hz</m:t>
                              </m:r>
                            </m:oMath>
                          </a14:m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]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3.38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305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61864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089760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𝑇𝐸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01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0.09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0.19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600197916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𝑇𝐸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11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0.59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1.1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2.6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3812807633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𝑇𝐸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21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2755674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𝑇𝐸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31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0.004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0.009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5679031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𝑇𝐻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0.018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0.03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643353060"/>
                      </a:ext>
                    </a:extLst>
                  </a:tr>
                  <a:tr h="19050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b="0" i="1" kern="0" smtClean="0">
                                      <a:effectLst/>
                                      <a:latin typeface="+mn-lt"/>
                                    </a:rPr>
                                    <m:t>𝑝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𝑇𝐻</m:t>
                                      </m:r>
                                    </m:e>
                                    <m:sub>
                                      <m:r>
                                        <a:rPr lang="en-US" sz="1100" b="0" i="1" kern="0" smtClean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1100" b="0" i="1" kern="0" smtClean="0">
                                          <a:effectLst/>
                                          <a:latin typeface="+mn-lt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oMath>
                          </a14:m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[%]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0.56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19852337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3" name="Table 42">
                <a:extLst>
                  <a:ext uri="{FF2B5EF4-FFF2-40B4-BE49-F238E27FC236}">
                    <a16:creationId xmlns:a16="http://schemas.microsoft.com/office/drawing/2014/main" id="{6B5930B1-41EF-4F49-BAF9-0A0244EC66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8191187"/>
                  </p:ext>
                </p:extLst>
              </p:nvPr>
            </p:nvGraphicFramePr>
            <p:xfrm>
              <a:off x="6765139" y="1605298"/>
              <a:ext cx="4243285" cy="235229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76988">
                      <a:extLst>
                        <a:ext uri="{9D8B030D-6E8A-4147-A177-3AD203B41FA5}">
                          <a16:colId xmlns:a16="http://schemas.microsoft.com/office/drawing/2014/main" val="2155054907"/>
                        </a:ext>
                      </a:extLst>
                    </a:gridCol>
                    <a:gridCol w="1070259">
                      <a:extLst>
                        <a:ext uri="{9D8B030D-6E8A-4147-A177-3AD203B41FA5}">
                          <a16:colId xmlns:a16="http://schemas.microsoft.com/office/drawing/2014/main" val="2592344052"/>
                        </a:ext>
                      </a:extLst>
                    </a:gridCol>
                    <a:gridCol w="963825">
                      <a:extLst>
                        <a:ext uri="{9D8B030D-6E8A-4147-A177-3AD203B41FA5}">
                          <a16:colId xmlns:a16="http://schemas.microsoft.com/office/drawing/2014/main" val="1559260942"/>
                        </a:ext>
                      </a:extLst>
                    </a:gridCol>
                    <a:gridCol w="932213">
                      <a:extLst>
                        <a:ext uri="{9D8B030D-6E8A-4147-A177-3AD203B41FA5}">
                          <a16:colId xmlns:a16="http://schemas.microsoft.com/office/drawing/2014/main" val="2446356741"/>
                        </a:ext>
                      </a:extLst>
                    </a:gridCol>
                  </a:tblGrid>
                  <a:tr h="26289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Parameter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119886" t="-2326" r="-179545" b="-809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244937" t="-2326" r="-100000" b="-8093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356209" t="-2326" r="-3268" b="-8093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0532554"/>
                      </a:ext>
                    </a:extLst>
                  </a:tr>
                  <a:tr h="3699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72131" r="-234286" b="-4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3.38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305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61864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0897606"/>
                      </a:ext>
                    </a:extLst>
                  </a:tr>
                  <a:tr h="2868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223404" r="-234286" b="-5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0.09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0.19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600197916"/>
                      </a:ext>
                    </a:extLst>
                  </a:tr>
                  <a:tr h="2861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323404" r="-234286" b="-4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0.59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1.1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2.6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3812807633"/>
                      </a:ext>
                    </a:extLst>
                  </a:tr>
                  <a:tr h="2861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423404" r="-234286" b="-310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0.11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727556741"/>
                      </a:ext>
                    </a:extLst>
                  </a:tr>
                  <a:tr h="2868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512500" r="-234286" b="-20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0.004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0.009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235679031"/>
                      </a:ext>
                    </a:extLst>
                  </a:tr>
                  <a:tr h="28721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625532" r="-234286" b="-10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0.018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0.03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0.06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1643353060"/>
                      </a:ext>
                    </a:extLst>
                  </a:tr>
                  <a:tr h="2861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anchor="ctr">
                        <a:blipFill>
                          <a:blip r:embed="rId4"/>
                          <a:stretch>
                            <a:fillRect l="-476" t="-725532" r="-234286" b="-8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0.38</a:t>
                          </a: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0" dirty="0">
                              <a:effectLst/>
                              <a:latin typeface="+mn-lt"/>
                            </a:rPr>
                            <a:t>0.56</a:t>
                          </a:r>
                          <a:endParaRPr lang="en-US" sz="1100" kern="100" dirty="0"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anchor="ctr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100" kern="100" dirty="0"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marL="68580" marR="68580" anchor="ctr"/>
                    </a:tc>
                    <a:extLst>
                      <a:ext uri="{0D108BD9-81ED-4DB2-BD59-A6C34878D82A}">
                        <a16:rowId xmlns:a16="http://schemas.microsoft.com/office/drawing/2014/main" val="2198523379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BF80D26-ED4A-4323-8F1F-4A53CCEEC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160" y="4511147"/>
            <a:ext cx="3099473" cy="18011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860B652-8496-4966-9C64-D35700B74F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77103" y="4511146"/>
            <a:ext cx="2991605" cy="180113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9F48883-2E86-43CF-AB04-BD964E8C544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93950" y="4511146"/>
            <a:ext cx="2876975" cy="1799694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91B7B9-C057-4D90-ACDB-C9CB8FC2C0B7}"/>
              </a:ext>
            </a:extLst>
          </p:cNvPr>
          <p:cNvCxnSpPr/>
          <p:nvPr/>
        </p:nvCxnSpPr>
        <p:spPr>
          <a:xfrm flipH="1">
            <a:off x="3953036" y="3372593"/>
            <a:ext cx="2022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0F94C75-C73A-4500-865B-20D9C04660B6}"/>
              </a:ext>
            </a:extLst>
          </p:cNvPr>
          <p:cNvSpPr txBox="1"/>
          <p:nvPr/>
        </p:nvSpPr>
        <p:spPr>
          <a:xfrm>
            <a:off x="4155269" y="3039216"/>
            <a:ext cx="1272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 keV, 0.5 T, 3A</a:t>
            </a:r>
            <a:br>
              <a:rPr lang="en-US" sz="1400" dirty="0"/>
            </a:br>
            <a:r>
              <a:rPr lang="en-US" sz="1400" dirty="0"/>
              <a:t>1 eV</a:t>
            </a:r>
          </a:p>
        </p:txBody>
      </p:sp>
    </p:spTree>
    <p:extLst>
      <p:ext uri="{BB962C8B-B14F-4D97-AF65-F5344CB8AC3E}">
        <p14:creationId xmlns:p14="http://schemas.microsoft.com/office/powerpoint/2010/main" val="3450315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37154" y="6480312"/>
            <a:ext cx="11954846" cy="386489"/>
            <a:chOff x="237154" y="6480312"/>
            <a:chExt cx="11954846" cy="38648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37154" y="6480312"/>
              <a:ext cx="11698763" cy="9454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 flipH="1">
              <a:off x="11447227" y="6559024"/>
              <a:ext cx="744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6/6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154" y="6574414"/>
              <a:ext cx="455454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S. </a:t>
              </a:r>
              <a:r>
                <a:rPr lang="en-US" sz="1200" dirty="0" err="1"/>
                <a:t>Kladov</a:t>
              </a:r>
              <a:r>
                <a:rPr lang="en-US" sz="1200" dirty="0"/>
                <a:t>, N. Banerjee, ? et al.           SI in the solenoid of the Test Stand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81495" y="173970"/>
            <a:ext cx="6324311" cy="557604"/>
            <a:chOff x="181495" y="173970"/>
            <a:chExt cx="6324311" cy="557604"/>
          </a:xfrm>
        </p:grpSpPr>
        <p:sp>
          <p:nvSpPr>
            <p:cNvPr id="16" name="TextBox 15"/>
            <p:cNvSpPr txBox="1"/>
            <p:nvPr/>
          </p:nvSpPr>
          <p:spPr>
            <a:xfrm>
              <a:off x="181495" y="173970"/>
              <a:ext cx="21455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Experimental setup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154" y="641731"/>
              <a:ext cx="6268652" cy="89843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F7E82-0027-F84C-053D-BF543FFBBC64}"/>
              </a:ext>
            </a:extLst>
          </p:cNvPr>
          <p:cNvCxnSpPr>
            <a:cxnSpLocks/>
          </p:cNvCxnSpPr>
          <p:nvPr/>
        </p:nvCxnSpPr>
        <p:spPr>
          <a:xfrm>
            <a:off x="5757553" y="786879"/>
            <a:ext cx="0" cy="557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6772CB6-C84B-4216-9648-33A63717A387}"/>
                  </a:ext>
                </a:extLst>
              </p:cNvPr>
              <p:cNvSpPr txBox="1"/>
              <p:nvPr/>
            </p:nvSpPr>
            <p:spPr>
              <a:xfrm>
                <a:off x="7167815" y="1133090"/>
                <a:ext cx="3575851" cy="2486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What can be done:</a:t>
                </a:r>
              </a:p>
              <a:p>
                <a:endParaRPr lang="en-US" dirty="0"/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Increase the magnetic field: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Increase the solenoid length: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endParaRPr lang="en-US" sz="1400" kern="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Increase the beam current: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</m:t>
                    </m:r>
                    <m:sSub>
                      <m:sSub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𝑏𝑒𝑎𝑚</m:t>
                        </m:r>
                      </m:sub>
                    </m:sSub>
                  </m:oMath>
                </a14:m>
                <a:endParaRPr lang="en-US" sz="1400" kern="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en-US" sz="14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Reduce the beam energy: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</m:t>
                    </m:r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4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400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∥</m:t>
                            </m:r>
                          </m:sub>
                        </m:sSub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~1/√</m:t>
                    </m:r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</m:oMath>
                </a14:m>
                <a:endParaRPr lang="en-US" sz="1400" kern="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en-US" sz="1400" kern="1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Reduce the amplifier temperature: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𝑑𝑊</m:t>
                        </m:r>
                      </m:num>
                      <m:den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</m:den>
                    </m:f>
                    <m:r>
                      <a:rPr lang="en-US" sz="1400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~</m:t>
                    </m:r>
                    <m:f>
                      <m:fPr>
                        <m:ctrlP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4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kern="10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400" kern="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6772CB6-C84B-4216-9648-33A63717A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815" y="1133090"/>
                <a:ext cx="3575851" cy="2486065"/>
              </a:xfrm>
              <a:prstGeom prst="rect">
                <a:avLst/>
              </a:prstGeom>
              <a:blipFill>
                <a:blip r:embed="rId3"/>
                <a:stretch>
                  <a:fillRect l="-1536" t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CA360A8-CA59-45A6-A7D9-6768CC39EEBA}"/>
              </a:ext>
            </a:extLst>
          </p:cNvPr>
          <p:cNvGrpSpPr/>
          <p:nvPr/>
        </p:nvGrpSpPr>
        <p:grpSpPr>
          <a:xfrm>
            <a:off x="522099" y="1133090"/>
            <a:ext cx="5411871" cy="3578356"/>
            <a:chOff x="551787" y="831835"/>
            <a:chExt cx="5411871" cy="3578356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5AEFB7A1-1CEE-4E75-735D-F195C7F05C8D}"/>
                </a:ext>
              </a:extLst>
            </p:cNvPr>
            <p:cNvGrpSpPr/>
            <p:nvPr/>
          </p:nvGrpSpPr>
          <p:grpSpPr>
            <a:xfrm>
              <a:off x="551787" y="915736"/>
              <a:ext cx="4477791" cy="3207771"/>
              <a:chOff x="551787" y="915736"/>
              <a:chExt cx="4477791" cy="320777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2E9EB3A1-89E2-5821-CE88-B7D9829FDBB7}"/>
                  </a:ext>
                </a:extLst>
              </p:cNvPr>
              <p:cNvGrpSpPr/>
              <p:nvPr/>
            </p:nvGrpSpPr>
            <p:grpSpPr>
              <a:xfrm>
                <a:off x="551787" y="1598252"/>
                <a:ext cx="2619804" cy="2525255"/>
                <a:chOff x="424022" y="2467675"/>
                <a:chExt cx="2619804" cy="2525255"/>
              </a:xfrm>
            </p:grpSpPr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AF600F20-415A-A42E-05E4-A3F59F2A8733}"/>
                    </a:ext>
                  </a:extLst>
                </p:cNvPr>
                <p:cNvSpPr/>
                <p:nvPr/>
              </p:nvSpPr>
              <p:spPr>
                <a:xfrm>
                  <a:off x="896518" y="3059617"/>
                  <a:ext cx="1359524" cy="320634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" name="Straight Arrow Connector 5">
                  <a:extLst>
                    <a:ext uri="{FF2B5EF4-FFF2-40B4-BE49-F238E27FC236}">
                      <a16:creationId xmlns:a16="http://schemas.microsoft.com/office/drawing/2014/main" id="{DB046CA8-1AC0-7733-72DF-452E1B9848B5}"/>
                    </a:ext>
                  </a:extLst>
                </p:cNvPr>
                <p:cNvCxnSpPr/>
                <p:nvPr/>
              </p:nvCxnSpPr>
              <p:spPr>
                <a:xfrm flipV="1">
                  <a:off x="1576280" y="3240918"/>
                  <a:ext cx="0" cy="143051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9F001C6B-D37D-462E-B5D8-C67668FAE0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54068" y="2467675"/>
                  <a:ext cx="0" cy="2525255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36590E80-2CF6-A499-50C4-B6A4EF326815}"/>
                    </a:ext>
                  </a:extLst>
                </p:cNvPr>
                <p:cNvCxnSpPr/>
                <p:nvPr/>
              </p:nvCxnSpPr>
              <p:spPr>
                <a:xfrm>
                  <a:off x="424022" y="2480425"/>
                  <a:ext cx="0" cy="2499756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>
                      <a:extLst>
                        <a:ext uri="{FF2B5EF4-FFF2-40B4-BE49-F238E27FC236}">
                          <a16:creationId xmlns:a16="http://schemas.microsoft.com/office/drawing/2014/main" id="{6C6D3A1F-E6E8-BDBC-875D-30EE5044022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770225" y="3670915"/>
                      <a:ext cx="273601" cy="2308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9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oMath>
                        </m:oMathPara>
                      </a14:m>
                      <a:endParaRPr lang="en-US" sz="900" dirty="0"/>
                    </a:p>
                  </p:txBody>
                </p:sp>
              </mc:Choice>
              <mc:Fallback xmlns="">
                <p:sp>
                  <p:nvSpPr>
                    <p:cNvPr id="22" name="TextBox 21">
                      <a:extLst>
                        <a:ext uri="{FF2B5EF4-FFF2-40B4-BE49-F238E27FC236}">
                          <a16:creationId xmlns:a16="http://schemas.microsoft.com/office/drawing/2014/main" id="{6C6D3A1F-E6E8-BDBC-875D-30EE50440227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70225" y="3670915"/>
                      <a:ext cx="273601" cy="230832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677116-4E69-C0B9-C63F-D6D28768E0EC}"/>
                  </a:ext>
                </a:extLst>
              </p:cNvPr>
              <p:cNvSpPr txBox="1"/>
              <p:nvPr/>
            </p:nvSpPr>
            <p:spPr>
              <a:xfrm>
                <a:off x="2225508" y="1104700"/>
                <a:ext cx="7137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antenna</a:t>
                </a: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918A6036-11FB-EE1E-1F03-D8D2FBBDD7D5}"/>
                  </a:ext>
                </a:extLst>
              </p:cNvPr>
              <p:cNvCxnSpPr/>
              <p:nvPr/>
            </p:nvCxnSpPr>
            <p:spPr>
              <a:xfrm>
                <a:off x="2865000" y="1374933"/>
                <a:ext cx="58780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ABBD6BE-25AA-B178-015F-52D447C9C9A0}"/>
                  </a:ext>
                </a:extLst>
              </p:cNvPr>
              <p:cNvSpPr/>
              <p:nvPr/>
            </p:nvSpPr>
            <p:spPr>
              <a:xfrm>
                <a:off x="3452804" y="1196721"/>
                <a:ext cx="603967" cy="356419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8A3492FF-A890-DE95-BBC1-0D60920C5167}"/>
                  </a:ext>
                </a:extLst>
              </p:cNvPr>
              <p:cNvSpPr txBox="1"/>
              <p:nvPr/>
            </p:nvSpPr>
            <p:spPr>
              <a:xfrm>
                <a:off x="3369545" y="915736"/>
                <a:ext cx="7441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amplifier</a:t>
                </a:r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AFEDFF3-4874-3CC1-012F-A5C2BCB5831F}"/>
                  </a:ext>
                </a:extLst>
              </p:cNvPr>
              <p:cNvCxnSpPr>
                <a:stCxn id="51" idx="3"/>
              </p:cNvCxnSpPr>
              <p:nvPr/>
            </p:nvCxnSpPr>
            <p:spPr>
              <a:xfrm flipV="1">
                <a:off x="4056771" y="1374930"/>
                <a:ext cx="395760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2F07B254-64DF-1330-5AEB-CA3E7F0840EF}"/>
                  </a:ext>
                </a:extLst>
              </p:cNvPr>
              <p:cNvSpPr/>
              <p:nvPr/>
            </p:nvSpPr>
            <p:spPr>
              <a:xfrm>
                <a:off x="4452531" y="1302050"/>
                <a:ext cx="294283" cy="169872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F4ED065-6DA6-70A0-7930-A58DC7AD3A50}"/>
                  </a:ext>
                </a:extLst>
              </p:cNvPr>
              <p:cNvSpPr txBox="1"/>
              <p:nvPr/>
            </p:nvSpPr>
            <p:spPr>
              <a:xfrm>
                <a:off x="4230064" y="985411"/>
                <a:ext cx="7995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voltmeter</a:t>
                </a: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11991566-BEEF-ECBC-42C8-661DB81F4317}"/>
                    </a:ext>
                  </a:extLst>
                </p:cNvPr>
                <p:cNvSpPr txBox="1"/>
                <p:nvPr/>
              </p:nvSpPr>
              <p:spPr>
                <a:xfrm>
                  <a:off x="3109942" y="2031826"/>
                  <a:ext cx="2853716" cy="1157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b="0" i="0" dirty="0">
                      <a:solidFill>
                        <a:srgbClr val="000000"/>
                      </a:solidFill>
                      <a:effectLst/>
                    </a:rPr>
                    <a:t>Johnson–Nyquist </a:t>
                  </a:r>
                  <a:r>
                    <a:rPr lang="en-US" sz="1100" dirty="0"/>
                    <a:t>Noise generated:</a:t>
                  </a:r>
                </a:p>
                <a:p>
                  <a:endParaRPr lang="en-US" sz="1100" dirty="0"/>
                </a:p>
                <a:p>
                  <a:r>
                    <a:rPr lang="en-US" sz="1200" dirty="0">
                      <a:effectLst/>
                      <a:ea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𝑑𝑊</m:t>
                              </m:r>
                            </m:num>
                            <m:den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den>
                          </m:f>
                        </m:e>
                        <m:sub>
                          <m:r>
                            <a:rPr lang="en-US" sz="1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𝑛𝑜𝑖𝑠𝑒</m:t>
                          </m:r>
                        </m:sub>
                      </m:sSub>
                      <m:r>
                        <a:rPr lang="en-US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𝐾𝑇</m:t>
                      </m:r>
                      <m:r>
                        <a:rPr lang="en-US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=4 </m:t>
                      </m:r>
                      <m:sSup>
                        <m:sSupPr>
                          <m:ctrlPr>
                            <a:rPr lang="en-US" sz="12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2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−22</m:t>
                          </m:r>
                        </m:sup>
                      </m:sSup>
                      <m:r>
                        <a:rPr lang="en-US" sz="12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W</m:t>
                      </m:r>
                      <m:r>
                        <a:rPr lang="en-US" sz="12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2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Hz</m:t>
                      </m:r>
                    </m:oMath>
                  </a14:m>
                  <a:endParaRPr lang="en-US" sz="1100" dirty="0"/>
                </a:p>
                <a:p>
                  <a:endParaRPr lang="en-US" sz="1100" dirty="0"/>
                </a:p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10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𝑑𝑊</m:t>
                              </m:r>
                            </m:num>
                            <m:den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1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den>
                          </m:f>
                        </m:e>
                        <m:sub>
                          <m:r>
                            <a:rPr lang="en-US" sz="11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11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1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f>
                        <m:fPr>
                          <m:ctrlPr>
                            <a:rPr lang="en-US" sz="1100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kern="0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1100" kern="0">
                              <a:latin typeface="Cambria Math" panose="02040503050406030204" pitchFamily="18" charset="0"/>
                            </a:rPr>
                            <m:t>𝑑𝑓</m:t>
                          </m:r>
                        </m:den>
                      </m:f>
                      <m:r>
                        <a:rPr lang="en-US" sz="1100" b="0" i="0" kern="0" smtClean="0">
                          <a:latin typeface="Cambria Math" panose="02040503050406030204" pitchFamily="18" charset="0"/>
                        </a:rPr>
                        <m:t>=11.5</m:t>
                      </m:r>
                      <m:r>
                        <a:rPr lang="en-US" sz="1100" b="0" i="1" kern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−22</m:t>
                          </m:r>
                        </m:sup>
                      </m:sSup>
                      <m:r>
                        <a:rPr lang="en-US" sz="11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1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W</m:t>
                      </m:r>
                      <m:r>
                        <a:rPr lang="en-US" sz="11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1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Hz</m:t>
                      </m:r>
                    </m:oMath>
                  </a14:m>
                  <a:r>
                    <a:rPr lang="en-US" sz="1100" dirty="0"/>
                    <a:t> </a:t>
                  </a:r>
                </a:p>
              </p:txBody>
            </p:sp>
          </mc:Choice>
          <mc:Fallback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11991566-BEEF-ECBC-42C8-661DB81F43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9942" y="2031826"/>
                  <a:ext cx="2853716" cy="1157946"/>
                </a:xfrm>
                <a:prstGeom prst="rect">
                  <a:avLst/>
                </a:prstGeom>
                <a:blipFill>
                  <a:blip r:embed="rId5"/>
                  <a:stretch>
                    <a:fillRect t="-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ACABD295-1609-DEDC-917A-30E2ED42F2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03463" y="1374930"/>
              <a:ext cx="77876" cy="6015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C5F9D10-327A-4A19-83AD-A854E9F4C317}"/>
                </a:ext>
              </a:extLst>
            </p:cNvPr>
            <p:cNvSpPr/>
            <p:nvPr/>
          </p:nvSpPr>
          <p:spPr>
            <a:xfrm>
              <a:off x="3329167" y="831835"/>
              <a:ext cx="866641" cy="780649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ABEB83B-1B86-49B2-B564-3F61FEA8006B}"/>
                </a:ext>
              </a:extLst>
            </p:cNvPr>
            <p:cNvSpPr txBox="1"/>
            <p:nvPr/>
          </p:nvSpPr>
          <p:spPr>
            <a:xfrm>
              <a:off x="3342401" y="1622094"/>
              <a:ext cx="1034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Fridge, T~30K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0A43878-CE7F-4BFD-82AB-911696747930}"/>
                </a:ext>
              </a:extLst>
            </p:cNvPr>
            <p:cNvCxnSpPr>
              <a:stCxn id="5" idx="2"/>
            </p:cNvCxnSpPr>
            <p:nvPr/>
          </p:nvCxnSpPr>
          <p:spPr>
            <a:xfrm>
              <a:off x="1024283" y="2350511"/>
              <a:ext cx="0" cy="1387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F6B4674-7932-4460-8BD6-D112EA555F29}"/>
                </a:ext>
              </a:extLst>
            </p:cNvPr>
            <p:cNvCxnSpPr>
              <a:stCxn id="5" idx="6"/>
            </p:cNvCxnSpPr>
            <p:nvPr/>
          </p:nvCxnSpPr>
          <p:spPr>
            <a:xfrm>
              <a:off x="2383807" y="2350511"/>
              <a:ext cx="0" cy="13871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C5C2BEC-288B-42F0-94EB-DCC6730191EC}"/>
                </a:ext>
              </a:extLst>
            </p:cNvPr>
            <p:cNvSpPr/>
            <p:nvPr/>
          </p:nvSpPr>
          <p:spPr>
            <a:xfrm>
              <a:off x="640747" y="1360387"/>
              <a:ext cx="2219522" cy="8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56316459-9412-4590-9CC8-DCA708D60AD7}"/>
                </a:ext>
              </a:extLst>
            </p:cNvPr>
            <p:cNvSpPr/>
            <p:nvPr/>
          </p:nvSpPr>
          <p:spPr>
            <a:xfrm>
              <a:off x="604804" y="4056722"/>
              <a:ext cx="2219522" cy="898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C9326FDF-7F4C-407F-944B-8F8E2129E563}"/>
                </a:ext>
              </a:extLst>
            </p:cNvPr>
            <p:cNvSpPr txBox="1"/>
            <p:nvPr/>
          </p:nvSpPr>
          <p:spPr>
            <a:xfrm>
              <a:off x="2398096" y="4133192"/>
              <a:ext cx="5212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short</a:t>
              </a:r>
            </a:p>
          </p:txBody>
        </p:sp>
      </p:grpSp>
      <p:pic>
        <p:nvPicPr>
          <p:cNvPr id="35" name="Picture 34">
            <a:extLst>
              <a:ext uri="{FF2B5EF4-FFF2-40B4-BE49-F238E27FC236}">
                <a16:creationId xmlns:a16="http://schemas.microsoft.com/office/drawing/2014/main" id="{C13B77F0-52DC-4531-88C9-517DA6D615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6436" y="4276047"/>
            <a:ext cx="2579650" cy="14990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4FE4772-416A-4F5D-8EB8-7BC1FD4D008C}"/>
                  </a:ext>
                </a:extLst>
              </p:cNvPr>
              <p:cNvSpPr txBox="1"/>
              <p:nvPr/>
            </p:nvSpPr>
            <p:spPr>
              <a:xfrm>
                <a:off x="8520554" y="4307286"/>
                <a:ext cx="3149347" cy="1484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If one particle – power </a:t>
                </a:r>
                <a14:m>
                  <m:oMath xmlns:m="http://schemas.openxmlformats.org/officeDocument/2006/math"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~</m:t>
                    </m:r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dirty="0"/>
                  <a:t>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1200" dirty="0"/>
                  <a:t> no infinity</a:t>
                </a:r>
              </a:p>
              <a:p>
                <a:endParaRPr lang="en-US" sz="1200" dirty="0"/>
              </a:p>
              <a:p>
                <a:r>
                  <a:rPr lang="en-US" sz="1200" dirty="0"/>
                  <a:t>If constant particle supply – the whole radiation reaches the detector -&gt;</a:t>
                </a:r>
              </a:p>
              <a:p>
                <a:endParaRPr lang="en-US" sz="1200" dirty="0"/>
              </a:p>
              <a:p>
                <a:r>
                  <a:rPr lang="en-US" sz="1200" dirty="0"/>
                  <a:t>Infinity is determined by the field spread and waveguide quality factor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4FE4772-416A-4F5D-8EB8-7BC1FD4D0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0554" y="4307286"/>
                <a:ext cx="3149347" cy="1484894"/>
              </a:xfrm>
              <a:prstGeom prst="rect">
                <a:avLst/>
              </a:prstGeom>
              <a:blipFill>
                <a:blip r:embed="rId7"/>
                <a:stretch>
                  <a:fillRect l="-194" r="-581" b="-2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5362080-BB90-4C5C-B4DA-459028075E03}"/>
              </a:ext>
            </a:extLst>
          </p:cNvPr>
          <p:cNvCxnSpPr/>
          <p:nvPr/>
        </p:nvCxnSpPr>
        <p:spPr>
          <a:xfrm>
            <a:off x="4027083" y="3619155"/>
            <a:ext cx="0" cy="656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ACAA972-D9BF-4331-847B-1358B4C731A1}"/>
              </a:ext>
            </a:extLst>
          </p:cNvPr>
          <p:cNvSpPr txBox="1"/>
          <p:nvPr/>
        </p:nvSpPr>
        <p:spPr>
          <a:xfrm>
            <a:off x="3423116" y="430728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StN</a:t>
            </a:r>
            <a:r>
              <a:rPr lang="en-US" dirty="0"/>
              <a:t> ~= 3</a:t>
            </a:r>
          </a:p>
        </p:txBody>
      </p:sp>
    </p:spTree>
    <p:extLst>
      <p:ext uri="{BB962C8B-B14F-4D97-AF65-F5344CB8AC3E}">
        <p14:creationId xmlns:p14="http://schemas.microsoft.com/office/powerpoint/2010/main" val="344578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740EA1-CA86-6238-65CC-65F0AFD9D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F0AF8F-9B53-5130-5F0A-C58D914E2DAA}"/>
              </a:ext>
            </a:extLst>
          </p:cNvPr>
          <p:cNvSpPr txBox="1"/>
          <p:nvPr/>
        </p:nvSpPr>
        <p:spPr>
          <a:xfrm>
            <a:off x="4713474" y="3429000"/>
            <a:ext cx="2765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Thank you! Questions time.</a:t>
            </a:r>
          </a:p>
        </p:txBody>
      </p:sp>
    </p:spTree>
    <p:extLst>
      <p:ext uri="{BB962C8B-B14F-4D97-AF65-F5344CB8AC3E}">
        <p14:creationId xmlns:p14="http://schemas.microsoft.com/office/powerpoint/2010/main" val="53219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8753</TotalTime>
  <Words>774</Words>
  <Application>Microsoft Office PowerPoint</Application>
  <PresentationFormat>Widescreen</PresentationFormat>
  <Paragraphs>226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Kirika Ueno</dc:creator>
  <cp:lastModifiedBy>Kirika Ueno</cp:lastModifiedBy>
  <cp:revision>819</cp:revision>
  <dcterms:created xsi:type="dcterms:W3CDTF">2022-12-07T01:15:27Z</dcterms:created>
  <dcterms:modified xsi:type="dcterms:W3CDTF">2024-02-28T18:49:45Z</dcterms:modified>
</cp:coreProperties>
</file>