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4129" r:id="rId5"/>
  </p:sldMasterIdLst>
  <p:notesMasterIdLst>
    <p:notesMasterId r:id="rId13"/>
  </p:notesMasterIdLst>
  <p:handoutMasterIdLst>
    <p:handoutMasterId r:id="rId14"/>
  </p:handoutMasterIdLst>
  <p:sldIdLst>
    <p:sldId id="449" r:id="rId6"/>
    <p:sldId id="2107" r:id="rId7"/>
    <p:sldId id="2105" r:id="rId8"/>
    <p:sldId id="2487" r:id="rId9"/>
    <p:sldId id="2488" r:id="rId10"/>
    <p:sldId id="275" r:id="rId11"/>
    <p:sldId id="2486" r:id="rId12"/>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BFEFF"/>
    <a:srgbClr val="DAF3CB"/>
    <a:srgbClr val="97D7EB"/>
    <a:srgbClr val="98D7EA"/>
    <a:srgbClr val="98D7EB"/>
    <a:srgbClr val="50504E"/>
    <a:srgbClr val="4E4E4E"/>
    <a:srgbClr val="404040"/>
    <a:srgbClr val="004C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360309-1FBB-4977-BDE7-3B4C3DFB1CEF}" v="12" dt="2024-02-21T16:54:45.70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0" d="100"/>
          <a:sy n="200" d="100"/>
        </p:scale>
        <p:origin x="160" y="208"/>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us Lapointe" userId="f9293570-82b3-4e78-b437-deca3145489a" providerId="ADAL" clId="{F6360309-1FBB-4977-BDE7-3B4C3DFB1CEF}"/>
    <pc:docChg chg="modSld">
      <pc:chgData name="Marcus Lapointe" userId="f9293570-82b3-4e78-b437-deca3145489a" providerId="ADAL" clId="{F6360309-1FBB-4977-BDE7-3B4C3DFB1CEF}" dt="2024-02-21T16:55:24.405" v="15" actId="14100"/>
      <pc:docMkLst>
        <pc:docMk/>
      </pc:docMkLst>
      <pc:sldChg chg="addSp modSp mod modAnim">
        <pc:chgData name="Marcus Lapointe" userId="f9293570-82b3-4e78-b437-deca3145489a" providerId="ADAL" clId="{F6360309-1FBB-4977-BDE7-3B4C3DFB1CEF}" dt="2024-02-21T16:55:24.405" v="15" actId="14100"/>
        <pc:sldMkLst>
          <pc:docMk/>
          <pc:sldMk cId="1810868556" sldId="449"/>
        </pc:sldMkLst>
        <pc:picChg chg="add mod">
          <ac:chgData name="Marcus Lapointe" userId="f9293570-82b3-4e78-b437-deca3145489a" providerId="ADAL" clId="{F6360309-1FBB-4977-BDE7-3B4C3DFB1CEF}" dt="2024-02-21T16:55:24.405" v="15" actId="14100"/>
          <ac:picMkLst>
            <pc:docMk/>
            <pc:sldMk cId="1810868556" sldId="449"/>
            <ac:picMk id="3" creationId="{7194650A-FD09-B0C3-8266-B1BC5A08418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2/20/2024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2/20/2024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1047228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3783832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1802457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1994291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3126424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2522799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0F1727-6A4E-493C-986D-E0B737507B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3665"/>
            <a:ext cx="9144000" cy="4519835"/>
          </a:xfrm>
          <a:prstGeom prst="rect">
            <a:avLst/>
          </a:prstGeom>
        </p:spPr>
      </p:pic>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
        <p:nvSpPr>
          <p:cNvPr id="12" name="Rectangle 11">
            <a:extLst>
              <a:ext uri="{FF2B5EF4-FFF2-40B4-BE49-F238E27FC236}">
                <a16:creationId xmlns:a16="http://schemas.microsoft.com/office/drawing/2014/main" id="{21EE7BD1-267F-4697-AE5A-5EA0CB4B0D3E}"/>
              </a:ext>
            </a:extLst>
          </p:cNvPr>
          <p:cNvSpPr/>
          <p:nvPr userDrawn="1"/>
        </p:nvSpPr>
        <p:spPr>
          <a:xfrm>
            <a:off x="-17762" y="447969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441419"/>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09EA2773-F02A-CC43-B1C5-479A1F34EDA7}" type="datetime1">
              <a:rPr lang="en-US" smtClean="0"/>
              <a:pPr>
                <a:defRPr/>
              </a:pPr>
              <a:t>2/20/2024</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Presenter | Presentation Title or Meeting Title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1836338"/>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FEA58B7-095F-6844-8E3C-8A1DDD22BF89}" type="datetime1">
              <a:rPr lang="en-US" smtClean="0"/>
              <a:pPr>
                <a:defRPr/>
              </a:pPr>
              <a:t>2/20/2024</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915356"/>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3C7E1B65-1920-CF40-87B8-818D6517E0EA}" type="datetime1">
              <a:rPr lang="en-US" smtClean="0"/>
              <a:pPr>
                <a:defRPr/>
              </a:pPr>
              <a:t>2/20/2024</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Presenter | Presentation Title or Meeting Title</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2221560"/>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2/20/2024</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Presenter | Presentation Title or Meeting Title</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161784"/>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6E0B-B7E1-D547-A359-ABDEB875ED82}"/>
              </a:ext>
            </a:extLst>
          </p:cNvPr>
          <p:cNvSpPr>
            <a:spLocks noGrp="1"/>
          </p:cNvSpPr>
          <p:nvPr>
            <p:ph type="title"/>
          </p:nvPr>
        </p:nvSpPr>
        <p:spPr>
          <a:ln>
            <a:noFill/>
          </a:ln>
        </p:spPr>
        <p:txBody>
          <a:bodyPr/>
          <a:lstStyle>
            <a:lvl1pPr>
              <a:defRPr b="1">
                <a:solidFill>
                  <a:srgbClr val="1C847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6F035AD-DB4F-3340-90CB-FEEDA19285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ACE51-6A54-4044-9C72-C5B8781A7F4F}"/>
              </a:ext>
            </a:extLst>
          </p:cNvPr>
          <p:cNvSpPr>
            <a:spLocks noGrp="1"/>
          </p:cNvSpPr>
          <p:nvPr>
            <p:ph type="dt" sz="half" idx="10"/>
          </p:nvPr>
        </p:nvSpPr>
        <p:spPr/>
        <p:txBody>
          <a:bodyPr/>
          <a:lstStyle>
            <a:lvl1pPr>
              <a:defRPr>
                <a:solidFill>
                  <a:schemeClr val="tx1"/>
                </a:solidFill>
              </a:defRPr>
            </a:lvl1pPr>
          </a:lstStyle>
          <a:p>
            <a:fld id="{FA8E2D7A-CF95-4C43-AE58-C509CDBB9E07}" type="datetimeFigureOut">
              <a:rPr lang="en-US" smtClean="0"/>
              <a:pPr/>
              <a:t>2/20/2024</a:t>
            </a:fld>
            <a:endParaRPr lang="en-US"/>
          </a:p>
        </p:txBody>
      </p:sp>
      <p:sp>
        <p:nvSpPr>
          <p:cNvPr id="5" name="Footer Placeholder 4">
            <a:extLst>
              <a:ext uri="{FF2B5EF4-FFF2-40B4-BE49-F238E27FC236}">
                <a16:creationId xmlns:a16="http://schemas.microsoft.com/office/drawing/2014/main" id="{D50CF331-42FA-6B4E-9CE5-E4BF7E35B782}"/>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A502738-EC2D-A94F-9B53-1B4DF0CD91FC}"/>
              </a:ext>
            </a:extLst>
          </p:cNvPr>
          <p:cNvSpPr>
            <a:spLocks noGrp="1"/>
          </p:cNvSpPr>
          <p:nvPr>
            <p:ph type="sldNum" sz="quarter" idx="12"/>
          </p:nvPr>
        </p:nvSpPr>
        <p:spPr/>
        <p:txBody>
          <a:bodyPr/>
          <a:lstStyle>
            <a:lvl1pPr>
              <a:defRPr>
                <a:solidFill>
                  <a:schemeClr val="tx1"/>
                </a:solidFill>
              </a:defRPr>
            </a:lvl1pPr>
          </a:lstStyle>
          <a:p>
            <a:fld id="{773D2927-E60A-154D-AE4C-9C9B1BCDDFC0}" type="slidenum">
              <a:rPr lang="en-US" smtClean="0"/>
              <a:pPr/>
              <a:t>‹#›</a:t>
            </a:fld>
            <a:endParaRPr lang="en-US"/>
          </a:p>
        </p:txBody>
      </p:sp>
    </p:spTree>
    <p:extLst>
      <p:ext uri="{BB962C8B-B14F-4D97-AF65-F5344CB8AC3E}">
        <p14:creationId xmlns:p14="http://schemas.microsoft.com/office/powerpoint/2010/main" val="669134968"/>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0F1727-6A4E-493C-986D-E0B737507B0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23665"/>
            <a:ext cx="9144000" cy="4519835"/>
          </a:xfrm>
          <a:prstGeom prst="rect">
            <a:avLst/>
          </a:prstGeom>
        </p:spPr>
      </p:pic>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
        <p:nvSpPr>
          <p:cNvPr id="12" name="Rectangle 11">
            <a:extLst>
              <a:ext uri="{FF2B5EF4-FFF2-40B4-BE49-F238E27FC236}">
                <a16:creationId xmlns:a16="http://schemas.microsoft.com/office/drawing/2014/main" id="{21EE7BD1-267F-4697-AE5A-5EA0CB4B0D3E}"/>
              </a:ext>
            </a:extLst>
          </p:cNvPr>
          <p:cNvSpPr/>
          <p:nvPr userDrawn="1"/>
        </p:nvSpPr>
        <p:spPr>
          <a:xfrm>
            <a:off x="-17762" y="447969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159875"/>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114578831"/>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622404938"/>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103588710"/>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540933736"/>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2259346799"/>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007216866"/>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7ADAB69-348E-2C41-AF41-E98D046040A4}" type="datetime1">
              <a:rPr lang="en-US" smtClean="0"/>
              <a:pPr>
                <a:defRPr/>
              </a:pPr>
              <a:t>2/20/2024</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0558697"/>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099EE7B-C01A-E94A-AA76-2F04CF97FC05}" type="datetime1">
              <a:rPr lang="en-US" smtClean="0"/>
              <a:pPr>
                <a:defRPr/>
              </a:pPr>
              <a:t>2/20/2024</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690902"/>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09EA2773-F02A-CC43-B1C5-479A1F34EDA7}" type="datetime1">
              <a:rPr lang="en-US" smtClean="0"/>
              <a:pPr>
                <a:defRPr/>
              </a:pPr>
              <a:t>2/20/2024</a:t>
            </a:fld>
            <a:endParaRPr lang="en-US"/>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Presenter | Presentation Title or Meeting Title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176168"/>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FEA58B7-095F-6844-8E3C-8A1DDD22BF89}" type="datetime1">
              <a:rPr lang="en-US" smtClean="0"/>
              <a:pPr>
                <a:defRPr/>
              </a:pPr>
              <a:t>2/20/2024</a:t>
            </a:fld>
            <a:endParaRPr lang="en-US"/>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6594279"/>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3C7E1B65-1920-CF40-87B8-818D6517E0EA}" type="datetime1">
              <a:rPr lang="en-US" smtClean="0"/>
              <a:pPr>
                <a:defRPr/>
              </a:pPr>
              <a:t>2/20/2024</a:t>
            </a:fld>
            <a:endParaRPr lang="en-US"/>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Presenter | Presentation Title or Meeting Title</a:t>
            </a:r>
            <a:endParaRPr lang="en-US" b="1"/>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1263379"/>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2/20/2024</a:t>
            </a:fld>
            <a:endParaRPr lang="en-US"/>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Presenter | Presentation Title or Meeting Title</a:t>
            </a:r>
            <a:endParaRPr lang="en-US" b="1"/>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36861"/>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6E0B-B7E1-D547-A359-ABDEB875ED82}"/>
              </a:ext>
            </a:extLst>
          </p:cNvPr>
          <p:cNvSpPr>
            <a:spLocks noGrp="1"/>
          </p:cNvSpPr>
          <p:nvPr>
            <p:ph type="title"/>
          </p:nvPr>
        </p:nvSpPr>
        <p:spPr>
          <a:ln>
            <a:noFill/>
          </a:ln>
        </p:spPr>
        <p:txBody>
          <a:bodyPr/>
          <a:lstStyle>
            <a:lvl1pPr>
              <a:defRPr b="1">
                <a:solidFill>
                  <a:srgbClr val="1C847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6F035AD-DB4F-3340-90CB-FEEDA19285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ACE51-6A54-4044-9C72-C5B8781A7F4F}"/>
              </a:ext>
            </a:extLst>
          </p:cNvPr>
          <p:cNvSpPr>
            <a:spLocks noGrp="1"/>
          </p:cNvSpPr>
          <p:nvPr>
            <p:ph type="dt" sz="half" idx="10"/>
          </p:nvPr>
        </p:nvSpPr>
        <p:spPr/>
        <p:txBody>
          <a:bodyPr/>
          <a:lstStyle>
            <a:lvl1pPr>
              <a:defRPr>
                <a:solidFill>
                  <a:schemeClr val="tx1"/>
                </a:solidFill>
              </a:defRPr>
            </a:lvl1pPr>
          </a:lstStyle>
          <a:p>
            <a:fld id="{FA8E2D7A-CF95-4C43-AE58-C509CDBB9E07}" type="datetimeFigureOut">
              <a:rPr lang="en-US" smtClean="0"/>
              <a:pPr/>
              <a:t>2/20/2024</a:t>
            </a:fld>
            <a:endParaRPr lang="en-US"/>
          </a:p>
        </p:txBody>
      </p:sp>
      <p:sp>
        <p:nvSpPr>
          <p:cNvPr id="5" name="Footer Placeholder 4">
            <a:extLst>
              <a:ext uri="{FF2B5EF4-FFF2-40B4-BE49-F238E27FC236}">
                <a16:creationId xmlns:a16="http://schemas.microsoft.com/office/drawing/2014/main" id="{D50CF331-42FA-6B4E-9CE5-E4BF7E35B782}"/>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A502738-EC2D-A94F-9B53-1B4DF0CD91FC}"/>
              </a:ext>
            </a:extLst>
          </p:cNvPr>
          <p:cNvSpPr>
            <a:spLocks noGrp="1"/>
          </p:cNvSpPr>
          <p:nvPr>
            <p:ph type="sldNum" sz="quarter" idx="12"/>
          </p:nvPr>
        </p:nvSpPr>
        <p:spPr/>
        <p:txBody>
          <a:bodyPr/>
          <a:lstStyle>
            <a:lvl1pPr>
              <a:defRPr>
                <a:solidFill>
                  <a:schemeClr val="tx1"/>
                </a:solidFill>
              </a:defRPr>
            </a:lvl1pPr>
          </a:lstStyle>
          <a:p>
            <a:fld id="{773D2927-E60A-154D-AE4C-9C9B1BCDDFC0}" type="slidenum">
              <a:rPr lang="en-US" smtClean="0"/>
              <a:pPr/>
              <a:t>‹#›</a:t>
            </a:fld>
            <a:endParaRPr lang="en-US"/>
          </a:p>
        </p:txBody>
      </p:sp>
    </p:spTree>
    <p:extLst>
      <p:ext uri="{BB962C8B-B14F-4D97-AF65-F5344CB8AC3E}">
        <p14:creationId xmlns:p14="http://schemas.microsoft.com/office/powerpoint/2010/main" val="2003763832"/>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7ADAB69-348E-2C41-AF41-E98D046040A4}" type="datetime1">
              <a:rPr lang="en-US" smtClean="0"/>
              <a:pPr>
                <a:defRPr/>
              </a:pPr>
              <a:t>2/20/2024</a:t>
            </a:fld>
            <a:endParaRPr lang="en-US"/>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226953"/>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099EE7B-C01A-E94A-AA76-2F04CF97FC05}" type="datetime1">
              <a:rPr lang="en-US" smtClean="0"/>
              <a:pPr>
                <a:defRPr/>
              </a:pPr>
              <a:t>2/20/2024</a:t>
            </a:fld>
            <a:endParaRPr lang="en-US"/>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580072"/>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2EF4938-6162-EE4E-9ED3-73016E21644A}" type="datetime1">
              <a:rPr lang="en-US" smtClean="0"/>
              <a:pPr>
                <a:defRPr/>
              </a:pPr>
              <a:t>2/20/2024</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 id="2147484147" r:id="rId14"/>
  </p:sldLayoutIdLst>
  <p:hf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2EF4938-6162-EE4E-9ED3-73016E21644A}" type="datetime1">
              <a:rPr lang="en-US" smtClean="0"/>
              <a:pPr>
                <a:defRPr/>
              </a:pPr>
              <a:t>2/20/2024</a:t>
            </a:fld>
            <a:endParaRPr lang="en-US"/>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82738611"/>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 id="2147484142" r:id="rId13"/>
    <p:sldLayoutId id="2147484146" r:id="rId14"/>
  </p:sldLayoutIdLst>
  <p:hf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23.jpg"/><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A142D3-71AD-455D-BFAD-C417798B35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48"/>
          <a:stretch/>
        </p:blipFill>
        <p:spPr>
          <a:xfrm>
            <a:off x="0" y="0"/>
            <a:ext cx="9144000" cy="5143500"/>
          </a:xfrm>
          <a:prstGeom prst="rect">
            <a:avLst/>
          </a:prstGeom>
        </p:spPr>
      </p:pic>
      <p:sp>
        <p:nvSpPr>
          <p:cNvPr id="10" name="Rectangle 9">
            <a:extLst>
              <a:ext uri="{FF2B5EF4-FFF2-40B4-BE49-F238E27FC236}">
                <a16:creationId xmlns:a16="http://schemas.microsoft.com/office/drawing/2014/main" id="{1FEE3973-6055-4F16-B13B-2126F475A3DF}"/>
              </a:ext>
            </a:extLst>
          </p:cNvPr>
          <p:cNvSpPr/>
          <p:nvPr/>
        </p:nvSpPr>
        <p:spPr>
          <a:xfrm rot="10800000">
            <a:off x="0" y="1922"/>
            <a:ext cx="9144000" cy="5141578"/>
          </a:xfrm>
          <a:prstGeom prst="rect">
            <a:avLst/>
          </a:prstGeom>
          <a:gradFill flip="none" rotWithShape="1">
            <a:gsLst>
              <a:gs pos="51000">
                <a:srgbClr val="8397A9">
                  <a:alpha val="69000"/>
                </a:srgbClr>
              </a:gs>
              <a:gs pos="0">
                <a:schemeClr val="tx1"/>
              </a:gs>
              <a:gs pos="100000">
                <a:schemeClr val="bg1">
                  <a:alpha val="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44ACDAA-8A3A-487A-887A-E488F5E0E9B8}"/>
              </a:ext>
            </a:extLst>
          </p:cNvPr>
          <p:cNvSpPr/>
          <p:nvPr/>
        </p:nvSpPr>
        <p:spPr>
          <a:xfrm>
            <a:off x="330654" y="925570"/>
            <a:ext cx="5465382" cy="2962349"/>
          </a:xfrm>
          <a:prstGeom prst="rect">
            <a:avLst/>
          </a:prstGeom>
          <a:noFill/>
        </p:spPr>
        <p:txBody>
          <a:bodyPr wrap="square" lIns="91440" tIns="45720" rIns="91440" bIns="45720" anchor="t">
            <a:spAutoFit/>
          </a:bodyPr>
          <a:lstStyle/>
          <a:p>
            <a:pPr marL="171450" marR="57150" indent="-171450">
              <a:spcBef>
                <a:spcPts val="0"/>
              </a:spcBef>
              <a:spcAft>
                <a:spcPts val="600"/>
              </a:spcAft>
              <a:buFont typeface="Arial" panose="020B0604020202020204" pitchFamily="34" charset="0"/>
              <a:buChar char="•"/>
              <a:defRPr/>
            </a:pPr>
            <a:r>
              <a:rPr kumimoji="0" lang="en-US" sz="1200" i="0" u="none" strike="noStrike" kern="1200" cap="none" spc="0" normalizeH="0" baseline="0" noProof="0" dirty="0">
                <a:ln>
                  <a:noFill/>
                </a:ln>
                <a:solidFill>
                  <a:schemeClr val="bg1"/>
                </a:solidFill>
                <a:effectLst/>
                <a:uLnTx/>
                <a:uFillTx/>
                <a:latin typeface="+mn-lt"/>
                <a:ea typeface="Times New Roman" panose="02020603050405020304" pitchFamily="18" charset="0"/>
                <a:cs typeface="Calibri"/>
              </a:rPr>
              <a:t>Pressing Issues / Special Topic:</a:t>
            </a:r>
            <a:r>
              <a:rPr lang="en-US" sz="1200" dirty="0">
                <a:solidFill>
                  <a:schemeClr val="bg1"/>
                </a:solidFill>
                <a:latin typeface="+mn-lt"/>
                <a:ea typeface="Times New Roman" panose="02020603050405020304" pitchFamily="18" charset="0"/>
                <a:cs typeface="Calibri"/>
              </a:rPr>
              <a:t> </a:t>
            </a:r>
            <a:r>
              <a:rPr lang="en-US" sz="1200" b="1" dirty="0">
                <a:solidFill>
                  <a:srgbClr val="000000"/>
                </a:solidFill>
                <a:latin typeface="+mn-lt"/>
                <a:ea typeface="Times New Roman" panose="02020603050405020304" pitchFamily="18" charset="0"/>
                <a:cs typeface="Calibri"/>
              </a:rPr>
              <a:t>Building Walks</a:t>
            </a:r>
          </a:p>
          <a:p>
            <a:pPr marL="171450" marR="57150" indent="-171450">
              <a:spcBef>
                <a:spcPts val="0"/>
              </a:spcBef>
              <a:spcAft>
                <a:spcPts val="600"/>
              </a:spcAft>
              <a:buFont typeface="Arial" panose="020B0604020202020204" pitchFamily="34" charset="0"/>
              <a:buChar char="•"/>
              <a:defRPr/>
            </a:pPr>
            <a:r>
              <a:rPr lang="en-US" sz="1200" dirty="0">
                <a:solidFill>
                  <a:schemeClr val="bg1"/>
                </a:solidFill>
                <a:latin typeface="+mn-lt"/>
                <a:ea typeface="Times New Roman" panose="02020603050405020304" pitchFamily="18" charset="0"/>
                <a:cs typeface="Calibri"/>
              </a:rPr>
              <a:t>Noteworthy Items: </a:t>
            </a:r>
            <a:r>
              <a:rPr lang="en-US" sz="1200" b="1" dirty="0">
                <a:solidFill>
                  <a:srgbClr val="000000"/>
                </a:solidFill>
                <a:latin typeface="+mn-lt"/>
                <a:ea typeface="Times New Roman" panose="02020603050405020304" pitchFamily="18" charset="0"/>
                <a:cs typeface="Calibri"/>
              </a:rPr>
              <a:t>Slide #3</a:t>
            </a:r>
          </a:p>
          <a:p>
            <a:pPr marL="171450" marR="57150" indent="-171450">
              <a:spcBef>
                <a:spcPts val="0"/>
              </a:spcBef>
              <a:spcAft>
                <a:spcPts val="600"/>
              </a:spcAft>
              <a:buFont typeface="Arial" panose="020B0604020202020204" pitchFamily="34" charset="0"/>
              <a:buChar char="•"/>
              <a:defRPr/>
            </a:pPr>
            <a:r>
              <a:rPr lang="en-US" sz="1200" dirty="0">
                <a:solidFill>
                  <a:schemeClr val="bg1"/>
                </a:solidFill>
                <a:latin typeface="+mn-lt"/>
                <a:ea typeface="Times New Roman" panose="02020603050405020304" pitchFamily="18" charset="0"/>
                <a:cs typeface="Calibri"/>
              </a:rPr>
              <a:t>Active Projects and </a:t>
            </a:r>
            <a:r>
              <a:rPr lang="en-US" sz="1200" dirty="0">
                <a:solidFill>
                  <a:schemeClr val="bg1"/>
                </a:solidFill>
                <a:latin typeface="+mn-lt"/>
                <a:ea typeface="Times New Roman" panose="02020603050405020304" pitchFamily="18" charset="0"/>
                <a:cs typeface="Arial"/>
              </a:rPr>
              <a:t>Contractors Onsite: </a:t>
            </a:r>
            <a:r>
              <a:rPr lang="en-US" sz="1200" b="1" dirty="0">
                <a:solidFill>
                  <a:srgbClr val="000000"/>
                </a:solidFill>
                <a:latin typeface="+mn-lt"/>
                <a:ea typeface="Times New Roman" panose="02020603050405020304" pitchFamily="18" charset="0"/>
                <a:cs typeface="Calibri"/>
              </a:rPr>
              <a:t>Slide #4/5</a:t>
            </a:r>
            <a:endParaRPr lang="en-US" sz="1200" dirty="0">
              <a:solidFill>
                <a:schemeClr val="bg1"/>
              </a:solidFill>
              <a:latin typeface="Calibri"/>
              <a:ea typeface="Times New Roman" panose="02020603050405020304" pitchFamily="18" charset="0"/>
              <a:cs typeface="Calibri"/>
            </a:endParaRPr>
          </a:p>
          <a:p>
            <a:pPr marL="171450" marR="57150" indent="-171450">
              <a:spcBef>
                <a:spcPts val="0"/>
              </a:spcBef>
              <a:spcAft>
                <a:spcPts val="600"/>
              </a:spcAft>
              <a:buFont typeface="Arial" panose="020B0604020202020204" pitchFamily="34" charset="0"/>
              <a:buChar char="•"/>
              <a:defRPr/>
            </a:pPr>
            <a:r>
              <a:rPr lang="en-US" sz="1200" dirty="0">
                <a:solidFill>
                  <a:schemeClr val="bg1"/>
                </a:solidFill>
                <a:latin typeface="+mn-lt"/>
                <a:ea typeface="Times New Roman" panose="02020603050405020304" pitchFamily="18" charset="0"/>
                <a:cs typeface="Calibri"/>
              </a:rPr>
              <a:t>Mechanical and Utility Outages: </a:t>
            </a:r>
            <a:r>
              <a:rPr lang="en-US" sz="1200" b="1" dirty="0">
                <a:solidFill>
                  <a:srgbClr val="000000"/>
                </a:solidFill>
                <a:latin typeface="+mn-lt"/>
                <a:ea typeface="Times New Roman" panose="02020603050405020304" pitchFamily="18" charset="0"/>
                <a:cs typeface="Calibri"/>
              </a:rPr>
              <a:t>Slide #6</a:t>
            </a:r>
            <a:endParaRPr lang="en-US" sz="1200" dirty="0">
              <a:solidFill>
                <a:schemeClr val="bg1"/>
              </a:solidFill>
              <a:latin typeface="+mn-lt"/>
              <a:ea typeface="Times New Roman" panose="02020603050405020304" pitchFamily="18" charset="0"/>
              <a:cs typeface="Calibri"/>
            </a:endParaRPr>
          </a:p>
          <a:p>
            <a:pPr marR="57150">
              <a:spcBef>
                <a:spcPts val="0"/>
              </a:spcBef>
              <a:spcAft>
                <a:spcPts val="600"/>
              </a:spcAft>
              <a:defRPr/>
            </a:pPr>
            <a:endParaRPr lang="fr-FR" sz="1400" dirty="0">
              <a:solidFill>
                <a:schemeClr val="bg1"/>
              </a:solidFill>
              <a:latin typeface="+mn-lt"/>
              <a:ea typeface="Times New Roman" panose="02020603050405020304" pitchFamily="18" charset="0"/>
              <a:cs typeface="Calibri" panose="020F0502020204030204" pitchFamily="34" charset="0"/>
            </a:endParaRPr>
          </a:p>
          <a:p>
            <a:pPr marR="57150">
              <a:spcBef>
                <a:spcPts val="0"/>
              </a:spcBef>
              <a:spcAft>
                <a:spcPts val="600"/>
              </a:spcAft>
              <a:defRPr/>
            </a:pPr>
            <a:r>
              <a:rPr lang="en-US" sz="1400" b="1" dirty="0">
                <a:solidFill>
                  <a:srgbClr val="000000"/>
                </a:solidFill>
                <a:latin typeface="+mn-lt"/>
                <a:cs typeface="Calibri" panose="020F0502020204030204" pitchFamily="34" charset="0"/>
              </a:rPr>
              <a:t>Safety Success </a:t>
            </a:r>
            <a:r>
              <a:rPr lang="en-US" sz="1050" dirty="0">
                <a:solidFill>
                  <a:srgbClr val="000000"/>
                </a:solidFill>
                <a:latin typeface="+mn-lt"/>
                <a:cs typeface="Calibri" panose="020F0502020204030204" pitchFamily="34" charset="0"/>
              </a:rPr>
              <a:t>– </a:t>
            </a:r>
            <a:r>
              <a:rPr lang="en-US" sz="1050" b="1" dirty="0">
                <a:solidFill>
                  <a:srgbClr val="000000"/>
                </a:solidFill>
                <a:latin typeface="+mn-lt"/>
                <a:cs typeface="Calibri" panose="020F0502020204030204" pitchFamily="34" charset="0"/>
              </a:rPr>
              <a:t>Because of the new use of drones for roof audits and inspections we have been able to create an avenue to reduce staff going up on roofs, and to allow teams to better write HA’s due to seeing the whole picture of the surroundings. </a:t>
            </a:r>
            <a:endParaRPr lang="en-US" sz="1100" b="1" dirty="0">
              <a:solidFill>
                <a:schemeClr val="bg1"/>
              </a:solidFill>
              <a:latin typeface="+mn-lt"/>
              <a:ea typeface="Times New Roman" panose="02020603050405020304" pitchFamily="18" charset="0"/>
              <a:cs typeface="Calibri" panose="020F0502020204030204" pitchFamily="34" charset="0"/>
            </a:endParaRPr>
          </a:p>
          <a:p>
            <a:pPr marR="57150">
              <a:spcBef>
                <a:spcPts val="0"/>
              </a:spcBef>
              <a:spcAft>
                <a:spcPts val="600"/>
              </a:spcAft>
              <a:defRPr/>
            </a:pPr>
            <a:endParaRPr lang="en-US" sz="1400" dirty="0">
              <a:solidFill>
                <a:schemeClr val="bg1"/>
              </a:solidFill>
              <a:latin typeface="+mn-lt"/>
              <a:cs typeface="Calibri" panose="020F0502020204030204" pitchFamily="34" charset="0"/>
            </a:endParaRPr>
          </a:p>
          <a:p>
            <a:pPr marR="57150">
              <a:spcBef>
                <a:spcPts val="0"/>
              </a:spcBef>
              <a:spcAft>
                <a:spcPts val="600"/>
              </a:spcAft>
              <a:defRPr/>
            </a:pPr>
            <a:endParaRPr lang="en-US" sz="1400" dirty="0">
              <a:solidFill>
                <a:schemeClr val="bg1"/>
              </a:solidFill>
              <a:latin typeface="+mn-lt"/>
              <a:cs typeface="Calibri" panose="020F0502020204030204" pitchFamily="34" charset="0"/>
            </a:endParaRPr>
          </a:p>
          <a:p>
            <a:pPr marR="57150">
              <a:spcBef>
                <a:spcPts val="0"/>
              </a:spcBef>
              <a:spcAft>
                <a:spcPts val="600"/>
              </a:spcAft>
              <a:defRPr/>
            </a:pPr>
            <a:endParaRPr lang="en-US" sz="1100" dirty="0">
              <a:solidFill>
                <a:schemeClr val="bg1"/>
              </a:solidFill>
              <a:latin typeface="+mn-lt"/>
              <a:cs typeface="Calibri" panose="020F0502020204030204" pitchFamily="34" charset="0"/>
            </a:endParaRPr>
          </a:p>
        </p:txBody>
      </p:sp>
      <p:sp>
        <p:nvSpPr>
          <p:cNvPr id="12" name="TextBox 11">
            <a:extLst>
              <a:ext uri="{FF2B5EF4-FFF2-40B4-BE49-F238E27FC236}">
                <a16:creationId xmlns:a16="http://schemas.microsoft.com/office/drawing/2014/main" id="{43829EBE-2286-4BFE-AB9D-27C5930E3C48}"/>
              </a:ext>
            </a:extLst>
          </p:cNvPr>
          <p:cNvSpPr txBox="1"/>
          <p:nvPr/>
        </p:nvSpPr>
        <p:spPr>
          <a:xfrm>
            <a:off x="1455" y="427649"/>
            <a:ext cx="5084895" cy="400110"/>
          </a:xfrm>
          <a:prstGeom prst="rect">
            <a:avLst/>
          </a:prstGeom>
          <a:solidFill>
            <a:schemeClr val="tx2"/>
          </a:solidFill>
          <a:effectLst>
            <a:outerShdw blurRad="50800" dist="38100" dir="5400000" algn="t" rotWithShape="0">
              <a:prstClr val="black">
                <a:alpha val="40000"/>
              </a:prstClr>
            </a:outerShdw>
          </a:effectLst>
        </p:spPr>
        <p:txBody>
          <a:bodyPr wrap="square" rtlCol="0">
            <a:spAutoFit/>
          </a:bodyPr>
          <a:lstStyle/>
          <a:p>
            <a:pPr algn="r" defTabSz="685800" fontAlgn="auto">
              <a:spcBef>
                <a:spcPts val="750"/>
              </a:spcBef>
              <a:spcAft>
                <a:spcPts val="0"/>
              </a:spcAft>
            </a:pPr>
            <a:r>
              <a:rPr lang="en-US" sz="2000" b="1">
                <a:solidFill>
                  <a:schemeClr val="bg1"/>
                </a:solidFill>
              </a:rPr>
              <a:t>Infrastructure Services Division Updates</a:t>
            </a:r>
          </a:p>
        </p:txBody>
      </p:sp>
      <p:sp>
        <p:nvSpPr>
          <p:cNvPr id="2" name="Slide Number Placeholder 1">
            <a:extLst>
              <a:ext uri="{FF2B5EF4-FFF2-40B4-BE49-F238E27FC236}">
                <a16:creationId xmlns:a16="http://schemas.microsoft.com/office/drawing/2014/main" id="{85A9511A-FFE3-AA86-CA6F-5A492B9C97D7}"/>
              </a:ext>
            </a:extLst>
          </p:cNvPr>
          <p:cNvSpPr>
            <a:spLocks noGrp="1"/>
          </p:cNvSpPr>
          <p:nvPr>
            <p:ph type="sldNum" sz="quarter" idx="4"/>
          </p:nvPr>
        </p:nvSpPr>
        <p:spPr/>
        <p:txBody>
          <a:bodyPr/>
          <a:lstStyle/>
          <a:p>
            <a:pPr>
              <a:defRPr/>
            </a:pPr>
            <a:fld id="{148C009B-CB69-E04A-B9B3-34B26D69E9CF}" type="slidenum">
              <a:rPr lang="en-US" smtClean="0"/>
              <a:pPr>
                <a:defRPr/>
              </a:pPr>
              <a:t>1</a:t>
            </a:fld>
            <a:endParaRPr lang="en-US"/>
          </a:p>
        </p:txBody>
      </p:sp>
      <p:pic>
        <p:nvPicPr>
          <p:cNvPr id="3" name="3DEA6107">
            <a:hlinkClick r:id="" action="ppaction://media"/>
            <a:extLst>
              <a:ext uri="{FF2B5EF4-FFF2-40B4-BE49-F238E27FC236}">
                <a16:creationId xmlns:a16="http://schemas.microsoft.com/office/drawing/2014/main" id="{7194650A-FD09-B0C3-8266-B1BC5A08418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881387" y="1025526"/>
            <a:ext cx="2894013" cy="3852636"/>
          </a:xfrm>
          <a:prstGeom prst="rect">
            <a:avLst/>
          </a:prstGeom>
        </p:spPr>
      </p:pic>
    </p:spTree>
    <p:extLst>
      <p:ext uri="{BB962C8B-B14F-4D97-AF65-F5344CB8AC3E}">
        <p14:creationId xmlns:p14="http://schemas.microsoft.com/office/powerpoint/2010/main" val="181086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sky, outdoor, field&#10;&#10;Description automatically generated">
            <a:extLst>
              <a:ext uri="{FF2B5EF4-FFF2-40B4-BE49-F238E27FC236}">
                <a16:creationId xmlns:a16="http://schemas.microsoft.com/office/drawing/2014/main" id="{3EF9D869-86BE-49CE-A440-0D12158954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201"/>
            <a:ext cx="9144000" cy="5131097"/>
          </a:xfrm>
          <a:prstGeom prst="rect">
            <a:avLst/>
          </a:prstGeom>
        </p:spPr>
      </p:pic>
      <p:sp>
        <p:nvSpPr>
          <p:cNvPr id="17" name="TextBox 16">
            <a:extLst>
              <a:ext uri="{FF2B5EF4-FFF2-40B4-BE49-F238E27FC236}">
                <a16:creationId xmlns:a16="http://schemas.microsoft.com/office/drawing/2014/main" id="{292E8716-3124-4318-B6BA-AECE7A64679D}"/>
              </a:ext>
            </a:extLst>
          </p:cNvPr>
          <p:cNvSpPr txBox="1"/>
          <p:nvPr/>
        </p:nvSpPr>
        <p:spPr>
          <a:xfrm>
            <a:off x="1455" y="427649"/>
            <a:ext cx="4988555" cy="400110"/>
          </a:xfrm>
          <a:prstGeom prst="rect">
            <a:avLst/>
          </a:prstGeom>
          <a:solidFill>
            <a:schemeClr val="accent5">
              <a:lumMod val="60000"/>
              <a:lumOff val="40000"/>
            </a:schemeClr>
          </a:solidFill>
          <a:ln>
            <a:solidFill>
              <a:schemeClr val="accent5">
                <a:lumMod val="60000"/>
                <a:lumOff val="40000"/>
              </a:schemeClr>
            </a:solidFill>
          </a:ln>
          <a:effectLst>
            <a:outerShdw blurRad="50800" dist="38100" dir="5400000" algn="t" rotWithShape="0">
              <a:prstClr val="black">
                <a:alpha val="40000"/>
              </a:prstClr>
            </a:outerShdw>
          </a:effectLst>
        </p:spPr>
        <p:txBody>
          <a:bodyPr wrap="square" lIns="91440" tIns="45720" rIns="91440" bIns="45720" rtlCol="0" anchor="t">
            <a:spAutoFit/>
          </a:bodyPr>
          <a:lstStyle/>
          <a:p>
            <a:pPr algn="r" defTabSz="685800" fontAlgn="auto">
              <a:spcBef>
                <a:spcPts val="750"/>
              </a:spcBef>
              <a:spcAft>
                <a:spcPts val="0"/>
              </a:spcAft>
            </a:pPr>
            <a:r>
              <a:rPr lang="en-US" sz="2000" b="1">
                <a:solidFill>
                  <a:schemeClr val="bg1"/>
                </a:solidFill>
                <a:latin typeface="Calibri"/>
              </a:rPr>
              <a:t>Special Topic: </a:t>
            </a:r>
          </a:p>
        </p:txBody>
      </p:sp>
      <p:sp>
        <p:nvSpPr>
          <p:cNvPr id="3" name="Slide Number Placeholder 2">
            <a:extLst>
              <a:ext uri="{FF2B5EF4-FFF2-40B4-BE49-F238E27FC236}">
                <a16:creationId xmlns:a16="http://schemas.microsoft.com/office/drawing/2014/main" id="{EF49E8FD-BC38-6793-2FC7-F225FD93ED4F}"/>
              </a:ext>
            </a:extLst>
          </p:cNvPr>
          <p:cNvSpPr>
            <a:spLocks noGrp="1"/>
          </p:cNvSpPr>
          <p:nvPr>
            <p:ph type="sldNum" sz="quarter" idx="12"/>
          </p:nvPr>
        </p:nvSpPr>
        <p:spPr/>
        <p:txBody>
          <a:bodyPr/>
          <a:lstStyle/>
          <a:p>
            <a:fld id="{773D2927-E60A-154D-AE4C-9C9B1BCDDFC0}" type="slidenum">
              <a:rPr lang="en-US" smtClean="0"/>
              <a:pPr/>
              <a:t>2</a:t>
            </a:fld>
            <a:endParaRPr lang="en-US"/>
          </a:p>
        </p:txBody>
      </p:sp>
      <p:sp>
        <p:nvSpPr>
          <p:cNvPr id="2" name="Rectangle 1">
            <a:extLst>
              <a:ext uri="{FF2B5EF4-FFF2-40B4-BE49-F238E27FC236}">
                <a16:creationId xmlns:a16="http://schemas.microsoft.com/office/drawing/2014/main" id="{877A911C-EBF2-EB81-9905-C612E994C85F}"/>
              </a:ext>
            </a:extLst>
          </p:cNvPr>
          <p:cNvSpPr/>
          <p:nvPr/>
        </p:nvSpPr>
        <p:spPr>
          <a:xfrm>
            <a:off x="71891" y="864017"/>
            <a:ext cx="4683805" cy="1923604"/>
          </a:xfrm>
          <a:prstGeom prst="rect">
            <a:avLst/>
          </a:prstGeom>
          <a:noFill/>
        </p:spPr>
        <p:txBody>
          <a:bodyPr wrap="square" lIns="91440" tIns="45720" rIns="91440" bIns="45720" anchor="t">
            <a:spAutoFit/>
          </a:bodyPr>
          <a:lstStyle/>
          <a:p>
            <a:pPr marL="171450" indent="-171450" defTabSz="457189">
              <a:spcBef>
                <a:spcPts val="0"/>
              </a:spcBef>
              <a:spcAft>
                <a:spcPts val="0"/>
              </a:spcAft>
              <a:buFont typeface="Arial,Sans-Serif" panose="020B0604020202020204" pitchFamily="34" charset="0"/>
              <a:buChar char="•"/>
              <a:defRPr/>
            </a:pPr>
            <a:r>
              <a:rPr lang="en-US" sz="1200" b="1" dirty="0">
                <a:solidFill>
                  <a:srgbClr val="000000"/>
                </a:solidFill>
                <a:latin typeface="+mn-lt"/>
                <a:cs typeface="Calibri" panose="020F0502020204030204" pitchFamily="34" charset="0"/>
              </a:rPr>
              <a:t>CMTF – </a:t>
            </a:r>
            <a:r>
              <a:rPr lang="en-US" sz="1200" b="1" dirty="0" err="1">
                <a:solidFill>
                  <a:srgbClr val="000000"/>
                </a:solidFill>
                <a:latin typeface="+mn-lt"/>
                <a:cs typeface="Calibri" panose="020F0502020204030204" pitchFamily="34" charset="0"/>
              </a:rPr>
              <a:t>Cryo</a:t>
            </a:r>
            <a:r>
              <a:rPr lang="en-US" sz="1200" b="1" dirty="0">
                <a:solidFill>
                  <a:srgbClr val="000000"/>
                </a:solidFill>
                <a:latin typeface="+mn-lt"/>
                <a:cs typeface="Calibri" panose="020F0502020204030204" pitchFamily="34" charset="0"/>
              </a:rPr>
              <a:t> Tube Work </a:t>
            </a:r>
            <a:r>
              <a:rPr lang="en-US" sz="900" b="1" dirty="0">
                <a:solidFill>
                  <a:srgbClr val="000000"/>
                </a:solidFill>
                <a:latin typeface="+mn-lt"/>
                <a:cs typeface="Calibri" panose="020F0502020204030204" pitchFamily="34" charset="0"/>
              </a:rPr>
              <a:t>– </a:t>
            </a:r>
            <a:r>
              <a:rPr lang="en-US" sz="1100" dirty="0">
                <a:solidFill>
                  <a:srgbClr val="000000"/>
                </a:solidFill>
                <a:latin typeface="+mn-lt"/>
                <a:cs typeface="Calibri" panose="020F0502020204030204" pitchFamily="34" charset="0"/>
              </a:rPr>
              <a:t>Thanks to the team at CMTF for taking me on a walk to see the </a:t>
            </a:r>
            <a:r>
              <a:rPr lang="en-US" sz="1100" dirty="0" err="1">
                <a:solidFill>
                  <a:srgbClr val="000000"/>
                </a:solidFill>
                <a:latin typeface="+mn-lt"/>
                <a:cs typeface="Calibri" panose="020F0502020204030204" pitchFamily="34" charset="0"/>
              </a:rPr>
              <a:t>cryo</a:t>
            </a:r>
            <a:r>
              <a:rPr lang="en-US" sz="1100" dirty="0">
                <a:solidFill>
                  <a:srgbClr val="000000"/>
                </a:solidFill>
                <a:latin typeface="+mn-lt"/>
                <a:cs typeface="Calibri" panose="020F0502020204030204" pitchFamily="34" charset="0"/>
              </a:rPr>
              <a:t> tube work.  This was helpful for us to plan the high bay lighting work and understanding the concerns of ISD working over these enclosures and scheduling work. Thanks Dan Lambert.</a:t>
            </a:r>
          </a:p>
          <a:p>
            <a:pPr marL="171450" indent="-171450" defTabSz="457189">
              <a:spcBef>
                <a:spcPts val="0"/>
              </a:spcBef>
              <a:spcAft>
                <a:spcPts val="0"/>
              </a:spcAft>
              <a:buFont typeface="Arial,Sans-Serif" panose="020B0604020202020204" pitchFamily="34" charset="0"/>
              <a:buChar char="•"/>
              <a:defRPr/>
            </a:pPr>
            <a:endParaRPr lang="en-US" sz="900" dirty="0">
              <a:solidFill>
                <a:srgbClr val="000000"/>
              </a:solidFill>
              <a:latin typeface="+mn-lt"/>
              <a:cs typeface="Calibri" panose="020F0502020204030204" pitchFamily="34" charset="0"/>
            </a:endParaRPr>
          </a:p>
          <a:p>
            <a:pPr marL="171450" indent="-171450" defTabSz="457189">
              <a:spcBef>
                <a:spcPts val="0"/>
              </a:spcBef>
              <a:spcAft>
                <a:spcPts val="0"/>
              </a:spcAft>
              <a:buFont typeface="Arial,Sans-Serif" panose="020B0604020202020204" pitchFamily="34" charset="0"/>
              <a:buChar char="•"/>
              <a:defRPr/>
            </a:pPr>
            <a:r>
              <a:rPr lang="en-US" sz="1200" b="1" dirty="0">
                <a:solidFill>
                  <a:srgbClr val="000000"/>
                </a:solidFill>
                <a:latin typeface="+mn-lt"/>
                <a:cs typeface="Calibri" panose="020F0502020204030204" pitchFamily="34" charset="0"/>
              </a:rPr>
              <a:t>MI-65 Overflow &amp; Downspout Tanks </a:t>
            </a:r>
            <a:r>
              <a:rPr lang="en-US" sz="1050" b="1" dirty="0">
                <a:solidFill>
                  <a:srgbClr val="000000"/>
                </a:solidFill>
                <a:latin typeface="+mn-lt"/>
                <a:cs typeface="Calibri" panose="020F0502020204030204" pitchFamily="34" charset="0"/>
              </a:rPr>
              <a:t>– </a:t>
            </a:r>
            <a:r>
              <a:rPr lang="en-US" sz="1100" dirty="0">
                <a:solidFill>
                  <a:srgbClr val="000000"/>
                </a:solidFill>
                <a:latin typeface="+mn-lt"/>
                <a:cs typeface="Calibri" panose="020F0502020204030204" pitchFamily="34" charset="0"/>
              </a:rPr>
              <a:t>The work on these tanks is complete and the authorization for use is in the works. The meeting was great in talking through operation and how the science and ISD responsibilities figured out. Thanks Jim . </a:t>
            </a:r>
          </a:p>
          <a:p>
            <a:pPr marL="171450" indent="-171450" defTabSz="457189">
              <a:spcBef>
                <a:spcPts val="0"/>
              </a:spcBef>
              <a:spcAft>
                <a:spcPts val="0"/>
              </a:spcAft>
              <a:buFont typeface="Arial,Sans-Serif" panose="020B0604020202020204" pitchFamily="34" charset="0"/>
              <a:buChar char="•"/>
              <a:defRPr/>
            </a:pPr>
            <a:endParaRPr lang="en-US" sz="900" dirty="0">
              <a:solidFill>
                <a:srgbClr val="000000"/>
              </a:solidFill>
              <a:latin typeface="+mn-lt"/>
              <a:cs typeface="Calibri" panose="020F0502020204030204" pitchFamily="34" charset="0"/>
            </a:endParaRPr>
          </a:p>
        </p:txBody>
      </p:sp>
      <p:pic>
        <p:nvPicPr>
          <p:cNvPr id="6" name="Picture 5" descr="A picture containing orange, engine&#10;&#10;Description automatically generated">
            <a:extLst>
              <a:ext uri="{FF2B5EF4-FFF2-40B4-BE49-F238E27FC236}">
                <a16:creationId xmlns:a16="http://schemas.microsoft.com/office/drawing/2014/main" id="{BED0D688-50C9-6A53-8CED-8244C40E762F}"/>
              </a:ext>
            </a:extLst>
          </p:cNvPr>
          <p:cNvPicPr>
            <a:picLocks noChangeAspect="1"/>
          </p:cNvPicPr>
          <p:nvPr/>
        </p:nvPicPr>
        <p:blipFill>
          <a:blip r:embed="rId4"/>
          <a:stretch>
            <a:fillRect/>
          </a:stretch>
        </p:blipFill>
        <p:spPr>
          <a:xfrm>
            <a:off x="6037489" y="131729"/>
            <a:ext cx="2773816" cy="3698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picture containing ground&#10;&#10;Description automatically generated">
            <a:extLst>
              <a:ext uri="{FF2B5EF4-FFF2-40B4-BE49-F238E27FC236}">
                <a16:creationId xmlns:a16="http://schemas.microsoft.com/office/drawing/2014/main" id="{230700FC-A1A2-905B-B26C-E70D82C10456}"/>
              </a:ext>
            </a:extLst>
          </p:cNvPr>
          <p:cNvPicPr>
            <a:picLocks noChangeAspect="1"/>
          </p:cNvPicPr>
          <p:nvPr/>
        </p:nvPicPr>
        <p:blipFill>
          <a:blip r:embed="rId5"/>
          <a:stretch>
            <a:fillRect/>
          </a:stretch>
        </p:blipFill>
        <p:spPr>
          <a:xfrm>
            <a:off x="3360423" y="2736265"/>
            <a:ext cx="2790545" cy="2092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15971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34000">
              <a:schemeClr val="bg1"/>
            </a:gs>
            <a:gs pos="100000">
              <a:schemeClr val="bg1">
                <a:alpha val="0"/>
              </a:schemeClr>
            </a:gs>
          </a:gsLst>
          <a:lin ang="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31AA07-DBF1-40C6-B991-911D7BDBD94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957442" y="39634"/>
            <a:ext cx="4169017" cy="4672437"/>
          </a:xfrm>
          <a:prstGeom prst="rect">
            <a:avLst/>
          </a:prstGeom>
          <a:ln>
            <a:noFill/>
          </a:ln>
          <a:effectLst/>
        </p:spPr>
      </p:pic>
      <p:sp>
        <p:nvSpPr>
          <p:cNvPr id="9" name="Rectangle 8">
            <a:extLst>
              <a:ext uri="{FF2B5EF4-FFF2-40B4-BE49-F238E27FC236}">
                <a16:creationId xmlns:a16="http://schemas.microsoft.com/office/drawing/2014/main" id="{3B2725C7-7471-462D-8044-DAD5F35687DC}"/>
              </a:ext>
            </a:extLst>
          </p:cNvPr>
          <p:cNvSpPr/>
          <p:nvPr/>
        </p:nvSpPr>
        <p:spPr>
          <a:xfrm>
            <a:off x="136442" y="1"/>
            <a:ext cx="4821000" cy="4059444"/>
          </a:xfrm>
          <a:prstGeom prst="rect">
            <a:avLst/>
          </a:prstGeom>
          <a:gradFill flip="none" rotWithShape="1">
            <a:gsLst>
              <a:gs pos="34000">
                <a:schemeClr val="bg1"/>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18FE38-A19E-484E-B691-17ABBA0E6250}"/>
              </a:ext>
            </a:extLst>
          </p:cNvPr>
          <p:cNvSpPr/>
          <p:nvPr/>
        </p:nvSpPr>
        <p:spPr>
          <a:xfrm>
            <a:off x="255588" y="911188"/>
            <a:ext cx="4671558" cy="3354765"/>
          </a:xfrm>
          <a:prstGeom prst="rect">
            <a:avLst/>
          </a:prstGeom>
          <a:noFill/>
        </p:spPr>
        <p:txBody>
          <a:bodyPr wrap="square" lIns="91440" tIns="45720" rIns="91440" bIns="45720" anchor="t">
            <a:spAutoFit/>
          </a:bodyPr>
          <a:lstStyle/>
          <a:p>
            <a:pPr marL="171450" indent="-171450" defTabSz="457189">
              <a:spcBef>
                <a:spcPts val="0"/>
              </a:spcBef>
              <a:spcAft>
                <a:spcPts val="0"/>
              </a:spcAft>
              <a:buFont typeface="Arial,Sans-Serif" panose="020B0604020202020204" pitchFamily="34" charset="0"/>
              <a:buChar char="•"/>
              <a:defRPr/>
            </a:pPr>
            <a:endParaRPr lang="en-US" sz="900" dirty="0">
              <a:solidFill>
                <a:schemeClr val="accent6"/>
              </a:solidFill>
              <a:latin typeface="Calibri Light"/>
              <a:cs typeface="Arial"/>
            </a:endParaRPr>
          </a:p>
          <a:p>
            <a:pPr marL="171450" indent="-171450" defTabSz="457189">
              <a:spcBef>
                <a:spcPts val="0"/>
              </a:spcBef>
              <a:spcAft>
                <a:spcPts val="0"/>
              </a:spcAft>
              <a:buFont typeface="Arial,Sans-Serif" panose="020B0604020202020204" pitchFamily="34" charset="0"/>
              <a:buChar char="•"/>
              <a:defRPr/>
            </a:pPr>
            <a:r>
              <a:rPr lang="en-US" sz="1100" b="1" dirty="0">
                <a:solidFill>
                  <a:srgbClr val="000000"/>
                </a:solidFill>
                <a:latin typeface="+mn-lt"/>
                <a:cs typeface="Calibri" panose="020F0502020204030204" pitchFamily="34" charset="0"/>
              </a:rPr>
              <a:t>Ameresco Building Walks </a:t>
            </a:r>
            <a:r>
              <a:rPr lang="en-US" sz="1000" b="1" dirty="0">
                <a:solidFill>
                  <a:srgbClr val="000000"/>
                </a:solidFill>
                <a:latin typeface="+mn-lt"/>
                <a:cs typeface="Calibri" panose="020F0502020204030204" pitchFamily="34" charset="0"/>
              </a:rPr>
              <a:t>– </a:t>
            </a:r>
            <a:r>
              <a:rPr lang="en-US" sz="1000" dirty="0">
                <a:solidFill>
                  <a:srgbClr val="000000"/>
                </a:solidFill>
                <a:latin typeface="+mn-lt"/>
                <a:cs typeface="Calibri" panose="020F0502020204030204" pitchFamily="34" charset="0"/>
              </a:rPr>
              <a:t>FREP (Fermilab Resilience and Efficiency Project) building walks to determine our saving to have an added solar component to our facilities will be of value. Walks include looking at mechanicals/HVAC mainly.</a:t>
            </a:r>
          </a:p>
          <a:p>
            <a:pPr marL="171450" indent="-171450" defTabSz="457189">
              <a:spcBef>
                <a:spcPts val="0"/>
              </a:spcBef>
              <a:spcAft>
                <a:spcPts val="0"/>
              </a:spcAft>
              <a:buFont typeface="Arial,Sans-Serif" panose="020B0604020202020204" pitchFamily="34" charset="0"/>
              <a:buChar char="•"/>
              <a:defRPr/>
            </a:pPr>
            <a:endParaRPr lang="en-US" sz="1100" b="1" dirty="0">
              <a:solidFill>
                <a:srgbClr val="000000"/>
              </a:solidFill>
              <a:latin typeface="+mn-lt"/>
              <a:ea typeface="Times New Roman" panose="02020603050405020304" pitchFamily="18" charset="0"/>
              <a:cs typeface="Calibri" panose="020F0502020204030204" pitchFamily="34" charset="0"/>
            </a:endParaRPr>
          </a:p>
          <a:p>
            <a:pPr marL="171450" indent="-171450" defTabSz="457189">
              <a:spcBef>
                <a:spcPts val="0"/>
              </a:spcBef>
              <a:spcAft>
                <a:spcPts val="0"/>
              </a:spcAft>
              <a:buFont typeface="Arial,Sans-Serif" panose="020B0604020202020204" pitchFamily="34" charset="0"/>
              <a:buChar char="•"/>
              <a:defRPr/>
            </a:pPr>
            <a:r>
              <a:rPr lang="en-US" sz="1100" b="1" dirty="0">
                <a:solidFill>
                  <a:srgbClr val="000000"/>
                </a:solidFill>
                <a:latin typeface="+mn-lt"/>
                <a:ea typeface="Times New Roman" panose="02020603050405020304" pitchFamily="18" charset="0"/>
                <a:cs typeface="Calibri" panose="020F0502020204030204" pitchFamily="34" charset="0"/>
              </a:rPr>
              <a:t>SWA 2</a:t>
            </a:r>
            <a:r>
              <a:rPr lang="en-US" sz="1100" b="1" baseline="30000" dirty="0">
                <a:solidFill>
                  <a:srgbClr val="000000"/>
                </a:solidFill>
                <a:latin typeface="+mn-lt"/>
                <a:ea typeface="Times New Roman" panose="02020603050405020304" pitchFamily="18" charset="0"/>
                <a:cs typeface="Calibri" panose="020F0502020204030204" pitchFamily="34" charset="0"/>
              </a:rPr>
              <a:t>nd</a:t>
            </a:r>
            <a:r>
              <a:rPr lang="en-US" sz="1100" b="1" dirty="0">
                <a:solidFill>
                  <a:srgbClr val="000000"/>
                </a:solidFill>
                <a:latin typeface="+mn-lt"/>
                <a:ea typeface="Times New Roman" panose="02020603050405020304" pitchFamily="18" charset="0"/>
                <a:cs typeface="Calibri" panose="020F0502020204030204" pitchFamily="34" charset="0"/>
              </a:rPr>
              <a:t> Refurbishing </a:t>
            </a:r>
            <a:r>
              <a:rPr lang="en-US" sz="900" dirty="0">
                <a:solidFill>
                  <a:srgbClr val="000000"/>
                </a:solidFill>
                <a:latin typeface="+mn-lt"/>
                <a:ea typeface="Times New Roman" panose="02020603050405020304" pitchFamily="18" charset="0"/>
                <a:cs typeface="Calibri" panose="020F0502020204030204" pitchFamily="34" charset="0"/>
              </a:rPr>
              <a:t>– </a:t>
            </a:r>
            <a:r>
              <a:rPr lang="en-US" sz="1000" dirty="0">
                <a:solidFill>
                  <a:srgbClr val="000000"/>
                </a:solidFill>
                <a:latin typeface="+mn-lt"/>
                <a:ea typeface="Times New Roman" panose="02020603050405020304" pitchFamily="18" charset="0"/>
                <a:cs typeface="Calibri" panose="020F0502020204030204" pitchFamily="34" charset="0"/>
              </a:rPr>
              <a:t>we are currently working with Real Property on providing containers to handle any cleanouts of old unwanted stuff. Also working on the initial plans and approvals to get things rolling.</a:t>
            </a:r>
          </a:p>
          <a:p>
            <a:pPr marL="171450" indent="-171450" defTabSz="457189">
              <a:spcBef>
                <a:spcPts val="0"/>
              </a:spcBef>
              <a:spcAft>
                <a:spcPts val="0"/>
              </a:spcAft>
              <a:buFont typeface="Arial,Sans-Serif" panose="020B0604020202020204" pitchFamily="34" charset="0"/>
              <a:buChar char="•"/>
              <a:defRPr/>
            </a:pPr>
            <a:endParaRPr lang="en-US" sz="1000" b="1" dirty="0">
              <a:solidFill>
                <a:srgbClr val="000000"/>
              </a:solidFill>
              <a:latin typeface="+mn-lt"/>
              <a:cs typeface="Calibri" panose="020F0502020204030204" pitchFamily="34" charset="0"/>
            </a:endParaRPr>
          </a:p>
          <a:p>
            <a:pPr marL="171450" indent="-171450" defTabSz="457189">
              <a:spcBef>
                <a:spcPts val="0"/>
              </a:spcBef>
              <a:spcAft>
                <a:spcPts val="0"/>
              </a:spcAft>
              <a:buFont typeface="Arial,Sans-Serif" panose="020B0604020202020204" pitchFamily="34" charset="0"/>
              <a:buChar char="•"/>
              <a:defRPr/>
            </a:pPr>
            <a:r>
              <a:rPr lang="en-US" sz="1100" b="1" dirty="0">
                <a:solidFill>
                  <a:srgbClr val="000000"/>
                </a:solidFill>
                <a:latin typeface="+mn-lt"/>
                <a:cs typeface="Calibri" panose="020F0502020204030204" pitchFamily="34" charset="0"/>
              </a:rPr>
              <a:t>Maintenance Repairs </a:t>
            </a:r>
            <a:r>
              <a:rPr lang="en-US" sz="900" dirty="0">
                <a:solidFill>
                  <a:srgbClr val="000000"/>
                </a:solidFill>
                <a:latin typeface="+mn-lt"/>
                <a:cs typeface="Calibri" panose="020F0502020204030204" pitchFamily="34" charset="0"/>
              </a:rPr>
              <a:t>– </a:t>
            </a:r>
            <a:r>
              <a:rPr lang="en-US" sz="1000" dirty="0">
                <a:solidFill>
                  <a:srgbClr val="000000"/>
                </a:solidFill>
                <a:latin typeface="+mn-lt"/>
                <a:cs typeface="Calibri" panose="020F0502020204030204" pitchFamily="34" charset="0"/>
              </a:rPr>
              <a:t>Overhead doors are starting to get quoted and HA’s are getting created, Plus more…</a:t>
            </a:r>
          </a:p>
          <a:p>
            <a:pPr marL="171450" indent="-171450" defTabSz="457189">
              <a:spcBef>
                <a:spcPts val="0"/>
              </a:spcBef>
              <a:spcAft>
                <a:spcPts val="0"/>
              </a:spcAft>
              <a:buFont typeface="Arial,Sans-Serif" panose="020B0604020202020204" pitchFamily="34" charset="0"/>
              <a:buChar char="•"/>
              <a:defRPr/>
            </a:pPr>
            <a:endParaRPr lang="en-US" sz="1000" b="1" dirty="0">
              <a:solidFill>
                <a:srgbClr val="000000"/>
              </a:solidFill>
              <a:latin typeface="+mn-lt"/>
              <a:cs typeface="Calibri" panose="020F0502020204030204" pitchFamily="34" charset="0"/>
            </a:endParaRPr>
          </a:p>
          <a:p>
            <a:pPr marL="171450" indent="-171450" defTabSz="457189">
              <a:spcBef>
                <a:spcPts val="0"/>
              </a:spcBef>
              <a:spcAft>
                <a:spcPts val="0"/>
              </a:spcAft>
              <a:buFont typeface="Arial,Sans-Serif" panose="020B0604020202020204" pitchFamily="34" charset="0"/>
              <a:buChar char="•"/>
              <a:defRPr/>
            </a:pPr>
            <a:r>
              <a:rPr lang="en-US" sz="1100" b="1" dirty="0">
                <a:solidFill>
                  <a:srgbClr val="000000"/>
                </a:solidFill>
                <a:latin typeface="+mn-lt"/>
                <a:cs typeface="Calibri" panose="020F0502020204030204" pitchFamily="34" charset="0"/>
              </a:rPr>
              <a:t>Work Orders </a:t>
            </a:r>
            <a:r>
              <a:rPr lang="en-US" sz="900" dirty="0">
                <a:solidFill>
                  <a:srgbClr val="000000"/>
                </a:solidFill>
                <a:latin typeface="+mn-lt"/>
                <a:cs typeface="Calibri" panose="020F0502020204030204" pitchFamily="34" charset="0"/>
              </a:rPr>
              <a:t>– The switchover to our new work order system (FAMIS360) has happened.  With that said, there have been a couple bumps in that switchover. </a:t>
            </a:r>
          </a:p>
          <a:p>
            <a:pPr marL="628650" lvl="1" indent="-171450" defTabSz="457189">
              <a:spcBef>
                <a:spcPts val="0"/>
              </a:spcBef>
              <a:spcAft>
                <a:spcPts val="0"/>
              </a:spcAft>
              <a:buFont typeface="Arial,Sans-Serif" panose="020B0604020202020204" pitchFamily="34" charset="0"/>
              <a:buChar char="•"/>
              <a:defRPr/>
            </a:pPr>
            <a:r>
              <a:rPr lang="en-US" sz="1000" b="1" dirty="0">
                <a:solidFill>
                  <a:srgbClr val="000000"/>
                </a:solidFill>
                <a:latin typeface="+mn-lt"/>
                <a:cs typeface="Calibri" panose="020F0502020204030204" pitchFamily="34" charset="0"/>
              </a:rPr>
              <a:t>Task Codes </a:t>
            </a:r>
            <a:r>
              <a:rPr lang="en-US" sz="1000" dirty="0">
                <a:solidFill>
                  <a:srgbClr val="000000"/>
                </a:solidFill>
                <a:latin typeface="+mn-lt"/>
                <a:cs typeface="Calibri" panose="020F0502020204030204" pitchFamily="34" charset="0"/>
              </a:rPr>
              <a:t>– it seems the system defaults to division task codes, so we are working to open that field to make it empty until someone puts in a correct task code.</a:t>
            </a:r>
          </a:p>
          <a:p>
            <a:pPr marL="628650" lvl="1" indent="-171450" defTabSz="457189">
              <a:spcBef>
                <a:spcPts val="0"/>
              </a:spcBef>
              <a:spcAft>
                <a:spcPts val="0"/>
              </a:spcAft>
              <a:buFont typeface="Arial,Sans-Serif" panose="020B0604020202020204" pitchFamily="34" charset="0"/>
              <a:buChar char="•"/>
              <a:defRPr/>
            </a:pPr>
            <a:r>
              <a:rPr lang="en-US" sz="1000" b="1" dirty="0">
                <a:solidFill>
                  <a:srgbClr val="000000"/>
                </a:solidFill>
                <a:latin typeface="+mn-lt"/>
                <a:cs typeface="Calibri" panose="020F0502020204030204" pitchFamily="34" charset="0"/>
              </a:rPr>
              <a:t>Cancelled tickets </a:t>
            </a:r>
            <a:r>
              <a:rPr lang="en-US" sz="1000" dirty="0">
                <a:solidFill>
                  <a:srgbClr val="000000"/>
                </a:solidFill>
                <a:latin typeface="+mn-lt"/>
                <a:cs typeface="Calibri" panose="020F0502020204030204" pitchFamily="34" charset="0"/>
              </a:rPr>
              <a:t>–</a:t>
            </a:r>
            <a:r>
              <a:rPr lang="en-US" sz="1000" b="1" dirty="0">
                <a:solidFill>
                  <a:srgbClr val="000000"/>
                </a:solidFill>
                <a:latin typeface="+mn-lt"/>
                <a:cs typeface="Calibri" panose="020F0502020204030204" pitchFamily="34" charset="0"/>
              </a:rPr>
              <a:t> </a:t>
            </a:r>
            <a:r>
              <a:rPr lang="en-US" sz="1000" dirty="0">
                <a:solidFill>
                  <a:srgbClr val="000000"/>
                </a:solidFill>
                <a:latin typeface="+mn-lt"/>
                <a:cs typeface="Calibri" panose="020F0502020204030204" pitchFamily="34" charset="0"/>
              </a:rPr>
              <a:t>some tickets in the old system are being cancelled – however they are being re-created in the new system. </a:t>
            </a:r>
          </a:p>
          <a:p>
            <a:pPr defTabSz="457189">
              <a:spcBef>
                <a:spcPts val="0"/>
              </a:spcBef>
              <a:spcAft>
                <a:spcPts val="0"/>
              </a:spcAft>
              <a:defRPr/>
            </a:pPr>
            <a:endParaRPr lang="en-US" sz="900" dirty="0">
              <a:solidFill>
                <a:srgbClr val="505050"/>
              </a:solidFill>
              <a:latin typeface="Calibri Light"/>
              <a:cs typeface="Calibri Light"/>
            </a:endParaRPr>
          </a:p>
        </p:txBody>
      </p:sp>
      <p:sp>
        <p:nvSpPr>
          <p:cNvPr id="2" name="TextBox 1">
            <a:extLst>
              <a:ext uri="{FF2B5EF4-FFF2-40B4-BE49-F238E27FC236}">
                <a16:creationId xmlns:a16="http://schemas.microsoft.com/office/drawing/2014/main" id="{FCCA9C31-D90F-5086-AAB0-2390C04CD1EC}"/>
              </a:ext>
            </a:extLst>
          </p:cNvPr>
          <p:cNvSpPr txBox="1"/>
          <p:nvPr/>
        </p:nvSpPr>
        <p:spPr>
          <a:xfrm>
            <a:off x="257126" y="367491"/>
            <a:ext cx="4988555" cy="400110"/>
          </a:xfrm>
          <a:prstGeom prst="rect">
            <a:avLst/>
          </a:prstGeom>
          <a:solidFill>
            <a:schemeClr val="tx2">
              <a:lumMod val="60000"/>
              <a:lumOff val="40000"/>
            </a:schemeClr>
          </a:solidFill>
          <a:ln>
            <a:solidFill>
              <a:schemeClr val="tx2">
                <a:lumMod val="60000"/>
                <a:lumOff val="40000"/>
              </a:schemeClr>
            </a:solidFill>
          </a:ln>
          <a:effectLst>
            <a:outerShdw blurRad="50800" dist="38100" dir="5400000" algn="t" rotWithShape="0">
              <a:prstClr val="black">
                <a:alpha val="40000"/>
              </a:prstClr>
            </a:outerShdw>
          </a:effectLst>
        </p:spPr>
        <p:txBody>
          <a:bodyPr wrap="square" rtlCol="0">
            <a:spAutoFit/>
          </a:bodyPr>
          <a:lstStyle/>
          <a:p>
            <a:pPr algn="r" defTabSz="685800" fontAlgn="auto">
              <a:spcBef>
                <a:spcPts val="750"/>
              </a:spcBef>
              <a:spcAft>
                <a:spcPts val="0"/>
              </a:spcAft>
            </a:pPr>
            <a:r>
              <a:rPr lang="en-US" sz="2000" b="1" dirty="0">
                <a:solidFill>
                  <a:schemeClr val="bg1"/>
                </a:solidFill>
              </a:rPr>
              <a:t>Noteworthy Items</a:t>
            </a:r>
          </a:p>
        </p:txBody>
      </p:sp>
      <p:sp>
        <p:nvSpPr>
          <p:cNvPr id="3" name="Slide Number Placeholder 2">
            <a:extLst>
              <a:ext uri="{FF2B5EF4-FFF2-40B4-BE49-F238E27FC236}">
                <a16:creationId xmlns:a16="http://schemas.microsoft.com/office/drawing/2014/main" id="{455AB0A6-0DFF-8D91-FD13-A6F87A6D9F16}"/>
              </a:ext>
            </a:extLst>
          </p:cNvPr>
          <p:cNvSpPr>
            <a:spLocks noGrp="1"/>
          </p:cNvSpPr>
          <p:nvPr>
            <p:ph type="sldNum" sz="quarter" idx="12"/>
          </p:nvPr>
        </p:nvSpPr>
        <p:spPr/>
        <p:txBody>
          <a:bodyPr/>
          <a:lstStyle/>
          <a:p>
            <a:fld id="{773D2927-E60A-154D-AE4C-9C9B1BCDDFC0}" type="slidenum">
              <a:rPr lang="en-US" smtClean="0"/>
              <a:pPr/>
              <a:t>3</a:t>
            </a:fld>
            <a:endParaRPr lang="en-US"/>
          </a:p>
        </p:txBody>
      </p:sp>
      <p:pic>
        <p:nvPicPr>
          <p:cNvPr id="5" name="Picture 4" descr="A picture containing sky, outdoor, ground&#10;&#10;Description automatically generated">
            <a:extLst>
              <a:ext uri="{FF2B5EF4-FFF2-40B4-BE49-F238E27FC236}">
                <a16:creationId xmlns:a16="http://schemas.microsoft.com/office/drawing/2014/main" id="{CE5EFAD5-F350-4CBF-08F5-3E5EB15F7B2C}"/>
              </a:ext>
            </a:extLst>
          </p:cNvPr>
          <p:cNvPicPr>
            <a:picLocks noChangeAspect="1"/>
          </p:cNvPicPr>
          <p:nvPr/>
        </p:nvPicPr>
        <p:blipFill>
          <a:blip r:embed="rId3"/>
          <a:stretch>
            <a:fillRect/>
          </a:stretch>
        </p:blipFill>
        <p:spPr>
          <a:xfrm>
            <a:off x="6806513" y="429523"/>
            <a:ext cx="21336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4892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8415E1-6485-BDBF-C755-9AB106B7CA85}"/>
              </a:ext>
            </a:extLst>
          </p:cNvPr>
          <p:cNvPicPr>
            <a:picLocks noChangeAspect="1"/>
          </p:cNvPicPr>
          <p:nvPr/>
        </p:nvPicPr>
        <p:blipFill>
          <a:blip r:embed="rId3"/>
          <a:stretch>
            <a:fillRect/>
          </a:stretch>
        </p:blipFill>
        <p:spPr>
          <a:xfrm>
            <a:off x="6271053" y="0"/>
            <a:ext cx="2871491" cy="5143500"/>
          </a:xfrm>
          <a:prstGeom prst="rect">
            <a:avLst/>
          </a:prstGeom>
          <a:gradFill>
            <a:gsLst>
              <a:gs pos="34000">
                <a:schemeClr val="bg1"/>
              </a:gs>
              <a:gs pos="100000">
                <a:schemeClr val="bg1">
                  <a:alpha val="0"/>
                </a:schemeClr>
              </a:gs>
            </a:gsLst>
            <a:lin ang="0" scaled="1"/>
          </a:gradFill>
          <a:ln>
            <a:noFill/>
          </a:ln>
          <a:effectLst/>
        </p:spPr>
      </p:pic>
      <p:sp>
        <p:nvSpPr>
          <p:cNvPr id="4" name="Rectangle 3">
            <a:extLst>
              <a:ext uri="{FF2B5EF4-FFF2-40B4-BE49-F238E27FC236}">
                <a16:creationId xmlns:a16="http://schemas.microsoft.com/office/drawing/2014/main" id="{A4C171C3-6677-2E5B-8E79-C5E0910A3003}"/>
              </a:ext>
            </a:extLst>
          </p:cNvPr>
          <p:cNvSpPr/>
          <p:nvPr/>
        </p:nvSpPr>
        <p:spPr>
          <a:xfrm rot="10800000">
            <a:off x="0" y="0"/>
            <a:ext cx="5451232" cy="5134706"/>
          </a:xfrm>
          <a:prstGeom prst="rect">
            <a:avLst/>
          </a:prstGeom>
          <a:gradFill flip="none" rotWithShape="1">
            <a:gsLst>
              <a:gs pos="63000">
                <a:schemeClr val="bg1"/>
              </a:gs>
              <a:gs pos="100000">
                <a:schemeClr val="bg1">
                  <a:alpha val="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92E8716-3124-4318-B6BA-AECE7A64679D}"/>
              </a:ext>
            </a:extLst>
          </p:cNvPr>
          <p:cNvSpPr txBox="1"/>
          <p:nvPr/>
        </p:nvSpPr>
        <p:spPr>
          <a:xfrm>
            <a:off x="1455" y="427649"/>
            <a:ext cx="4988555" cy="400110"/>
          </a:xfrm>
          <a:prstGeom prst="rect">
            <a:avLst/>
          </a:prstGeom>
          <a:solidFill>
            <a:schemeClr val="accent4"/>
          </a:solidFill>
          <a:ln>
            <a:solidFill>
              <a:schemeClr val="accent4"/>
            </a:solidFill>
          </a:ln>
          <a:effectLst>
            <a:outerShdw blurRad="50800" dist="38100" dir="5400000" algn="t" rotWithShape="0">
              <a:prstClr val="black">
                <a:alpha val="40000"/>
              </a:prstClr>
            </a:outerShdw>
          </a:effectLst>
        </p:spPr>
        <p:txBody>
          <a:bodyPr wrap="square" rtlCol="0">
            <a:spAutoFit/>
          </a:bodyPr>
          <a:lstStyle/>
          <a:p>
            <a:pPr algn="r" defTabSz="685800" fontAlgn="auto">
              <a:spcBef>
                <a:spcPts val="750"/>
              </a:spcBef>
              <a:spcAft>
                <a:spcPts val="0"/>
              </a:spcAft>
            </a:pPr>
            <a:r>
              <a:rPr lang="en-US" sz="2000" b="1" dirty="0">
                <a:solidFill>
                  <a:schemeClr val="bg1"/>
                </a:solidFill>
              </a:rPr>
              <a:t>Active Projects and Contractors on Site</a:t>
            </a:r>
          </a:p>
        </p:txBody>
      </p:sp>
      <p:sp>
        <p:nvSpPr>
          <p:cNvPr id="12" name="Slide Number Placeholder 11">
            <a:extLst>
              <a:ext uri="{FF2B5EF4-FFF2-40B4-BE49-F238E27FC236}">
                <a16:creationId xmlns:a16="http://schemas.microsoft.com/office/drawing/2014/main" id="{4759ECA2-7031-6B2F-37A3-14C905F5C06A}"/>
              </a:ext>
            </a:extLst>
          </p:cNvPr>
          <p:cNvSpPr>
            <a:spLocks noGrp="1"/>
          </p:cNvSpPr>
          <p:nvPr>
            <p:ph type="sldNum" sz="quarter" idx="12"/>
          </p:nvPr>
        </p:nvSpPr>
        <p:spPr/>
        <p:txBody>
          <a:bodyPr/>
          <a:lstStyle/>
          <a:p>
            <a:fld id="{773D2927-E60A-154D-AE4C-9C9B1BCDDFC0}" type="slidenum">
              <a:rPr lang="en-US" smtClean="0"/>
              <a:pPr/>
              <a:t>4</a:t>
            </a:fld>
            <a:endParaRPr lang="en-US"/>
          </a:p>
        </p:txBody>
      </p:sp>
      <p:sp>
        <p:nvSpPr>
          <p:cNvPr id="2" name="Rectangle 1">
            <a:extLst>
              <a:ext uri="{FF2B5EF4-FFF2-40B4-BE49-F238E27FC236}">
                <a16:creationId xmlns:a16="http://schemas.microsoft.com/office/drawing/2014/main" id="{843CB95C-14C4-9587-3775-99A7FEA7DC92}"/>
              </a:ext>
            </a:extLst>
          </p:cNvPr>
          <p:cNvSpPr/>
          <p:nvPr/>
        </p:nvSpPr>
        <p:spPr>
          <a:xfrm>
            <a:off x="395207" y="999641"/>
            <a:ext cx="5835112" cy="4056484"/>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6" name="Rectangle 5">
            <a:extLst>
              <a:ext uri="{FF2B5EF4-FFF2-40B4-BE49-F238E27FC236}">
                <a16:creationId xmlns:a16="http://schemas.microsoft.com/office/drawing/2014/main" id="{96CE5838-6B63-0A40-02FB-52716455BDEE}"/>
              </a:ext>
            </a:extLst>
          </p:cNvPr>
          <p:cNvSpPr/>
          <p:nvPr/>
        </p:nvSpPr>
        <p:spPr>
          <a:xfrm>
            <a:off x="557805" y="1129416"/>
            <a:ext cx="5672514" cy="4255011"/>
          </a:xfrm>
          <a:prstGeom prst="rect">
            <a:avLst/>
          </a:prstGeom>
          <a:noFill/>
        </p:spPr>
        <p:txBody>
          <a:bodyPr wrap="square" lIns="91440" tIns="45720" rIns="91440" bIns="45720" anchor="t">
            <a:spAutoFit/>
          </a:bodyPr>
          <a:lstStyle/>
          <a:p>
            <a:pPr marR="57150">
              <a:spcBef>
                <a:spcPts val="0"/>
              </a:spcBef>
              <a:spcAft>
                <a:spcPts val="600"/>
              </a:spcAft>
              <a:defRPr/>
            </a:pPr>
            <a:r>
              <a:rPr lang="en-US" sz="1050" b="1" u="sng" dirty="0">
                <a:solidFill>
                  <a:srgbClr val="000000"/>
                </a:solidFill>
                <a:latin typeface="+mn-lt"/>
                <a:cs typeface="Calibri" panose="020F0502020204030204" pitchFamily="34" charset="0"/>
              </a:rPr>
              <a:t>AD Projects</a:t>
            </a:r>
            <a:r>
              <a:rPr lang="en-US" sz="900" b="1" dirty="0">
                <a:solidFill>
                  <a:srgbClr val="000000"/>
                </a:solidFill>
                <a:latin typeface="+mn-lt"/>
                <a:cs typeface="Calibri" panose="020F0502020204030204" pitchFamily="34" charset="0"/>
              </a:rPr>
              <a:t>: </a:t>
            </a:r>
          </a:p>
          <a:p>
            <a:pPr marR="57150">
              <a:spcBef>
                <a:spcPts val="0"/>
              </a:spcBef>
              <a:spcAft>
                <a:spcPts val="600"/>
              </a:spcAft>
              <a:defRPr/>
            </a:pPr>
            <a:r>
              <a:rPr lang="en-US" sz="1100" b="1" dirty="0">
                <a:solidFill>
                  <a:srgbClr val="000000"/>
                </a:solidFill>
                <a:latin typeface="+mn-lt"/>
                <a:cs typeface="Calibri" panose="020F0502020204030204" pitchFamily="34" charset="0"/>
              </a:rPr>
              <a:t>Door EOL Replacements – </a:t>
            </a:r>
            <a:r>
              <a:rPr lang="en-US" sz="1100" dirty="0">
                <a:solidFill>
                  <a:srgbClr val="000000"/>
                </a:solidFill>
                <a:latin typeface="+mn-lt"/>
                <a:cs typeface="Calibri" panose="020F0502020204030204" pitchFamily="34" charset="0"/>
              </a:rPr>
              <a:t>Requisition for 13 doors on the </a:t>
            </a:r>
            <a:r>
              <a:rPr lang="en-US" sz="1100" dirty="0" err="1">
                <a:solidFill>
                  <a:srgbClr val="000000"/>
                </a:solidFill>
                <a:latin typeface="+mn-lt"/>
                <a:cs typeface="Calibri" panose="020F0502020204030204" pitchFamily="34" charset="0"/>
              </a:rPr>
              <a:t>eol</a:t>
            </a:r>
            <a:r>
              <a:rPr lang="en-US" sz="1100" dirty="0">
                <a:solidFill>
                  <a:srgbClr val="000000"/>
                </a:solidFill>
                <a:latin typeface="+mn-lt"/>
                <a:cs typeface="Calibri" panose="020F0502020204030204" pitchFamily="34" charset="0"/>
              </a:rPr>
              <a:t> list is in progress. Plus 4 others on a fast track working with Scott on locations like SWA, ME7, &amp; AP0, MT Worm.</a:t>
            </a:r>
          </a:p>
          <a:p>
            <a:pPr marR="57150">
              <a:spcBef>
                <a:spcPts val="0"/>
              </a:spcBef>
              <a:spcAft>
                <a:spcPts val="600"/>
              </a:spcAft>
              <a:defRPr/>
            </a:pPr>
            <a:r>
              <a:rPr lang="en-US" sz="1100" b="1" dirty="0">
                <a:solidFill>
                  <a:srgbClr val="000000"/>
                </a:solidFill>
                <a:latin typeface="+mn-lt"/>
                <a:cs typeface="Calibri" panose="020F0502020204030204" pitchFamily="34" charset="0"/>
              </a:rPr>
              <a:t>Office Refurbishing </a:t>
            </a:r>
            <a:r>
              <a:rPr lang="en-US" sz="1100" dirty="0">
                <a:solidFill>
                  <a:srgbClr val="000000"/>
                </a:solidFill>
                <a:latin typeface="+mn-lt"/>
                <a:cs typeface="Calibri" panose="020F0502020204030204" pitchFamily="34" charset="0"/>
              </a:rPr>
              <a:t>– Working with Scott on priority of office batches, SOW for these are starting to be developed.</a:t>
            </a:r>
            <a:r>
              <a:rPr lang="en-US" sz="1100" dirty="0">
                <a:solidFill>
                  <a:srgbClr val="000000"/>
                </a:solidFill>
                <a:latin typeface="+mn-lt"/>
                <a:ea typeface="Times New Roman" panose="02020603050405020304" pitchFamily="18" charset="0"/>
                <a:cs typeface="Calibri" panose="020F0502020204030204" pitchFamily="34" charset="0"/>
              </a:rPr>
              <a:t> </a:t>
            </a:r>
          </a:p>
          <a:p>
            <a:pPr marR="57150">
              <a:spcBef>
                <a:spcPts val="0"/>
              </a:spcBef>
              <a:spcAft>
                <a:spcPts val="600"/>
              </a:spcAft>
              <a:defRPr/>
            </a:pPr>
            <a:r>
              <a:rPr lang="en-US" sz="1100" b="1" dirty="0">
                <a:solidFill>
                  <a:srgbClr val="000000"/>
                </a:solidFill>
                <a:latin typeface="+mn-lt"/>
                <a:cs typeface="Calibri" panose="020F0502020204030204" pitchFamily="34" charset="0"/>
              </a:rPr>
              <a:t>Exterior Ladder EOL replacements </a:t>
            </a:r>
            <a:r>
              <a:rPr lang="en-US" sz="1100" dirty="0">
                <a:solidFill>
                  <a:srgbClr val="000000"/>
                </a:solidFill>
                <a:latin typeface="+mn-lt"/>
                <a:cs typeface="Calibri" panose="020F0502020204030204" pitchFamily="34" charset="0"/>
              </a:rPr>
              <a:t>– Currently 24 ladders are targeted. SOW is being developed.</a:t>
            </a:r>
          </a:p>
          <a:p>
            <a:pPr marR="57150">
              <a:spcBef>
                <a:spcPts val="0"/>
              </a:spcBef>
              <a:spcAft>
                <a:spcPts val="600"/>
              </a:spcAft>
              <a:defRPr/>
            </a:pPr>
            <a:r>
              <a:rPr lang="en-US" sz="1100" b="1" dirty="0">
                <a:solidFill>
                  <a:srgbClr val="000000"/>
                </a:solidFill>
                <a:latin typeface="+mn-lt"/>
                <a:cs typeface="Calibri" panose="020F0502020204030204" pitchFamily="34" charset="0"/>
              </a:rPr>
              <a:t>Card Reader Installation </a:t>
            </a:r>
            <a:r>
              <a:rPr lang="en-US" sz="1100" dirty="0">
                <a:solidFill>
                  <a:srgbClr val="000000"/>
                </a:solidFill>
                <a:latin typeface="+mn-lt"/>
                <a:cs typeface="Calibri" panose="020F0502020204030204" pitchFamily="34" charset="0"/>
              </a:rPr>
              <a:t>– Transfer Gallery is next on the list. Awaiting Contractor scheduling.</a:t>
            </a: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Roof Repairs in progress: </a:t>
            </a:r>
            <a:r>
              <a:rPr lang="en-US" sz="1100" dirty="0">
                <a:solidFill>
                  <a:srgbClr val="000000"/>
                </a:solidFill>
                <a:latin typeface="+mn-lt"/>
                <a:ea typeface="Times New Roman" panose="02020603050405020304" pitchFamily="18" charset="0"/>
                <a:cs typeface="Calibri" panose="020F0502020204030204" pitchFamily="34" charset="0"/>
              </a:rPr>
              <a:t>MS6, MI-8, TG, MS4, and SWA. – Currently waiting on the new training requirements for contractors to get this service back in motion. </a:t>
            </a:r>
            <a:r>
              <a:rPr lang="en-US" sz="1100" i="1" dirty="0">
                <a:solidFill>
                  <a:srgbClr val="000000"/>
                </a:solidFill>
                <a:latin typeface="+mn-lt"/>
                <a:ea typeface="Times New Roman" panose="02020603050405020304" pitchFamily="18" charset="0"/>
                <a:cs typeface="Calibri" panose="020F0502020204030204" pitchFamily="34" charset="0"/>
              </a:rPr>
              <a:t>Plan is being worked as a work around</a:t>
            </a:r>
            <a:r>
              <a:rPr lang="en-US" sz="1100" dirty="0">
                <a:solidFill>
                  <a:srgbClr val="000000"/>
                </a:solidFill>
                <a:latin typeface="+mn-lt"/>
                <a:ea typeface="Times New Roman" panose="02020603050405020304" pitchFamily="18" charset="0"/>
                <a:cs typeface="Calibri" panose="020F0502020204030204" pitchFamily="34" charset="0"/>
              </a:rPr>
              <a:t>.</a:t>
            </a: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New Roofs</a:t>
            </a:r>
            <a:r>
              <a:rPr lang="en-US" sz="1100" dirty="0">
                <a:solidFill>
                  <a:srgbClr val="000000"/>
                </a:solidFill>
                <a:latin typeface="+mn-lt"/>
                <a:ea typeface="Times New Roman" panose="02020603050405020304" pitchFamily="18" charset="0"/>
                <a:cs typeface="Calibri" panose="020F0502020204030204" pitchFamily="34" charset="0"/>
              </a:rPr>
              <a:t> – HAB is next, completing Lab F. </a:t>
            </a:r>
          </a:p>
          <a:p>
            <a:pPr marL="171450" marR="57150" indent="-171450">
              <a:spcBef>
                <a:spcPts val="0"/>
              </a:spcBef>
              <a:spcAft>
                <a:spcPts val="600"/>
              </a:spcAft>
              <a:buFont typeface="Arial" panose="020B0604020202020204" pitchFamily="34" charset="0"/>
              <a:buChar char="•"/>
              <a:defRPr/>
            </a:pPr>
            <a:r>
              <a:rPr lang="en-US" sz="1100" dirty="0">
                <a:solidFill>
                  <a:srgbClr val="000000"/>
                </a:solidFill>
                <a:latin typeface="+mn-lt"/>
                <a:ea typeface="Times New Roman" panose="02020603050405020304" pitchFamily="18" charset="0"/>
                <a:cs typeface="Calibri" panose="020F0502020204030204" pitchFamily="34" charset="0"/>
              </a:rPr>
              <a:t>NWA roof tin work is almost complete. Hopefully next week completion.</a:t>
            </a:r>
          </a:p>
          <a:p>
            <a:pPr marL="171450" marR="57150" indent="-171450">
              <a:spcBef>
                <a:spcPts val="0"/>
              </a:spcBef>
              <a:spcAft>
                <a:spcPts val="600"/>
              </a:spcAft>
              <a:buFont typeface="Arial" panose="020B0604020202020204" pitchFamily="34" charset="0"/>
              <a:buChar char="•"/>
              <a:defRPr/>
            </a:pPr>
            <a:r>
              <a:rPr lang="en-US" sz="1100" dirty="0">
                <a:solidFill>
                  <a:srgbClr val="000000"/>
                </a:solidFill>
                <a:latin typeface="+mn-lt"/>
                <a:ea typeface="Times New Roman" panose="02020603050405020304" pitchFamily="18" charset="0"/>
                <a:cs typeface="Calibri" panose="020F0502020204030204" pitchFamily="34" charset="0"/>
              </a:rPr>
              <a:t>Started removing old antenna weighted mounts in preparation for the next batch of roofs to be completed. MI-60 is the first one. </a:t>
            </a: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Prairie Burns</a:t>
            </a:r>
            <a:r>
              <a:rPr lang="en-US" sz="1100" dirty="0">
                <a:solidFill>
                  <a:srgbClr val="000000"/>
                </a:solidFill>
                <a:latin typeface="+mn-lt"/>
                <a:ea typeface="Times New Roman" panose="02020603050405020304" pitchFamily="18" charset="0"/>
                <a:cs typeface="Calibri" panose="020F0502020204030204" pitchFamily="34" charset="0"/>
              </a:rPr>
              <a:t> – Prairie burns have started again.  There were 3 this past week.</a:t>
            </a:r>
          </a:p>
          <a:p>
            <a:pPr marR="57150">
              <a:spcBef>
                <a:spcPts val="0"/>
              </a:spcBef>
              <a:spcAft>
                <a:spcPts val="600"/>
              </a:spcAft>
              <a:defRPr/>
            </a:pPr>
            <a:endParaRPr lang="en-US" sz="900" dirty="0">
              <a:solidFill>
                <a:srgbClr val="000000"/>
              </a:solidFill>
              <a:latin typeface="+mn-lt"/>
              <a:ea typeface="Times New Roman" panose="02020603050405020304" pitchFamily="18" charset="0"/>
              <a:cs typeface="Calibri" panose="020F0502020204030204" pitchFamily="34" charset="0"/>
            </a:endParaRPr>
          </a:p>
          <a:p>
            <a:pPr marR="57150">
              <a:spcBef>
                <a:spcPts val="0"/>
              </a:spcBef>
              <a:spcAft>
                <a:spcPts val="600"/>
              </a:spcAft>
              <a:defRPr/>
            </a:pPr>
            <a:endParaRPr lang="en-US" sz="900" dirty="0">
              <a:solidFill>
                <a:srgbClr val="000000"/>
              </a:solidFill>
              <a:latin typeface="+mn-lt"/>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250327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8415E1-6485-BDBF-C755-9AB106B7CA85}"/>
              </a:ext>
            </a:extLst>
          </p:cNvPr>
          <p:cNvPicPr>
            <a:picLocks noChangeAspect="1"/>
          </p:cNvPicPr>
          <p:nvPr/>
        </p:nvPicPr>
        <p:blipFill>
          <a:blip r:embed="rId3"/>
          <a:stretch>
            <a:fillRect/>
          </a:stretch>
        </p:blipFill>
        <p:spPr>
          <a:xfrm>
            <a:off x="6289589" y="0"/>
            <a:ext cx="2852956" cy="5143500"/>
          </a:xfrm>
          <a:prstGeom prst="rect">
            <a:avLst/>
          </a:prstGeom>
          <a:gradFill>
            <a:gsLst>
              <a:gs pos="34000">
                <a:schemeClr val="bg1"/>
              </a:gs>
              <a:gs pos="100000">
                <a:schemeClr val="bg1">
                  <a:alpha val="0"/>
                </a:schemeClr>
              </a:gs>
            </a:gsLst>
            <a:lin ang="0" scaled="1"/>
          </a:gradFill>
          <a:ln>
            <a:noFill/>
          </a:ln>
          <a:effectLst/>
        </p:spPr>
      </p:pic>
      <p:sp>
        <p:nvSpPr>
          <p:cNvPr id="4" name="Rectangle 3">
            <a:extLst>
              <a:ext uri="{FF2B5EF4-FFF2-40B4-BE49-F238E27FC236}">
                <a16:creationId xmlns:a16="http://schemas.microsoft.com/office/drawing/2014/main" id="{A4C171C3-6677-2E5B-8E79-C5E0910A3003}"/>
              </a:ext>
            </a:extLst>
          </p:cNvPr>
          <p:cNvSpPr/>
          <p:nvPr/>
        </p:nvSpPr>
        <p:spPr>
          <a:xfrm rot="10800000">
            <a:off x="0" y="0"/>
            <a:ext cx="5835112" cy="5134706"/>
          </a:xfrm>
          <a:prstGeom prst="rect">
            <a:avLst/>
          </a:prstGeom>
          <a:gradFill flip="none" rotWithShape="1">
            <a:gsLst>
              <a:gs pos="63000">
                <a:schemeClr val="bg1"/>
              </a:gs>
              <a:gs pos="100000">
                <a:schemeClr val="bg1">
                  <a:alpha val="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92E8716-3124-4318-B6BA-AECE7A64679D}"/>
              </a:ext>
            </a:extLst>
          </p:cNvPr>
          <p:cNvSpPr txBox="1"/>
          <p:nvPr/>
        </p:nvSpPr>
        <p:spPr>
          <a:xfrm>
            <a:off x="1455" y="427649"/>
            <a:ext cx="4988555" cy="400110"/>
          </a:xfrm>
          <a:prstGeom prst="rect">
            <a:avLst/>
          </a:prstGeom>
          <a:solidFill>
            <a:schemeClr val="accent4"/>
          </a:solidFill>
          <a:ln>
            <a:solidFill>
              <a:schemeClr val="accent4"/>
            </a:solidFill>
          </a:ln>
          <a:effectLst>
            <a:outerShdw blurRad="50800" dist="38100" dir="5400000" algn="t" rotWithShape="0">
              <a:prstClr val="black">
                <a:alpha val="40000"/>
              </a:prstClr>
            </a:outerShdw>
          </a:effectLst>
        </p:spPr>
        <p:txBody>
          <a:bodyPr wrap="square" rtlCol="0">
            <a:spAutoFit/>
          </a:bodyPr>
          <a:lstStyle/>
          <a:p>
            <a:pPr algn="r" defTabSz="685800" fontAlgn="auto">
              <a:spcBef>
                <a:spcPts val="750"/>
              </a:spcBef>
              <a:spcAft>
                <a:spcPts val="0"/>
              </a:spcAft>
            </a:pPr>
            <a:r>
              <a:rPr lang="en-US" sz="2000" b="1" dirty="0">
                <a:solidFill>
                  <a:schemeClr val="bg1"/>
                </a:solidFill>
              </a:rPr>
              <a:t>Active Projects and Contractors on Site</a:t>
            </a:r>
          </a:p>
        </p:txBody>
      </p:sp>
      <p:sp>
        <p:nvSpPr>
          <p:cNvPr id="12" name="Slide Number Placeholder 11">
            <a:extLst>
              <a:ext uri="{FF2B5EF4-FFF2-40B4-BE49-F238E27FC236}">
                <a16:creationId xmlns:a16="http://schemas.microsoft.com/office/drawing/2014/main" id="{4759ECA2-7031-6B2F-37A3-14C905F5C06A}"/>
              </a:ext>
            </a:extLst>
          </p:cNvPr>
          <p:cNvSpPr>
            <a:spLocks noGrp="1"/>
          </p:cNvSpPr>
          <p:nvPr>
            <p:ph type="sldNum" sz="quarter" idx="12"/>
          </p:nvPr>
        </p:nvSpPr>
        <p:spPr/>
        <p:txBody>
          <a:bodyPr/>
          <a:lstStyle/>
          <a:p>
            <a:fld id="{773D2927-E60A-154D-AE4C-9C9B1BCDDFC0}" type="slidenum">
              <a:rPr lang="en-US" smtClean="0"/>
              <a:pPr/>
              <a:t>5</a:t>
            </a:fld>
            <a:endParaRPr lang="en-US"/>
          </a:p>
        </p:txBody>
      </p:sp>
      <p:sp>
        <p:nvSpPr>
          <p:cNvPr id="2" name="Rectangle 1">
            <a:extLst>
              <a:ext uri="{FF2B5EF4-FFF2-40B4-BE49-F238E27FC236}">
                <a16:creationId xmlns:a16="http://schemas.microsoft.com/office/drawing/2014/main" id="{843CB95C-14C4-9587-3775-99A7FEA7DC92}"/>
              </a:ext>
            </a:extLst>
          </p:cNvPr>
          <p:cNvSpPr/>
          <p:nvPr/>
        </p:nvSpPr>
        <p:spPr>
          <a:xfrm>
            <a:off x="395207" y="999641"/>
            <a:ext cx="5835112" cy="4056484"/>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6" name="Rectangle 5">
            <a:extLst>
              <a:ext uri="{FF2B5EF4-FFF2-40B4-BE49-F238E27FC236}">
                <a16:creationId xmlns:a16="http://schemas.microsoft.com/office/drawing/2014/main" id="{96CE5838-6B63-0A40-02FB-52716455BDEE}"/>
              </a:ext>
            </a:extLst>
          </p:cNvPr>
          <p:cNvSpPr/>
          <p:nvPr/>
        </p:nvSpPr>
        <p:spPr>
          <a:xfrm>
            <a:off x="557805" y="1129416"/>
            <a:ext cx="4655091" cy="3054682"/>
          </a:xfrm>
          <a:prstGeom prst="rect">
            <a:avLst/>
          </a:prstGeom>
          <a:noFill/>
        </p:spPr>
        <p:txBody>
          <a:bodyPr wrap="square" lIns="91440" tIns="45720" rIns="91440" bIns="45720" anchor="t">
            <a:spAutoFit/>
          </a:bodyPr>
          <a:lstStyle/>
          <a:p>
            <a:pPr marR="57150">
              <a:spcBef>
                <a:spcPts val="0"/>
              </a:spcBef>
              <a:spcAft>
                <a:spcPts val="600"/>
              </a:spcAft>
              <a:defRPr/>
            </a:pPr>
            <a:r>
              <a:rPr lang="en-US" sz="1050" b="1" u="sng" dirty="0">
                <a:solidFill>
                  <a:srgbClr val="000000"/>
                </a:solidFill>
                <a:latin typeface="+mn-lt"/>
                <a:cs typeface="Calibri" panose="020F0502020204030204" pitchFamily="34" charset="0"/>
              </a:rPr>
              <a:t>AD Projects</a:t>
            </a:r>
            <a:r>
              <a:rPr lang="en-US" sz="900" b="1" dirty="0">
                <a:solidFill>
                  <a:srgbClr val="000000"/>
                </a:solidFill>
                <a:latin typeface="+mn-lt"/>
                <a:cs typeface="Calibri" panose="020F0502020204030204" pitchFamily="34" charset="0"/>
              </a:rPr>
              <a:t>: </a:t>
            </a: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Potential next Projects</a:t>
            </a:r>
            <a:r>
              <a:rPr lang="en-US" sz="1100" dirty="0">
                <a:solidFill>
                  <a:srgbClr val="000000"/>
                </a:solidFill>
                <a:latin typeface="+mn-lt"/>
                <a:ea typeface="Times New Roman" panose="02020603050405020304" pitchFamily="18" charset="0"/>
                <a:cs typeface="Calibri" panose="020F0502020204030204" pitchFamily="34" charset="0"/>
              </a:rPr>
              <a:t> – APOTH Door &amp; Frame Replacement (waiting on quote), A0 cleanroom sanitary line replacement (performed walkdown and waiting on quote), MI Building Concrete Coatings, C0 Service Building (in beginning phase). – No Change</a:t>
            </a: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Metal Roof Coatings </a:t>
            </a:r>
            <a:r>
              <a:rPr lang="en-US" sz="1100" dirty="0">
                <a:solidFill>
                  <a:srgbClr val="000000"/>
                </a:solidFill>
                <a:latin typeface="+mn-lt"/>
                <a:ea typeface="Times New Roman" panose="02020603050405020304" pitchFamily="18" charset="0"/>
                <a:cs typeface="Calibri" panose="020F0502020204030204" pitchFamily="34" charset="0"/>
              </a:rPr>
              <a:t>– SOW of work is being developed, project will have to go out to bid due to size.</a:t>
            </a:r>
            <a:endParaRPr lang="en-US" sz="1100" dirty="0">
              <a:solidFill>
                <a:srgbClr val="000000"/>
              </a:solidFill>
              <a:latin typeface="+mn-lt"/>
              <a:cs typeface="Calibri" panose="020F0502020204030204" pitchFamily="34" charset="0"/>
            </a:endParaRP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Lighting Work/Upgrades </a:t>
            </a:r>
            <a:r>
              <a:rPr lang="en-US" sz="1100" dirty="0">
                <a:solidFill>
                  <a:srgbClr val="000000"/>
                </a:solidFill>
                <a:latin typeface="+mn-lt"/>
                <a:ea typeface="Times New Roman" panose="02020603050405020304" pitchFamily="18" charset="0"/>
                <a:cs typeface="Calibri" panose="020F0502020204030204" pitchFamily="34" charset="0"/>
              </a:rPr>
              <a:t>– A-0 is almost done except for a change order.  NML &amp; CMTF has started and the crane operator situation is almost resolved.  </a:t>
            </a: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Foundation Leaks </a:t>
            </a:r>
            <a:r>
              <a:rPr lang="en-US" sz="1100" dirty="0">
                <a:solidFill>
                  <a:srgbClr val="000000"/>
                </a:solidFill>
                <a:latin typeface="+mn-lt"/>
                <a:ea typeface="Times New Roman" panose="02020603050405020304" pitchFamily="18" charset="0"/>
                <a:cs typeface="Calibri" panose="020F0502020204030204" pitchFamily="34" charset="0"/>
              </a:rPr>
              <a:t>– MT6 –Had a walkthrough with the contractor for epoxy work, will push forward with Req, still in progress.</a:t>
            </a:r>
          </a:p>
          <a:p>
            <a:pPr marR="57150">
              <a:spcBef>
                <a:spcPts val="0"/>
              </a:spcBef>
              <a:spcAft>
                <a:spcPts val="600"/>
              </a:spcAft>
              <a:defRPr/>
            </a:pPr>
            <a:r>
              <a:rPr lang="en-US" sz="1100" b="1" dirty="0">
                <a:solidFill>
                  <a:srgbClr val="000000"/>
                </a:solidFill>
                <a:latin typeface="+mn-lt"/>
                <a:ea typeface="Times New Roman" panose="02020603050405020304" pitchFamily="18" charset="0"/>
                <a:cs typeface="Calibri" panose="020F0502020204030204" pitchFamily="34" charset="0"/>
              </a:rPr>
              <a:t>Anchor Inspections </a:t>
            </a:r>
            <a:r>
              <a:rPr lang="en-US" sz="1100" dirty="0">
                <a:solidFill>
                  <a:srgbClr val="000000"/>
                </a:solidFill>
                <a:latin typeface="+mn-lt"/>
                <a:ea typeface="Times New Roman" panose="02020603050405020304" pitchFamily="18" charset="0"/>
                <a:cs typeface="Calibri" panose="020F0502020204030204" pitchFamily="34" charset="0"/>
              </a:rPr>
              <a:t>– Contractor, Premier, has been brought on board as an inspection service through Safety.</a:t>
            </a:r>
          </a:p>
          <a:p>
            <a:pPr marR="57150">
              <a:spcBef>
                <a:spcPts val="0"/>
              </a:spcBef>
              <a:spcAft>
                <a:spcPts val="600"/>
              </a:spcAft>
              <a:defRPr/>
            </a:pPr>
            <a:endParaRPr lang="en-US" sz="900" dirty="0">
              <a:solidFill>
                <a:srgbClr val="000000"/>
              </a:solidFill>
              <a:latin typeface="+mn-lt"/>
              <a:cs typeface="Calibri" panose="020F0502020204030204" pitchFamily="34" charset="0"/>
            </a:endParaRPr>
          </a:p>
        </p:txBody>
      </p:sp>
    </p:spTree>
    <p:extLst>
      <p:ext uri="{BB962C8B-B14F-4D97-AF65-F5344CB8AC3E}">
        <p14:creationId xmlns:p14="http://schemas.microsoft.com/office/powerpoint/2010/main" val="2930226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 Clipping">
            <a:extLst>
              <a:ext uri="{FF2B5EF4-FFF2-40B4-BE49-F238E27FC236}">
                <a16:creationId xmlns:a16="http://schemas.microsoft.com/office/drawing/2014/main" id="{EDFF58EE-F042-43FC-9514-DC4C60AD43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3804"/>
            <a:ext cx="6715125" cy="5227304"/>
          </a:xfrm>
          <a:prstGeom prst="rect">
            <a:avLst/>
          </a:prstGeom>
        </p:spPr>
      </p:pic>
      <p:sp>
        <p:nvSpPr>
          <p:cNvPr id="12" name="Rectangle 11">
            <a:extLst>
              <a:ext uri="{FF2B5EF4-FFF2-40B4-BE49-F238E27FC236}">
                <a16:creationId xmlns:a16="http://schemas.microsoft.com/office/drawing/2014/main" id="{359D8A12-C5A7-408E-B368-A58E2A9F3A6B}"/>
              </a:ext>
            </a:extLst>
          </p:cNvPr>
          <p:cNvSpPr/>
          <p:nvPr/>
        </p:nvSpPr>
        <p:spPr>
          <a:xfrm rot="10800000">
            <a:off x="2279369" y="-83803"/>
            <a:ext cx="6780658" cy="5227303"/>
          </a:xfrm>
          <a:prstGeom prst="rect">
            <a:avLst/>
          </a:prstGeom>
          <a:gradFill flip="none" rotWithShape="1">
            <a:gsLst>
              <a:gs pos="34000">
                <a:schemeClr val="bg1"/>
              </a:gs>
              <a:gs pos="100000">
                <a:schemeClr val="bg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905E434-43C3-4581-A82A-270EDC9A11D5}"/>
              </a:ext>
            </a:extLst>
          </p:cNvPr>
          <p:cNvSpPr txBox="1"/>
          <p:nvPr/>
        </p:nvSpPr>
        <p:spPr>
          <a:xfrm>
            <a:off x="-117" y="334589"/>
            <a:ext cx="4477988" cy="400110"/>
          </a:xfrm>
          <a:prstGeom prst="rect">
            <a:avLst/>
          </a:prstGeom>
          <a:solidFill>
            <a:schemeClr val="accent3"/>
          </a:solidFill>
          <a:ln>
            <a:solidFill>
              <a:schemeClr val="accent3"/>
            </a:solidFill>
          </a:ln>
          <a:effectLst>
            <a:outerShdw blurRad="50800" dist="38100" dir="5400000" algn="t" rotWithShape="0">
              <a:prstClr val="black">
                <a:alpha val="40000"/>
              </a:prstClr>
            </a:outerShdw>
          </a:effectLst>
        </p:spPr>
        <p:txBody>
          <a:bodyPr wrap="square" rtlCol="0">
            <a:spAutoFit/>
          </a:bodyPr>
          <a:lstStyle/>
          <a:p>
            <a:pPr algn="r" defTabSz="685800" fontAlgn="auto">
              <a:spcBef>
                <a:spcPts val="750"/>
              </a:spcBef>
              <a:spcAft>
                <a:spcPts val="0"/>
              </a:spcAft>
            </a:pPr>
            <a:r>
              <a:rPr lang="en-US" sz="2000" b="1" dirty="0">
                <a:solidFill>
                  <a:schemeClr val="bg1"/>
                </a:solidFill>
              </a:rPr>
              <a:t>Mechanical and Utility Outages</a:t>
            </a:r>
          </a:p>
        </p:txBody>
      </p:sp>
      <p:sp>
        <p:nvSpPr>
          <p:cNvPr id="14" name="object 2">
            <a:extLst>
              <a:ext uri="{FF2B5EF4-FFF2-40B4-BE49-F238E27FC236}">
                <a16:creationId xmlns:a16="http://schemas.microsoft.com/office/drawing/2014/main" id="{E9D5E7EA-A5E4-44B4-8D0A-48F4CD10F218}"/>
              </a:ext>
            </a:extLst>
          </p:cNvPr>
          <p:cNvSpPr txBox="1"/>
          <p:nvPr/>
        </p:nvSpPr>
        <p:spPr>
          <a:xfrm>
            <a:off x="6471138" y="827759"/>
            <a:ext cx="2589006" cy="4144291"/>
          </a:xfrm>
          <a:prstGeom prst="rect">
            <a:avLst/>
          </a:prstGeom>
        </p:spPr>
        <p:txBody>
          <a:bodyPr vert="horz" wrap="square" lIns="0" tIns="95885" rIns="0" bIns="0" rtlCol="0" anchor="t">
            <a:noAutofit/>
          </a:bodyPr>
          <a:lstStyle/>
          <a:p>
            <a:pPr marL="402590" indent="-171450">
              <a:lnSpc>
                <a:spcPct val="100000"/>
              </a:lnSpc>
              <a:spcBef>
                <a:spcPts val="10"/>
              </a:spcBef>
              <a:spcAft>
                <a:spcPts val="600"/>
              </a:spcAft>
              <a:buFont typeface="Arial" panose="020B0604020202020204" pitchFamily="34" charset="0"/>
              <a:buChar char="•"/>
            </a:pPr>
            <a:endParaRPr lang="en-US" sz="1600" spc="15">
              <a:solidFill>
                <a:schemeClr val="accent6"/>
              </a:solidFill>
              <a:latin typeface="Century Gothic"/>
              <a:cs typeface="Century Gothic"/>
            </a:endParaRPr>
          </a:p>
        </p:txBody>
      </p:sp>
      <p:pic>
        <p:nvPicPr>
          <p:cNvPr id="2" name="Picture 2">
            <a:extLst>
              <a:ext uri="{FF2B5EF4-FFF2-40B4-BE49-F238E27FC236}">
                <a16:creationId xmlns:a16="http://schemas.microsoft.com/office/drawing/2014/main" id="{BFDFC012-F1DE-3AE0-DAAB-35485CDE28C1}"/>
              </a:ext>
            </a:extLst>
          </p:cNvPr>
          <p:cNvPicPr>
            <a:picLocks noChangeAspect="1"/>
          </p:cNvPicPr>
          <p:nvPr/>
        </p:nvPicPr>
        <p:blipFill>
          <a:blip r:embed="rId4"/>
          <a:stretch>
            <a:fillRect/>
          </a:stretch>
        </p:blipFill>
        <p:spPr>
          <a:xfrm>
            <a:off x="4736770" y="4189138"/>
            <a:ext cx="4175661" cy="773144"/>
          </a:xfrm>
          <a:prstGeom prst="rect">
            <a:avLst/>
          </a:prstGeom>
        </p:spPr>
      </p:pic>
      <p:sp>
        <p:nvSpPr>
          <p:cNvPr id="3" name="Slide Number Placeholder 2">
            <a:extLst>
              <a:ext uri="{FF2B5EF4-FFF2-40B4-BE49-F238E27FC236}">
                <a16:creationId xmlns:a16="http://schemas.microsoft.com/office/drawing/2014/main" id="{1840035A-28B7-B277-3692-E4D97C927F1E}"/>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a:p>
        </p:txBody>
      </p:sp>
      <p:sp>
        <p:nvSpPr>
          <p:cNvPr id="6" name="Rectangle 5">
            <a:extLst>
              <a:ext uri="{FF2B5EF4-FFF2-40B4-BE49-F238E27FC236}">
                <a16:creationId xmlns:a16="http://schemas.microsoft.com/office/drawing/2014/main" id="{F544CC43-E082-CABA-8FB6-0E00D011A2DF}"/>
              </a:ext>
            </a:extLst>
          </p:cNvPr>
          <p:cNvSpPr/>
          <p:nvPr/>
        </p:nvSpPr>
        <p:spPr>
          <a:xfrm>
            <a:off x="5149628" y="386056"/>
            <a:ext cx="3215225" cy="1064483"/>
          </a:xfrm>
          <a:prstGeom prst="rect">
            <a:avLst/>
          </a:prstGeom>
          <a:solidFill>
            <a:schemeClr val="bg1">
              <a:alpha val="5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8" name="Rectangle 7">
            <a:extLst>
              <a:ext uri="{FF2B5EF4-FFF2-40B4-BE49-F238E27FC236}">
                <a16:creationId xmlns:a16="http://schemas.microsoft.com/office/drawing/2014/main" id="{1949580C-2D11-41F0-49CD-4D6A17D32E7D}"/>
              </a:ext>
            </a:extLst>
          </p:cNvPr>
          <p:cNvSpPr/>
          <p:nvPr/>
        </p:nvSpPr>
        <p:spPr>
          <a:xfrm>
            <a:off x="5471147" y="520601"/>
            <a:ext cx="2487954" cy="1015663"/>
          </a:xfrm>
          <a:prstGeom prst="rect">
            <a:avLst/>
          </a:prstGeom>
          <a:noFill/>
        </p:spPr>
        <p:txBody>
          <a:bodyPr wrap="square" lIns="91440" tIns="45720" rIns="91440" bIns="45720" anchor="t">
            <a:spAutoFit/>
          </a:bodyPr>
          <a:lstStyle/>
          <a:p>
            <a:pPr marR="57150">
              <a:spcBef>
                <a:spcPts val="0"/>
              </a:spcBef>
              <a:spcAft>
                <a:spcPts val="600"/>
              </a:spcAft>
              <a:defRPr/>
            </a:pPr>
            <a:r>
              <a:rPr lang="en-US" sz="900" b="1" dirty="0">
                <a:solidFill>
                  <a:srgbClr val="000000"/>
                </a:solidFill>
                <a:latin typeface="+mn-lt"/>
                <a:ea typeface="Times New Roman" panose="02020603050405020304" pitchFamily="18" charset="0"/>
                <a:cs typeface="Calibri" panose="020F0502020204030204" pitchFamily="34" charset="0"/>
              </a:rPr>
              <a:t>Planned Power Outages </a:t>
            </a:r>
          </a:p>
          <a:p>
            <a:pPr marL="171450" marR="57150" indent="-171450">
              <a:spcBef>
                <a:spcPts val="0"/>
              </a:spcBef>
              <a:spcAft>
                <a:spcPts val="600"/>
              </a:spcAft>
              <a:buFont typeface="Arial" panose="020B0604020202020204" pitchFamily="34" charset="0"/>
              <a:buChar char="•"/>
              <a:defRPr/>
            </a:pPr>
            <a:r>
              <a:rPr lang="en-US" sz="900" dirty="0">
                <a:solidFill>
                  <a:srgbClr val="000000"/>
                </a:solidFill>
                <a:latin typeface="+mn-lt"/>
                <a:ea typeface="Times New Roman" panose="02020603050405020304" pitchFamily="18" charset="0"/>
                <a:cs typeface="Calibri" panose="020F0502020204030204" pitchFamily="34" charset="0"/>
              </a:rPr>
              <a:t>Current Outage Schedule is populated.</a:t>
            </a:r>
          </a:p>
          <a:p>
            <a:pPr marL="171450" marR="57150" indent="-171450">
              <a:spcBef>
                <a:spcPts val="0"/>
              </a:spcBef>
              <a:spcAft>
                <a:spcPts val="600"/>
              </a:spcAft>
              <a:buFont typeface="Arial" panose="020B0604020202020204" pitchFamily="34" charset="0"/>
              <a:buChar char="•"/>
              <a:defRPr/>
            </a:pPr>
            <a:r>
              <a:rPr lang="en-US" sz="900" dirty="0">
                <a:solidFill>
                  <a:srgbClr val="000000"/>
                </a:solidFill>
                <a:latin typeface="+mn-lt"/>
                <a:ea typeface="Times New Roman" panose="02020603050405020304" pitchFamily="18" charset="0"/>
                <a:cs typeface="Calibri" panose="020F0502020204030204" pitchFamily="34" charset="0"/>
              </a:rPr>
              <a:t>Shutdowns are scheduled to begin in May.</a:t>
            </a:r>
          </a:p>
          <a:p>
            <a:pPr marR="57150">
              <a:spcBef>
                <a:spcPts val="0"/>
              </a:spcBef>
              <a:spcAft>
                <a:spcPts val="600"/>
              </a:spcAft>
              <a:defRPr/>
            </a:pPr>
            <a:endParaRPr lang="en-US" sz="900" dirty="0">
              <a:solidFill>
                <a:srgbClr val="000000"/>
              </a:solidFill>
              <a:latin typeface="+mn-lt"/>
              <a:ea typeface="Times New Roman" panose="02020603050405020304" pitchFamily="18" charset="0"/>
              <a:cs typeface="Calibri" panose="020F0502020204030204" pitchFamily="34" charset="0"/>
            </a:endParaRPr>
          </a:p>
        </p:txBody>
      </p:sp>
      <p:pic>
        <p:nvPicPr>
          <p:cNvPr id="11" name="Picture 10">
            <a:extLst>
              <a:ext uri="{FF2B5EF4-FFF2-40B4-BE49-F238E27FC236}">
                <a16:creationId xmlns:a16="http://schemas.microsoft.com/office/drawing/2014/main" id="{9047CD9F-35A4-AB46-E01B-27E6B2C4A92F}"/>
              </a:ext>
            </a:extLst>
          </p:cNvPr>
          <p:cNvPicPr>
            <a:picLocks noChangeAspect="1"/>
          </p:cNvPicPr>
          <p:nvPr/>
        </p:nvPicPr>
        <p:blipFill>
          <a:blip r:embed="rId5"/>
          <a:stretch>
            <a:fillRect/>
          </a:stretch>
        </p:blipFill>
        <p:spPr>
          <a:xfrm>
            <a:off x="0" y="1536264"/>
            <a:ext cx="9144000" cy="2481423"/>
          </a:xfrm>
          <a:prstGeom prst="rect">
            <a:avLst/>
          </a:prstGeom>
        </p:spPr>
      </p:pic>
    </p:spTree>
    <p:extLst>
      <p:ext uri="{BB962C8B-B14F-4D97-AF65-F5344CB8AC3E}">
        <p14:creationId xmlns:p14="http://schemas.microsoft.com/office/powerpoint/2010/main" val="3784689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C83764E-E337-42DB-93FC-6FEB65E2EB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23" b="3495"/>
          <a:stretch/>
        </p:blipFill>
        <p:spPr bwMode="auto">
          <a:xfrm>
            <a:off x="1917832" y="0"/>
            <a:ext cx="7229475" cy="513470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59D8A12-C5A7-408E-B368-A58E2A9F3A6B}"/>
              </a:ext>
            </a:extLst>
          </p:cNvPr>
          <p:cNvSpPr/>
          <p:nvPr/>
        </p:nvSpPr>
        <p:spPr>
          <a:xfrm rot="10800000">
            <a:off x="-26378" y="3"/>
            <a:ext cx="5451232" cy="5134706"/>
          </a:xfrm>
          <a:prstGeom prst="rect">
            <a:avLst/>
          </a:prstGeom>
          <a:gradFill flip="none" rotWithShape="1">
            <a:gsLst>
              <a:gs pos="63000">
                <a:schemeClr val="bg1"/>
              </a:gs>
              <a:gs pos="100000">
                <a:schemeClr val="bg1">
                  <a:alpha val="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905E434-43C3-4581-A82A-270EDC9A11D5}"/>
              </a:ext>
            </a:extLst>
          </p:cNvPr>
          <p:cNvSpPr txBox="1"/>
          <p:nvPr/>
        </p:nvSpPr>
        <p:spPr>
          <a:xfrm>
            <a:off x="1455" y="427649"/>
            <a:ext cx="4988555" cy="400110"/>
          </a:xfrm>
          <a:prstGeom prst="rect">
            <a:avLst/>
          </a:prstGeom>
          <a:solidFill>
            <a:schemeClr val="accent6"/>
          </a:solidFill>
          <a:ln>
            <a:solidFill>
              <a:schemeClr val="accent6"/>
            </a:solidFill>
          </a:ln>
          <a:effectLst>
            <a:outerShdw blurRad="50800" dist="38100" dir="5400000" algn="t" rotWithShape="0">
              <a:prstClr val="black">
                <a:alpha val="40000"/>
              </a:prstClr>
            </a:outerShdw>
          </a:effectLst>
        </p:spPr>
        <p:txBody>
          <a:bodyPr wrap="square" rtlCol="0">
            <a:spAutoFit/>
          </a:bodyPr>
          <a:lstStyle/>
          <a:p>
            <a:pPr algn="r" defTabSz="685800" fontAlgn="auto">
              <a:spcBef>
                <a:spcPts val="750"/>
              </a:spcBef>
              <a:spcAft>
                <a:spcPts val="0"/>
              </a:spcAft>
            </a:pPr>
            <a:r>
              <a:rPr lang="en-US" sz="2000" b="1" dirty="0">
                <a:solidFill>
                  <a:schemeClr val="bg1"/>
                </a:solidFill>
              </a:rPr>
              <a:t>Road Closures</a:t>
            </a:r>
          </a:p>
        </p:txBody>
      </p:sp>
      <p:sp>
        <p:nvSpPr>
          <p:cNvPr id="2" name="Slide Number Placeholder 1">
            <a:extLst>
              <a:ext uri="{FF2B5EF4-FFF2-40B4-BE49-F238E27FC236}">
                <a16:creationId xmlns:a16="http://schemas.microsoft.com/office/drawing/2014/main" id="{BEF47D79-C7A8-79EE-7452-84FF1B5D5D1A}"/>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a:p>
        </p:txBody>
      </p:sp>
      <p:sp>
        <p:nvSpPr>
          <p:cNvPr id="3" name="Rectangle 2">
            <a:extLst>
              <a:ext uri="{FF2B5EF4-FFF2-40B4-BE49-F238E27FC236}">
                <a16:creationId xmlns:a16="http://schemas.microsoft.com/office/drawing/2014/main" id="{BE676BBE-7298-F4DD-ADA7-244E9BBC3044}"/>
              </a:ext>
            </a:extLst>
          </p:cNvPr>
          <p:cNvSpPr/>
          <p:nvPr/>
        </p:nvSpPr>
        <p:spPr>
          <a:xfrm>
            <a:off x="222250" y="1157125"/>
            <a:ext cx="2544464" cy="1061829"/>
          </a:xfrm>
          <a:prstGeom prst="rect">
            <a:avLst/>
          </a:prstGeom>
          <a:noFill/>
        </p:spPr>
        <p:txBody>
          <a:bodyPr wrap="square" lIns="91440" tIns="45720" rIns="91440" bIns="45720" anchor="t">
            <a:spAutoFit/>
          </a:bodyPr>
          <a:lstStyle/>
          <a:p>
            <a:pPr marL="171450" indent="-171450" defTabSz="457189">
              <a:spcBef>
                <a:spcPts val="0"/>
              </a:spcBef>
              <a:spcAft>
                <a:spcPts val="0"/>
              </a:spcAft>
              <a:buFont typeface="Arial,Sans-Serif" panose="020B0604020202020204" pitchFamily="34" charset="0"/>
              <a:buChar char="•"/>
              <a:defRPr/>
            </a:pPr>
            <a:r>
              <a:rPr lang="en-US" sz="900" dirty="0">
                <a:solidFill>
                  <a:srgbClr val="000000"/>
                </a:solidFill>
                <a:latin typeface="Calibri Light"/>
                <a:cs typeface="Arial"/>
              </a:rPr>
              <a:t>Closures from Fermilab today or R&amp;G site</a:t>
            </a:r>
          </a:p>
          <a:p>
            <a:pPr marL="171450" indent="-171450" defTabSz="457189">
              <a:spcBef>
                <a:spcPts val="0"/>
              </a:spcBef>
              <a:spcAft>
                <a:spcPts val="0"/>
              </a:spcAft>
              <a:buFont typeface="Arial,Sans-Serif" panose="020B0604020202020204" pitchFamily="34" charset="0"/>
              <a:buChar char="•"/>
              <a:defRPr/>
            </a:pPr>
            <a:endParaRPr lang="en-US" sz="900" dirty="0">
              <a:solidFill>
                <a:srgbClr val="000000"/>
              </a:solidFill>
              <a:latin typeface="Calibri Light"/>
              <a:cs typeface="Arial"/>
            </a:endParaRPr>
          </a:p>
          <a:p>
            <a:pPr marL="628650" lvl="1" indent="-171450" defTabSz="457189">
              <a:spcBef>
                <a:spcPts val="0"/>
              </a:spcBef>
              <a:spcAft>
                <a:spcPts val="0"/>
              </a:spcAft>
              <a:buFont typeface="Arial,Sans-Serif" panose="020B0604020202020204" pitchFamily="34" charset="0"/>
              <a:buChar char="•"/>
              <a:defRPr/>
            </a:pPr>
            <a:r>
              <a:rPr lang="en-US" sz="900" dirty="0">
                <a:solidFill>
                  <a:srgbClr val="000000"/>
                </a:solidFill>
                <a:latin typeface="Calibri Light"/>
                <a:cs typeface="Arial"/>
              </a:rPr>
              <a:t>Lab closures</a:t>
            </a:r>
          </a:p>
          <a:p>
            <a:pPr marL="171450" indent="-171450" defTabSz="457189">
              <a:spcBef>
                <a:spcPts val="0"/>
              </a:spcBef>
              <a:spcAft>
                <a:spcPts val="0"/>
              </a:spcAft>
              <a:buFont typeface="Arial,Sans-Serif" panose="020B0604020202020204" pitchFamily="34" charset="0"/>
              <a:buChar char="•"/>
              <a:defRPr/>
            </a:pPr>
            <a:endParaRPr lang="en-US" sz="900" dirty="0">
              <a:solidFill>
                <a:srgbClr val="000000"/>
              </a:solidFill>
              <a:latin typeface="Calibri Light"/>
              <a:cs typeface="Arial"/>
            </a:endParaRPr>
          </a:p>
          <a:p>
            <a:pPr marL="171450" indent="-171450" defTabSz="457189">
              <a:spcBef>
                <a:spcPts val="0"/>
              </a:spcBef>
              <a:spcAft>
                <a:spcPts val="0"/>
              </a:spcAft>
              <a:buFont typeface="Arial,Sans-Serif" panose="020B0604020202020204" pitchFamily="34" charset="0"/>
              <a:buChar char="•"/>
              <a:defRPr/>
            </a:pPr>
            <a:endParaRPr lang="en-US" sz="900" dirty="0">
              <a:solidFill>
                <a:srgbClr val="000000"/>
              </a:solidFill>
              <a:latin typeface="Calibri Light"/>
              <a:cs typeface="Arial"/>
            </a:endParaRPr>
          </a:p>
          <a:p>
            <a:pPr marL="628650" lvl="1" indent="-171450" defTabSz="457189">
              <a:spcBef>
                <a:spcPts val="0"/>
              </a:spcBef>
              <a:spcAft>
                <a:spcPts val="0"/>
              </a:spcAft>
              <a:buFont typeface="Arial,Sans-Serif" panose="020B0604020202020204" pitchFamily="34" charset="0"/>
              <a:buChar char="•"/>
              <a:defRPr/>
            </a:pPr>
            <a:r>
              <a:rPr lang="en-US" sz="900" dirty="0">
                <a:solidFill>
                  <a:srgbClr val="000000"/>
                </a:solidFill>
                <a:latin typeface="Calibri Light"/>
                <a:cs typeface="Arial"/>
              </a:rPr>
              <a:t>Closures close to WH</a:t>
            </a:r>
          </a:p>
          <a:p>
            <a:pPr marL="628650" lvl="1" indent="-171450" defTabSz="457189">
              <a:spcBef>
                <a:spcPts val="0"/>
              </a:spcBef>
              <a:spcAft>
                <a:spcPts val="0"/>
              </a:spcAft>
              <a:buFont typeface="Arial,Sans-Serif" panose="020B0604020202020204" pitchFamily="34" charset="0"/>
              <a:buChar char="•"/>
              <a:defRPr/>
            </a:pPr>
            <a:endParaRPr lang="en-US" sz="900" dirty="0">
              <a:solidFill>
                <a:srgbClr val="000000"/>
              </a:solidFill>
              <a:latin typeface="Calibri Light"/>
              <a:cs typeface="Calibri Light"/>
            </a:endParaRPr>
          </a:p>
        </p:txBody>
      </p:sp>
    </p:spTree>
    <p:extLst>
      <p:ext uri="{BB962C8B-B14F-4D97-AF65-F5344CB8AC3E}">
        <p14:creationId xmlns:p14="http://schemas.microsoft.com/office/powerpoint/2010/main" val="2788576352"/>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2.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480c986-2050-497c-85a6-1d33c8848c6f" xsi:nil="true"/>
    <lcf76f155ced4ddcb4097134ff3c332f xmlns="e3b62392-c388-4243-aa46-300030a88113">
      <Terms xmlns="http://schemas.microsoft.com/office/infopath/2007/PartnerControls"/>
    </lcf76f155ced4ddcb4097134ff3c332f>
    <SharedWithUsers xmlns="c480c986-2050-497c-85a6-1d33c8848c6f">
      <UserInfo>
        <DisplayName>Bruce Bieritz</DisplayName>
        <AccountId>17</AccountId>
        <AccountType/>
      </UserInfo>
      <UserInfo>
        <DisplayName>Rob Allison</DisplayName>
        <AccountId>15</AccountId>
        <AccountType/>
      </UserInfo>
    </SharedWithUsers>
    <ReportDate xmlns="e3b62392-c388-4243-aa46-300030a8811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BA06ACFC8F5CB48AF8FB4E1B7E23999" ma:contentTypeVersion="16" ma:contentTypeDescription="Create a new document." ma:contentTypeScope="" ma:versionID="000ab61ee7f9812444541d4f571d82ae">
  <xsd:schema xmlns:xsd="http://www.w3.org/2001/XMLSchema" xmlns:xs="http://www.w3.org/2001/XMLSchema" xmlns:p="http://schemas.microsoft.com/office/2006/metadata/properties" xmlns:ns2="e3b62392-c388-4243-aa46-300030a88113" xmlns:ns3="c480c986-2050-497c-85a6-1d33c8848c6f" targetNamespace="http://schemas.microsoft.com/office/2006/metadata/properties" ma:root="true" ma:fieldsID="d7b5895abe10fae2a3d30b0197fe6068" ns2:_="" ns3:_="">
    <xsd:import namespace="e3b62392-c388-4243-aa46-300030a88113"/>
    <xsd:import namespace="c480c986-2050-497c-85a6-1d33c8848c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ReportDate"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b62392-c388-4243-aa46-300030a881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2ca68d6-c86e-4960-a0df-15f27d65cdf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ReportDate" ma:index="19" nillable="true" ma:displayName="Report Date" ma:format="DateOnly" ma:internalName="ReportDate">
      <xsd:simpleType>
        <xsd:restriction base="dms:DateTim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80c986-2050-497c-85a6-1d33c8848c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2da6aea5-fac2-4954-bd28-a019eac666d3}" ma:internalName="TaxCatchAll" ma:showField="CatchAllData" ma:web="c480c986-2050-497c-85a6-1d33c8848c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F2A62D-1FC0-448D-BA91-EB291059DD95}">
  <ds:schemaRefs>
    <ds:schemaRef ds:uri="http://schemas.microsoft.com/office/2006/metadata/properties"/>
    <ds:schemaRef ds:uri="http://purl.org/dc/terms/"/>
    <ds:schemaRef ds:uri="http://schemas.microsoft.com/office/2006/documentManagement/types"/>
    <ds:schemaRef ds:uri="c480c986-2050-497c-85a6-1d33c8848c6f"/>
    <ds:schemaRef ds:uri="http://schemas.openxmlformats.org/package/2006/metadata/core-properties"/>
    <ds:schemaRef ds:uri="http://schemas.microsoft.com/office/infopath/2007/PartnerControls"/>
    <ds:schemaRef ds:uri="http://purl.org/dc/elements/1.1/"/>
    <ds:schemaRef ds:uri="e3b62392-c388-4243-aa46-300030a88113"/>
    <ds:schemaRef ds:uri="http://www.w3.org/XML/1998/namespace"/>
    <ds:schemaRef ds:uri="http://purl.org/dc/dcmitype/"/>
  </ds:schemaRefs>
</ds:datastoreItem>
</file>

<file path=customXml/itemProps2.xml><?xml version="1.0" encoding="utf-8"?>
<ds:datastoreItem xmlns:ds="http://schemas.openxmlformats.org/officeDocument/2006/customXml" ds:itemID="{89D30993-F2E9-4992-8497-7A639CFD0B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b62392-c388-4243-aa46-300030a88113"/>
    <ds:schemaRef ds:uri="c480c986-2050-497c-85a6-1d33c8848c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E0986E-6B6B-4CD6-B67A-6001D9E3C4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FNAL_Powerpoint_16x9-seasons_052121 (3)</Template>
  <TotalTime>1915</TotalTime>
  <Words>779</Words>
  <Application>Microsoft Office PowerPoint</Application>
  <PresentationFormat>On-screen Show (16:9)</PresentationFormat>
  <Paragraphs>65</Paragraphs>
  <Slides>7</Slides>
  <Notes>6</Notes>
  <HiddenSlides>1</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vt:i4>
      </vt:variant>
    </vt:vector>
  </HeadingPairs>
  <TitlesOfParts>
    <vt:vector size="15" baseType="lpstr">
      <vt:lpstr>Arial</vt:lpstr>
      <vt:lpstr>Arial,Sans-Serif</vt:lpstr>
      <vt:lpstr>Calibri</vt:lpstr>
      <vt:lpstr>Calibri Light</vt:lpstr>
      <vt:lpstr>Century Gothic</vt:lpstr>
      <vt:lpstr>Helvetica</vt:lpstr>
      <vt:lpstr>Fermilab_PPT_090915</vt:lpstr>
      <vt:lpstr>1_Fermilab_PPT_090915</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 Jeffers</dc:creator>
  <cp:lastModifiedBy>Marcus Lapointe</cp:lastModifiedBy>
  <cp:revision>6</cp:revision>
  <cp:lastPrinted>2014-01-20T19:40:21Z</cp:lastPrinted>
  <dcterms:created xsi:type="dcterms:W3CDTF">2021-12-21T17:11:20Z</dcterms:created>
  <dcterms:modified xsi:type="dcterms:W3CDTF">2024-02-21T16:55:34Z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0x0101002BA06ACFC8F5CB48AF8FB4E1B7E23999</vt:lpwstr>
  </property>
  <property fmtid="{D5CDD505-2E9C-101B-9397-08002B2CF9AE}" pid="3" name="MediaServiceImageTags">
    <vt:lpwstr/>
  </property>
</Properties>
</file>