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1"/>
  </p:notesMasterIdLst>
  <p:handoutMasterIdLst>
    <p:handoutMasterId r:id="rId12"/>
  </p:handoutMasterIdLst>
  <p:sldIdLst>
    <p:sldId id="294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97D7EB"/>
    <a:srgbClr val="98D7EA"/>
    <a:srgbClr val="98D7EB"/>
    <a:srgbClr val="50504E"/>
    <a:srgbClr val="4E4E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C454E2-C641-4260-B5EC-36F5AC5622FB}" v="141" dt="2024-02-21T20:06:37.07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94663"/>
  </p:normalViewPr>
  <p:slideViewPr>
    <p:cSldViewPr snapToGrid="0" snapToObjects="1" showGuides="1">
      <p:cViewPr varScale="1">
        <p:scale>
          <a:sx n="171" d="100"/>
          <a:sy n="171" d="100"/>
        </p:scale>
        <p:origin x="376" y="168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2/21/2024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A. Hocker | FNAL-OHEP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2/21/2024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Hocker | FNAL-OHEP Meeting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2/21/2024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A. Hocker | FNAL-OHEP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2/21/2024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A. Hocker | FNAL-OHEP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2/21/2024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Hocker | FNAL-OHEP Meeting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2/21/2024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Hocker | FNAL-OHEP Meeting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2/21/2024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Hocker | FNAL-OHEP Meeting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400" dirty="0"/>
              <a:t>Andy Hocker, L2 Manager for Mu2e Solenoids</a:t>
            </a:r>
          </a:p>
          <a:p>
            <a:r>
              <a:rPr lang="en-US" sz="1400" dirty="0"/>
              <a:t>FNAL-OHEP Meeting</a:t>
            </a:r>
          </a:p>
          <a:p>
            <a:r>
              <a:rPr lang="en-US" sz="1400" dirty="0"/>
              <a:t>21 February 2024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Moving the </a:t>
            </a:r>
            <a:r>
              <a:rPr lang="en-US" dirty="0"/>
              <a:t>Down</a:t>
            </a:r>
            <a:r>
              <a:rPr lang="en-US" sz="1800" dirty="0"/>
              <a:t>stream Transport Solenoi</a:t>
            </a:r>
            <a:r>
              <a:rPr lang="en-US" dirty="0"/>
              <a:t>d to the Mu2e Hall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543441-76AE-B74B-52F2-E681F5354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magnet in question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83D7B-FA53-D045-3700-E4B1CDD008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2/21/2024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43C69-4BD4-1A0F-1238-508340F05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FNAL-OHEP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FDCD7-CBB1-920A-EE52-3C549EA71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DAF0FB-F790-8169-6D3B-3C1A29615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15" y="575552"/>
            <a:ext cx="8445170" cy="399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293E755-B871-DA66-D6F5-412E30FF0ABB}"/>
              </a:ext>
            </a:extLst>
          </p:cNvPr>
          <p:cNvSpPr/>
          <p:nvPr/>
        </p:nvSpPr>
        <p:spPr>
          <a:xfrm>
            <a:off x="3711167" y="2348810"/>
            <a:ext cx="1900990" cy="8602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F90330-79BF-497D-1D60-D75789A2F5F1}"/>
              </a:ext>
            </a:extLst>
          </p:cNvPr>
          <p:cNvSpPr txBox="1"/>
          <p:nvPr/>
        </p:nvSpPr>
        <p:spPr>
          <a:xfrm>
            <a:off x="3079750" y="1484599"/>
            <a:ext cx="717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Helvetica" pitchFamily="2" charset="0"/>
                <a:sym typeface="Wingdings" panose="05000000000000000000" pitchFamily="2" charset="2"/>
              </a:rPr>
              <a:t></a:t>
            </a:r>
            <a:endParaRPr lang="en-US" sz="6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43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3CE1160F-245E-4340-8E4F-C3907A988E1E" descr="IMG_6648.jpg">
            <a:extLst>
              <a:ext uri="{FF2B5EF4-FFF2-40B4-BE49-F238E27FC236}">
                <a16:creationId xmlns:a16="http://schemas.microsoft.com/office/drawing/2014/main" id="{DF6119A4-F321-7FA9-64D5-F615923DD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789" y="1436108"/>
            <a:ext cx="2025787" cy="151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65BEB27-718E-4E65-9EA2-A697451E68DE" descr="IMG_6590.jpg">
            <a:extLst>
              <a:ext uri="{FF2B5EF4-FFF2-40B4-BE49-F238E27FC236}">
                <a16:creationId xmlns:a16="http://schemas.microsoft.com/office/drawing/2014/main" id="{43A07E38-3410-EAA7-BB20-0BD61C76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44" y="2000551"/>
            <a:ext cx="1642840" cy="219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92F525-7C36-CEAD-F2CE-22FAB9EE9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task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7D8C0-1F77-4EC7-671C-376B1D95A1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2/21/2024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24678-3974-02F0-122F-4F6A2A8F2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FNAL-OHEP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70C0A-C5BB-F588-1F4B-0FE611068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0136FC-F5C2-DA7A-3E68-C4EBA3185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208" y="643036"/>
            <a:ext cx="4708524" cy="405564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3CDFBA-D1CF-4752-10CE-4640AF158697}"/>
              </a:ext>
            </a:extLst>
          </p:cNvPr>
          <p:cNvCxnSpPr/>
          <p:nvPr/>
        </p:nvCxnSpPr>
        <p:spPr>
          <a:xfrm flipH="1">
            <a:off x="6641432" y="1155032"/>
            <a:ext cx="962526" cy="7158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3E01648-78BE-15E5-3378-D69911B06A96}"/>
              </a:ext>
            </a:extLst>
          </p:cNvPr>
          <p:cNvCxnSpPr>
            <a:cxnSpLocks/>
          </p:cNvCxnSpPr>
          <p:nvPr/>
        </p:nvCxnSpPr>
        <p:spPr>
          <a:xfrm flipV="1">
            <a:off x="1349542" y="3555332"/>
            <a:ext cx="1339516" cy="7700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0CBF3F-4648-E99B-3207-A6700A17C1F8}"/>
              </a:ext>
            </a:extLst>
          </p:cNvPr>
          <p:cNvSpPr txBox="1"/>
          <p:nvPr/>
        </p:nvSpPr>
        <p:spPr>
          <a:xfrm>
            <a:off x="7453398" y="920079"/>
            <a:ext cx="854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HAB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51AA98-45AA-C597-76E6-42E30A722991}"/>
              </a:ext>
            </a:extLst>
          </p:cNvPr>
          <p:cNvSpPr txBox="1"/>
          <p:nvPr/>
        </p:nvSpPr>
        <p:spPr>
          <a:xfrm>
            <a:off x="736827" y="4280591"/>
            <a:ext cx="854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Mu2e</a:t>
            </a:r>
          </a:p>
        </p:txBody>
      </p:sp>
    </p:spTree>
    <p:extLst>
      <p:ext uri="{BB962C8B-B14F-4D97-AF65-F5344CB8AC3E}">
        <p14:creationId xmlns:p14="http://schemas.microsoft.com/office/powerpoint/2010/main" val="3586202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AD97B4-952F-90DD-AD3F-C9162B0A8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530142"/>
            <a:ext cx="8477247" cy="3794522"/>
          </a:xfrm>
        </p:spPr>
        <p:txBody>
          <a:bodyPr/>
          <a:lstStyle/>
          <a:p>
            <a:r>
              <a:rPr lang="en-US" dirty="0"/>
              <a:t>Extended trucking “lane” into the parking lot to make lining up the truck easier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Added GPS tracking to monitoring display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6D436F-EC4D-BCC7-27E2-C034B0F44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/ improvements from previous move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2631D-359B-FFBF-3AB8-94C10754CC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2/21/2024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DF4A1-06E4-461A-29EF-914169774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FNAL-OHEP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A67D2-A0A2-FFEC-8F65-A758EBF1C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26" name="C2C20FFC-3256-4F4A-AF97-2CE574AF9024" descr="IMG_6647.jpg">
            <a:extLst>
              <a:ext uri="{FF2B5EF4-FFF2-40B4-BE49-F238E27FC236}">
                <a16:creationId xmlns:a16="http://schemas.microsoft.com/office/drawing/2014/main" id="{57EE7FBD-C0CE-B3CB-69C0-E10DBAFFC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65" y="818836"/>
            <a:ext cx="1438511" cy="191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AD7B4A-7710-9C45-6221-F75E75A1642E}"/>
              </a:ext>
            </a:extLst>
          </p:cNvPr>
          <p:cNvCxnSpPr/>
          <p:nvPr/>
        </p:nvCxnSpPr>
        <p:spPr>
          <a:xfrm>
            <a:off x="1625600" y="1276350"/>
            <a:ext cx="457200" cy="29845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3780DB-C97A-7336-6E00-C1EE2A51C9CB}"/>
              </a:ext>
            </a:extLst>
          </p:cNvPr>
          <p:cNvCxnSpPr>
            <a:cxnSpLocks/>
          </p:cNvCxnSpPr>
          <p:nvPr/>
        </p:nvCxnSpPr>
        <p:spPr>
          <a:xfrm flipH="1">
            <a:off x="3022600" y="1339850"/>
            <a:ext cx="536962" cy="23812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0FC2E2BE-6AE9-4F30-3354-2175D6D7B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276" y="818836"/>
            <a:ext cx="2567562" cy="192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F878580-9064-C138-DC6E-3349B1B009AE}"/>
              </a:ext>
            </a:extLst>
          </p:cNvPr>
          <p:cNvCxnSpPr>
            <a:cxnSpLocks/>
          </p:cNvCxnSpPr>
          <p:nvPr/>
        </p:nvCxnSpPr>
        <p:spPr>
          <a:xfrm flipH="1" flipV="1">
            <a:off x="5226050" y="2546350"/>
            <a:ext cx="590550" cy="42162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38D56CF-025B-3122-22D9-195F23755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249" y="2987208"/>
            <a:ext cx="5059589" cy="172098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1C88FC-81C6-2297-B875-48215C8945F4}"/>
              </a:ext>
            </a:extLst>
          </p:cNvPr>
          <p:cNvCxnSpPr>
            <a:cxnSpLocks/>
          </p:cNvCxnSpPr>
          <p:nvPr/>
        </p:nvCxnSpPr>
        <p:spPr>
          <a:xfrm>
            <a:off x="2324100" y="3587916"/>
            <a:ext cx="685800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939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B5AFFF-0292-87D2-05E0-1E0F2E591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506414"/>
            <a:ext cx="8672513" cy="320908"/>
          </a:xfrm>
        </p:spPr>
        <p:txBody>
          <a:bodyPr/>
          <a:lstStyle/>
          <a:p>
            <a:r>
              <a:rPr lang="en-US" dirty="0"/>
              <a:t>Weather fully co-operated with our planned move date of 20-FEB-2024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B88C63-3EB2-F747-AD4E-312BEC4C2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60BD1-1D77-5B85-9DA4-F1824211FE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2/21/2024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5538F-8472-1FEC-AC72-573A5B0E5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FNAL-OHEP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EAC5-5987-B8DE-F855-4D8C60625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5F08838-6FF7-B2DD-D8F9-6661831AD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66" y="766515"/>
            <a:ext cx="2543624" cy="190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162439BD-4678-B70B-66D8-537A00218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431" y="776523"/>
            <a:ext cx="2875137" cy="190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EEE87A94-3297-0386-9DFA-4CE188096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09" y="782873"/>
            <a:ext cx="2543624" cy="190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A picture containing sky, outdoor, truck, road&#10;&#10;Description automatically generated">
            <a:extLst>
              <a:ext uri="{FF2B5EF4-FFF2-40B4-BE49-F238E27FC236}">
                <a16:creationId xmlns:a16="http://schemas.microsoft.com/office/drawing/2014/main" id="{12A3376E-F6AD-2A8B-B764-A3924F6DF3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647" y="2701416"/>
            <a:ext cx="2868921" cy="2025055"/>
          </a:xfrm>
          <a:prstGeom prst="rect">
            <a:avLst/>
          </a:prstGeom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4B46A462-79FE-58EA-F7E5-C95BCFFCF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4" y="2714533"/>
            <a:ext cx="2678455" cy="200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080BC0C9-EA7B-FB75-81C6-470251C31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09" y="2703363"/>
            <a:ext cx="2543624" cy="190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641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E1D57E2-A5D5-A711-06E4-5DBA958A8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66" y="745696"/>
            <a:ext cx="5844323" cy="343627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5E8F4D-6744-E445-D4DD-B7DF7C029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Into the building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7D039-E15A-8B58-DF0C-72E1556F19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2/21/2024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41C5C-4DFF-CDED-297D-0B37CBFCF7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FNAL-OHEP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F3E08-5157-70FE-2EFD-F4E1D20A3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07E5E508-7A75-32FD-CB07-696F94D4BAEA}"/>
              </a:ext>
            </a:extLst>
          </p:cNvPr>
          <p:cNvSpPr txBox="1">
            <a:spLocks/>
          </p:cNvSpPr>
          <p:nvPr/>
        </p:nvSpPr>
        <p:spPr>
          <a:xfrm>
            <a:off x="6015789" y="674489"/>
            <a:ext cx="2889898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Due to the odd geometry of the Transport Solenoid, the truck needed to back into Mu2e at an angle in order to pick the magnet up with the building crane</a:t>
            </a:r>
          </a:p>
          <a:p>
            <a:r>
              <a:rPr lang="en-US" dirty="0"/>
              <a:t>More clearance to the door this time (8” vs. 5”) plus our extended lane lines</a:t>
            </a:r>
          </a:p>
          <a:p>
            <a:r>
              <a:rPr lang="en-US" dirty="0"/>
              <a:t>45 minutes of jockeying the truck was reduced to about 10 minutes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FC6E62-7705-EA8C-FFDF-5DDB505D970C}"/>
              </a:ext>
            </a:extLst>
          </p:cNvPr>
          <p:cNvSpPr/>
          <p:nvPr/>
        </p:nvSpPr>
        <p:spPr>
          <a:xfrm>
            <a:off x="4572000" y="2280349"/>
            <a:ext cx="637674" cy="366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2FBE1-08BF-D9FD-C281-8E66CFF82D14}"/>
              </a:ext>
            </a:extLst>
          </p:cNvPr>
          <p:cNvSpPr/>
          <p:nvPr/>
        </p:nvSpPr>
        <p:spPr>
          <a:xfrm>
            <a:off x="4255837" y="3469592"/>
            <a:ext cx="637674" cy="366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770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C4DAF4-AE7E-2FA9-57A4-5D2471430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Mu2e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D225B-6858-E06C-63E3-019B593C42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2/21/2024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15D08-6174-EF6D-AFC3-9121210BE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FNAL-OHEP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905DE-7567-6F58-31FF-A9CDB7D8A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77BC0B-9B67-D6E6-B3CE-32AFDF00A778}"/>
              </a:ext>
            </a:extLst>
          </p:cNvPr>
          <p:cNvSpPr txBox="1"/>
          <p:nvPr/>
        </p:nvSpPr>
        <p:spPr>
          <a:xfrm>
            <a:off x="7617058" y="2297620"/>
            <a:ext cx="1503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</a:rPr>
              <a:t>Temporary stop downstairs to mark the footprint on the floor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34827E-CFE7-A0CC-17C1-26D31A18F408}"/>
              </a:ext>
            </a:extLst>
          </p:cNvPr>
          <p:cNvCxnSpPr>
            <a:cxnSpLocks/>
          </p:cNvCxnSpPr>
          <p:nvPr/>
        </p:nvCxnSpPr>
        <p:spPr>
          <a:xfrm flipH="1">
            <a:off x="7792721" y="2255253"/>
            <a:ext cx="1062552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6A9E56F-132B-C215-72DB-D8DC3AD0C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975" y="788048"/>
            <a:ext cx="2497750" cy="33400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D75283D-8BC7-FA6B-9D4F-6721A5CF2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4" y="679450"/>
            <a:ext cx="245647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65FE35F-61B2-DB66-D784-734C6B50D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544" y="679450"/>
            <a:ext cx="245647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F8CBD5C-AFF4-0304-F128-7979CFC99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0" y="2711185"/>
            <a:ext cx="2441854" cy="183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093B2456-7293-C6A8-A100-280C5E5F5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544" y="2711184"/>
            <a:ext cx="2441854" cy="183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621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ACBAC5-09F4-C949-05CA-0C38F8AE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Transportation complete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83B1-82D8-0ECE-0A94-161A18CB8D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2/21/2024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A7FC4-BE68-7693-B33B-712D738A9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FNAL-OHEP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F3914-49E4-12D6-37B4-751AE5049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47734F-F373-3FD1-BB49-375D1CC870A9}"/>
              </a:ext>
            </a:extLst>
          </p:cNvPr>
          <p:cNvSpPr txBox="1"/>
          <p:nvPr/>
        </p:nvSpPr>
        <p:spPr>
          <a:xfrm>
            <a:off x="4944979" y="2828924"/>
            <a:ext cx="40365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Biggest loads seen during jockeying at Mu2e --- but still very small (&lt; 0.2g)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960D759-0520-F2E8-6D4D-81095D96ACA5}"/>
              </a:ext>
            </a:extLst>
          </p:cNvPr>
          <p:cNvSpPr txBox="1">
            <a:spLocks/>
          </p:cNvSpPr>
          <p:nvPr/>
        </p:nvSpPr>
        <p:spPr>
          <a:xfrm>
            <a:off x="4999121" y="3206415"/>
            <a:ext cx="3906566" cy="1262595"/>
          </a:xfrm>
          <a:prstGeom prst="rect">
            <a:avLst/>
          </a:prstGeom>
        </p:spPr>
        <p:txBody>
          <a:bodyPr lIns="0" tIns="0" rIns="0" bIns="0"/>
          <a:lstStyle>
            <a:lvl1pPr marL="227013" indent="-227013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Magnet passed basic health checks this morning</a:t>
            </a:r>
          </a:p>
          <a:p>
            <a:r>
              <a:rPr lang="en-US" dirty="0"/>
              <a:t>Prepping support stands and floor tracks for final move downstairs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73F8CF7-5962-526A-F427-D2013BA50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3" y="918873"/>
            <a:ext cx="4078537" cy="305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67C1B1-4AC4-0D3C-9802-E78E85038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0" y="486039"/>
            <a:ext cx="4349080" cy="231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49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0FEA01-1CD9-2CA2-EFCB-FC209CDE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Empty nest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B9FFA-C091-B4A1-C69F-66A4FCE15F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2/21/2024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520DB-BD08-5DF3-AD30-7382DDA9A2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FNAL-OHEP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27894-FE41-9877-CC28-A891C7CAA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122" name="3085797E-CB20-44AB-AD86-DF0677C4C982" descr="IMG_6649.jpg">
            <a:extLst>
              <a:ext uri="{FF2B5EF4-FFF2-40B4-BE49-F238E27FC236}">
                <a16:creationId xmlns:a16="http://schemas.microsoft.com/office/drawing/2014/main" id="{D105C91F-7336-6BE6-F827-F2D74ABBF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03" y="548718"/>
            <a:ext cx="5475287" cy="410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66031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EAD690EC-AF3B-4B0C-8EFB-11CA36D8FE86}" vid="{14442D41-6D33-4429-A2EA-563C34F302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FNAL_16x9_2023</Template>
  <TotalTime>300</TotalTime>
  <Words>248</Words>
  <Application>Microsoft Macintosh PowerPoint</Application>
  <PresentationFormat>On-screen Show (16:9)</PresentationFormat>
  <Paragraphs>54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Helvetica</vt:lpstr>
      <vt:lpstr>Fermilab_PPT_090915</vt:lpstr>
      <vt:lpstr>PowerPoint Presentation</vt:lpstr>
      <vt:lpstr>The magnet in question</vt:lpstr>
      <vt:lpstr>The task</vt:lpstr>
      <vt:lpstr>Lessons learned / improvements from previous move</vt:lpstr>
      <vt:lpstr>Execution</vt:lpstr>
      <vt:lpstr>Into the building</vt:lpstr>
      <vt:lpstr>At Mu2e</vt:lpstr>
      <vt:lpstr>Transportation complete</vt:lpstr>
      <vt:lpstr>Empty nest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A Hocker</dc:creator>
  <cp:lastModifiedBy>Gregory Rakness</cp:lastModifiedBy>
  <cp:revision>2</cp:revision>
  <cp:lastPrinted>2014-01-20T19:40:21Z</cp:lastPrinted>
  <dcterms:created xsi:type="dcterms:W3CDTF">2023-12-12T16:31:52Z</dcterms:created>
  <dcterms:modified xsi:type="dcterms:W3CDTF">2024-02-22T22:51:28Z</dcterms:modified>
</cp:coreProperties>
</file>