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2982" r:id="rId3"/>
    <p:sldId id="2980" r:id="rId4"/>
    <p:sldId id="2981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16" autoAdjust="0"/>
    <p:restoredTop sz="94663"/>
  </p:normalViewPr>
  <p:slideViewPr>
    <p:cSldViewPr snapToGrid="0" snapToObjects="1" showGuides="1">
      <p:cViewPr varScale="1">
        <p:scale>
          <a:sx n="169" d="100"/>
          <a:sy n="169" d="100"/>
        </p:scale>
        <p:origin x="200" y="21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2/23/24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Activities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2/23/24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Activities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2/23/24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M. Wong-Squires | MSD Project Activities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2/23/24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Activities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2/23/24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M. Wong-Squires | MSD Project Activities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2/23/24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M. Wong-Squires | MSD Project Activities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2/23/24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Wong-Squires | MSD Project Activities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 Activities in MSD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Mayling</a:t>
            </a:r>
            <a:r>
              <a:rPr lang="en-US" dirty="0"/>
              <a:t> Wong-Squires	</a:t>
            </a:r>
          </a:p>
          <a:p>
            <a:r>
              <a:rPr lang="en-US" dirty="0"/>
              <a:t>AD Operations Friday 9am Meeting</a:t>
            </a:r>
          </a:p>
          <a:p>
            <a:r>
              <a:rPr lang="en-US" dirty="0"/>
              <a:t>23 February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FA1E0F-997F-397B-7991-9A2AF63C46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952185"/>
            <a:ext cx="4206240" cy="35710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Monitoring bid process for Procurement Package for Utility Plant Process Clean Water Piping System</a:t>
            </a:r>
          </a:p>
          <a:p>
            <a:pPr lvl="1"/>
            <a:r>
              <a:rPr lang="en-US" dirty="0"/>
              <a:t>Bids due 2/27/2024</a:t>
            </a:r>
          </a:p>
          <a:p>
            <a:r>
              <a:rPr lang="en-US" dirty="0"/>
              <a:t>Updated Building Infrastructure Interface Specification Document</a:t>
            </a:r>
          </a:p>
          <a:p>
            <a:r>
              <a:rPr lang="en-US" dirty="0"/>
              <a:t>Continued with finalizing 2D Drawings for Warm Front End Ion Source, LEBT, and MEBT distribution manifolds and releasing in Teamcenter</a:t>
            </a:r>
          </a:p>
          <a:p>
            <a:r>
              <a:rPr lang="en-US" dirty="0"/>
              <a:t>Reviewed Failure Mode and Effects Analysis (FMEA) of Utility Nitrogen Gas System</a:t>
            </a:r>
          </a:p>
          <a:p>
            <a:r>
              <a:rPr lang="en-US" dirty="0"/>
              <a:t>Submitted purchase </a:t>
            </a:r>
            <a:r>
              <a:rPr lang="en-US" dirty="0" err="1"/>
              <a:t>reqs</a:t>
            </a:r>
            <a:r>
              <a:rPr lang="en-US" dirty="0"/>
              <a:t> for compressed air distribution manifolds for SRF </a:t>
            </a:r>
            <a:r>
              <a:rPr lang="en-US" dirty="0" err="1"/>
              <a:t>cryo</a:t>
            </a:r>
            <a:r>
              <a:rPr lang="en-US" dirty="0"/>
              <a:t> couplers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346BCE-437D-823C-FC73-E4F97189A2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2/23/24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A4D1F26-5928-7920-4866-FBCDBBEC1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Activities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0498AE-D085-FD32-13D7-E7BD9C66F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18E24AD-2B3E-1A79-1E88-4F5E4C96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643548"/>
          </a:xfrm>
        </p:spPr>
        <p:txBody>
          <a:bodyPr/>
          <a:lstStyle/>
          <a:p>
            <a:r>
              <a:rPr lang="en-US" dirty="0"/>
              <a:t>PIP-II LCW Update</a:t>
            </a:r>
            <a:br>
              <a:rPr lang="en-US" dirty="0"/>
            </a:br>
            <a:r>
              <a:rPr lang="en-US" sz="1400" dirty="0"/>
              <a:t>Maurice Ball (L3 Manager), Michael </a:t>
            </a:r>
            <a:r>
              <a:rPr lang="en-US" sz="1400" dirty="0" err="1"/>
              <a:t>Geelhoed</a:t>
            </a:r>
            <a:r>
              <a:rPr lang="en-US" sz="1400" dirty="0"/>
              <a:t> (CAM), Jerzy </a:t>
            </a:r>
            <a:r>
              <a:rPr lang="en-US" sz="1400" dirty="0" err="1"/>
              <a:t>Czajkowski</a:t>
            </a:r>
            <a:r>
              <a:rPr lang="en-US" sz="1400" dirty="0"/>
              <a:t> (Engineer), Jason </a:t>
            </a:r>
            <a:r>
              <a:rPr lang="en-US" sz="1400" dirty="0" err="1"/>
              <a:t>Grischkat</a:t>
            </a:r>
            <a:r>
              <a:rPr lang="en-US" sz="1400" dirty="0"/>
              <a:t> (CAD), Monika Sadowski (Engineer), Frank Rios (Technician), Amos Horton (Technician)</a:t>
            </a:r>
            <a:endParaRPr lang="en-US" dirty="0"/>
          </a:p>
        </p:txBody>
      </p:sp>
      <p:pic>
        <p:nvPicPr>
          <p:cNvPr id="10" name="Picture 9" descr="SSR1 panel assembly - ISO view.png">
            <a:extLst>
              <a:ext uri="{FF2B5EF4-FFF2-40B4-BE49-F238E27FC236}">
                <a16:creationId xmlns:a16="http://schemas.microsoft.com/office/drawing/2014/main" id="{73CD2BB7-BEFD-8818-8D68-6265EBE33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1" t="9038" r="7086"/>
          <a:stretch/>
        </p:blipFill>
        <p:spPr>
          <a:xfrm>
            <a:off x="4661661" y="2280062"/>
            <a:ext cx="1812551" cy="2161178"/>
          </a:xfrm>
          <a:prstGeom prst="rect">
            <a:avLst/>
          </a:prstGeom>
        </p:spPr>
      </p:pic>
      <p:pic>
        <p:nvPicPr>
          <p:cNvPr id="11" name="Picture 10" descr="20230921_100831.jpg">
            <a:extLst>
              <a:ext uri="{FF2B5EF4-FFF2-40B4-BE49-F238E27FC236}">
                <a16:creationId xmlns:a16="http://schemas.microsoft.com/office/drawing/2014/main" id="{D10A4EC3-B59B-4FEE-FEA9-6F3E1805F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762" y="2391299"/>
            <a:ext cx="1725916" cy="1294437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9394D0E6-D4F4-F2F0-3CB9-9F57143F25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0769"/>
          <a:stretch/>
        </p:blipFill>
        <p:spPr>
          <a:xfrm>
            <a:off x="4956028" y="974123"/>
            <a:ext cx="3288879" cy="869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A104B6-FA09-9F11-1A9C-6CD7E20E43AA}"/>
              </a:ext>
            </a:extLst>
          </p:cNvPr>
          <p:cNvSpPr txBox="1"/>
          <p:nvPr/>
        </p:nvSpPr>
        <p:spPr>
          <a:xfrm>
            <a:off x="6965225" y="3718366"/>
            <a:ext cx="16549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Prototype of a compressed air flow and relief valve manifold assembly for a cryomodule coupler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17F00-2FEC-38A0-CC2F-79D2D84A3683}"/>
              </a:ext>
            </a:extLst>
          </p:cNvPr>
          <p:cNvSpPr txBox="1"/>
          <p:nvPr/>
        </p:nvSpPr>
        <p:spPr>
          <a:xfrm>
            <a:off x="4655128" y="4341818"/>
            <a:ext cx="181255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3D model of compressed air distribution manifold assembly for a typical cryomodule coupler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5F892-0A47-966D-87EB-0EED028653AF}"/>
              </a:ext>
            </a:extLst>
          </p:cNvPr>
          <p:cNvSpPr txBox="1"/>
          <p:nvPr/>
        </p:nvSpPr>
        <p:spPr>
          <a:xfrm>
            <a:off x="4817271" y="1816545"/>
            <a:ext cx="36744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Typical piping/valve assembly for a Utility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Nitrgen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gas line </a:t>
            </a:r>
          </a:p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 be installed in the PIP-II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Linac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tunnel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1113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B193C8-2D23-9C41-F38D-A374DDEE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861501"/>
            <a:ext cx="8672513" cy="36616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200" b="1" dirty="0" err="1"/>
              <a:t>Wirescanners</a:t>
            </a:r>
            <a:endParaRPr lang="en-US" sz="2200" b="1" dirty="0"/>
          </a:p>
          <a:p>
            <a:r>
              <a:rPr lang="en-US" dirty="0"/>
              <a:t>Working to find a new vendor for Alumina96 ceramic frames with silver palladium traces. Our typical vendor Hybrid-Tek is no longer responding to our enquiries. Many vendors have no-bid due to lacking the capabilities to work with these materials.</a:t>
            </a:r>
          </a:p>
          <a:p>
            <a:r>
              <a:rPr lang="en-US" dirty="0"/>
              <a:t>Continuing to work with UHVD on actuator pricing due to sudden cost increase.</a:t>
            </a:r>
          </a:p>
          <a:p>
            <a:pPr>
              <a:spcAft>
                <a:spcPts val="600"/>
              </a:spcAft>
            </a:pPr>
            <a:r>
              <a:rPr lang="en-US" b="1" u="sng" dirty="0"/>
              <a:t>Coming up:</a:t>
            </a:r>
            <a:r>
              <a:rPr lang="en-US" b="1" dirty="0"/>
              <a:t>  </a:t>
            </a:r>
            <a:r>
              <a:rPr lang="en-US" dirty="0"/>
              <a:t>Will require a mechanical technician for assembly of units in June.</a:t>
            </a:r>
          </a:p>
          <a:p>
            <a:pPr marL="0" indent="0">
              <a:buNone/>
            </a:pPr>
            <a:r>
              <a:rPr lang="en-US" sz="2200" b="1" dirty="0"/>
              <a:t>Emittance Scanners</a:t>
            </a:r>
          </a:p>
          <a:p>
            <a:r>
              <a:rPr lang="en-US" dirty="0"/>
              <a:t>MEBT AES chamber order has been placed.</a:t>
            </a:r>
          </a:p>
          <a:p>
            <a:r>
              <a:rPr lang="en-US" dirty="0"/>
              <a:t>Linear actuator orders for both MEBT and LEBT have been placed. Currently waiting approvals.</a:t>
            </a:r>
          </a:p>
          <a:p>
            <a:r>
              <a:rPr lang="en-US" dirty="0"/>
              <a:t>Port Aligners, CF Flanges, and Feedthroughs have been ordered.</a:t>
            </a:r>
          </a:p>
          <a:p>
            <a:pPr>
              <a:spcAft>
                <a:spcPts val="600"/>
              </a:spcAft>
            </a:pPr>
            <a:r>
              <a:rPr lang="en-US" b="1" u="sng" dirty="0"/>
              <a:t>Coming up:</a:t>
            </a:r>
            <a:r>
              <a:rPr lang="en-US" b="1" dirty="0"/>
              <a:t>  </a:t>
            </a:r>
            <a:r>
              <a:rPr lang="en-US" dirty="0"/>
              <a:t>Will require a mechanical technician for assembly of units in June.</a:t>
            </a:r>
          </a:p>
          <a:p>
            <a:pPr marL="0" indent="0">
              <a:buNone/>
            </a:pPr>
            <a:r>
              <a:rPr lang="en-US" sz="2200" b="1" dirty="0"/>
              <a:t>Diagnostic Cart</a:t>
            </a:r>
          </a:p>
          <a:p>
            <a:r>
              <a:rPr lang="en-US" dirty="0"/>
              <a:t>Thermal simulation of the SNS Faraday Cup to see if it can be air cooled rather than water cooled is still in progress.</a:t>
            </a:r>
          </a:p>
          <a:p>
            <a:r>
              <a:rPr lang="en-US" dirty="0"/>
              <a:t>Transportation plan has been written and is pending review.</a:t>
            </a:r>
          </a:p>
          <a:p>
            <a:r>
              <a:rPr lang="en-US" dirty="0"/>
              <a:t>Waiting for </a:t>
            </a:r>
            <a:r>
              <a:rPr lang="en-US" dirty="0" err="1"/>
              <a:t>RadiaBeam</a:t>
            </a:r>
            <a:r>
              <a:rPr lang="en-US" dirty="0"/>
              <a:t> to issue a multi-stage PO for the development and delivery of the Bunch Shape Monitor.</a:t>
            </a:r>
          </a:p>
          <a:p>
            <a:r>
              <a:rPr lang="en-US" dirty="0"/>
              <a:t>Internal design review scheduled for middle of March. Procurements scheduled to begin in July.</a:t>
            </a:r>
          </a:p>
          <a:p>
            <a:pPr>
              <a:spcAft>
                <a:spcPts val="600"/>
              </a:spcAft>
            </a:pPr>
            <a:r>
              <a:rPr lang="en-US" dirty="0"/>
              <a:t>Radiation simulations for 32 MeV and 177 MeV have been completed. </a:t>
            </a:r>
          </a:p>
          <a:p>
            <a:pPr marL="0" indent="0">
              <a:buNone/>
            </a:pPr>
            <a:r>
              <a:rPr lang="en-US" sz="2200" b="1" dirty="0"/>
              <a:t>BPM’s</a:t>
            </a:r>
          </a:p>
          <a:p>
            <a:r>
              <a:rPr lang="en-US" dirty="0"/>
              <a:t>Replacement MEBT BPM buttons due last week of February.</a:t>
            </a:r>
          </a:p>
          <a:p>
            <a:r>
              <a:rPr lang="en-US" dirty="0"/>
              <a:t>Order for 2” aperture BPM prototype buttons placed; items estimated to arrive in June, then testing by James Fitzgerald on the test stand.</a:t>
            </a:r>
          </a:p>
          <a:p>
            <a:r>
              <a:rPr lang="en-US" b="1" u="sng" dirty="0"/>
              <a:t>Coming up:</a:t>
            </a:r>
            <a:r>
              <a:rPr lang="en-US" b="1" dirty="0"/>
              <a:t>  </a:t>
            </a:r>
            <a:r>
              <a:rPr lang="en-US" dirty="0"/>
              <a:t>Development of shoebox BPM will start in March.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E2893F-16F5-93B2-B11A-ECB5561C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3"/>
            <a:ext cx="8686800" cy="604675"/>
          </a:xfrm>
        </p:spPr>
        <p:txBody>
          <a:bodyPr/>
          <a:lstStyle/>
          <a:p>
            <a:r>
              <a:rPr lang="en-US" dirty="0"/>
              <a:t>PIP-II Instrumentation Update</a:t>
            </a:r>
            <a:br>
              <a:rPr lang="en-US" dirty="0"/>
            </a:br>
            <a:r>
              <a:rPr lang="en-US" sz="1400" dirty="0"/>
              <a:t>Dakota </a:t>
            </a:r>
            <a:r>
              <a:rPr lang="en-US" sz="1400" dirty="0" err="1"/>
              <a:t>Krokosz</a:t>
            </a: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D5347-BE3B-7776-02F8-4153E911E4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2/23/24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F6EFA-FC57-2C08-F075-03E943E41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Activities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B5A6F-8DB9-A385-C749-855FAA67D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6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EB63EE-A66F-3A09-DFD8-28043C8FD89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1133554"/>
            <a:ext cx="4206240" cy="3389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Working On:</a:t>
            </a:r>
          </a:p>
          <a:p>
            <a:r>
              <a:rPr lang="en-US" dirty="0"/>
              <a:t>Planning and procurement package for the installation of the entrance and exit collimators</a:t>
            </a:r>
          </a:p>
          <a:p>
            <a:r>
              <a:rPr lang="en-US" dirty="0"/>
              <a:t>Procurement package of riggers in process</a:t>
            </a:r>
          </a:p>
          <a:p>
            <a:r>
              <a:rPr lang="en-US" dirty="0"/>
              <a:t>Beam Sheet of layout by Project</a:t>
            </a:r>
          </a:p>
          <a:p>
            <a:pPr>
              <a:spcAft>
                <a:spcPts val="600"/>
              </a:spcAft>
            </a:pPr>
            <a:r>
              <a:rPr lang="en-US" dirty="0"/>
              <a:t>Parts needed for the installation are done</a:t>
            </a:r>
          </a:p>
          <a:p>
            <a:pPr marL="0" indent="0">
              <a:buNone/>
            </a:pPr>
            <a:r>
              <a:rPr lang="en-US" b="1" dirty="0"/>
              <a:t>Coming Up:</a:t>
            </a:r>
          </a:p>
          <a:p>
            <a:pPr>
              <a:spcAft>
                <a:spcPts val="600"/>
              </a:spcAft>
            </a:pPr>
            <a:r>
              <a:rPr lang="en-US" dirty="0"/>
              <a:t>Installation of the entrance and exit collimators</a:t>
            </a:r>
          </a:p>
          <a:p>
            <a:pPr marL="0" indent="0">
              <a:buNone/>
            </a:pPr>
            <a:r>
              <a:rPr lang="en-US" b="1" dirty="0"/>
              <a:t>Department Resources Needed:</a:t>
            </a:r>
          </a:p>
          <a:p>
            <a:r>
              <a:rPr lang="en-US" dirty="0"/>
              <a:t>Technician (assembly, testing of septa cart, and planning of collimator installation)</a:t>
            </a:r>
          </a:p>
          <a:p>
            <a:r>
              <a:rPr lang="en-US" dirty="0"/>
              <a:t>Fabrication Procurement (septa cart modifications)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03D8A2-65A5-8582-25F4-23C16F9EA0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2/23/24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F35CF0-86AF-E177-1948-0E6A74CB1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 Wong-Squires | MSD Project Activities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9D3108-215C-CE39-9BB7-3155B76F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CCB76AC-6674-EE86-E6A7-1B7CC6E1A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801156"/>
          </a:xfrm>
        </p:spPr>
        <p:txBody>
          <a:bodyPr/>
          <a:lstStyle/>
          <a:p>
            <a:r>
              <a:rPr lang="en-US" dirty="0"/>
              <a:t>Mu2e Beamline Update</a:t>
            </a:r>
            <a:br>
              <a:rPr lang="en-US" dirty="0"/>
            </a:br>
            <a:r>
              <a:rPr lang="en-US" sz="1400" dirty="0"/>
              <a:t>Chris </a:t>
            </a:r>
            <a:r>
              <a:rPr lang="en-US" sz="1400" dirty="0" err="1"/>
              <a:t>Ader</a:t>
            </a:r>
            <a:r>
              <a:rPr lang="en-US" sz="1400" dirty="0"/>
              <a:t>, Jason Morin, Pat Minton,, Bob Steinberg (Mechanical Engineer), Dirk Hurd (Designer), Dan </a:t>
            </a:r>
            <a:r>
              <a:rPr lang="en-US" sz="1400" dirty="0" err="1"/>
              <a:t>Vrbos</a:t>
            </a:r>
            <a:r>
              <a:rPr lang="en-US" sz="1400" dirty="0"/>
              <a:t> (Technical), Greg </a:t>
            </a:r>
            <a:r>
              <a:rPr lang="en-US" sz="1400" dirty="0" err="1"/>
              <a:t>Bulat</a:t>
            </a:r>
            <a:r>
              <a:rPr lang="en-US" sz="1400" dirty="0"/>
              <a:t> (Procurement)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E1339-2A2C-3158-A41E-E1403F816A22}"/>
              </a:ext>
            </a:extLst>
          </p:cNvPr>
          <p:cNvSpPr txBox="1"/>
          <p:nvPr/>
        </p:nvSpPr>
        <p:spPr>
          <a:xfrm>
            <a:off x="6763537" y="1518580"/>
            <a:ext cx="204965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Exit Collimator at the A0 Building</a:t>
            </a:r>
          </a:p>
        </p:txBody>
      </p:sp>
      <p:pic>
        <p:nvPicPr>
          <p:cNvPr id="11" name="Picture 10" descr="A large cylindrical object in a room&#10;&#10;Description automatically generated">
            <a:extLst>
              <a:ext uri="{FF2B5EF4-FFF2-40B4-BE49-F238E27FC236}">
                <a16:creationId xmlns:a16="http://schemas.microsoft.com/office/drawing/2014/main" id="{E85AB4EA-D9B3-C69A-C0B4-482F2B22A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b="23508"/>
          <a:stretch/>
        </p:blipFill>
        <p:spPr>
          <a:xfrm>
            <a:off x="4680449" y="1105742"/>
            <a:ext cx="2021308" cy="1380518"/>
          </a:xfrm>
          <a:prstGeom prst="rect">
            <a:avLst/>
          </a:prstGeom>
        </p:spPr>
      </p:pic>
      <p:pic>
        <p:nvPicPr>
          <p:cNvPr id="12" name="Picture 11" descr="A machine in a factory&#10;&#10;Description automatically generated">
            <a:extLst>
              <a:ext uri="{FF2B5EF4-FFF2-40B4-BE49-F238E27FC236}">
                <a16:creationId xmlns:a16="http://schemas.microsoft.com/office/drawing/2014/main" id="{309DD0A2-1C34-9065-1BEA-4FF5F8190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t="5753" r="4458" b="14012"/>
          <a:stretch/>
        </p:blipFill>
        <p:spPr>
          <a:xfrm>
            <a:off x="6635068" y="2843802"/>
            <a:ext cx="2280331" cy="16677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452366-F990-00CA-71E7-C14591578180}"/>
              </a:ext>
            </a:extLst>
          </p:cNvPr>
          <p:cNvSpPr txBox="1"/>
          <p:nvPr/>
        </p:nvSpPr>
        <p:spPr>
          <a:xfrm>
            <a:off x="4919622" y="3496536"/>
            <a:ext cx="160964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Septa Cart at A0 Building</a:t>
            </a:r>
          </a:p>
        </p:txBody>
      </p:sp>
    </p:spTree>
    <p:extLst>
      <p:ext uri="{BB962C8B-B14F-4D97-AF65-F5344CB8AC3E}">
        <p14:creationId xmlns:p14="http://schemas.microsoft.com/office/powerpoint/2010/main" val="415321952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106</TotalTime>
  <Words>580</Words>
  <Application>Microsoft Macintosh PowerPoint</Application>
  <PresentationFormat>On-screen Show (16:9)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Helvetica</vt:lpstr>
      <vt:lpstr>Fermilab_PPT_090915</vt:lpstr>
      <vt:lpstr>PowerPoint Presentation</vt:lpstr>
      <vt:lpstr>PIP-II LCW Update Maurice Ball (L3 Manager), Michael Geelhoed (CAM), Jerzy Czajkowski (Engineer), Jason Grischkat (CAD), Monika Sadowski (Engineer), Frank Rios (Technician), Amos Horton (Technician)</vt:lpstr>
      <vt:lpstr>PIP-II Instrumentation Update Dakota Krokosz</vt:lpstr>
      <vt:lpstr>Mu2e Beamline Update Chris Ader, Jason Morin, Pat Minton,, Bob Steinberg (Mechanical Engineer), Dirk Hurd (Designer), Dan Vrbos (Technical), Greg Bulat (Procurement)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Mayling L Wong-Squires</dc:creator>
  <cp:lastModifiedBy>Mayling L Wong-Squires</cp:lastModifiedBy>
  <cp:revision>8</cp:revision>
  <cp:lastPrinted>2014-01-20T19:40:21Z</cp:lastPrinted>
  <dcterms:created xsi:type="dcterms:W3CDTF">2020-09-15T21:03:01Z</dcterms:created>
  <dcterms:modified xsi:type="dcterms:W3CDTF">2024-02-23T14:48:37Z</dcterms:modified>
</cp:coreProperties>
</file>