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64" r:id="rId5"/>
    <p:sldId id="576" r:id="rId6"/>
    <p:sldId id="577" r:id="rId7"/>
    <p:sldId id="581" r:id="rId8"/>
    <p:sldId id="578" r:id="rId9"/>
    <p:sldId id="579" r:id="rId10"/>
    <p:sldId id="580" r:id="rId11"/>
    <p:sldId id="582" r:id="rId12"/>
    <p:sldId id="583" r:id="rId13"/>
    <p:sldId id="584" r:id="rId14"/>
    <p:sldId id="586" r:id="rId15"/>
    <p:sldId id="587" r:id="rId16"/>
    <p:sldId id="588" r:id="rId17"/>
    <p:sldId id="589" r:id="rId18"/>
    <p:sldId id="592" r:id="rId19"/>
    <p:sldId id="590" r:id="rId20"/>
    <p:sldId id="591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88215" autoAdjust="0"/>
  </p:normalViewPr>
  <p:slideViewPr>
    <p:cSldViewPr snapToGrid="0" showGuides="1">
      <p:cViewPr varScale="1">
        <p:scale>
          <a:sx n="119" d="100"/>
          <a:sy n="119" d="100"/>
        </p:scale>
        <p:origin x="1400" y="19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22/02/2024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22/02/2024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MQXFA17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Overtemp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excursion on </a:t>
            </a:r>
            <a:r>
              <a:rPr lang="en-GB" alt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NbTi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splice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And Proposed </a:t>
            </a:r>
            <a:r>
              <a:rPr lang="en-GB" altLang="en-US" sz="3200">
                <a:solidFill>
                  <a:srgbClr val="FF0000"/>
                </a:solidFill>
                <a:latin typeface="Century Gothic" panose="020B0502020202020204" pitchFamily="34" charset="0"/>
              </a:rPr>
              <a:t>Recovery Options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7"/>
            <a:ext cx="6313762" cy="1081489"/>
          </a:xfrm>
        </p:spPr>
        <p:txBody>
          <a:bodyPr>
            <a:normAutofit/>
          </a:bodyPr>
          <a:lstStyle/>
          <a:p>
            <a:r>
              <a:rPr lang="en-GB" dirty="0"/>
              <a:t>D. Cheng, for the AUP team</a:t>
            </a:r>
          </a:p>
          <a:p>
            <a:r>
              <a:rPr lang="en-US" i="1" dirty="0"/>
              <a:t>February 22, 2024</a:t>
            </a:r>
          </a:p>
          <a:p>
            <a:endParaRPr lang="en-US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428565"/>
          </a:xfrm>
        </p:spPr>
        <p:txBody>
          <a:bodyPr>
            <a:normAutofit/>
          </a:bodyPr>
          <a:lstStyle/>
          <a:p>
            <a:r>
              <a:rPr lang="en-US" dirty="0"/>
              <a:t>Two options considered:</a:t>
            </a:r>
          </a:p>
          <a:p>
            <a:pPr lvl="1"/>
            <a:r>
              <a:rPr lang="en-US" b="1" dirty="0"/>
              <a:t>Option 1: </a:t>
            </a:r>
            <a:r>
              <a:rPr lang="en-US" dirty="0"/>
              <a:t>Replace </a:t>
            </a:r>
            <a:r>
              <a:rPr lang="en-US" dirty="0" err="1"/>
              <a:t>NbTi</a:t>
            </a:r>
            <a:r>
              <a:rPr lang="en-US" dirty="0"/>
              <a:t> lead in the splice box</a:t>
            </a:r>
          </a:p>
          <a:p>
            <a:pPr lvl="2"/>
            <a:r>
              <a:rPr lang="en-US" dirty="0"/>
              <a:t>Will not require undoing of magnet preload</a:t>
            </a:r>
          </a:p>
          <a:p>
            <a:pPr lvl="2"/>
            <a:r>
              <a:rPr lang="en-US" dirty="0"/>
              <a:t>Least invasive</a:t>
            </a:r>
          </a:p>
          <a:p>
            <a:pPr lvl="2"/>
            <a:r>
              <a:rPr lang="en-US" dirty="0"/>
              <a:t>Dependent on the clearance of leads</a:t>
            </a:r>
          </a:p>
          <a:p>
            <a:pPr lvl="2"/>
            <a:r>
              <a:rPr lang="en-US" dirty="0"/>
              <a:t>This is a more complicated design solution</a:t>
            </a:r>
          </a:p>
          <a:p>
            <a:pPr lvl="1"/>
            <a:r>
              <a:rPr lang="en-US" b="1" dirty="0"/>
              <a:t>Option 2:</a:t>
            </a:r>
            <a:r>
              <a:rPr lang="en-US" dirty="0"/>
              <a:t> Replace </a:t>
            </a:r>
            <a:r>
              <a:rPr lang="en-US" dirty="0" err="1"/>
              <a:t>NbTi</a:t>
            </a:r>
            <a:r>
              <a:rPr lang="en-US" dirty="0"/>
              <a:t> lead where it passes through the endplate</a:t>
            </a:r>
          </a:p>
          <a:p>
            <a:pPr lvl="2"/>
            <a:r>
              <a:rPr lang="en-US" dirty="0"/>
              <a:t>More invasive: Will require undoing of magnet preload (half azimuthal, full axial unload)</a:t>
            </a:r>
          </a:p>
          <a:p>
            <a:pPr lvl="2"/>
            <a:r>
              <a:rPr lang="en-US" dirty="0"/>
              <a:t>Fewer parts will need to be modified, but simple design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1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430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Option 1: </a:t>
            </a:r>
            <a:r>
              <a:rPr lang="en-US" dirty="0"/>
              <a:t>Examined splice box clearances</a:t>
            </a:r>
          </a:p>
          <a:p>
            <a:r>
              <a:rPr lang="en-US" dirty="0"/>
              <a:t>There is not enough length available to splice a </a:t>
            </a:r>
            <a:r>
              <a:rPr lang="en-US" dirty="0" err="1"/>
              <a:t>NbTi</a:t>
            </a:r>
            <a:r>
              <a:rPr lang="en-US" dirty="0"/>
              <a:t> lead replacement to the Q4 lead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23FFE-142D-D69C-39D3-FA094FA3E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0" b="18976"/>
          <a:stretch/>
        </p:blipFill>
        <p:spPr>
          <a:xfrm>
            <a:off x="685800" y="2377440"/>
            <a:ext cx="7772400" cy="3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430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Clearances are such that the restraint guide can be machined to provide clearance for two new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52A36-4034-E2A6-4F44-8E7D6B790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9" b="17900"/>
          <a:stretch/>
        </p:blipFill>
        <p:spPr>
          <a:xfrm>
            <a:off x="685800" y="2312184"/>
            <a:ext cx="7772400" cy="389426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F78B84-9A24-655E-56AC-D6E2BCB74F8F}"/>
              </a:ext>
            </a:extLst>
          </p:cNvPr>
          <p:cNvSpPr/>
          <p:nvPr/>
        </p:nvSpPr>
        <p:spPr>
          <a:xfrm>
            <a:off x="2646381" y="4528969"/>
            <a:ext cx="1280160" cy="311972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 </a:t>
            </a:r>
            <a:r>
              <a:rPr lang="en-US" sz="1200" dirty="0" err="1"/>
              <a:t>NbTi</a:t>
            </a:r>
            <a:r>
              <a:rPr lang="en-US" sz="1200" dirty="0"/>
              <a:t> leads</a:t>
            </a:r>
          </a:p>
        </p:txBody>
      </p:sp>
    </p:spTree>
    <p:extLst>
      <p:ext uri="{BB962C8B-B14F-4D97-AF65-F5344CB8AC3E}">
        <p14:creationId xmlns:p14="http://schemas.microsoft.com/office/powerpoint/2010/main" val="358888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43087"/>
          </a:xfrm>
        </p:spPr>
        <p:txBody>
          <a:bodyPr>
            <a:normAutofit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15883-BA32-7611-AF06-0FEF4A3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9" t="18375" r="58052" b="45715"/>
          <a:stretch/>
        </p:blipFill>
        <p:spPr>
          <a:xfrm>
            <a:off x="2232211" y="2162287"/>
            <a:ext cx="4679577" cy="382632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926990-9A74-EF39-2862-00A34E2E93E9}"/>
              </a:ext>
            </a:extLst>
          </p:cNvPr>
          <p:cNvCxnSpPr>
            <a:cxnSpLocks/>
          </p:cNvCxnSpPr>
          <p:nvPr/>
        </p:nvCxnSpPr>
        <p:spPr>
          <a:xfrm flipH="1" flipV="1">
            <a:off x="3291840" y="3732904"/>
            <a:ext cx="1376979" cy="903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29315C-0F95-D620-8564-3D55EBF91E9F}"/>
              </a:ext>
            </a:extLst>
          </p:cNvPr>
          <p:cNvSpPr txBox="1"/>
          <p:nvPr/>
        </p:nvSpPr>
        <p:spPr>
          <a:xfrm>
            <a:off x="4556332" y="46349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Cut Lead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87EF1A-81E2-EF28-DCD6-18A3158D3A8B}"/>
              </a:ext>
            </a:extLst>
          </p:cNvPr>
          <p:cNvCxnSpPr>
            <a:cxnSpLocks/>
          </p:cNvCxnSpPr>
          <p:nvPr/>
        </p:nvCxnSpPr>
        <p:spPr>
          <a:xfrm flipV="1">
            <a:off x="1753496" y="3184264"/>
            <a:ext cx="1742739" cy="613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C5C65B-D3E1-818F-836F-18305F847E1E}"/>
              </a:ext>
            </a:extLst>
          </p:cNvPr>
          <p:cNvSpPr txBox="1"/>
          <p:nvPr/>
        </p:nvSpPr>
        <p:spPr>
          <a:xfrm>
            <a:off x="-62972" y="379745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Replacement Lead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4CD058-414C-3618-5FB0-768EC6B5AC08}"/>
              </a:ext>
            </a:extLst>
          </p:cNvPr>
          <p:cNvCxnSpPr>
            <a:cxnSpLocks/>
          </p:cNvCxnSpPr>
          <p:nvPr/>
        </p:nvCxnSpPr>
        <p:spPr>
          <a:xfrm flipV="1">
            <a:off x="1802373" y="4184725"/>
            <a:ext cx="1250344" cy="604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F3E998-EDFE-203B-CC98-16C91B72212A}"/>
              </a:ext>
            </a:extLst>
          </p:cNvPr>
          <p:cNvSpPr txBox="1"/>
          <p:nvPr/>
        </p:nvSpPr>
        <p:spPr>
          <a:xfrm>
            <a:off x="303478" y="47799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splice joint</a:t>
            </a:r>
          </a:p>
        </p:txBody>
      </p:sp>
    </p:spTree>
    <p:extLst>
      <p:ext uri="{BB962C8B-B14F-4D97-AF65-F5344CB8AC3E}">
        <p14:creationId xmlns:p14="http://schemas.microsoft.com/office/powerpoint/2010/main" val="358432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7200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Can be performed for both Q1 and Q4 leads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5C484-3F0E-7747-706D-BE130AC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48" t="12727" b="21620"/>
          <a:stretch/>
        </p:blipFill>
        <p:spPr>
          <a:xfrm>
            <a:off x="3861139" y="2002725"/>
            <a:ext cx="4825661" cy="4517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C0605-6F09-7607-1CD1-CDA73A03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" t="58766" r="59798" b="17542"/>
          <a:stretch/>
        </p:blipFill>
        <p:spPr>
          <a:xfrm>
            <a:off x="257590" y="2709496"/>
            <a:ext cx="4346091" cy="22300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91F65-CFF2-A328-4CCE-43ED1AA9EAE6}"/>
              </a:ext>
            </a:extLst>
          </p:cNvPr>
          <p:cNvCxnSpPr>
            <a:cxnSpLocks/>
          </p:cNvCxnSpPr>
          <p:nvPr/>
        </p:nvCxnSpPr>
        <p:spPr>
          <a:xfrm flipV="1">
            <a:off x="4335332" y="3593064"/>
            <a:ext cx="1635162" cy="1323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4AACDE-0F30-EB4B-A6D8-ED00C1F8D7A0}"/>
              </a:ext>
            </a:extLst>
          </p:cNvPr>
          <p:cNvSpPr txBox="1"/>
          <p:nvPr/>
        </p:nvSpPr>
        <p:spPr>
          <a:xfrm>
            <a:off x="3125566" y="4685455"/>
            <a:ext cx="172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May also need to modify lead support ramp</a:t>
            </a:r>
          </a:p>
        </p:txBody>
      </p:sp>
    </p:spTree>
    <p:extLst>
      <p:ext uri="{BB962C8B-B14F-4D97-AF65-F5344CB8AC3E}">
        <p14:creationId xmlns:p14="http://schemas.microsoft.com/office/powerpoint/2010/main" val="80201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3376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115 mm splice joint (same as in normal joints) can be fit ~23 mm from the Coil theoretical end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91F65-CFF2-A328-4CCE-43ED1AA9EAE6}"/>
              </a:ext>
            </a:extLst>
          </p:cNvPr>
          <p:cNvCxnSpPr>
            <a:cxnSpLocks/>
          </p:cNvCxnSpPr>
          <p:nvPr/>
        </p:nvCxnSpPr>
        <p:spPr>
          <a:xfrm flipV="1">
            <a:off x="4335332" y="3593064"/>
            <a:ext cx="1635162" cy="1323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4AACDE-0F30-EB4B-A6D8-ED00C1F8D7A0}"/>
              </a:ext>
            </a:extLst>
          </p:cNvPr>
          <p:cNvSpPr txBox="1"/>
          <p:nvPr/>
        </p:nvSpPr>
        <p:spPr>
          <a:xfrm>
            <a:off x="3125566" y="4685455"/>
            <a:ext cx="172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May also need to modify lead support ramp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5B24D5-9B22-77D4-FDD1-BCFA06D91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" t="14106" r="7793" b="2759"/>
          <a:stretch/>
        </p:blipFill>
        <p:spPr>
          <a:xfrm>
            <a:off x="1403874" y="2437326"/>
            <a:ext cx="6895651" cy="36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7200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VT locations can be provided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5C484-3F0E-7747-706D-BE130AC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59" t="12727" r="9477" b="43053"/>
          <a:stretch/>
        </p:blipFill>
        <p:spPr>
          <a:xfrm>
            <a:off x="2482677" y="1939200"/>
            <a:ext cx="5148926" cy="46675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91F65-CFF2-A328-4CCE-43ED1AA9EAE6}"/>
              </a:ext>
            </a:extLst>
          </p:cNvPr>
          <p:cNvCxnSpPr>
            <a:cxnSpLocks/>
          </p:cNvCxnSpPr>
          <p:nvPr/>
        </p:nvCxnSpPr>
        <p:spPr>
          <a:xfrm>
            <a:off x="2345167" y="3679115"/>
            <a:ext cx="19256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4AACDE-0F30-EB4B-A6D8-ED00C1F8D7A0}"/>
              </a:ext>
            </a:extLst>
          </p:cNvPr>
          <p:cNvSpPr txBox="1"/>
          <p:nvPr/>
        </p:nvSpPr>
        <p:spPr>
          <a:xfrm>
            <a:off x="113426" y="2801952"/>
            <a:ext cx="2521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Existing VT pass-</a:t>
            </a:r>
            <a:r>
              <a:rPr lang="en-US" b="1" dirty="0" err="1">
                <a:solidFill>
                  <a:srgbClr val="FF0000"/>
                </a:solidFill>
              </a:rPr>
              <a:t>thrus</a:t>
            </a:r>
            <a:r>
              <a:rPr lang="en-US" b="1" dirty="0">
                <a:solidFill>
                  <a:srgbClr val="FF0000"/>
                </a:solidFill>
              </a:rPr>
              <a:t> can accommodate 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wire for monitoring these new splice joints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Extra VTA01b wires from coils (currently unused and bundled) can be utilized for this pair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2FDBC1-C4DF-4005-F465-8BB5FDCFF310}"/>
              </a:ext>
            </a:extLst>
          </p:cNvPr>
          <p:cNvCxnSpPr>
            <a:cxnSpLocks/>
          </p:cNvCxnSpPr>
          <p:nvPr/>
        </p:nvCxnSpPr>
        <p:spPr>
          <a:xfrm>
            <a:off x="2345167" y="3679115"/>
            <a:ext cx="1100319" cy="419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5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85887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Summary of operations (off-normal) needed:</a:t>
            </a:r>
            <a:endParaRPr lang="en-US" dirty="0"/>
          </a:p>
          <a:p>
            <a:pPr lvl="1"/>
            <a:r>
              <a:rPr lang="en-US" dirty="0"/>
              <a:t>Undo splice joints, remove splice box</a:t>
            </a:r>
          </a:p>
          <a:p>
            <a:pPr lvl="1"/>
            <a:r>
              <a:rPr lang="en-US" dirty="0"/>
              <a:t>Unload magnet to half-azimuthal, no axial; remove LE endplate</a:t>
            </a:r>
          </a:p>
          <a:p>
            <a:pPr lvl="1"/>
            <a:r>
              <a:rPr lang="en-US" dirty="0"/>
              <a:t>Cut </a:t>
            </a:r>
            <a:r>
              <a:rPr lang="en-US" dirty="0" err="1"/>
              <a:t>NbTi</a:t>
            </a:r>
            <a:r>
              <a:rPr lang="en-US" dirty="0"/>
              <a:t> leads of Q1 and Q4</a:t>
            </a:r>
          </a:p>
          <a:p>
            <a:pPr lvl="1"/>
            <a:r>
              <a:rPr lang="en-US" dirty="0"/>
              <a:t>Modify/fabricate G11 restraint guides</a:t>
            </a:r>
          </a:p>
          <a:p>
            <a:pPr lvl="1"/>
            <a:r>
              <a:rPr lang="en-US" dirty="0"/>
              <a:t>Add new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  <a:p>
            <a:pPr lvl="1"/>
            <a:r>
              <a:rPr lang="en-US" dirty="0"/>
              <a:t>Redo magnet preload to full axial, full-azimuthal</a:t>
            </a:r>
          </a:p>
          <a:p>
            <a:pPr lvl="1"/>
            <a:r>
              <a:rPr lang="en-US" dirty="0"/>
              <a:t>Make up magnet splices, include extra VT wires for </a:t>
            </a:r>
            <a:r>
              <a:rPr lang="en-US" dirty="0" err="1"/>
              <a:t>NbTi</a:t>
            </a:r>
            <a:r>
              <a:rPr lang="en-US" dirty="0"/>
              <a:t> splice joint monitoring</a:t>
            </a:r>
          </a:p>
          <a:p>
            <a:r>
              <a:rPr lang="en-US" dirty="0"/>
              <a:t>Then the usual magnet EQC/</a:t>
            </a:r>
            <a:r>
              <a:rPr lang="en-US" dirty="0" err="1"/>
              <a:t>connectorization</a:t>
            </a:r>
            <a:r>
              <a:rPr lang="en-US" dirty="0"/>
              <a:t> prep to finish magnet </a:t>
            </a:r>
            <a:r>
              <a:rPr lang="en-US"/>
              <a:t>will follow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During the magnet splice operations two experienced technicians were assigned to make the second layer splice (“3/4” joint between Q1 and Q4)</a:t>
            </a:r>
          </a:p>
          <a:p>
            <a:r>
              <a:rPr lang="en-US" dirty="0"/>
              <a:t>When the operation was completed both technicians moved on to other tasks</a:t>
            </a:r>
          </a:p>
          <a:p>
            <a:pPr lvl="1"/>
            <a:r>
              <a:rPr lang="en-US" dirty="0"/>
              <a:t>Assumed that the other would turn off the </a:t>
            </a:r>
            <a:r>
              <a:rPr lang="en-US" dirty="0" err="1"/>
              <a:t>variac</a:t>
            </a:r>
            <a:r>
              <a:rPr lang="en-US" dirty="0"/>
              <a:t> that was controlling the heater</a:t>
            </a:r>
          </a:p>
          <a:p>
            <a:r>
              <a:rPr lang="en-US" dirty="0"/>
              <a:t>Approximately ~10 min. passed before building occupants started smelling burning G11</a:t>
            </a:r>
          </a:p>
          <a:p>
            <a:r>
              <a:rPr lang="en-US" dirty="0"/>
              <a:t>The </a:t>
            </a:r>
            <a:r>
              <a:rPr lang="en-US" dirty="0" err="1"/>
              <a:t>variac</a:t>
            </a:r>
            <a:r>
              <a:rPr lang="en-US" dirty="0"/>
              <a:t> was then powered off, but the G11 around the splice block was blackened by that time</a:t>
            </a:r>
          </a:p>
          <a:p>
            <a:pPr lvl="1"/>
            <a:r>
              <a:rPr lang="en-US" dirty="0"/>
              <a:t>No alarms or thermal protection were built into the splice tooling, since it was always supposed to be monitored for solder flow at ~200C, etc. when powered on</a:t>
            </a:r>
          </a:p>
          <a:p>
            <a:r>
              <a:rPr lang="en-US" dirty="0"/>
              <a:t>G11 discoloration was sanded/stoned for clean up, splice was packaged up as normal to stay stable while conditions were examined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9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173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Splice joint setup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BF42B7-DD87-ED42-9C9E-FCC755A7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5129" y="2192951"/>
            <a:ext cx="4267199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69966-7EFB-2340-982C-2AE889391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7736" y="2192952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87D5B-BD2A-EC46-BE3F-AEE64349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768600"/>
            <a:ext cx="32004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756C2-3BF1-2A46-A8E0-20A95EB9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400" y="768600"/>
            <a:ext cx="32004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A541B-C0B9-764A-ACAD-0DA1CD279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43600" y="2137854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05E88D-603E-D64F-81D7-C8A756454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97" t="976" r="31005" b="22794"/>
          <a:stretch/>
        </p:blipFill>
        <p:spPr>
          <a:xfrm rot="5400000">
            <a:off x="2594100" y="3408414"/>
            <a:ext cx="2695036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Because no temperature monitoring was present the actual excursion was unknown</a:t>
            </a:r>
          </a:p>
          <a:p>
            <a:pPr lvl="1"/>
            <a:r>
              <a:rPr lang="en-US" dirty="0"/>
              <a:t>Flux burns off ~380 C, so temperature must have exceeded this value</a:t>
            </a:r>
          </a:p>
          <a:p>
            <a:r>
              <a:rPr lang="en-US" dirty="0"/>
              <a:t>Some sample G11 ”burn tests” were performed</a:t>
            </a:r>
          </a:p>
          <a:p>
            <a:pPr lvl="1"/>
            <a:r>
              <a:rPr lang="en-US" dirty="0"/>
              <a:t>One G11 pole key (bulk)</a:t>
            </a:r>
          </a:p>
          <a:p>
            <a:pPr lvl="2"/>
            <a:r>
              <a:rPr lang="en-US" dirty="0"/>
              <a:t>solder melts @ 190C </a:t>
            </a:r>
            <a:r>
              <a:rPr lang="en-US" dirty="0" err="1"/>
              <a:t>approx</a:t>
            </a:r>
            <a:r>
              <a:rPr lang="en-US" dirty="0"/>
              <a:t> 1 min 30 sec</a:t>
            </a:r>
          </a:p>
          <a:p>
            <a:pPr lvl="2"/>
            <a:r>
              <a:rPr lang="en-US" dirty="0"/>
              <a:t>Flux is gone  @ 3 min 45 sec 380C</a:t>
            </a:r>
          </a:p>
          <a:p>
            <a:pPr lvl="2"/>
            <a:r>
              <a:rPr lang="en-US" dirty="0"/>
              <a:t>Discoloration  @</a:t>
            </a:r>
            <a:r>
              <a:rPr lang="en-US" dirty="0" err="1"/>
              <a:t>approx</a:t>
            </a:r>
            <a:r>
              <a:rPr lang="en-US" dirty="0"/>
              <a:t> 380C-410C</a:t>
            </a:r>
          </a:p>
          <a:p>
            <a:pPr lvl="2"/>
            <a:r>
              <a:rPr lang="en-US" dirty="0"/>
              <a:t>Burnt G11 smell @ 410-415C</a:t>
            </a:r>
          </a:p>
          <a:p>
            <a:pPr lvl="2"/>
            <a:r>
              <a:rPr lang="en-US" dirty="0"/>
              <a:t>Visibly G11 burnt @ 480C</a:t>
            </a:r>
          </a:p>
          <a:p>
            <a:pPr lvl="2"/>
            <a:r>
              <a:rPr lang="en-US" dirty="0"/>
              <a:t>520c @6 min 30 sec </a:t>
            </a:r>
          </a:p>
          <a:p>
            <a:pPr lvl="1"/>
            <a:r>
              <a:rPr lang="en-US" dirty="0"/>
              <a:t>One thinner piece (~1/8” plate)</a:t>
            </a:r>
          </a:p>
          <a:p>
            <a:pPr lvl="2"/>
            <a:r>
              <a:rPr lang="en-US" dirty="0"/>
              <a:t>solder melts @ 190 1min 30sec</a:t>
            </a:r>
          </a:p>
          <a:p>
            <a:pPr lvl="2"/>
            <a:r>
              <a:rPr lang="en-US" dirty="0"/>
              <a:t>Flux is gone @ 3 min 45 sec 380C </a:t>
            </a:r>
          </a:p>
          <a:p>
            <a:pPr lvl="2"/>
            <a:r>
              <a:rPr lang="en-US" dirty="0"/>
              <a:t>~400 C visibly discoloring @ 4 min, and delaminating</a:t>
            </a:r>
          </a:p>
          <a:p>
            <a:pPr lvl="1"/>
            <a:r>
              <a:rPr lang="en-US" dirty="0"/>
              <a:t>Same clean up method Acetone and a wire brush after cool down</a:t>
            </a:r>
          </a:p>
          <a:p>
            <a:endParaRPr lang="en-US" dirty="0"/>
          </a:p>
          <a:p>
            <a:r>
              <a:rPr lang="en-US" dirty="0"/>
              <a:t>Preliminary conclusion from these tests is the the joint may be reached anywhere from 400C - 500C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7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Examination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CD504-73BE-4C45-A492-0DFCD8D3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00" y="3598736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B8C47-24DB-2E45-9344-4D65268DB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3" y="746600"/>
            <a:ext cx="27432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418074-7A82-B54F-BABC-38285884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084" y="754857"/>
            <a:ext cx="2743200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E7D07C-C8CC-294F-823F-534D9F27A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55" y="355560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Examination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17323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Can the CLIQ lead be used to determine temperature excursion in the joint?</a:t>
            </a:r>
          </a:p>
          <a:p>
            <a:pPr lvl="1"/>
            <a:r>
              <a:rPr lang="en-US" dirty="0"/>
              <a:t>Micrograph possible to compare with non-heated CLIQ lead?</a:t>
            </a:r>
          </a:p>
          <a:p>
            <a:r>
              <a:rPr lang="en-US"/>
              <a:t>This might be a </a:t>
            </a:r>
            <a:r>
              <a:rPr lang="en-US" dirty="0"/>
              <a:t>NDE way to determine temperature excursion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146EB-7D26-FA42-B534-200607CD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0" r="33202"/>
          <a:stretch/>
        </p:blipFill>
        <p:spPr>
          <a:xfrm rot="5400000">
            <a:off x="4009691" y="1845653"/>
            <a:ext cx="37130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08B0-68E4-C647-A4AD-E689CF9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63EA-45AF-514A-943D-653F9C32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Splice joint was measured; currently showing 60 µohm resistance </a:t>
            </a:r>
            <a:r>
              <a:rPr lang="en-US"/>
              <a:t>across the joint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0B51-F346-1A49-BF49-D022F2D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30BE-3E2D-C54A-A987-1007EE036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3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52B1-C358-9442-A6A5-9AE34919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Sectioning the </a:t>
            </a:r>
            <a:r>
              <a:rPr lang="en-US" dirty="0" err="1"/>
              <a:t>NbTi</a:t>
            </a:r>
            <a:r>
              <a:rPr lang="en-US" dirty="0"/>
              <a:t> splice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0B5E-AC3A-EB41-B651-3F502373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0"/>
            <a:ext cx="4719143" cy="149664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Each ~6 mm section will be cut in half</a:t>
            </a:r>
          </a:p>
          <a:p>
            <a:pPr lvl="1"/>
            <a:r>
              <a:rPr lang="en-US" dirty="0"/>
              <a:t>This allows metallography and magnetization measurements to be performed on the same sample section</a:t>
            </a:r>
          </a:p>
          <a:p>
            <a:r>
              <a:rPr lang="en-US" dirty="0"/>
              <a:t>Two samples</a:t>
            </a:r>
          </a:p>
          <a:p>
            <a:pPr lvl="1"/>
            <a:r>
              <a:rPr lang="en-US" dirty="0"/>
              <a:t>MQXFA17 overheated joint</a:t>
            </a:r>
          </a:p>
          <a:p>
            <a:pPr lvl="1"/>
            <a:r>
              <a:rPr lang="en-US"/>
              <a:t>Mockup sample </a:t>
            </a:r>
            <a:r>
              <a:rPr lang="en-US" dirty="0"/>
              <a:t>joint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56D9F-F46E-8346-B634-5FBA6716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ACFF-6AAF-E54C-B2E3-A7A8AAC3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E77DE-EC33-AB4A-BCA9-0E84FF269705}"/>
              </a:ext>
            </a:extLst>
          </p:cNvPr>
          <p:cNvSpPr/>
          <p:nvPr/>
        </p:nvSpPr>
        <p:spPr>
          <a:xfrm>
            <a:off x="3267544" y="3187179"/>
            <a:ext cx="3978111" cy="2545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56655-E1BA-A34B-865F-AB3893D53429}"/>
              </a:ext>
            </a:extLst>
          </p:cNvPr>
          <p:cNvSpPr/>
          <p:nvPr/>
        </p:nvSpPr>
        <p:spPr>
          <a:xfrm>
            <a:off x="3710603" y="3187179"/>
            <a:ext cx="3091992" cy="207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9FD21F-B268-F14C-A34F-000AF637B969}"/>
              </a:ext>
            </a:extLst>
          </p:cNvPr>
          <p:cNvSpPr/>
          <p:nvPr/>
        </p:nvSpPr>
        <p:spPr>
          <a:xfrm>
            <a:off x="3809584" y="4742602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3523A7-5B44-B240-9E01-F26A89610CFA}"/>
              </a:ext>
            </a:extLst>
          </p:cNvPr>
          <p:cNvSpPr/>
          <p:nvPr/>
        </p:nvSpPr>
        <p:spPr>
          <a:xfrm>
            <a:off x="3809584" y="4308969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4A64A6-9929-0644-87B0-0EBE2B776577}"/>
              </a:ext>
            </a:extLst>
          </p:cNvPr>
          <p:cNvSpPr/>
          <p:nvPr/>
        </p:nvSpPr>
        <p:spPr>
          <a:xfrm>
            <a:off x="3809583" y="3884763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D4C735-21E7-904C-BBD5-0BF1F4562F6A}"/>
              </a:ext>
            </a:extLst>
          </p:cNvPr>
          <p:cNvSpPr/>
          <p:nvPr/>
        </p:nvSpPr>
        <p:spPr>
          <a:xfrm>
            <a:off x="3809583" y="3432277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FEA0728-7327-4147-BD05-E155C530F294}"/>
              </a:ext>
            </a:extLst>
          </p:cNvPr>
          <p:cNvSpPr/>
          <p:nvPr/>
        </p:nvSpPr>
        <p:spPr>
          <a:xfrm>
            <a:off x="4483599" y="3187179"/>
            <a:ext cx="1545996" cy="221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79992-CFEF-674F-B9EB-47F5DCF348D4}"/>
              </a:ext>
            </a:extLst>
          </p:cNvPr>
          <p:cNvSpPr/>
          <p:nvPr/>
        </p:nvSpPr>
        <p:spPr>
          <a:xfrm>
            <a:off x="3872693" y="3430305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6234FE-DA95-3340-9A90-2C232F4F8B81}"/>
              </a:ext>
            </a:extLst>
          </p:cNvPr>
          <p:cNvSpPr/>
          <p:nvPr/>
        </p:nvSpPr>
        <p:spPr>
          <a:xfrm>
            <a:off x="4040745" y="361812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F9F81E-41E2-0F47-A336-6A84B35E2ED1}"/>
              </a:ext>
            </a:extLst>
          </p:cNvPr>
          <p:cNvSpPr/>
          <p:nvPr/>
        </p:nvSpPr>
        <p:spPr>
          <a:xfrm>
            <a:off x="4221552" y="343524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8C0A8F-912F-9F4D-B460-625AFAFBC723}"/>
              </a:ext>
            </a:extLst>
          </p:cNvPr>
          <p:cNvSpPr/>
          <p:nvPr/>
        </p:nvSpPr>
        <p:spPr>
          <a:xfrm>
            <a:off x="4389604" y="362411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7C97E-D672-6541-83B2-EFDB55B29BED}"/>
              </a:ext>
            </a:extLst>
          </p:cNvPr>
          <p:cNvSpPr/>
          <p:nvPr/>
        </p:nvSpPr>
        <p:spPr>
          <a:xfrm>
            <a:off x="4536451" y="344018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E7AC0C-9213-CB4A-84D3-F3BE421ACC73}"/>
              </a:ext>
            </a:extLst>
          </p:cNvPr>
          <p:cNvSpPr/>
          <p:nvPr/>
        </p:nvSpPr>
        <p:spPr>
          <a:xfrm>
            <a:off x="4708169" y="3631420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8BF344-2CF2-EE47-8890-9E20809E00EE}"/>
              </a:ext>
            </a:extLst>
          </p:cNvPr>
          <p:cNvSpPr/>
          <p:nvPr/>
        </p:nvSpPr>
        <p:spPr>
          <a:xfrm>
            <a:off x="4884990" y="344252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B3266C-0E7E-784F-8D9A-44CE14590388}"/>
              </a:ext>
            </a:extLst>
          </p:cNvPr>
          <p:cNvSpPr/>
          <p:nvPr/>
        </p:nvSpPr>
        <p:spPr>
          <a:xfrm>
            <a:off x="5054569" y="3620745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063D7E-84C2-D64A-817E-4733B2A6435B}"/>
              </a:ext>
            </a:extLst>
          </p:cNvPr>
          <p:cNvSpPr/>
          <p:nvPr/>
        </p:nvSpPr>
        <p:spPr>
          <a:xfrm>
            <a:off x="5231390" y="344138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89A3DA-83F8-3C41-93E2-6E8CBED4380E}"/>
              </a:ext>
            </a:extLst>
          </p:cNvPr>
          <p:cNvSpPr/>
          <p:nvPr/>
        </p:nvSpPr>
        <p:spPr>
          <a:xfrm>
            <a:off x="5404007" y="363846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2F35EB-049A-B845-AFAB-5435D58F2ED2}"/>
              </a:ext>
            </a:extLst>
          </p:cNvPr>
          <p:cNvSpPr/>
          <p:nvPr/>
        </p:nvSpPr>
        <p:spPr>
          <a:xfrm>
            <a:off x="5550854" y="345453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1549D1-915F-7642-8CF1-B833686B85A2}"/>
              </a:ext>
            </a:extLst>
          </p:cNvPr>
          <p:cNvSpPr/>
          <p:nvPr/>
        </p:nvSpPr>
        <p:spPr>
          <a:xfrm>
            <a:off x="5722572" y="364576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3152E3-5A8B-9048-BE16-20B7B54B7399}"/>
              </a:ext>
            </a:extLst>
          </p:cNvPr>
          <p:cNvSpPr/>
          <p:nvPr/>
        </p:nvSpPr>
        <p:spPr>
          <a:xfrm>
            <a:off x="5899393" y="345687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F9EBB2-8FCD-6642-BAF5-1CF2A24F649C}"/>
              </a:ext>
            </a:extLst>
          </p:cNvPr>
          <p:cNvSpPr/>
          <p:nvPr/>
        </p:nvSpPr>
        <p:spPr>
          <a:xfrm>
            <a:off x="6068972" y="363509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AAB335-3B95-9747-8A11-ACF6E380E95D}"/>
              </a:ext>
            </a:extLst>
          </p:cNvPr>
          <p:cNvSpPr/>
          <p:nvPr/>
        </p:nvSpPr>
        <p:spPr>
          <a:xfrm>
            <a:off x="6245793" y="345572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21C1A4-925B-C546-BE3A-FAF589458DFF}"/>
              </a:ext>
            </a:extLst>
          </p:cNvPr>
          <p:cNvSpPr/>
          <p:nvPr/>
        </p:nvSpPr>
        <p:spPr>
          <a:xfrm>
            <a:off x="6439561" y="363509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4414F-61B0-3A42-8B43-92EFD46DCD8A}"/>
              </a:ext>
            </a:extLst>
          </p:cNvPr>
          <p:cNvSpPr/>
          <p:nvPr/>
        </p:nvSpPr>
        <p:spPr>
          <a:xfrm>
            <a:off x="3857865" y="474012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CCD1F25-EF6C-C64C-A8F3-D4900B430568}"/>
              </a:ext>
            </a:extLst>
          </p:cNvPr>
          <p:cNvSpPr/>
          <p:nvPr/>
        </p:nvSpPr>
        <p:spPr>
          <a:xfrm>
            <a:off x="4025917" y="4927944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5B6549-698D-8F4B-9162-60E3EB7CE46B}"/>
              </a:ext>
            </a:extLst>
          </p:cNvPr>
          <p:cNvSpPr/>
          <p:nvPr/>
        </p:nvSpPr>
        <p:spPr>
          <a:xfrm>
            <a:off x="4206724" y="474506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C8AD1D-1463-B44F-BB66-3A81827DC478}"/>
              </a:ext>
            </a:extLst>
          </p:cNvPr>
          <p:cNvSpPr/>
          <p:nvPr/>
        </p:nvSpPr>
        <p:spPr>
          <a:xfrm>
            <a:off x="4374776" y="493393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01BB77-7D03-9F40-A5A9-CB06CB74610C}"/>
              </a:ext>
            </a:extLst>
          </p:cNvPr>
          <p:cNvSpPr/>
          <p:nvPr/>
        </p:nvSpPr>
        <p:spPr>
          <a:xfrm>
            <a:off x="4521623" y="475000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71BE0DD-3572-9C48-A089-4E905BDF48ED}"/>
              </a:ext>
            </a:extLst>
          </p:cNvPr>
          <p:cNvSpPr/>
          <p:nvPr/>
        </p:nvSpPr>
        <p:spPr>
          <a:xfrm>
            <a:off x="4693341" y="494123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82A86A-2835-4842-870A-A834D7857F44}"/>
              </a:ext>
            </a:extLst>
          </p:cNvPr>
          <p:cNvSpPr/>
          <p:nvPr/>
        </p:nvSpPr>
        <p:spPr>
          <a:xfrm>
            <a:off x="4870162" y="475234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527423-6EBB-1D44-80EE-3E1D6D76CE43}"/>
              </a:ext>
            </a:extLst>
          </p:cNvPr>
          <p:cNvSpPr/>
          <p:nvPr/>
        </p:nvSpPr>
        <p:spPr>
          <a:xfrm>
            <a:off x="5039741" y="493056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AD0A7F-5C59-C44E-99F9-4A8A744F38FF}"/>
              </a:ext>
            </a:extLst>
          </p:cNvPr>
          <p:cNvSpPr/>
          <p:nvPr/>
        </p:nvSpPr>
        <p:spPr>
          <a:xfrm>
            <a:off x="5216562" y="475119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452CF9-5AE5-8645-AA28-54B3A4FF4A36}"/>
              </a:ext>
            </a:extLst>
          </p:cNvPr>
          <p:cNvSpPr/>
          <p:nvPr/>
        </p:nvSpPr>
        <p:spPr>
          <a:xfrm>
            <a:off x="5389179" y="494827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4FACC0B-3610-D642-B961-AA3E0FD4CFA0}"/>
              </a:ext>
            </a:extLst>
          </p:cNvPr>
          <p:cNvSpPr/>
          <p:nvPr/>
        </p:nvSpPr>
        <p:spPr>
          <a:xfrm>
            <a:off x="5536026" y="4764349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941D6F-2CDE-4B4D-9BAE-749455890D3F}"/>
              </a:ext>
            </a:extLst>
          </p:cNvPr>
          <p:cNvSpPr/>
          <p:nvPr/>
        </p:nvSpPr>
        <p:spPr>
          <a:xfrm>
            <a:off x="5707744" y="495558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1BFD6AA-D265-A14C-A79E-3322700B068B}"/>
              </a:ext>
            </a:extLst>
          </p:cNvPr>
          <p:cNvSpPr/>
          <p:nvPr/>
        </p:nvSpPr>
        <p:spPr>
          <a:xfrm>
            <a:off x="5884565" y="4766689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E318AF-6591-A344-9E1B-BC37F1E09DB0}"/>
              </a:ext>
            </a:extLst>
          </p:cNvPr>
          <p:cNvSpPr/>
          <p:nvPr/>
        </p:nvSpPr>
        <p:spPr>
          <a:xfrm>
            <a:off x="6054144" y="494490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D969C8-78DC-F34B-B587-B51472E249C0}"/>
              </a:ext>
            </a:extLst>
          </p:cNvPr>
          <p:cNvSpPr/>
          <p:nvPr/>
        </p:nvSpPr>
        <p:spPr>
          <a:xfrm>
            <a:off x="6230965" y="4765544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8F27034-2954-B24F-BEBF-C2AA880161C3}"/>
              </a:ext>
            </a:extLst>
          </p:cNvPr>
          <p:cNvSpPr/>
          <p:nvPr/>
        </p:nvSpPr>
        <p:spPr>
          <a:xfrm>
            <a:off x="6424733" y="494490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7CB7F-80C5-D34D-86DC-88A955D59D8B}"/>
              </a:ext>
            </a:extLst>
          </p:cNvPr>
          <p:cNvCxnSpPr/>
          <p:nvPr/>
        </p:nvCxnSpPr>
        <p:spPr>
          <a:xfrm flipH="1">
            <a:off x="5790685" y="2014653"/>
            <a:ext cx="888707" cy="117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58A314-2DEE-C54F-8E19-614DC5563908}"/>
              </a:ext>
            </a:extLst>
          </p:cNvPr>
          <p:cNvCxnSpPr/>
          <p:nvPr/>
        </p:nvCxnSpPr>
        <p:spPr>
          <a:xfrm flipH="1">
            <a:off x="6578478" y="2216892"/>
            <a:ext cx="888707" cy="117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77B9DF8-1B29-A54A-A436-D884419C519F}"/>
              </a:ext>
            </a:extLst>
          </p:cNvPr>
          <p:cNvSpPr txBox="1"/>
          <p:nvPr/>
        </p:nvSpPr>
        <p:spPr>
          <a:xfrm>
            <a:off x="6129288" y="165774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CLIQ lead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6693EF-CB37-4441-8900-3E7FC01FCDE5}"/>
              </a:ext>
            </a:extLst>
          </p:cNvPr>
          <p:cNvSpPr txBox="1"/>
          <p:nvPr/>
        </p:nvSpPr>
        <p:spPr>
          <a:xfrm>
            <a:off x="7321156" y="1932173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E257D1C-2C82-DC4F-B1BB-6FA06806AA83}"/>
              </a:ext>
            </a:extLst>
          </p:cNvPr>
          <p:cNvCxnSpPr/>
          <p:nvPr/>
        </p:nvCxnSpPr>
        <p:spPr>
          <a:xfrm>
            <a:off x="5320185" y="2384291"/>
            <a:ext cx="0" cy="37765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86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72394</TotalTime>
  <Words>886</Words>
  <Application>Microsoft Macintosh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Thème Office</vt:lpstr>
      <vt:lpstr>MQXFA17 Overtemp excursion on NbTi splice And Proposed Recovery Options</vt:lpstr>
      <vt:lpstr>Background</vt:lpstr>
      <vt:lpstr>Background (2)</vt:lpstr>
      <vt:lpstr>Background (3)</vt:lpstr>
      <vt:lpstr>Preliminary Examination</vt:lpstr>
      <vt:lpstr>Preliminary Examination</vt:lpstr>
      <vt:lpstr>Additional Examination Possible?</vt:lpstr>
      <vt:lpstr>Update</vt:lpstr>
      <vt:lpstr>Sectioning the NbTi splice joint</vt:lpstr>
      <vt:lpstr>Proposed Replacement of NbTi Leads</vt:lpstr>
      <vt:lpstr>Proposed Replacement of NbTi Leads</vt:lpstr>
      <vt:lpstr>Proposed Replacement of NbTi Leads</vt:lpstr>
      <vt:lpstr>Option 2 Replacement of NbTi Leads</vt:lpstr>
      <vt:lpstr>Option 2 Replacement of NbTi Leads</vt:lpstr>
      <vt:lpstr>Option 2 Replacement of NbTi Leads</vt:lpstr>
      <vt:lpstr>Option 2 Replacement of NbTi Leads</vt:lpstr>
      <vt:lpstr>Option 2 Replacement of NbTi Leads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878</cp:revision>
  <cp:lastPrinted>2017-05-11T15:20:58Z</cp:lastPrinted>
  <dcterms:created xsi:type="dcterms:W3CDTF">2020-02-10T17:47:20Z</dcterms:created>
  <dcterms:modified xsi:type="dcterms:W3CDTF">2024-02-22T23:38:28Z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