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401" r:id="rId5"/>
    <p:sldId id="402" r:id="rId6"/>
    <p:sldId id="400" r:id="rId7"/>
    <p:sldId id="405" r:id="rId8"/>
    <p:sldId id="404" r:id="rId9"/>
    <p:sldId id="387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800000"/>
    <a:srgbClr val="5F5F5F"/>
    <a:srgbClr val="FFE699"/>
    <a:srgbClr val="FFCC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88215" autoAdjust="0"/>
  </p:normalViewPr>
  <p:slideViewPr>
    <p:cSldViewPr snapToGrid="0" showGuides="1">
      <p:cViewPr varScale="1">
        <p:scale>
          <a:sx n="119" d="100"/>
          <a:sy n="119" d="100"/>
        </p:scale>
        <p:origin x="344" y="192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25/02/2024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25/02/2024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962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548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431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1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621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723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302.02.07 Structures Status, 26-Feb-24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302.02.07 Structures Status, 26-Feb-24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302.02.07 Structures Status, 26-Feb-24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302.02.07 Structures Status, 26-Feb-24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302.02.07 Structures Status, 26-Feb-24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302.02.07 Structures Status, 26-Feb-24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302.02.07 Structures Status, 26-Feb-24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3C36-0D2C-4E23-B5A4-7314F577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302.02.07 Structures Status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9D01FBF-DBC4-954F-AC17-5B2D8AED89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442792"/>
              </p:ext>
            </p:extLst>
          </p:nvPr>
        </p:nvGraphicFramePr>
        <p:xfrm>
          <a:off x="612775" y="1069975"/>
          <a:ext cx="8101584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85">
                  <a:extLst>
                    <a:ext uri="{9D8B030D-6E8A-4147-A177-3AD203B41FA5}">
                      <a16:colId xmlns:a16="http://schemas.microsoft.com/office/drawing/2014/main" val="2761330767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352287917"/>
                    </a:ext>
                  </a:extLst>
                </a:gridCol>
                <a:gridCol w="3522599">
                  <a:extLst>
                    <a:ext uri="{9D8B030D-6E8A-4147-A177-3AD203B41FA5}">
                      <a16:colId xmlns:a16="http://schemas.microsoft.com/office/drawing/2014/main" val="849303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Magnet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333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Pre-Series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32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Complete; report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221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Complete; report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10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Complete; report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59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Complete; report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14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MQXFA07b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Prepping to ship to FNAL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18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MQXFA08b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Complete; report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coil SG data with 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thermal cycle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0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222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Complete; report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30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Complete; report 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908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MQXFA14b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Test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Fab</a:t>
                      </a:r>
                      <a:r>
                        <a:rPr lang="en-US" baseline="0" dirty="0"/>
                        <a:t> &amp; Test</a:t>
                      </a:r>
                      <a:r>
                        <a:rPr lang="en-US" dirty="0"/>
                        <a:t> report </a:t>
                      </a:r>
                      <a:r>
                        <a:rPr lang="en-US" baseline="0" dirty="0"/>
                        <a:t>drafts completed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20951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358DB-FCAC-4516-9841-36E8BC30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53AE-A81C-4EA9-855B-063B86E2D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302.02.07 Structures Status, 26-Feb-24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30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3C36-0D2C-4E23-B5A4-7314F577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302.02.07 Structures Status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9D01FBF-DBC4-954F-AC17-5B2D8AED89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606152"/>
              </p:ext>
            </p:extLst>
          </p:nvPr>
        </p:nvGraphicFramePr>
        <p:xfrm>
          <a:off x="612775" y="900640"/>
          <a:ext cx="8101584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85">
                  <a:extLst>
                    <a:ext uri="{9D8B030D-6E8A-4147-A177-3AD203B41FA5}">
                      <a16:colId xmlns:a16="http://schemas.microsoft.com/office/drawing/2014/main" val="2761330767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352287917"/>
                    </a:ext>
                  </a:extLst>
                </a:gridCol>
                <a:gridCol w="3522599">
                  <a:extLst>
                    <a:ext uri="{9D8B030D-6E8A-4147-A177-3AD203B41FA5}">
                      <a16:colId xmlns:a16="http://schemas.microsoft.com/office/drawing/2014/main" val="849303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Magnet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333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32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MQXFA09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Disassembled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Two coils no longer available (in A14b, A15); Structures used in MQXFA11;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will be renamed MQXFA24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221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MQXFA12b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Coil processing; rods instrumented, shells next; dressed coil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Shims &amp; Loading </a:t>
                      </a:r>
                      <a:r>
                        <a:rPr lang="en-US" sz="1600" dirty="0" err="1"/>
                        <a:t>Reviw</a:t>
                      </a:r>
                      <a:r>
                        <a:rPr lang="en-US" sz="1600" dirty="0"/>
                        <a:t> scheduled for 3/6</a:t>
                      </a:r>
                      <a:endParaRPr lang="en-US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59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MQXFA13b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Fuji Coil pack built with Coil 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Coil 150 will be replacing Coil 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14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/>
                        <a:t>MQXFA15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BNL, cooling down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dirty="0"/>
                        <a:t>Fab Report drafts edited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430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MQXFA16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FNAL10/13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Fabrication Report drafts edited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305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MQXFA17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hold for splice joint analysis; metallography and magnetization samples being tested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be redirected to BNL when 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8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MQXFA18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Expected to be shipped direct to FNAL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8426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358DB-FCAC-4516-9841-36E8BC30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53AE-A81C-4EA9-855B-063B86E2D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302.02.07 Structures Status, 26-Feb-24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67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3C36-0D2C-4E23-B5A4-7314F577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302.02.07 Structures Status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0AA8D-06F5-44E1-83EF-89FD59D72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070044"/>
            <a:ext cx="7920000" cy="5056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Series Magnets (cont.)</a:t>
            </a:r>
          </a:p>
          <a:p>
            <a:r>
              <a:rPr lang="en-US" dirty="0"/>
              <a:t>Updated Magnet specifications to allow for 120 </a:t>
            </a:r>
            <a:r>
              <a:rPr lang="en-US" dirty="0" err="1"/>
              <a:t>MPa</a:t>
            </a:r>
            <a:r>
              <a:rPr lang="en-US" dirty="0"/>
              <a:t> excursions, increased from 110 </a:t>
            </a:r>
            <a:r>
              <a:rPr lang="en-US" dirty="0" err="1"/>
              <a:t>MPa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MQXFA07b, MQXFA16, MQXFA15 reload did not require 120 </a:t>
            </a:r>
            <a:r>
              <a:rPr lang="en-US" dirty="0" err="1"/>
              <a:t>MPa</a:t>
            </a:r>
            <a:endParaRPr lang="en-US" dirty="0"/>
          </a:p>
          <a:p>
            <a:pPr lvl="1"/>
            <a:r>
              <a:rPr lang="en-US" dirty="0"/>
              <a:t>MQXFA17 reached 120 </a:t>
            </a:r>
            <a:r>
              <a:rPr lang="en-US" dirty="0" err="1"/>
              <a:t>MPa</a:t>
            </a:r>
            <a:r>
              <a:rPr lang="en-US" dirty="0"/>
              <a:t> during preload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358DB-FCAC-4516-9841-36E8BC30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53AE-A81C-4EA9-855B-063B86E2D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302.02.07 Structures Status, 26-Feb-24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34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3C36-0D2C-4E23-B5A4-7314F577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302.02.07 Structures Status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0AA8D-06F5-44E1-83EF-89FD59D72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070044"/>
            <a:ext cx="7920000" cy="23346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MQXFA17 splice joint</a:t>
            </a:r>
          </a:p>
          <a:p>
            <a:r>
              <a:rPr lang="en-US" dirty="0"/>
              <a:t>Off-normal work document prepared</a:t>
            </a:r>
          </a:p>
          <a:p>
            <a:pPr lvl="1"/>
            <a:r>
              <a:rPr lang="en-US" dirty="0"/>
              <a:t>~6mm Sections will be taken of “normal” joint, overheated joint</a:t>
            </a:r>
          </a:p>
          <a:p>
            <a:r>
              <a:rPr lang="en-US" dirty="0"/>
              <a:t>Joint examination plan</a:t>
            </a:r>
          </a:p>
          <a:p>
            <a:pPr lvl="1"/>
            <a:r>
              <a:rPr lang="en-US" dirty="0"/>
              <a:t>Metallography, magnetization, etc.</a:t>
            </a:r>
          </a:p>
          <a:p>
            <a:pPr lvl="1"/>
            <a:r>
              <a:rPr lang="en-US" dirty="0"/>
              <a:t>Sample has been cut; strands being extracted</a:t>
            </a:r>
          </a:p>
          <a:p>
            <a:r>
              <a:rPr lang="en-US" dirty="0"/>
              <a:t>MQXFA17 Magnet will be on hold</a:t>
            </a:r>
          </a:p>
          <a:p>
            <a:pPr lvl="1"/>
            <a:r>
              <a:rPr lang="en-US" dirty="0"/>
              <a:t>Will place into shipping crate so that preparations for MQXFA12b can start</a:t>
            </a:r>
          </a:p>
          <a:p>
            <a:r>
              <a:rPr lang="en-US" dirty="0"/>
              <a:t>Potential plan for replacement has been prepared, if needed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358DB-FCAC-4516-9841-36E8BC30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53AE-A81C-4EA9-855B-063B86E2D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302.02.07 Structures Status, 26-Feb-24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28DB51-A2AE-CA43-9B14-F4CBB1C67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655" y="3331348"/>
            <a:ext cx="4040356" cy="33466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37F56B3-740E-F14C-91E5-9FDE823344C1}"/>
              </a:ext>
            </a:extLst>
          </p:cNvPr>
          <p:cNvSpPr txBox="1"/>
          <p:nvPr/>
        </p:nvSpPr>
        <p:spPr>
          <a:xfrm>
            <a:off x="1456152" y="347095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Cut 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D5CA76-305C-D94C-9691-E1B2366DB1C7}"/>
              </a:ext>
            </a:extLst>
          </p:cNvPr>
          <p:cNvSpPr txBox="1"/>
          <p:nvPr/>
        </p:nvSpPr>
        <p:spPr>
          <a:xfrm>
            <a:off x="175696" y="635373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Metallography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F7DA29-B9D8-5E4B-8A5B-C82BDC24B045}"/>
              </a:ext>
            </a:extLst>
          </p:cNvPr>
          <p:cNvSpPr txBox="1"/>
          <p:nvPr/>
        </p:nvSpPr>
        <p:spPr>
          <a:xfrm>
            <a:off x="2164628" y="635373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Magnetization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2052F5-80F7-13E0-285C-EE04F858425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1777"/>
          <a:stretch/>
        </p:blipFill>
        <p:spPr>
          <a:xfrm>
            <a:off x="6123600" y="4153997"/>
            <a:ext cx="2743200" cy="187148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A9C3A1-6D02-8966-64E7-1B9D142293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765" t="15499" r="34452" b="32266"/>
          <a:stretch/>
        </p:blipFill>
        <p:spPr>
          <a:xfrm>
            <a:off x="3634021" y="4153997"/>
            <a:ext cx="2315184" cy="193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97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3C36-0D2C-4E23-B5A4-7314F577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Coils in Storage at LBNL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9D01FBF-DBC4-954F-AC17-5B2D8AED89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119365"/>
              </p:ext>
            </p:extLst>
          </p:nvPr>
        </p:nvGraphicFramePr>
        <p:xfrm>
          <a:off x="612774" y="1069975"/>
          <a:ext cx="7673644" cy="489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704">
                  <a:extLst>
                    <a:ext uri="{9D8B030D-6E8A-4147-A177-3AD203B41FA5}">
                      <a16:colId xmlns:a16="http://schemas.microsoft.com/office/drawing/2014/main" val="2761330767"/>
                    </a:ext>
                  </a:extLst>
                </a:gridCol>
                <a:gridCol w="3844232">
                  <a:extLst>
                    <a:ext uri="{9D8B030D-6E8A-4147-A177-3AD203B41FA5}">
                      <a16:colId xmlns:a16="http://schemas.microsoft.com/office/drawing/2014/main" val="1352287917"/>
                    </a:ext>
                  </a:extLst>
                </a:gridCol>
                <a:gridCol w="915510">
                  <a:extLst>
                    <a:ext uri="{9D8B030D-6E8A-4147-A177-3AD203B41FA5}">
                      <a16:colId xmlns:a16="http://schemas.microsoft.com/office/drawing/2014/main" val="994169390"/>
                    </a:ext>
                  </a:extLst>
                </a:gridCol>
                <a:gridCol w="865099">
                  <a:extLst>
                    <a:ext uri="{9D8B030D-6E8A-4147-A177-3AD203B41FA5}">
                      <a16:colId xmlns:a16="http://schemas.microsoft.com/office/drawing/2014/main" val="3437663842"/>
                    </a:ext>
                  </a:extLst>
                </a:gridCol>
                <a:gridCol w="865099">
                  <a:extLst>
                    <a:ext uri="{9D8B030D-6E8A-4147-A177-3AD203B41FA5}">
                      <a16:colId xmlns:a16="http://schemas.microsoft.com/office/drawing/2014/main" val="4238191953"/>
                    </a:ext>
                  </a:extLst>
                </a:gridCol>
              </a:tblGrid>
              <a:tr h="29479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 CMM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Nom. CMM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 CMM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333984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224 ( A12 Q1)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Extracted from MQXFA12; for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MQXFA12b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✓, ✓*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221863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 (A12 Q3)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Extracted from MQXFA12; for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MQXFA12b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✓, ✓*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365836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Original spare for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MQXFA17, now for MQXFA</a:t>
                      </a: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13b</a:t>
                      </a:r>
                      <a:endParaRPr lang="en-US" sz="12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101450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(Was) Replacement coil for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MQXFA13b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 (large)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799095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Planned for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MQXFA12b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907847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Planned for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MQXFA12b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62170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Spare (was for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MQXFA17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 and/or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MQXFA13b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03844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dirty="0"/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Spare (for MQXFA16)</a:t>
                      </a:r>
                      <a:endParaRPr lang="en-US" sz="1200" b="1" kern="1200" dirty="0">
                        <a:solidFill>
                          <a:srgbClr val="000000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590187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On Hold. (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Too small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spare 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for MQXFA16)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14725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Arrived from BNL 12/4; CMM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721793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Arrived from BNL 12/4; CMM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247635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Arrived from BNL 2/5/24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877622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Arrived from BNL 2/5/24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143131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solidFill>
                            <a:schemeClr val="tx1"/>
                          </a:solidFill>
                        </a:rPr>
                        <a:t>160, 161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Arriving from FNAL this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171373"/>
                  </a:ext>
                </a:extLst>
              </a:tr>
              <a:tr h="291566">
                <a:tc>
                  <a:txBody>
                    <a:bodyPr/>
                    <a:lstStyle/>
                    <a:p>
                      <a:endParaRPr lang="en-US" sz="1200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07484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358DB-FCAC-4516-9841-36E8BC30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53AE-A81C-4EA9-855B-063B86E2D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302.02.07 Structures Status, 26-Feb-24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BC41-EF03-4C4A-8393-43ED3FFC625F}"/>
              </a:ext>
            </a:extLst>
          </p:cNvPr>
          <p:cNvSpPr txBox="1"/>
          <p:nvPr/>
        </p:nvSpPr>
        <p:spPr>
          <a:xfrm>
            <a:off x="6260621" y="5953622"/>
            <a:ext cx="2512243" cy="521066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r>
              <a:rPr lang="en-US" dirty="0"/>
              <a:t>✓* Extra measurements taken post-preload or post-test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9A457E-B3C6-6444-A09E-59F05A66828A}"/>
              </a:ext>
            </a:extLst>
          </p:cNvPr>
          <p:cNvSpPr/>
          <p:nvPr/>
        </p:nvSpPr>
        <p:spPr>
          <a:xfrm>
            <a:off x="97276" y="1945529"/>
            <a:ext cx="290987" cy="1206232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0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3C36-0D2C-4E23-B5A4-7314F577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302.02.07 Structures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0AA8D-06F5-44E1-83EF-89FD59D72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070044"/>
            <a:ext cx="7920000" cy="50561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Other topics</a:t>
            </a:r>
          </a:p>
          <a:p>
            <a:r>
              <a:rPr lang="en-US" dirty="0"/>
              <a:t>Technicians</a:t>
            </a:r>
          </a:p>
          <a:p>
            <a:pPr lvl="1"/>
            <a:r>
              <a:rPr lang="en-US" dirty="0"/>
              <a:t>New techs are getting up to speed</a:t>
            </a:r>
          </a:p>
          <a:p>
            <a:r>
              <a:rPr lang="en-US" dirty="0"/>
              <a:t>Bladders:</a:t>
            </a:r>
          </a:p>
          <a:p>
            <a:pPr lvl="1"/>
            <a:r>
              <a:rPr lang="en-US" dirty="0"/>
              <a:t>200 pcs order fabrication and testing is complete, to be received this month</a:t>
            </a:r>
          </a:p>
          <a:p>
            <a:pPr lvl="1"/>
            <a:r>
              <a:rPr lang="en-US" dirty="0"/>
              <a:t>Working with CERN to source tubing for their style bladders for MQXFA lengths</a:t>
            </a:r>
          </a:p>
          <a:p>
            <a:pPr lvl="2"/>
            <a:r>
              <a:rPr lang="en-US" dirty="0"/>
              <a:t>Planning upgrade for HP cart to accommodate additional circuits</a:t>
            </a:r>
          </a:p>
          <a:p>
            <a:r>
              <a:rPr lang="en-US" dirty="0"/>
              <a:t>FY22 Procurements</a:t>
            </a:r>
          </a:p>
          <a:p>
            <a:pPr lvl="1"/>
            <a:r>
              <a:rPr lang="en-US" dirty="0"/>
              <a:t>Extra ARMCO is stored in Berkeley </a:t>
            </a:r>
          </a:p>
          <a:p>
            <a:pPr lvl="2"/>
            <a:r>
              <a:rPr lang="en-US" dirty="0"/>
              <a:t>BCR approved for $33k duty and shipping costs</a:t>
            </a:r>
          </a:p>
          <a:p>
            <a:pPr lvl="1"/>
            <a:r>
              <a:rPr lang="en-US" dirty="0"/>
              <a:t>Additional, non-MA, procurements have been placed; ongoing for consumables</a:t>
            </a:r>
          </a:p>
          <a:p>
            <a:r>
              <a:rPr lang="en-US" dirty="0"/>
              <a:t>Property Transfer from LBNL to FNAL</a:t>
            </a:r>
          </a:p>
          <a:p>
            <a:pPr lvl="1"/>
            <a:r>
              <a:rPr lang="en-US" dirty="0"/>
              <a:t>MQXFA07b property documents processing will start</a:t>
            </a:r>
          </a:p>
          <a:p>
            <a:pPr lvl="1"/>
            <a:r>
              <a:rPr lang="en-US" dirty="0"/>
              <a:t>Transfers to happen in “bulk”</a:t>
            </a:r>
          </a:p>
          <a:p>
            <a:r>
              <a:rPr lang="en-US" i="1" dirty="0"/>
              <a:t>MQXFA spare parts scope </a:t>
            </a:r>
          </a:p>
          <a:p>
            <a:pPr lvl="1"/>
            <a:r>
              <a:rPr lang="en-US" dirty="0"/>
              <a:t>Obtained new updated quotes from vendors for spares and compiled for BCR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358DB-FCAC-4516-9841-36E8BC30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53AE-A81C-4EA9-855B-063B86E2D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302.02.07 Structures Status, 26-Feb-24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6236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8EF391-2BAD-45F4-B22E-736040720C99}">
  <ds:schemaRefs>
    <ds:schemaRef ds:uri="http://purl.org/dc/terms/"/>
    <ds:schemaRef ds:uri="8946e33d-fd2f-4ae4-8ee9-d90c129cdf9e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67516</TotalTime>
  <Words>623</Words>
  <Application>Microsoft Macintosh PowerPoint</Application>
  <PresentationFormat>On-screen Show (4:3)</PresentationFormat>
  <Paragraphs>171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Wingdings</vt:lpstr>
      <vt:lpstr>Thème Office</vt:lpstr>
      <vt:lpstr>302.02.07 Structures Status</vt:lpstr>
      <vt:lpstr>302.02.07 Structures Status</vt:lpstr>
      <vt:lpstr>302.02.07 Structures Status 2</vt:lpstr>
      <vt:lpstr>302.02.07 Structures Status 3</vt:lpstr>
      <vt:lpstr>Coils in Storage at LBNL</vt:lpstr>
      <vt:lpstr>302.02.07 Structures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MQXFA03 Preload Progress</dc:title>
  <dc:creator>Heng Pan</dc:creator>
  <cp:lastModifiedBy>Dan Cheng</cp:lastModifiedBy>
  <cp:revision>722</cp:revision>
  <cp:lastPrinted>2023-10-30T17:25:59Z</cp:lastPrinted>
  <dcterms:created xsi:type="dcterms:W3CDTF">2020-02-10T17:47:20Z</dcterms:created>
  <dcterms:modified xsi:type="dcterms:W3CDTF">2024-02-26T05:51:34Z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