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43_6181D455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49_F7B9D7EF.xml" ContentType="application/vnd.ms-powerpoint.comments+xml"/>
  <Override PartName="/ppt/comments/modernComment_147_144A8653.xml" ContentType="application/vnd.ms-powerpoint.comments+xml"/>
  <Override PartName="/ppt/comments/modernComment_148_DCA9B814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320" r:id="rId2"/>
    <p:sldId id="321" r:id="rId3"/>
    <p:sldId id="323" r:id="rId4"/>
    <p:sldId id="324" r:id="rId5"/>
    <p:sldId id="325" r:id="rId6"/>
    <p:sldId id="329" r:id="rId7"/>
    <p:sldId id="326" r:id="rId8"/>
    <p:sldId id="330" r:id="rId9"/>
    <p:sldId id="327" r:id="rId10"/>
    <p:sldId id="328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F9C10F-D5FF-4C17-822F-15BE57B19474}" name="Mickael Denis Crouvizier" initials="MC" userId="S::mickael.denis.crouvizier@cern.ch::3b04019a-4db6-4ab1-b7d6-901a7710a4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8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modernComment_143_6181D4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0E55B7-0E40-40F8-BC00-ADB958CC07BD}" authorId="{AAF9C10F-D5FF-4C17-822F-15BE57B19474}" status="resolved" created="2024-02-20T13:59:42.44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35898453" sldId="323"/>
      <ac:spMk id="16" creationId="{F51E431F-A001-39F7-9B3F-82F519325924}"/>
      <ac:txMk cp="0" len="16">
        <ac:context len="17" hash="136508674"/>
      </ac:txMk>
    </ac:txMkLst>
    <p188:pos x="2591010" y="260079"/>
    <p188:txBody>
      <a:bodyPr/>
      <a:lstStyle/>
      <a:p>
        <a:r>
          <a:rPr lang="fr-CH"/>
          <a:t>Maybe we could add a short word concerning the history of the coil and refer to the indico link related to our preliminary discussions with Giorgio on this topic</a:t>
        </a:r>
      </a:p>
    </p188:txBody>
  </p188:cm>
</p188:cmLst>
</file>

<file path=ppt/comments/modernComment_147_144A86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A6B28C-4EA7-48DB-B94B-CB8503A54F3D}" authorId="{AAF9C10F-D5FF-4C17-822F-15BE57B19474}" created="2024-02-20T13:54:59.82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0428371" sldId="327"/>
      <ac:spMk id="14" creationId="{64208BA9-3369-363E-DCFB-079AB1DFE8A1}"/>
      <ac:txMk cp="80" len="99">
        <ac:context len="180" hash="3044091757"/>
      </ac:txMk>
    </ac:txMkLst>
    <p188:pos x="5528388" y="821356"/>
    <p188:txBody>
      <a:bodyPr/>
      <a:lstStyle/>
      <a:p>
        <a:r>
          <a:rPr lang="fr-CH"/>
          <a:t>More precision would be welcome: up to which plane did you perform the progressive polishing? Second row's midplane of the first cable or further? Additional pictures to illustrate the absence of microcracking may be interesting too.</a:t>
        </a:r>
      </a:p>
    </p188:txBody>
  </p188:cm>
</p188:cmLst>
</file>

<file path=ppt/comments/modernComment_148_DCA9B8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3A8506-18DE-4BDD-A407-524008B62BB6}" authorId="{AAF9C10F-D5FF-4C17-822F-15BE57B19474}" status="resolved" created="2024-02-20T13:57:04.91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02110228" sldId="328"/>
      <ac:spMk id="7" creationId="{4334202C-7E6E-6A17-AC63-CF8E0787B64E}"/>
      <ac:txMk cp="124" len="56">
        <ac:context len="184" hash="2381508355"/>
      </ac:txMk>
    </ac:txMkLst>
    <p188:pos x="6857915" y="537669"/>
    <p188:txBody>
      <a:bodyPr/>
      <a:lstStyle/>
      <a:p>
        <a:r>
          <a:rPr lang="fr-CH"/>
          <a:t>Could you add the hyperlinks for both mentionned documents.</a:t>
        </a:r>
      </a:p>
    </p188:txBody>
  </p188:cm>
  <p188:cm id="{1891D4F8-627C-440C-A2B0-ECD33E0AE189}" authorId="{AAF9C10F-D5FF-4C17-822F-15BE57B19474}" status="resolved" created="2024-02-20T14:00:57.41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02110228" sldId="328"/>
      <ac:spMk id="6" creationId="{2E05ED5F-9427-EDAB-0F72-2F56F07B34F1}"/>
      <ac:txMk cp="361" len="5">
        <ac:context len="586" hash="1600195059"/>
      </ac:txMk>
    </ac:txMkLst>
    <p188:pos x="1047056" y="1910687"/>
    <p188:txBody>
      <a:bodyPr/>
      <a:lstStyle/>
      <a:p>
        <a:r>
          <a:rPr lang="fr-CH"/>
          <a:t>It would be more accurate to speak about microcracks in the whole document</a:t>
        </a:r>
      </a:p>
    </p188:txBody>
  </p188:cm>
</p188:cmLst>
</file>

<file path=ppt/comments/modernComment_149_F7B9D7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BA9130E-777D-4384-B672-A594D7D4D2E5}" authorId="{AAF9C10F-D5FF-4C17-822F-15BE57B19474}" status="resolved" created="2024-02-20T13:51:40.42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56151791" sldId="329"/>
      <ac:spMk id="12" creationId="{51E8D421-FC33-A0DC-C6E0-70E107470F9C}"/>
      <ac:txMk cp="125">
        <ac:context len="126" hash="3888480245"/>
      </ac:txMk>
    </ac:txMkLst>
    <p188:pos x="7292223" y="551355"/>
    <p188:txBody>
      <a:bodyPr/>
      <a:lstStyle/>
      <a:p>
        <a:r>
          <a:rPr lang="fr-CH"/>
          <a:t>To be discussed in the conclusion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09BC1-01A8-44E8-AC40-CC1CBA678656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34C96-2815-4D2D-ABBB-0FCD36A31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03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Subtask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34C96-2815-4D2D-ABBB-0FCD36A31A6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031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Planes in contact with the transition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34C96-2815-4D2D-ABBB-0FCD36A31A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00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Superconducting </a:t>
            </a:r>
            <a:r>
              <a:rPr lang="en-US" dirty="0" err="1"/>
              <a:t>subelements</a:t>
            </a:r>
            <a:r>
              <a:rPr lang="en-US" dirty="0"/>
              <a:t> cracks transversal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34C96-2815-4D2D-ABBB-0FCD36A31A6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 Slide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6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759619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rgbClr val="FF6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rgbClr val="FF6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54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noFill/>
          <a:ln w="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50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5660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lnSpc>
                <a:spcPct val="120000"/>
              </a:lnSpc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075613" y="3969703"/>
            <a:ext cx="3708400" cy="2232025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708000" cy="2232025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708000" cy="2232025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992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rgbClr val="FF6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rgbClr val="FF6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noFill/>
          <a:ln w="3175"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3462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rgbClr val="FF6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rgbClr val="FF6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16175"/>
            <a:ext cx="3708400" cy="3779837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08000" cy="3779837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rgbClr val="FF6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16175"/>
            <a:ext cx="3708400" cy="3779837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65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rgbClr val="0033A0"/>
          </a:solidFill>
          <a:ln w="3175"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5612" y="2732442"/>
            <a:ext cx="3960774" cy="3477297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rgbClr val="0033A0"/>
          </a:solidFill>
          <a:ln w="3175"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28722" y="5078524"/>
            <a:ext cx="3963665" cy="1131215"/>
          </a:xfrm>
          <a:prstGeom prst="rect">
            <a:avLst/>
          </a:prstGeom>
          <a:solidFill>
            <a:srgbClr val="0033A0"/>
          </a:solidFill>
          <a:ln w="3175"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908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081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 in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592263"/>
            <a:ext cx="12192000" cy="2945870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  <a:prstGeom prst="rect">
            <a:avLst/>
          </a:prstGeom>
          <a:solidFill>
            <a:srgbClr val="0033A0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  <a:prstGeom prst="rect">
            <a:avLst/>
          </a:prstGeom>
          <a:solidFill>
            <a:srgbClr val="0033A0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  <a:prstGeom prst="rect">
            <a:avLst/>
          </a:prstGeom>
          <a:solidFill>
            <a:srgbClr val="0033A0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900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69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66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8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07/02/2024</a:t>
            </a:r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EDMS nr.</a:t>
            </a:r>
            <a:r>
              <a:rPr lang="en-GB" b="1" dirty="0">
                <a:latin typeface="Arial" panose="020B0604020202020204" pitchFamily="34" charset="0"/>
              </a:rPr>
              <a:t> </a:t>
            </a:r>
            <a:r>
              <a:rPr lang="en-GB" dirty="0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15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 Whi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A9E84-8482-BC45-8A3B-A21DEF1E2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4750"/>
          <a:stretch/>
        </p:blipFill>
        <p:spPr>
          <a:xfrm>
            <a:off x="4336631" y="2742943"/>
            <a:ext cx="3518737" cy="137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66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 Blue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BC63E-E32E-9349-9435-EEC2B70C1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650"/>
          <a:stretch/>
        </p:blipFill>
        <p:spPr>
          <a:xfrm>
            <a:off x="4296000" y="2727000"/>
            <a:ext cx="3600000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35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D9047-491C-4CB9-AE49-11B94B8E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Arial"/>
              </a:rPr>
              <a:t>12/19/2023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BFD15-A1BC-4352-AB14-5B5A492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Arial"/>
              </a:rPr>
              <a:t>Phase analysis of NbTi via XRD - A. Moros, S. Sgobba (EN-MME-MM)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B7F1-83DF-4B44-9D13-622BDD7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00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 Whit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1091754" y="1808460"/>
            <a:ext cx="10008492" cy="2153265"/>
          </a:xfrm>
        </p:spPr>
        <p:txBody>
          <a:bodyPr anchor="t" anchorCtr="0"/>
          <a:lstStyle>
            <a:lvl1pPr algn="l">
              <a:defRPr sz="50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091754" y="4137381"/>
            <a:ext cx="10008492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90788-0832-6043-AE66-1B49DC483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3700"/>
          <a:stretch/>
        </p:blipFill>
        <p:spPr>
          <a:xfrm>
            <a:off x="9838800" y="277200"/>
            <a:ext cx="1688400" cy="66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EA30CA3-6820-B644-B1F6-09A8C71F1F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800" y="216000"/>
            <a:ext cx="802800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53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 Blue">
    <p:bg>
      <p:bgPr>
        <a:solidFill>
          <a:srgbClr val="0033A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1344" y="214492"/>
            <a:ext cx="811380" cy="8032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091754" y="1808460"/>
            <a:ext cx="10008492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091754" y="4137381"/>
            <a:ext cx="10008492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29C194-B1B7-F24A-BFCF-B3FC6C12A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4099"/>
          <a:stretch/>
        </p:blipFill>
        <p:spPr>
          <a:xfrm>
            <a:off x="9840416" y="277745"/>
            <a:ext cx="1688400" cy="6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6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rgbClr val="002060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rgbClr val="002060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rgbClr val="002060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07/02/2024</a:t>
            </a: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EDMS nr. </a:t>
            </a:r>
            <a:endParaRPr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rgbClr val="002060"/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rgbClr val="002060"/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rgbClr val="002060"/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rgbClr val="002060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719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ue block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238799"/>
          </a:xfrm>
          <a:prstGeom prst="rect">
            <a:avLst/>
          </a:prstGeom>
          <a:noFill/>
          <a:ln w="3175"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 dirty="0"/>
              <a:t>Drag and drop picture</a:t>
            </a:r>
            <a:endParaRPr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0"/>
            <a:ext cx="4116387" cy="6238799"/>
          </a:xfrm>
          <a:prstGeom prst="rect">
            <a:avLst/>
          </a:prstGeom>
          <a:solidFill>
            <a:srgbClr val="0033A0"/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3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ue block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238799"/>
          </a:xfrm>
          <a:prstGeom prst="rect">
            <a:avLst/>
          </a:prstGeom>
          <a:noFill/>
          <a:ln w="3175"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 dirty="0"/>
              <a:t>Drag and drop picture</a:t>
            </a:r>
            <a:endParaRPr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0" y="0"/>
            <a:ext cx="4116387" cy="6238799"/>
          </a:xfrm>
          <a:prstGeom prst="rect">
            <a:avLst/>
          </a:prstGeom>
          <a:solidFill>
            <a:srgbClr val="0033A0"/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12/19/2023</a:t>
            </a:r>
            <a:endParaRPr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sv-SE" dirty="0"/>
              <a:t>Phase analysis of NbTi via XRD - A. Moros, S. Sgobba (EN-MME-MM)</a:t>
            </a:r>
            <a:endParaRPr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2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auto">
          <a:xfrm>
            <a:off x="0" y="6237312"/>
            <a:ext cx="12193200" cy="620688"/>
          </a:xfrm>
          <a:prstGeom prst="rect">
            <a:avLst/>
          </a:prstGeom>
          <a:solidFill>
            <a:srgbClr val="0033A0"/>
          </a:solidFill>
          <a:ln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H" dirty="0">
              <a:solidFill>
                <a:srgbClr val="0033A0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751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559496" y="6350851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algn="l">
              <a:defRPr/>
            </a:pPr>
            <a:r>
              <a:rPr lang="de-CH" dirty="0"/>
              <a:t>07/02/2024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41851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257023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sv-SE" dirty="0"/>
              <a:t>EDMS nr.</a:t>
            </a:r>
            <a:r>
              <a:rPr lang="en-GB" b="1" dirty="0">
                <a:latin typeface="Arial" panose="020B0604020202020204" pitchFamily="34" charset="0"/>
              </a:rPr>
              <a:t> </a:t>
            </a:r>
            <a:r>
              <a:rPr lang="en-GB" dirty="0"/>
              <a:t>3014651 </a:t>
            </a:r>
            <a:endParaRPr lang="sv-SE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2" name="Image 2" descr="logooutline.eps"/>
          <p:cNvPicPr/>
          <p:nvPr userDrawn="1"/>
        </p:nvPicPr>
        <p:blipFill>
          <a:blip r:embed="rId27"/>
          <a:stretch/>
        </p:blipFill>
        <p:spPr bwMode="auto">
          <a:xfrm>
            <a:off x="426313" y="6350851"/>
            <a:ext cx="399415" cy="3956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12249-467A-DC4A-8F91-5FFDDE086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b="39588"/>
          <a:stretch/>
        </p:blipFill>
        <p:spPr>
          <a:xfrm>
            <a:off x="10836932" y="6353623"/>
            <a:ext cx="92875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None/>
        <a:defRPr sz="2100" b="1">
          <a:solidFill>
            <a:srgbClr val="002060"/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800">
          <a:solidFill>
            <a:srgbClr val="002060"/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700">
          <a:solidFill>
            <a:srgbClr val="002060"/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6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739504/1" TargetMode="External"/><Relationship Id="rId2" Type="http://schemas.microsoft.com/office/2018/10/relationships/comments" Target="../comments/modernComment_148_DCA9B81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edms.cern.ch/document/2777506/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1571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8/10/relationships/comments" Target="../comments/modernComment_143_6181D45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microsoft.com/office/2018/10/relationships/comments" Target="../comments/modernComment_149_F7B9D7EF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microsoft.com/office/2018/10/relationships/comments" Target="../comments/modernComment_147_144A865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740598" y="1969773"/>
            <a:ext cx="10008492" cy="673496"/>
          </a:xfrm>
        </p:spPr>
        <p:txBody>
          <a:bodyPr/>
          <a:lstStyle/>
          <a:p>
            <a:pPr>
              <a:defRPr/>
            </a:pPr>
            <a:r>
              <a:rPr lang="en-GB" sz="4000" dirty="0"/>
              <a:t>MQXFA13 – AUP227</a:t>
            </a:r>
            <a:br>
              <a:rPr lang="en-GB" sz="4000" dirty="0"/>
            </a:br>
            <a:r>
              <a:rPr lang="en-GB" sz="4000" dirty="0" err="1"/>
              <a:t>metallographical</a:t>
            </a:r>
            <a:r>
              <a:rPr lang="en-GB" sz="4000" dirty="0"/>
              <a:t> inspection</a:t>
            </a:r>
            <a:br>
              <a:rPr lang="en-GB" sz="4000" dirty="0"/>
            </a:br>
            <a:br>
              <a:rPr lang="en-GB" sz="2000" dirty="0"/>
            </a:br>
            <a:endParaRPr lang="en-GB" sz="20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678325" y="3814487"/>
            <a:ext cx="9934330" cy="369332"/>
          </a:xfrm>
        </p:spPr>
        <p:txBody>
          <a:bodyPr/>
          <a:lstStyle/>
          <a:p>
            <a:pPr>
              <a:defRPr/>
            </a:pP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Aleksandra Bartkowska,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Mickaël Crouvizier, Stefano Sgobba</a:t>
            </a:r>
          </a:p>
          <a:p>
            <a:pPr>
              <a:defRPr/>
            </a:pP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CERN, EN-MME-MM</a:t>
            </a:r>
          </a:p>
          <a:p>
            <a:pPr>
              <a:defRPr/>
            </a:pP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07. 02. 2024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6610" y="324000"/>
            <a:ext cx="744390" cy="61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638EDE-91DF-B52B-EE05-EA50123E7EB2}"/>
              </a:ext>
            </a:extLst>
          </p:cNvPr>
          <p:cNvSpPr txBox="1"/>
          <p:nvPr/>
        </p:nvSpPr>
        <p:spPr bwMode="auto">
          <a:xfrm>
            <a:off x="9206345" y="6456040"/>
            <a:ext cx="298565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r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EDMS nr. 3014651</a:t>
            </a:r>
            <a:r>
              <a:rPr lang="en-GB" sz="2000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4F5AF-C210-5F1C-BF1B-9879706029F5}"/>
              </a:ext>
            </a:extLst>
          </p:cNvPr>
          <p:cNvSpPr txBox="1"/>
          <p:nvPr/>
        </p:nvSpPr>
        <p:spPr bwMode="auto">
          <a:xfrm>
            <a:off x="678325" y="3358947"/>
            <a:ext cx="11448823" cy="6402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926B-4359-072E-BB79-2B004FC0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58EA6-F0B4-DCC2-03F6-5134D719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07/02/2024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2FE30-B544-52A2-92C6-206E3A0A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EDMS nr.</a:t>
            </a:r>
            <a:r>
              <a:rPr lang="en-GB" b="1" dirty="0">
                <a:latin typeface="Arial" panose="020B0604020202020204" pitchFamily="34" charset="0"/>
              </a:rPr>
              <a:t> </a:t>
            </a:r>
            <a:r>
              <a:rPr lang="en-GB" dirty="0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161EF-3114-A09E-DBBF-4F659535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5ED5F-9427-EDAB-0F72-2F56F07B34F1}"/>
              </a:ext>
            </a:extLst>
          </p:cNvPr>
          <p:cNvSpPr txBox="1"/>
          <p:nvPr/>
        </p:nvSpPr>
        <p:spPr bwMode="auto">
          <a:xfrm>
            <a:off x="291550" y="1124744"/>
            <a:ext cx="11376025" cy="295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Metallurgical inspection of the longitudinal cuts (LJ and OLJ side) involving the first row of Rutherford cables adjacent to the end spacer/copper wedge transition revealed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presence of a localized field of cracks at first row’s midplane in the pole blocks,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field of cracks is in correspondence to the transition between resin and copper wedge,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Microcracks are transverse with respect to the longitudinal axis of strands,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cracks were not observed in the midplane blocks,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Thickness of resin area is higher than in previously analysed coils, cracks are present in the resin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4202C-7E6E-6A17-AC63-CF8E0787B64E}"/>
              </a:ext>
            </a:extLst>
          </p:cNvPr>
          <p:cNvSpPr txBox="1"/>
          <p:nvPr/>
        </p:nvSpPr>
        <p:spPr bwMode="auto">
          <a:xfrm>
            <a:off x="249895" y="4260574"/>
            <a:ext cx="1145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present results are in accordance with previous results obtained from the metallurgical inspection of MQXFA07 – AUP214 (</a:t>
            </a:r>
            <a:r>
              <a:rPr lang="en-US" dirty="0">
                <a:hlinkClick r:id="rId3"/>
              </a:rPr>
              <a:t>EDMS nr. 2739504</a:t>
            </a:r>
            <a:r>
              <a:rPr lang="en-US" dirty="0"/>
              <a:t>) and MQXFA08 - AUP213 (</a:t>
            </a:r>
            <a:r>
              <a:rPr lang="en-GB" dirty="0">
                <a:hlinkClick r:id="rId4"/>
              </a:rPr>
              <a:t>EDMS nr. 2777506</a:t>
            </a:r>
            <a:r>
              <a:rPr lang="en-GB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7021102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66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24C33-B846-CC45-88EB-95FD65A8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Arial"/>
              </a:rPr>
              <a:t>07/02/2024</a:t>
            </a:r>
            <a:endParaRPr kumimoji="0" lang="de-CH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4A1E3E2-2994-184A-B983-CBF1A745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6000" y="6356350"/>
            <a:ext cx="681254" cy="365125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cs typeface="Arial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88B7A194-9B06-4454-AF01-DCA37CE8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67" y="155286"/>
            <a:ext cx="11508204" cy="443198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pPr rtl="0"/>
            <a:r>
              <a:rPr lang="en-GB" sz="32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Metallographical</a:t>
            </a:r>
            <a:r>
              <a:rPr lang="en-GB" sz="3200" kern="1200" dirty="0">
                <a:latin typeface="Arial" panose="020B0604020202020204" pitchFamily="34" charset="0"/>
                <a:cs typeface="Arial" panose="020B0604020202020204" pitchFamily="34" charset="0"/>
              </a:rPr>
              <a:t> analysis of MQXFA13 – AUP227 coil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0C75E-CB9E-97D8-DACB-994D053070AD}"/>
              </a:ext>
            </a:extLst>
          </p:cNvPr>
          <p:cNvSpPr txBox="1"/>
          <p:nvPr/>
        </p:nvSpPr>
        <p:spPr>
          <a:xfrm>
            <a:off x="331174" y="982222"/>
            <a:ext cx="11251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Context of the study: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Coil AUP227 from magnet MQXFA13 experienced several quenches below nominal current during training. The details of the coil’s history can be found in the link: </a:t>
            </a:r>
            <a:r>
              <a:rPr lang="en-GB" sz="1800" dirty="0">
                <a:hlinkClick r:id="rId2"/>
              </a:rPr>
              <a:t>https://indico.fnal.gov/event/61571/</a:t>
            </a:r>
            <a:r>
              <a:rPr lang="en-GB" sz="1800" dirty="0"/>
              <a:t>. The interface between end spacer and wedge in the AUP227 coil was identified as a suspected zone and the metallographic inspection was conducted in that area. Zones of interest were extracted by diamond wire saw cutting and the surface was polished up to 1 µm diamond paste. </a:t>
            </a:r>
          </a:p>
          <a:p>
            <a:pPr algn="just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Samples: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MQXFA13 – AUP227 coil slice</a:t>
            </a:r>
          </a:p>
          <a:p>
            <a:pPr algn="just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Client: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Giorgio Ambrosio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Experimental work and reporting by: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Aleksandra Bartkowska (CERN EN-MME-MM)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Equipment: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Diamond wire saw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Keyence VHX7000 digital microscope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75B8D8E-680D-A8E7-23A0-46D3CCD8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0232" y="635635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sv-SE" dirty="0"/>
              <a:t>EDMS nr.</a:t>
            </a:r>
            <a:r>
              <a:rPr lang="en-GB" b="1" dirty="0">
                <a:latin typeface="Arial" panose="020B0604020202020204" pitchFamily="34" charset="0"/>
              </a:rPr>
              <a:t> </a:t>
            </a:r>
            <a:r>
              <a:rPr lang="en-GB" dirty="0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06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D476E-DA10-1843-1C71-E271129C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88" y="237640"/>
            <a:ext cx="5449473" cy="751151"/>
          </a:xfrm>
        </p:spPr>
        <p:txBody>
          <a:bodyPr/>
          <a:lstStyle/>
          <a:p>
            <a:r>
              <a:rPr lang="en-US" dirty="0"/>
              <a:t>Volumes of interest (VOIs)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B372FA-6814-CF69-ED95-D97169FE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07/02/2024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06AF-4961-0055-DDDA-56D57556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EDMS nr.</a:t>
            </a:r>
            <a:r>
              <a:rPr lang="en-GB" b="1" dirty="0">
                <a:latin typeface="Arial" panose="020B0604020202020204" pitchFamily="34" charset="0"/>
              </a:rPr>
              <a:t> </a:t>
            </a:r>
            <a:r>
              <a:rPr lang="en-GB" dirty="0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65E5-4AA0-17D0-82A3-A34F5E03A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C683A-4CCD-4D82-5FEA-0FEEE592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1" y="1868419"/>
            <a:ext cx="6400039" cy="35814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082D055-F681-8E36-01B9-80C6CC82BC63}"/>
              </a:ext>
            </a:extLst>
          </p:cNvPr>
          <p:cNvGrpSpPr/>
          <p:nvPr/>
        </p:nvGrpSpPr>
        <p:grpSpPr>
          <a:xfrm>
            <a:off x="286488" y="2403257"/>
            <a:ext cx="5760020" cy="3305157"/>
            <a:chOff x="407988" y="2564052"/>
            <a:chExt cx="5760020" cy="33051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8EF0FE-D8AE-901E-040A-2FDBE86FE150}"/>
                </a:ext>
              </a:extLst>
            </p:cNvPr>
            <p:cNvGrpSpPr/>
            <p:nvPr/>
          </p:nvGrpSpPr>
          <p:grpSpPr>
            <a:xfrm>
              <a:off x="407988" y="2564052"/>
              <a:ext cx="5760020" cy="3305157"/>
              <a:chOff x="407986" y="1124743"/>
              <a:chExt cx="5327973" cy="3009914"/>
            </a:xfrm>
          </p:grpSpPr>
          <p:pic>
            <p:nvPicPr>
              <p:cNvPr id="8" name="Picture 7" descr="A wall with many boxes on it&#10;&#10;Description automatically generated with medium confidence">
                <a:extLst>
                  <a:ext uri="{FF2B5EF4-FFF2-40B4-BE49-F238E27FC236}">
                    <a16:creationId xmlns:a16="http://schemas.microsoft.com/office/drawing/2014/main" id="{74887904-94D0-68E8-CDBE-725CFA02A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218" t="4791" r="31939" b="10572"/>
              <a:stretch/>
            </p:blipFill>
            <p:spPr>
              <a:xfrm rot="16200000">
                <a:off x="1966167" y="-433438"/>
                <a:ext cx="2211611" cy="5327973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2AF94E5-70C1-465A-E72E-69A3A392AF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5520" y="2492896"/>
                <a:ext cx="720080" cy="1296144"/>
              </a:xfrm>
              <a:prstGeom prst="straightConnector1">
                <a:avLst/>
              </a:prstGeom>
              <a:ln w="57150">
                <a:solidFill>
                  <a:schemeClr val="accent3">
                    <a:lumMod val="7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770CAC-F3D4-B5AA-BBAE-1B9B201D6560}"/>
                  </a:ext>
                </a:extLst>
              </p:cNvPr>
              <p:cNvSpPr txBox="1"/>
              <p:nvPr/>
            </p:nvSpPr>
            <p:spPr>
              <a:xfrm>
                <a:off x="913905" y="3826880"/>
                <a:ext cx="172322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000" b="1" dirty="0">
                    <a:solidFill>
                      <a:srgbClr val="C00000"/>
                    </a:solidFill>
                  </a:rPr>
                  <a:t>Extracted part</a:t>
                </a:r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10266-614C-01F2-B313-FB2C1AADB070}"/>
                </a:ext>
              </a:extLst>
            </p:cNvPr>
            <p:cNvSpPr txBox="1"/>
            <p:nvPr/>
          </p:nvSpPr>
          <p:spPr>
            <a:xfrm>
              <a:off x="2866407" y="4424599"/>
              <a:ext cx="4215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highlight>
                    <a:srgbClr val="FFFF00"/>
                  </a:highlight>
                </a:rPr>
                <a:t>LJ</a:t>
              </a:r>
              <a:endParaRPr lang="en-GB" sz="3200" b="1" dirty="0">
                <a:highlight>
                  <a:srgbClr val="FFFF00"/>
                </a:highligh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92CE7E-B267-C5D1-56B7-8C191567A1FB}"/>
                </a:ext>
              </a:extLst>
            </p:cNvPr>
            <p:cNvSpPr txBox="1"/>
            <p:nvPr/>
          </p:nvSpPr>
          <p:spPr>
            <a:xfrm>
              <a:off x="2729001" y="2631127"/>
              <a:ext cx="7021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>
                  <a:highlight>
                    <a:srgbClr val="FFFF00"/>
                  </a:highlight>
                </a:rPr>
                <a:t>OLJ</a:t>
              </a:r>
              <a:endParaRPr lang="en-GB" sz="3200" b="1" dirty="0">
                <a:highlight>
                  <a:srgbClr val="FFFF00"/>
                </a:highlight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D12966-AFB3-7F3D-1E52-3198124C4D63}"/>
              </a:ext>
            </a:extLst>
          </p:cNvPr>
          <p:cNvSpPr txBox="1"/>
          <p:nvPr/>
        </p:nvSpPr>
        <p:spPr bwMode="auto">
          <a:xfrm>
            <a:off x="286488" y="1488291"/>
            <a:ext cx="576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mm thick slice including the transition between end spacer and wedge was extracted as illustrated below. 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61993-6B77-1541-40D7-6941CDE15DD9}"/>
              </a:ext>
            </a:extLst>
          </p:cNvPr>
          <p:cNvSpPr txBox="1"/>
          <p:nvPr/>
        </p:nvSpPr>
        <p:spPr bwMode="auto">
          <a:xfrm>
            <a:off x="6814725" y="343134"/>
            <a:ext cx="448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between end spacer and wedge </a:t>
            </a:r>
            <a:endParaRPr lang="en-GB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E431F-A001-39F7-9B3F-82F519325924}"/>
              </a:ext>
            </a:extLst>
          </p:cNvPr>
          <p:cNvSpPr txBox="1"/>
          <p:nvPr/>
        </p:nvSpPr>
        <p:spPr bwMode="auto">
          <a:xfrm>
            <a:off x="218176" y="819546"/>
            <a:ext cx="262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kern="1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MQXFA13 – AUP227</a:t>
            </a:r>
          </a:p>
        </p:txBody>
      </p:sp>
    </p:spTree>
    <p:extLst>
      <p:ext uri="{BB962C8B-B14F-4D97-AF65-F5344CB8AC3E}">
        <p14:creationId xmlns:p14="http://schemas.microsoft.com/office/powerpoint/2010/main" val="16358984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18DD1-61D8-65D6-89DA-747E2121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07/02/2024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FD8AE-B6F4-8741-907D-013C443CD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EDMS nr.</a:t>
            </a:r>
            <a:r>
              <a:rPr lang="en-GB" b="1">
                <a:latin typeface="Arial" panose="020B0604020202020204" pitchFamily="34" charset="0"/>
              </a:rPr>
              <a:t> </a:t>
            </a:r>
            <a:r>
              <a:rPr lang="en-GB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6C7C7-A25C-9BEE-9093-2CC61B7B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4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15BC4C-C0FB-79F3-0C33-584F0D5F8AC9}"/>
              </a:ext>
            </a:extLst>
          </p:cNvPr>
          <p:cNvSpPr txBox="1"/>
          <p:nvPr/>
        </p:nvSpPr>
        <p:spPr>
          <a:xfrm>
            <a:off x="2667105" y="5623639"/>
            <a:ext cx="65835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/>
              <a:t>All 4 blocks were </a:t>
            </a:r>
            <a:r>
              <a:rPr lang="en-US" sz="2000" dirty="0" err="1"/>
              <a:t>analysed</a:t>
            </a:r>
            <a:r>
              <a:rPr lang="en-US" sz="2000" dirty="0"/>
              <a:t> from the connection side plane</a:t>
            </a:r>
            <a:endParaRPr lang="en-GB" sz="200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C417F1-EB07-22C3-8B03-C223795ED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88" y="237640"/>
            <a:ext cx="5449473" cy="751151"/>
          </a:xfrm>
        </p:spPr>
        <p:txBody>
          <a:bodyPr/>
          <a:lstStyle/>
          <a:p>
            <a:r>
              <a:rPr lang="en-US" dirty="0"/>
              <a:t>Volumes of interest (VOIs)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157FCB-9F3C-F619-7810-5DAA3A221D7E}"/>
              </a:ext>
            </a:extLst>
          </p:cNvPr>
          <p:cNvSpPr txBox="1"/>
          <p:nvPr/>
        </p:nvSpPr>
        <p:spPr bwMode="auto">
          <a:xfrm>
            <a:off x="335979" y="1196458"/>
            <a:ext cx="1131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VOIs have been then extracted from the slice accordingly to schema below. 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6E7ACCB-9ED9-07A4-2D3A-47D68A8B2A29}"/>
              </a:ext>
            </a:extLst>
          </p:cNvPr>
          <p:cNvCxnSpPr>
            <a:cxnSpLocks/>
          </p:cNvCxnSpPr>
          <p:nvPr/>
        </p:nvCxnSpPr>
        <p:spPr>
          <a:xfrm flipH="1" flipV="1">
            <a:off x="7980217" y="3871078"/>
            <a:ext cx="96983" cy="58357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BD64FFC-30D2-CF19-656E-7A77F7C78433}"/>
              </a:ext>
            </a:extLst>
          </p:cNvPr>
          <p:cNvGrpSpPr/>
          <p:nvPr/>
        </p:nvGrpSpPr>
        <p:grpSpPr>
          <a:xfrm>
            <a:off x="390849" y="1720615"/>
            <a:ext cx="5400600" cy="3581922"/>
            <a:chOff x="390849" y="1720615"/>
            <a:chExt cx="5400600" cy="35819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47205C-166F-870B-3FB4-DAE646736179}"/>
                </a:ext>
              </a:extLst>
            </p:cNvPr>
            <p:cNvGrpSpPr/>
            <p:nvPr/>
          </p:nvGrpSpPr>
          <p:grpSpPr>
            <a:xfrm>
              <a:off x="390849" y="1720615"/>
              <a:ext cx="5400600" cy="3581922"/>
              <a:chOff x="390849" y="1190530"/>
              <a:chExt cx="5400600" cy="358192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94C521-E8E3-1768-13E1-ED314B88FC68}"/>
                  </a:ext>
                </a:extLst>
              </p:cNvPr>
              <p:cNvGrpSpPr/>
              <p:nvPr/>
            </p:nvGrpSpPr>
            <p:grpSpPr>
              <a:xfrm>
                <a:off x="390849" y="1367066"/>
                <a:ext cx="5400600" cy="3405386"/>
                <a:chOff x="390849" y="1367066"/>
                <a:chExt cx="5400600" cy="3405386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164E8AFF-7493-710F-F874-3795F3A2C412}"/>
                    </a:ext>
                  </a:extLst>
                </p:cNvPr>
                <p:cNvGrpSpPr/>
                <p:nvPr/>
              </p:nvGrpSpPr>
              <p:grpSpPr>
                <a:xfrm>
                  <a:off x="390849" y="1367066"/>
                  <a:ext cx="5400600" cy="3405386"/>
                  <a:chOff x="390849" y="1367066"/>
                  <a:chExt cx="5400600" cy="3405386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AF75B433-F828-2D4D-F598-42EF8ECA75F6}"/>
                      </a:ext>
                    </a:extLst>
                  </p:cNvPr>
                  <p:cNvGrpSpPr/>
                  <p:nvPr/>
                </p:nvGrpSpPr>
                <p:grpSpPr>
                  <a:xfrm>
                    <a:off x="390849" y="1367066"/>
                    <a:ext cx="5400600" cy="2937168"/>
                    <a:chOff x="390849" y="1367066"/>
                    <a:chExt cx="5400600" cy="2937168"/>
                  </a:xfrm>
                </p:grpSpPr>
                <p:pic>
                  <p:nvPicPr>
                    <p:cNvPr id="14" name="Picture 13" descr="A close-up of a piece of electrical equipment&#10;&#10;Description automatically generated">
                      <a:extLst>
                        <a:ext uri="{FF2B5EF4-FFF2-40B4-BE49-F238E27FC236}">
                          <a16:creationId xmlns:a16="http://schemas.microsoft.com/office/drawing/2014/main" id="{EAB82465-060A-2F05-038F-78F7C034AB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7476" t="9051" r="2751" b="25850"/>
                    <a:stretch/>
                  </p:blipFill>
                  <p:spPr>
                    <a:xfrm>
                      <a:off x="390849" y="1367066"/>
                      <a:ext cx="5400600" cy="293716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1AC76A48-D786-39E6-DF77-729170119B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24704" y="3811791"/>
                      <a:ext cx="47769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:r>
                        <a:rPr lang="en-US" sz="3200" b="1" dirty="0"/>
                        <a:t>LJ</a:t>
                      </a:r>
                      <a:endParaRPr lang="en-GB" sz="3200" b="1" dirty="0"/>
                    </a:p>
                  </p:txBody>
                </p:sp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8913EB5-A4A4-A21A-804D-C59AEDD3DD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75895" y="3811790"/>
                      <a:ext cx="796693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:r>
                        <a:rPr lang="en-US" sz="3200" b="1" dirty="0"/>
                        <a:t>OLJ</a:t>
                      </a:r>
                      <a:endParaRPr lang="en-GB" sz="3200" b="1" dirty="0"/>
                    </a:p>
                  </p:txBody>
                </p:sp>
              </p:grp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8F7A6AA-D0C8-DDAA-3B59-34652EBD102A}"/>
                      </a:ext>
                    </a:extLst>
                  </p:cNvPr>
                  <p:cNvSpPr txBox="1"/>
                  <p:nvPr/>
                </p:nvSpPr>
                <p:spPr>
                  <a:xfrm>
                    <a:off x="2120649" y="4464675"/>
                    <a:ext cx="1425070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r>
                      <a:rPr lang="en-US" sz="2000" b="1" dirty="0">
                        <a:solidFill>
                          <a:srgbClr val="C00000"/>
                        </a:solidFill>
                      </a:rPr>
                      <a:t>Pole blocks</a:t>
                    </a:r>
                    <a:endParaRPr lang="en-GB" sz="2000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1AA42BD2-8036-4BCC-8944-BBAB5143D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3512" y="2858778"/>
                  <a:ext cx="598887" cy="426206"/>
                </a:xfrm>
                <a:prstGeom prst="straightConnector1">
                  <a:avLst/>
                </a:prstGeom>
                <a:ln w="762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19A6E360-CBB9-E217-8570-C6ED9ADC91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75895" y="2914787"/>
                  <a:ext cx="537911" cy="426206"/>
                </a:xfrm>
                <a:prstGeom prst="straightConnector1">
                  <a:avLst/>
                </a:prstGeom>
                <a:ln w="762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1838E6-1625-7387-C7E1-0A68FAB7421B}"/>
                  </a:ext>
                </a:extLst>
              </p:cNvPr>
              <p:cNvSpPr txBox="1"/>
              <p:nvPr/>
            </p:nvSpPr>
            <p:spPr>
              <a:xfrm>
                <a:off x="1917394" y="1190530"/>
                <a:ext cx="249587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400" b="1" dirty="0">
                    <a:highlight>
                      <a:srgbClr val="FFFF00"/>
                    </a:highlight>
                  </a:rPr>
                  <a:t>Inspected planes</a:t>
                </a:r>
                <a:endParaRPr lang="en-GB" sz="2400" b="1" dirty="0">
                  <a:highlight>
                    <a:srgbClr val="FFFF00"/>
                  </a:highlight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535BA26-9394-0AFD-7ACB-3C8045E95AD3}"/>
                </a:ext>
              </a:extLst>
            </p:cNvPr>
            <p:cNvCxnSpPr>
              <a:cxnSpLocks/>
            </p:cNvCxnSpPr>
            <p:nvPr/>
          </p:nvCxnSpPr>
          <p:spPr>
            <a:xfrm>
              <a:off x="2147474" y="2579421"/>
              <a:ext cx="181750" cy="440517"/>
            </a:xfrm>
            <a:prstGeom prst="line">
              <a:avLst/>
            </a:prstGeom>
            <a:ln w="539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D970D1D-194B-9A51-30B6-27AC4EA49B3E}"/>
                </a:ext>
              </a:extLst>
            </p:cNvPr>
            <p:cNvCxnSpPr>
              <a:cxnSpLocks/>
            </p:cNvCxnSpPr>
            <p:nvPr/>
          </p:nvCxnSpPr>
          <p:spPr>
            <a:xfrm>
              <a:off x="2407377" y="3241874"/>
              <a:ext cx="90875" cy="573195"/>
            </a:xfrm>
            <a:prstGeom prst="line">
              <a:avLst/>
            </a:prstGeom>
            <a:ln w="539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937DD88-7DAB-521D-B2FD-4E57D0B825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5895" y="2579421"/>
              <a:ext cx="104549" cy="416231"/>
            </a:xfrm>
            <a:prstGeom prst="line">
              <a:avLst/>
            </a:prstGeom>
            <a:ln w="539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C9B352-5A88-070D-5C4D-0D4688059455}"/>
                </a:ext>
              </a:extLst>
            </p:cNvPr>
            <p:cNvCxnSpPr>
              <a:cxnSpLocks/>
            </p:cNvCxnSpPr>
            <p:nvPr/>
          </p:nvCxnSpPr>
          <p:spPr>
            <a:xfrm>
              <a:off x="3754761" y="3236756"/>
              <a:ext cx="0" cy="578313"/>
            </a:xfrm>
            <a:prstGeom prst="line">
              <a:avLst/>
            </a:prstGeom>
            <a:ln w="539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BFDF2BA-3F5D-0541-C02E-E9EDC9A5EE76}"/>
              </a:ext>
            </a:extLst>
          </p:cNvPr>
          <p:cNvGrpSpPr/>
          <p:nvPr/>
        </p:nvGrpSpPr>
        <p:grpSpPr>
          <a:xfrm>
            <a:off x="5994271" y="1719481"/>
            <a:ext cx="6016065" cy="3582703"/>
            <a:chOff x="5994271" y="1719481"/>
            <a:chExt cx="6016065" cy="358270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88FE49D-F809-AC18-5FA7-447FCC9693B7}"/>
                </a:ext>
              </a:extLst>
            </p:cNvPr>
            <p:cNvGrpSpPr/>
            <p:nvPr/>
          </p:nvGrpSpPr>
          <p:grpSpPr>
            <a:xfrm>
              <a:off x="5994271" y="1719481"/>
              <a:ext cx="6016065" cy="3582703"/>
              <a:chOff x="5912583" y="1711030"/>
              <a:chExt cx="6016065" cy="358270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6165A07-E8BB-6018-F361-1734231D14EE}"/>
                  </a:ext>
                </a:extLst>
              </p:cNvPr>
              <p:cNvGrpSpPr/>
              <p:nvPr/>
            </p:nvGrpSpPr>
            <p:grpSpPr>
              <a:xfrm>
                <a:off x="5912583" y="1897151"/>
                <a:ext cx="6016065" cy="3396582"/>
                <a:chOff x="5912583" y="1897151"/>
                <a:chExt cx="6016065" cy="3396582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7F6C6178-FD46-29CD-789B-66901343372A}"/>
                    </a:ext>
                  </a:extLst>
                </p:cNvPr>
                <p:cNvGrpSpPr/>
                <p:nvPr/>
              </p:nvGrpSpPr>
              <p:grpSpPr>
                <a:xfrm>
                  <a:off x="5912583" y="1897151"/>
                  <a:ext cx="6016065" cy="3396582"/>
                  <a:chOff x="5912583" y="1367066"/>
                  <a:chExt cx="6016065" cy="3396582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CE7534EB-4342-6A9B-5DAF-4C1A778E3A80}"/>
                      </a:ext>
                    </a:extLst>
                  </p:cNvPr>
                  <p:cNvSpPr txBox="1"/>
                  <p:nvPr/>
                </p:nvSpPr>
                <p:spPr>
                  <a:xfrm>
                    <a:off x="7923547" y="4455871"/>
                    <a:ext cx="1994136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r>
                      <a:rPr lang="en-US" sz="2000" b="1" dirty="0">
                        <a:solidFill>
                          <a:srgbClr val="C00000"/>
                        </a:solidFill>
                      </a:rPr>
                      <a:t>Midplane blocks</a:t>
                    </a:r>
                    <a:endParaRPr lang="en-GB" sz="2000" b="1" dirty="0">
                      <a:solidFill>
                        <a:srgbClr val="C00000"/>
                      </a:solidFill>
                    </a:endParaRPr>
                  </a:p>
                </p:txBody>
              </p: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315FD0EE-1169-0D30-18A1-E232534299E7}"/>
                      </a:ext>
                    </a:extLst>
                  </p:cNvPr>
                  <p:cNvGrpSpPr/>
                  <p:nvPr/>
                </p:nvGrpSpPr>
                <p:grpSpPr>
                  <a:xfrm>
                    <a:off x="5912583" y="1367066"/>
                    <a:ext cx="6016065" cy="2937168"/>
                    <a:chOff x="5912583" y="1367066"/>
                    <a:chExt cx="6016065" cy="2937168"/>
                  </a:xfrm>
                </p:grpSpPr>
                <p:pic>
                  <p:nvPicPr>
                    <p:cNvPr id="19" name="Picture 18" descr="A circular object on a table&#10;&#10;Description automatically generated">
                      <a:extLst>
                        <a:ext uri="{FF2B5EF4-FFF2-40B4-BE49-F238E27FC236}">
                          <a16:creationId xmlns:a16="http://schemas.microsoft.com/office/drawing/2014/main" id="{01DAE53C-5710-5E6B-9767-5AF92593DB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t="34898" r="5258" b="30411"/>
                    <a:stretch/>
                  </p:blipFill>
                  <p:spPr>
                    <a:xfrm>
                      <a:off x="5912583" y="1367066"/>
                      <a:ext cx="6016065" cy="2937168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6FA13C95-2978-DBC4-438F-81DCE11FBB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008245" y="3629762"/>
                      <a:ext cx="484788" cy="110604"/>
                    </a:xfrm>
                    <a:prstGeom prst="straightConnector1">
                      <a:avLst/>
                    </a:prstGeom>
                    <a:ln w="76200">
                      <a:solidFill>
                        <a:srgbClr val="FFFF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1862272F-527C-3520-B89B-4C92533807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47056" y="3811789"/>
                      <a:ext cx="47769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:r>
                        <a:rPr lang="en-US" sz="3200" b="1" dirty="0"/>
                        <a:t>LJ</a:t>
                      </a:r>
                      <a:endParaRPr lang="en-GB" sz="3200" b="1" dirty="0"/>
                    </a:p>
                  </p:txBody>
                </p:sp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3436CC83-AA1C-F6D3-66B6-013DE11303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55871" y="3811791"/>
                      <a:ext cx="796693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l"/>
                      <a:r>
                        <a:rPr lang="en-US" sz="3200" b="1" dirty="0"/>
                        <a:t>OLJ</a:t>
                      </a:r>
                      <a:endParaRPr lang="en-GB" sz="3200" b="1" dirty="0"/>
                    </a:p>
                  </p:txBody>
                </p:sp>
              </p:grpSp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506E5931-821D-30ED-94A2-64D317B162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59535" y="2995652"/>
                  <a:ext cx="364012" cy="433348"/>
                </a:xfrm>
                <a:prstGeom prst="line">
                  <a:avLst/>
                </a:prstGeom>
                <a:ln w="5397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18CAC9B-26CF-B181-EE55-6ED09E4B4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917683" y="2775821"/>
                  <a:ext cx="282544" cy="582191"/>
                </a:xfrm>
                <a:prstGeom prst="line">
                  <a:avLst/>
                </a:prstGeom>
                <a:ln w="539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3564F75-85CA-2465-426F-4D60A7767E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89317" y="3444872"/>
                  <a:ext cx="282544" cy="582191"/>
                </a:xfrm>
                <a:prstGeom prst="line">
                  <a:avLst/>
                </a:prstGeom>
                <a:ln w="539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5D26177-3C1C-56DD-C30E-EC10D79FA2D6}"/>
                  </a:ext>
                </a:extLst>
              </p:cNvPr>
              <p:cNvSpPr txBox="1"/>
              <p:nvPr/>
            </p:nvSpPr>
            <p:spPr>
              <a:xfrm>
                <a:off x="7760307" y="1711030"/>
                <a:ext cx="249587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400" b="1" dirty="0">
                    <a:highlight>
                      <a:srgbClr val="FFFF00"/>
                    </a:highlight>
                  </a:rPr>
                  <a:t>Inspected planes</a:t>
                </a:r>
                <a:endParaRPr lang="en-GB" sz="2400" b="1" dirty="0">
                  <a:highlight>
                    <a:srgbClr val="FFFF00"/>
                  </a:highlight>
                </a:endParaRPr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62428BA-DD43-5FBA-F433-75BD3D3246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8852" y="3660957"/>
              <a:ext cx="86866" cy="61794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8441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08731-2A2A-A573-5380-26FB207B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29" y="128932"/>
            <a:ext cx="7233010" cy="751151"/>
          </a:xfrm>
        </p:spPr>
        <p:txBody>
          <a:bodyPr/>
          <a:lstStyle/>
          <a:p>
            <a:r>
              <a:rPr lang="en-US" dirty="0"/>
              <a:t>Pole blocks – connection side (</a:t>
            </a:r>
            <a:r>
              <a:rPr lang="en-US" dirty="0">
                <a:solidFill>
                  <a:srgbClr val="00B050"/>
                </a:solidFill>
              </a:rPr>
              <a:t>LJ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10C3E-E8AF-ED95-0CEE-1DDDF961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07/02/2024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21DD8-09A2-FA87-2820-113CA722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EDMS nr.</a:t>
            </a:r>
            <a:r>
              <a:rPr lang="en-GB" b="1">
                <a:latin typeface="Arial" panose="020B0604020202020204" pitchFamily="34" charset="0"/>
              </a:rPr>
              <a:t> </a:t>
            </a:r>
            <a:r>
              <a:rPr lang="en-GB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19216-75DA-D326-9460-E2AFFCC2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FF3D2-6B84-F36C-EA38-BC1B0D0BE224}"/>
              </a:ext>
            </a:extLst>
          </p:cNvPr>
          <p:cNvSpPr txBox="1"/>
          <p:nvPr/>
        </p:nvSpPr>
        <p:spPr bwMode="auto">
          <a:xfrm>
            <a:off x="3693162" y="775120"/>
            <a:ext cx="3552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Transversal microcracks seem to follow the end spacer – wedge transition.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thickness of a resin is higher than in the previously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samples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(AUP coils #213 and #214)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65837D-7582-2247-C2BB-56FA26A52A24}"/>
              </a:ext>
            </a:extLst>
          </p:cNvPr>
          <p:cNvGrpSpPr/>
          <p:nvPr/>
        </p:nvGrpSpPr>
        <p:grpSpPr>
          <a:xfrm>
            <a:off x="396845" y="3114986"/>
            <a:ext cx="6364260" cy="2607662"/>
            <a:chOff x="237819" y="3146990"/>
            <a:chExt cx="6364260" cy="26076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6AFFD1-D019-6F2F-6054-D0B4C8B40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790"/>
            <a:stretch/>
          </p:blipFill>
          <p:spPr>
            <a:xfrm>
              <a:off x="237819" y="3146990"/>
              <a:ext cx="6364260" cy="260766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96CDC87-9E98-EF01-8172-1A73EDE2C741}"/>
                </a:ext>
              </a:extLst>
            </p:cNvPr>
            <p:cNvCxnSpPr/>
            <p:nvPr/>
          </p:nvCxnSpPr>
          <p:spPr>
            <a:xfrm flipH="1">
              <a:off x="2326409" y="4376339"/>
              <a:ext cx="720080" cy="432048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2764A0-FE0A-1594-F722-041D2A2922B4}"/>
                </a:ext>
              </a:extLst>
            </p:cNvPr>
            <p:cNvSpPr txBox="1"/>
            <p:nvPr/>
          </p:nvSpPr>
          <p:spPr>
            <a:xfrm>
              <a:off x="2570232" y="3915022"/>
              <a:ext cx="120026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000" b="1" dirty="0">
                  <a:highlight>
                    <a:srgbClr val="FFFF00"/>
                  </a:highlight>
                </a:rPr>
                <a:t>Crack field</a:t>
              </a:r>
              <a:endParaRPr lang="en-GB" sz="2000" b="1" dirty="0">
                <a:highlight>
                  <a:srgbClr val="FFFF00"/>
                </a:highlight>
              </a:endParaRPr>
            </a:p>
          </p:txBody>
        </p:sp>
      </p:grpSp>
      <p:pic>
        <p:nvPicPr>
          <p:cNvPr id="27" name="Picture 26" descr="A piece of wood on a circular surface&#10;&#10;Description automatically generated">
            <a:extLst>
              <a:ext uri="{FF2B5EF4-FFF2-40B4-BE49-F238E27FC236}">
                <a16:creationId xmlns:a16="http://schemas.microsoft.com/office/drawing/2014/main" id="{90C74A34-3063-A0DC-EEDF-1606574284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3" t="21873" r="32492" b="39071"/>
          <a:stretch/>
        </p:blipFill>
        <p:spPr>
          <a:xfrm rot="5400000">
            <a:off x="2173677" y="1488320"/>
            <a:ext cx="2488015" cy="598064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C8CE7D-664F-5100-AE01-66A10C1B7B77}"/>
              </a:ext>
            </a:extLst>
          </p:cNvPr>
          <p:cNvGrpSpPr/>
          <p:nvPr/>
        </p:nvGrpSpPr>
        <p:grpSpPr>
          <a:xfrm>
            <a:off x="7851679" y="136525"/>
            <a:ext cx="3814928" cy="2861197"/>
            <a:chOff x="7851679" y="136525"/>
            <a:chExt cx="3814928" cy="2861197"/>
          </a:xfrm>
        </p:grpSpPr>
        <p:pic>
          <p:nvPicPr>
            <p:cNvPr id="22" name="Picture 21" descr="A close-up of a metal surface&#10;&#10;Description automatically generated">
              <a:extLst>
                <a:ext uri="{FF2B5EF4-FFF2-40B4-BE49-F238E27FC236}">
                  <a16:creationId xmlns:a16="http://schemas.microsoft.com/office/drawing/2014/main" id="{D13B40A1-E6C9-A6DB-66EE-429692BF3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679" y="136525"/>
              <a:ext cx="3814928" cy="2861197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366B063-716F-5408-8EA8-B3D62256EF68}"/>
                </a:ext>
              </a:extLst>
            </p:cNvPr>
            <p:cNvCxnSpPr/>
            <p:nvPr/>
          </p:nvCxnSpPr>
          <p:spPr>
            <a:xfrm flipH="1">
              <a:off x="10915650" y="1695451"/>
              <a:ext cx="285750" cy="2095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303F393-5A41-8E18-B324-33D7929E957A}"/>
                </a:ext>
              </a:extLst>
            </p:cNvPr>
            <p:cNvCxnSpPr/>
            <p:nvPr/>
          </p:nvCxnSpPr>
          <p:spPr>
            <a:xfrm flipH="1">
              <a:off x="8748713" y="498928"/>
              <a:ext cx="285750" cy="2095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A03E93C-B9B8-2E54-14F5-FF461426B1D3}"/>
                </a:ext>
              </a:extLst>
            </p:cNvPr>
            <p:cNvCxnSpPr/>
            <p:nvPr/>
          </p:nvCxnSpPr>
          <p:spPr>
            <a:xfrm flipH="1">
              <a:off x="10915650" y="1353863"/>
              <a:ext cx="285750" cy="2095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651627-6D93-94AC-BDE5-01F54D929496}"/>
              </a:ext>
            </a:extLst>
          </p:cNvPr>
          <p:cNvGrpSpPr/>
          <p:nvPr/>
        </p:nvGrpSpPr>
        <p:grpSpPr>
          <a:xfrm>
            <a:off x="7851678" y="3129760"/>
            <a:ext cx="3814929" cy="2861197"/>
            <a:chOff x="7851678" y="3129760"/>
            <a:chExt cx="3814929" cy="2861197"/>
          </a:xfrm>
        </p:grpSpPr>
        <p:pic>
          <p:nvPicPr>
            <p:cNvPr id="26" name="Picture 25" descr="A close-up of a wood surface&#10;&#10;Description automatically generated">
              <a:extLst>
                <a:ext uri="{FF2B5EF4-FFF2-40B4-BE49-F238E27FC236}">
                  <a16:creationId xmlns:a16="http://schemas.microsoft.com/office/drawing/2014/main" id="{465318FE-D403-B516-0582-210B09CA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678" y="3129760"/>
              <a:ext cx="3814929" cy="2861197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08B7C8B-DB0F-7D09-02BC-A4E5783A537B}"/>
                </a:ext>
              </a:extLst>
            </p:cNvPr>
            <p:cNvCxnSpPr/>
            <p:nvPr/>
          </p:nvCxnSpPr>
          <p:spPr>
            <a:xfrm flipH="1">
              <a:off x="10672763" y="4601888"/>
              <a:ext cx="285750" cy="2095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D554D08-0CF1-82C3-3C1E-3851402561CD}"/>
                </a:ext>
              </a:extLst>
            </p:cNvPr>
            <p:cNvCxnSpPr/>
            <p:nvPr/>
          </p:nvCxnSpPr>
          <p:spPr>
            <a:xfrm flipH="1">
              <a:off x="10320337" y="4344335"/>
              <a:ext cx="285750" cy="2095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8E22820-B302-62EA-A7C7-796F42AF7A7D}"/>
                </a:ext>
              </a:extLst>
            </p:cNvPr>
            <p:cNvCxnSpPr/>
            <p:nvPr/>
          </p:nvCxnSpPr>
          <p:spPr>
            <a:xfrm flipH="1">
              <a:off x="10272713" y="3932131"/>
              <a:ext cx="285750" cy="2095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552ACC-DDBA-C36B-F0D9-E08F573E808B}"/>
              </a:ext>
            </a:extLst>
          </p:cNvPr>
          <p:cNvGrpSpPr/>
          <p:nvPr/>
        </p:nvGrpSpPr>
        <p:grpSpPr>
          <a:xfrm>
            <a:off x="168329" y="657015"/>
            <a:ext cx="3395920" cy="2407041"/>
            <a:chOff x="168329" y="657015"/>
            <a:chExt cx="3395920" cy="24070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B86E01-062C-357F-E5AA-88E0CA14F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8329" y="657015"/>
              <a:ext cx="3395920" cy="240704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312CEF-5B54-72A5-5669-0AC1BF726E83}"/>
                </a:ext>
              </a:extLst>
            </p:cNvPr>
            <p:cNvSpPr/>
            <p:nvPr/>
          </p:nvSpPr>
          <p:spPr>
            <a:xfrm>
              <a:off x="917733" y="1647070"/>
              <a:ext cx="948556" cy="1018493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711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AA92C9-F804-CB19-E4AB-0715D45F85E6}"/>
              </a:ext>
            </a:extLst>
          </p:cNvPr>
          <p:cNvGrpSpPr/>
          <p:nvPr/>
        </p:nvGrpSpPr>
        <p:grpSpPr>
          <a:xfrm>
            <a:off x="5998191" y="482129"/>
            <a:ext cx="3630015" cy="2602265"/>
            <a:chOff x="168329" y="657015"/>
            <a:chExt cx="3395920" cy="24070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50191A-435D-5360-1342-C966436AC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329" y="657015"/>
              <a:ext cx="3395920" cy="240704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753868-7B8F-3D2E-6EB1-04A5A55DD36D}"/>
                </a:ext>
              </a:extLst>
            </p:cNvPr>
            <p:cNvSpPr/>
            <p:nvPr/>
          </p:nvSpPr>
          <p:spPr>
            <a:xfrm>
              <a:off x="917733" y="1647070"/>
              <a:ext cx="948556" cy="1018493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0B300F-6B6A-E148-EA18-0BAC2173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8" y="94369"/>
            <a:ext cx="7883957" cy="751151"/>
          </a:xfrm>
        </p:spPr>
        <p:txBody>
          <a:bodyPr/>
          <a:lstStyle/>
          <a:p>
            <a:r>
              <a:rPr lang="en-US" dirty="0"/>
              <a:t>Resin evaluation (</a:t>
            </a:r>
            <a:r>
              <a:rPr lang="en-US" dirty="0">
                <a:solidFill>
                  <a:srgbClr val="00B050"/>
                </a:solidFill>
              </a:rPr>
              <a:t>LJ</a:t>
            </a:r>
            <a:r>
              <a:rPr lang="en-US" dirty="0"/>
              <a:t> side – pole blocks)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A71FAD-CABE-C962-F1D1-7CDA14A5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07/02/2024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B938C-E330-63A6-1F17-53F9CAFC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EDMS nr.</a:t>
            </a:r>
            <a:r>
              <a:rPr lang="en-GB" b="1">
                <a:latin typeface="Arial" panose="020B0604020202020204" pitchFamily="34" charset="0"/>
              </a:rPr>
              <a:t> </a:t>
            </a:r>
            <a:r>
              <a:rPr lang="en-GB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D2E13-E302-0855-D50E-F978E41A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 descr="A close up of a metal beam&#10;&#10;Description automatically generated">
            <a:extLst>
              <a:ext uri="{FF2B5EF4-FFF2-40B4-BE49-F238E27FC236}">
                <a16:creationId xmlns:a16="http://schemas.microsoft.com/office/drawing/2014/main" id="{0BB5DFA6-97A1-C994-F35C-0065DCED2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236" y="136525"/>
            <a:ext cx="2043664" cy="6207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E8D421-FC33-A0DC-C6E0-70E107470F9C}"/>
              </a:ext>
            </a:extLst>
          </p:cNvPr>
          <p:cNvSpPr txBox="1"/>
          <p:nvPr/>
        </p:nvSpPr>
        <p:spPr bwMode="auto">
          <a:xfrm>
            <a:off x="407988" y="5117925"/>
            <a:ext cx="9387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resin experienced decohesion after cutting, indicating its poor adhesion to copper 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Cracks were present in the resin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139868-211A-AD61-6850-2222D8461D89}"/>
              </a:ext>
            </a:extLst>
          </p:cNvPr>
          <p:cNvGrpSpPr/>
          <p:nvPr/>
        </p:nvGrpSpPr>
        <p:grpSpPr>
          <a:xfrm>
            <a:off x="255588" y="1452434"/>
            <a:ext cx="6402084" cy="3444250"/>
            <a:chOff x="407988" y="1154561"/>
            <a:chExt cx="6402084" cy="34442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878AF1E-09DE-E547-178B-B3D470CD1FFB}"/>
                </a:ext>
              </a:extLst>
            </p:cNvPr>
            <p:cNvGrpSpPr/>
            <p:nvPr/>
          </p:nvGrpSpPr>
          <p:grpSpPr>
            <a:xfrm>
              <a:off x="407988" y="1154561"/>
              <a:ext cx="6402084" cy="3430076"/>
              <a:chOff x="407988" y="1154561"/>
              <a:chExt cx="6402084" cy="343007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FADF21C-C2E5-2044-77A2-7A90053DE06D}"/>
                  </a:ext>
                </a:extLst>
              </p:cNvPr>
              <p:cNvGrpSpPr/>
              <p:nvPr/>
            </p:nvGrpSpPr>
            <p:grpSpPr>
              <a:xfrm>
                <a:off x="407988" y="1154561"/>
                <a:ext cx="6402084" cy="3430076"/>
                <a:chOff x="407988" y="1154561"/>
                <a:chExt cx="6402084" cy="3430076"/>
              </a:xfrm>
            </p:grpSpPr>
            <p:pic>
              <p:nvPicPr>
                <p:cNvPr id="7" name="Picture 6" descr="A close-up of a metal&#10;&#10;Description automatically generated">
                  <a:extLst>
                    <a:ext uri="{FF2B5EF4-FFF2-40B4-BE49-F238E27FC236}">
                      <a16:creationId xmlns:a16="http://schemas.microsoft.com/office/drawing/2014/main" id="{E32396CE-0904-57C1-196C-631518415C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7988" y="1154561"/>
                  <a:ext cx="6402084" cy="3430076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D71C1BCC-B5BE-F40D-D4CE-1FC2F1CF8249}"/>
                    </a:ext>
                  </a:extLst>
                </p:cNvPr>
                <p:cNvSpPr/>
                <p:nvPr/>
              </p:nvSpPr>
              <p:spPr>
                <a:xfrm>
                  <a:off x="2339009" y="1709530"/>
                  <a:ext cx="226405" cy="2226366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B4C8108-9EFE-727C-560F-7B6CC65989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9945" y="3978050"/>
                <a:ext cx="246020" cy="251531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0F6AE0-6DF5-9179-8D35-9592D0B5A861}"/>
                </a:ext>
              </a:extLst>
            </p:cNvPr>
            <p:cNvSpPr txBox="1"/>
            <p:nvPr/>
          </p:nvSpPr>
          <p:spPr bwMode="auto">
            <a:xfrm>
              <a:off x="1250540" y="4229479"/>
              <a:ext cx="3074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Region of crack concentration</a:t>
              </a:r>
              <a:endParaRPr lang="en-GB" dirty="0">
                <a:highlight>
                  <a:srgbClr val="FFFF00"/>
                </a:highlight>
              </a:endParaRPr>
            </a:p>
          </p:txBody>
        </p:sp>
      </p:grpSp>
      <p:pic>
        <p:nvPicPr>
          <p:cNvPr id="11" name="Picture 10" descr="A close-up of a black and white surface&#10;&#10;Description automatically generated">
            <a:extLst>
              <a:ext uri="{FF2B5EF4-FFF2-40B4-BE49-F238E27FC236}">
                <a16:creationId xmlns:a16="http://schemas.microsoft.com/office/drawing/2014/main" id="{3B9B5776-E5A1-2A87-D061-FAC0CA82C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94" y="1716838"/>
            <a:ext cx="4451612" cy="33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08731-2A2A-A573-5380-26FB207B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blocks – connection side (</a:t>
            </a:r>
            <a:r>
              <a:rPr lang="en-US" dirty="0">
                <a:solidFill>
                  <a:srgbClr val="00B0F0"/>
                </a:solidFill>
              </a:rPr>
              <a:t>OLJ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10C3E-E8AF-ED95-0CEE-1DDDF961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07/02/2024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21DD8-09A2-FA87-2820-113CA722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EDMS nr.</a:t>
            </a:r>
            <a:r>
              <a:rPr lang="en-GB" b="1">
                <a:latin typeface="Arial" panose="020B0604020202020204" pitchFamily="34" charset="0"/>
              </a:rPr>
              <a:t> </a:t>
            </a:r>
            <a:r>
              <a:rPr lang="en-GB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19216-75DA-D326-9460-E2AFFCC2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95ABF2-CB45-F0E0-C65E-2B2EE009DA18}"/>
              </a:ext>
            </a:extLst>
          </p:cNvPr>
          <p:cNvGrpSpPr/>
          <p:nvPr/>
        </p:nvGrpSpPr>
        <p:grpSpPr>
          <a:xfrm>
            <a:off x="396845" y="1124744"/>
            <a:ext cx="3090144" cy="2036845"/>
            <a:chOff x="396845" y="987929"/>
            <a:chExt cx="3090144" cy="20368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B25B74-F6DA-F49E-15AB-FA236E6C1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845" y="987929"/>
              <a:ext cx="3090144" cy="203684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B2611C-3C6C-7594-7753-89106B61EAD8}"/>
                </a:ext>
              </a:extLst>
            </p:cNvPr>
            <p:cNvSpPr/>
            <p:nvPr/>
          </p:nvSpPr>
          <p:spPr>
            <a:xfrm>
              <a:off x="1993427" y="1691576"/>
              <a:ext cx="948556" cy="1018493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827EB10-4EB9-C191-AF05-90551DBDA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77" y="3410916"/>
            <a:ext cx="3312709" cy="24706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DAB0A7-D9C7-DB31-AB23-CFDEB3EBF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776" y="820746"/>
            <a:ext cx="3312709" cy="24823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13E9F8-9821-6BE1-B93D-BB1B68E637E9}"/>
              </a:ext>
            </a:extLst>
          </p:cNvPr>
          <p:cNvGrpSpPr/>
          <p:nvPr/>
        </p:nvGrpSpPr>
        <p:grpSpPr>
          <a:xfrm>
            <a:off x="437712" y="3221864"/>
            <a:ext cx="6387261" cy="2705005"/>
            <a:chOff x="437712" y="3221864"/>
            <a:chExt cx="6387261" cy="27050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CC264C8-E8B6-70FF-93ED-6DA0F876DAC5}"/>
                </a:ext>
              </a:extLst>
            </p:cNvPr>
            <p:cNvGrpSpPr/>
            <p:nvPr/>
          </p:nvGrpSpPr>
          <p:grpSpPr>
            <a:xfrm>
              <a:off x="437712" y="3221864"/>
              <a:ext cx="6387261" cy="2705005"/>
              <a:chOff x="437712" y="3102596"/>
              <a:chExt cx="6387261" cy="270500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0967C68-8F81-9CC5-265E-68DCBC7590ED}"/>
                  </a:ext>
                </a:extLst>
              </p:cNvPr>
              <p:cNvGrpSpPr/>
              <p:nvPr/>
            </p:nvGrpSpPr>
            <p:grpSpPr>
              <a:xfrm>
                <a:off x="437712" y="3102596"/>
                <a:ext cx="6387261" cy="2705005"/>
                <a:chOff x="324790" y="1202566"/>
                <a:chExt cx="6387261" cy="2705005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A42A6BAE-7B0A-F932-ED50-EC57B390D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790" y="1202566"/>
                  <a:ext cx="6387261" cy="2705005"/>
                </a:xfrm>
                <a:prstGeom prst="rect">
                  <a:avLst/>
                </a:prstGeom>
              </p:spPr>
            </p:pic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F302518F-0767-1C6E-C3D7-E26756CBD77E}"/>
                    </a:ext>
                  </a:extLst>
                </p:cNvPr>
                <p:cNvCxnSpPr/>
                <p:nvPr/>
              </p:nvCxnSpPr>
              <p:spPr>
                <a:xfrm flipH="1">
                  <a:off x="2210192" y="2045198"/>
                  <a:ext cx="720080" cy="432048"/>
                </a:xfrm>
                <a:prstGeom prst="straightConnector1">
                  <a:avLst/>
                </a:prstGeom>
                <a:ln w="76200">
                  <a:solidFill>
                    <a:srgbClr val="FFFF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88E76E8-8830-740A-091B-60C96DEF9417}"/>
                  </a:ext>
                </a:extLst>
              </p:cNvPr>
              <p:cNvSpPr txBox="1"/>
              <p:nvPr/>
            </p:nvSpPr>
            <p:spPr bwMode="auto">
              <a:xfrm>
                <a:off x="3043194" y="3621563"/>
                <a:ext cx="1204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highlight>
                      <a:srgbClr val="FFFF00"/>
                    </a:highlight>
                  </a:rPr>
                  <a:t>Crack field</a:t>
                </a:r>
                <a:endParaRPr lang="en-GB" dirty="0">
                  <a:highlight>
                    <a:srgbClr val="FFFF00"/>
                  </a:highlight>
                </a:endParaRPr>
              </a:p>
            </p:txBody>
          </p:sp>
        </p:grpSp>
        <p:pic>
          <p:nvPicPr>
            <p:cNvPr id="6" name="Picture 5" descr="A close up of a piece of wood&#10;&#10;Description automatically generated">
              <a:extLst>
                <a:ext uri="{FF2B5EF4-FFF2-40B4-BE49-F238E27FC236}">
                  <a16:creationId xmlns:a16="http://schemas.microsoft.com/office/drawing/2014/main" id="{AEA52C13-3061-946F-22BC-DFAD8D085D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7" t="12790" r="11886" b="24920"/>
            <a:stretch/>
          </p:blipFill>
          <p:spPr>
            <a:xfrm>
              <a:off x="586258" y="3303070"/>
              <a:ext cx="6198854" cy="250800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E2BAD99-16FA-39B5-9C77-F32F0FE8E5F3}"/>
              </a:ext>
            </a:extLst>
          </p:cNvPr>
          <p:cNvSpPr txBox="1"/>
          <p:nvPr/>
        </p:nvSpPr>
        <p:spPr bwMode="auto">
          <a:xfrm>
            <a:off x="3604827" y="1124744"/>
            <a:ext cx="3552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Microcracks seem to follow the end spacer – wedge transition.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thickness of a resin is higher than in the previously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samples 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7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B300F-6B6A-E148-EA18-0BAC2173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Resin evaluation (</a:t>
            </a:r>
            <a:r>
              <a:rPr lang="en-US" dirty="0">
                <a:solidFill>
                  <a:srgbClr val="00B0F0"/>
                </a:solidFill>
              </a:rPr>
              <a:t>OLJ</a:t>
            </a:r>
            <a:r>
              <a:rPr lang="en-US" dirty="0"/>
              <a:t> side – pole blocks)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A71FAD-CABE-C962-F1D1-7CDA14A5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07/02/2024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B938C-E330-63A6-1F17-53F9CAFC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EDMS nr.</a:t>
            </a:r>
            <a:r>
              <a:rPr lang="en-GB" b="1">
                <a:latin typeface="Arial" panose="020B0604020202020204" pitchFamily="34" charset="0"/>
              </a:rPr>
              <a:t> </a:t>
            </a:r>
            <a:r>
              <a:rPr lang="en-GB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D2E13-E302-0855-D50E-F978E41A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close up of a piece of wood&#10;&#10;Description automatically generated">
            <a:extLst>
              <a:ext uri="{FF2B5EF4-FFF2-40B4-BE49-F238E27FC236}">
                <a16:creationId xmlns:a16="http://schemas.microsoft.com/office/drawing/2014/main" id="{88AE9CEB-0B71-BB53-901D-24E31A95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989945"/>
            <a:ext cx="7236228" cy="3760959"/>
          </a:xfrm>
          <a:prstGeom prst="rect">
            <a:avLst/>
          </a:prstGeom>
        </p:spPr>
      </p:pic>
      <p:pic>
        <p:nvPicPr>
          <p:cNvPr id="11" name="Picture 10" descr="Close-up of a piece of wood&#10;&#10;Description automatically generated">
            <a:extLst>
              <a:ext uri="{FF2B5EF4-FFF2-40B4-BE49-F238E27FC236}">
                <a16:creationId xmlns:a16="http://schemas.microsoft.com/office/drawing/2014/main" id="{2235F0DB-3176-6592-3078-4A02C324F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97" y="1228427"/>
            <a:ext cx="4004702" cy="3003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B318CE-37E0-A3C3-A114-BBCAE885B145}"/>
              </a:ext>
            </a:extLst>
          </p:cNvPr>
          <p:cNvSpPr txBox="1"/>
          <p:nvPr/>
        </p:nvSpPr>
        <p:spPr bwMode="auto">
          <a:xfrm>
            <a:off x="407988" y="5117925"/>
            <a:ext cx="903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Microcracks were observed in the resin, but less numerous than in the LJ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Resin thickness is higher than in the previously analyzed coils (for both LJ and OLJ blocks)</a:t>
            </a:r>
          </a:p>
        </p:txBody>
      </p:sp>
    </p:spTree>
    <p:extLst>
      <p:ext uri="{BB962C8B-B14F-4D97-AF65-F5344CB8AC3E}">
        <p14:creationId xmlns:p14="http://schemas.microsoft.com/office/powerpoint/2010/main" val="197135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A928E8-265F-6DA0-545E-ABA82DCEC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704" y="68083"/>
            <a:ext cx="5686390" cy="3610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6B55B8-B6FA-151D-63F4-B7824DCA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06" y="453027"/>
            <a:ext cx="6748185" cy="751151"/>
          </a:xfrm>
        </p:spPr>
        <p:txBody>
          <a:bodyPr/>
          <a:lstStyle/>
          <a:p>
            <a:r>
              <a:rPr lang="en-US" dirty="0"/>
              <a:t>Midplane blocks (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LJ</a:t>
            </a:r>
            <a:r>
              <a:rPr lang="en-US" dirty="0"/>
              <a:t> and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OLJ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AAD6B-52F5-F568-8941-2FC7BE9B7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07/02/2024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BDBB3-A3A1-5153-A9E0-503315153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EDMS nr.</a:t>
            </a:r>
            <a:r>
              <a:rPr lang="en-GB" b="1">
                <a:latin typeface="Arial" panose="020B0604020202020204" pitchFamily="34" charset="0"/>
              </a:rPr>
              <a:t> </a:t>
            </a:r>
            <a:r>
              <a:rPr lang="en-GB"/>
              <a:t>3014651 </a:t>
            </a:r>
            <a:endParaRPr lang="sv-SE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1C92A-1F61-BFB2-E079-5FF41D19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08BA9-3369-363E-DCFB-079AB1DFE8A1}"/>
              </a:ext>
            </a:extLst>
          </p:cNvPr>
          <p:cNvSpPr txBox="1"/>
          <p:nvPr/>
        </p:nvSpPr>
        <p:spPr bwMode="auto">
          <a:xfrm>
            <a:off x="3267715" y="4856018"/>
            <a:ext cx="5744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Cracks were not observed in the midplane blocks (neither in LJ and OLJ sides). </a:t>
            </a:r>
          </a:p>
          <a:p>
            <a:r>
              <a:rPr lang="en-US" dirty="0"/>
              <a:t>Progressive polishing was made and examined up to the presented level and no cracks were observed. 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5799B6-26A4-957C-9BB0-695082480AFB}"/>
              </a:ext>
            </a:extLst>
          </p:cNvPr>
          <p:cNvGrpSpPr/>
          <p:nvPr/>
        </p:nvGrpSpPr>
        <p:grpSpPr>
          <a:xfrm>
            <a:off x="132906" y="1357012"/>
            <a:ext cx="11847230" cy="2944523"/>
            <a:chOff x="132906" y="1357012"/>
            <a:chExt cx="11847230" cy="2944523"/>
          </a:xfrm>
        </p:grpSpPr>
        <p:pic>
          <p:nvPicPr>
            <p:cNvPr id="11" name="Picture 10" descr="A close-up of a person's hand&#10;&#10;Description automatically generated">
              <a:extLst>
                <a:ext uri="{FF2B5EF4-FFF2-40B4-BE49-F238E27FC236}">
                  <a16:creationId xmlns:a16="http://schemas.microsoft.com/office/drawing/2014/main" id="{8DFE3792-3E03-044B-09B7-2CC529FFE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" r="-1" b="3400"/>
            <a:stretch/>
          </p:blipFill>
          <p:spPr>
            <a:xfrm>
              <a:off x="6372704" y="1735404"/>
              <a:ext cx="5607432" cy="256613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37DB92-CB5D-876E-619A-542420FB809F}"/>
                </a:ext>
              </a:extLst>
            </p:cNvPr>
            <p:cNvGrpSpPr/>
            <p:nvPr/>
          </p:nvGrpSpPr>
          <p:grpSpPr>
            <a:xfrm>
              <a:off x="132906" y="1357012"/>
              <a:ext cx="8949492" cy="2944523"/>
              <a:chOff x="132906" y="1357012"/>
              <a:chExt cx="8949492" cy="2944523"/>
            </a:xfrm>
          </p:grpSpPr>
          <p:pic>
            <p:nvPicPr>
              <p:cNvPr id="9" name="Picture 8" descr="A close-up of a white object&#10;&#10;Description automatically generated">
                <a:extLst>
                  <a:ext uri="{FF2B5EF4-FFF2-40B4-BE49-F238E27FC236}">
                    <a16:creationId xmlns:a16="http://schemas.microsoft.com/office/drawing/2014/main" id="{46066B2D-763E-BEC4-AFC4-ACDAEB28A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906" y="1735404"/>
                <a:ext cx="6139948" cy="2566131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7D96D5-7930-106A-31C4-5E04163E080B}"/>
                  </a:ext>
                </a:extLst>
              </p:cNvPr>
              <p:cNvSpPr txBox="1"/>
              <p:nvPr/>
            </p:nvSpPr>
            <p:spPr bwMode="auto">
              <a:xfrm>
                <a:off x="6276822" y="1357012"/>
                <a:ext cx="2805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Midplane block (OLJ side)</a:t>
                </a:r>
                <a:endParaRPr lang="en-GB" b="1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6A71C3-0417-8817-3798-6AF1BC0D10B5}"/>
                </a:ext>
              </a:extLst>
            </p:cNvPr>
            <p:cNvSpPr txBox="1"/>
            <p:nvPr/>
          </p:nvSpPr>
          <p:spPr bwMode="auto">
            <a:xfrm>
              <a:off x="132906" y="1357012"/>
              <a:ext cx="2648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Midplane block (LJ side)</a:t>
              </a:r>
              <a:endParaRPr lang="en-GB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7" name="Picture 6" descr="A close up of a fabric&#10;&#10;Description automatically generated">
            <a:extLst>
              <a:ext uri="{FF2B5EF4-FFF2-40B4-BE49-F238E27FC236}">
                <a16:creationId xmlns:a16="http://schemas.microsoft.com/office/drawing/2014/main" id="{310E1F8A-FD20-448A-729D-828829B54B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6" y="2556263"/>
            <a:ext cx="2769748" cy="4195353"/>
          </a:xfrm>
          <a:prstGeom prst="rect">
            <a:avLst/>
          </a:prstGeom>
        </p:spPr>
      </p:pic>
      <p:pic>
        <p:nvPicPr>
          <p:cNvPr id="13" name="Picture 12" descr="A close-up of a fabric&#10;&#10;Description automatically generated">
            <a:extLst>
              <a:ext uri="{FF2B5EF4-FFF2-40B4-BE49-F238E27FC236}">
                <a16:creationId xmlns:a16="http://schemas.microsoft.com/office/drawing/2014/main" id="{08BB7FE3-942C-8F5F-D158-7D59996B05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33" y="704858"/>
            <a:ext cx="1427616" cy="56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1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Source Sans Pro"/>
        <a:ea typeface="Arial"/>
        <a:cs typeface="Arial"/>
      </a:majorFont>
      <a:minorFont>
        <a:latin typeface="Source Sans Pro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Template-EN-2021.potx" id="{91A14555-AF20-6343-8329-6DC3D7DA1D5C}" vid="{F909359F-EE90-374D-ACA9-3C97E495BA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14619</TotalTime>
  <Words>652</Words>
  <Application>Microsoft Office PowerPoint</Application>
  <PresentationFormat>Widescreen</PresentationFormat>
  <Paragraphs>97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Candara</vt:lpstr>
      <vt:lpstr>Courier New</vt:lpstr>
      <vt:lpstr>Source Sans Pro</vt:lpstr>
      <vt:lpstr>1_Office Theme</vt:lpstr>
      <vt:lpstr>MQXFA13 – AUP227 metallographical inspection  </vt:lpstr>
      <vt:lpstr>Metallographical analysis of MQXFA13 – AUP227 coil</vt:lpstr>
      <vt:lpstr>Volumes of interest (VOIs)</vt:lpstr>
      <vt:lpstr>Volumes of interest (VOIs)</vt:lpstr>
      <vt:lpstr>Pole blocks – connection side (LJ)</vt:lpstr>
      <vt:lpstr>Resin evaluation (LJ side – pole blocks)</vt:lpstr>
      <vt:lpstr>Pole blocks – connection side (OLJ)</vt:lpstr>
      <vt:lpstr>Resin evaluation (OLJ side – pole blocks)</vt:lpstr>
      <vt:lpstr>Midplane blocks (LJ and OLJ)</vt:lpstr>
      <vt:lpstr>Summary and conclusions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Teresa Perez Fontenla</dc:creator>
  <cp:lastModifiedBy>Giorgio Ambrosio</cp:lastModifiedBy>
  <cp:revision>199</cp:revision>
  <dcterms:created xsi:type="dcterms:W3CDTF">2023-03-15T14:20:30Z</dcterms:created>
  <dcterms:modified xsi:type="dcterms:W3CDTF">2024-02-22T15:49:01Z</dcterms:modified>
</cp:coreProperties>
</file>