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B133A26D-1413-4CA7-A34B-F8C2078E58B3}">
  <a:tblStyle styleId="{B133A26D-1413-4CA7-A34B-F8C2078E58B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2bd583cbb19_0_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2bd583cbb19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2bd583cbb19_0_8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Google Shape;159;g2bd583cbb19_0_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2bd583cbb19_0_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2bd583cbb19_0_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26934ed22c7_0_2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26934ed22c7_0_2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26934ed22c7_0_2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Google Shape;193;g26934ed22c7_0_2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26934ed22c7_0_2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" name="Google Shape;204;g26934ed22c7_0_2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g26934ed22c7_0_2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5" name="Google Shape;215;g26934ed22c7_0_2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g26934ed22c7_0_29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5" name="Google Shape;225;g26934ed22c7_0_2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g26934ed22c7_0_30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4" name="Google Shape;234;g26934ed22c7_0_3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g26934ed22c7_0_3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3" name="Google Shape;243;g26934ed22c7_0_3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26830c6d86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26830c6d86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26934ed22c7_0_3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6" name="Google Shape;256;g26934ed22c7_0_3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26934ed22c7_0_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26934ed22c7_0_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26934ed22c7_0_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26934ed22c7_0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26934ed22c7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26934ed22c7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26934ed22c7_0_1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26934ed22c7_0_1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2bd583cbb19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2bd583cbb19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2bd583cbb19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2bd583cbb19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2bd583cbb19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2bd583cbb19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5" Type="http://schemas.openxmlformats.org/officeDocument/2006/relationships/image" Target="../media/image10.png"/><Relationship Id="rId6" Type="http://schemas.openxmlformats.org/officeDocument/2006/relationships/image" Target="../media/image11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5" Type="http://schemas.openxmlformats.org/officeDocument/2006/relationships/image" Target="../media/image10.png"/><Relationship Id="rId6" Type="http://schemas.openxmlformats.org/officeDocument/2006/relationships/image" Target="../media/image11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5" Type="http://schemas.openxmlformats.org/officeDocument/2006/relationships/image" Target="../media/image13.png"/><Relationship Id="rId6" Type="http://schemas.openxmlformats.org/officeDocument/2006/relationships/image" Target="../media/image12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5" Type="http://schemas.openxmlformats.org/officeDocument/2006/relationships/image" Target="../media/image16.png"/><Relationship Id="rId6" Type="http://schemas.openxmlformats.org/officeDocument/2006/relationships/image" Target="../media/image14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5" Type="http://schemas.openxmlformats.org/officeDocument/2006/relationships/image" Target="../media/image18.png"/><Relationship Id="rId6" Type="http://schemas.openxmlformats.org/officeDocument/2006/relationships/image" Target="../media/image15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5" Type="http://schemas.openxmlformats.org/officeDocument/2006/relationships/image" Target="../media/image19.png"/><Relationship Id="rId6" Type="http://schemas.openxmlformats.org/officeDocument/2006/relationships/image" Target="../media/image17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5" Type="http://schemas.openxmlformats.org/officeDocument/2006/relationships/image" Target="../media/image20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5" Type="http://schemas.openxmlformats.org/officeDocument/2006/relationships/image" Target="../media/image2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5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5" Type="http://schemas.openxmlformats.org/officeDocument/2006/relationships/image" Target="../media/image7.png"/><Relationship Id="rId6" Type="http://schemas.openxmlformats.org/officeDocument/2006/relationships/image" Target="../media/image5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5" Type="http://schemas.openxmlformats.org/officeDocument/2006/relationships/image" Target="../media/image6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5" Type="http://schemas.openxmlformats.org/officeDocument/2006/relationships/image" Target="../media/image9.png"/><Relationship Id="rId6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5479325" y="-259225"/>
            <a:ext cx="67872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98171"/>
            <a:ext cx="3499325" cy="2253050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/>
          <p:nvPr/>
        </p:nvSpPr>
        <p:spPr>
          <a:xfrm>
            <a:off x="1" y="0"/>
            <a:ext cx="9144000" cy="198600"/>
          </a:xfrm>
          <a:prstGeom prst="rect">
            <a:avLst/>
          </a:prstGeom>
          <a:gradFill>
            <a:gsLst>
              <a:gs pos="0">
                <a:srgbClr val="3177EE"/>
              </a:gs>
              <a:gs pos="100000">
                <a:srgbClr val="113D8A"/>
              </a:gs>
            </a:gsLst>
            <a:lin ang="5400012" scaled="0"/>
          </a:gradFill>
          <a:ln cap="flat" cmpd="sng" w="9525">
            <a:solidFill>
              <a:srgbClr val="1155C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7" name="Google Shape;57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908950" y="202475"/>
            <a:ext cx="3059226" cy="2012237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3"/>
          <p:cNvSpPr txBox="1"/>
          <p:nvPr/>
        </p:nvSpPr>
        <p:spPr>
          <a:xfrm>
            <a:off x="4277175" y="3933775"/>
            <a:ext cx="4481100" cy="9993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FFFFFF">
                <a:alpha val="50000"/>
              </a:srgbClr>
            </a:outerShdw>
          </a:effectLst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lang="en" sz="2000">
                <a:latin typeface="Calibri"/>
                <a:ea typeface="Calibri"/>
                <a:cs typeface="Calibri"/>
                <a:sym typeface="Calibri"/>
              </a:rPr>
              <a:t>Xiaoyan Huang</a:t>
            </a:r>
            <a:r>
              <a:rPr b="1" lang="en" sz="2000">
                <a:latin typeface="Calibri"/>
                <a:ea typeface="Calibri"/>
                <a:cs typeface="Calibri"/>
                <a:sym typeface="Calibri"/>
              </a:rPr>
              <a:t>,</a:t>
            </a:r>
            <a:endParaRPr b="1" i="0" sz="20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lang="en" sz="2000">
                <a:latin typeface="Calibri"/>
                <a:ea typeface="Calibri"/>
                <a:cs typeface="Calibri"/>
                <a:sym typeface="Calibri"/>
              </a:rPr>
              <a:t>On Behalf of the DUNE Collaboration</a:t>
            </a:r>
            <a:endParaRPr b="1" i="0" sz="20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" sz="2000">
                <a:latin typeface="Calibri"/>
                <a:ea typeface="Calibri"/>
                <a:cs typeface="Calibri"/>
                <a:sym typeface="Calibri"/>
              </a:rPr>
              <a:t>Feb</a:t>
            </a:r>
            <a:r>
              <a:rPr b="0" i="0" lang="en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2000">
                <a:latin typeface="Calibri"/>
                <a:ea typeface="Calibri"/>
                <a:cs typeface="Calibri"/>
                <a:sym typeface="Calibri"/>
              </a:rPr>
              <a:t>22</a:t>
            </a:r>
            <a:r>
              <a:rPr b="0" i="0" lang="en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" sz="2000">
                <a:latin typeface="Calibri"/>
                <a:ea typeface="Calibri"/>
                <a:cs typeface="Calibri"/>
                <a:sym typeface="Calibri"/>
              </a:rPr>
              <a:t>2024</a:t>
            </a:r>
            <a:endParaRPr b="0" i="0" sz="20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1225500" y="2574588"/>
            <a:ext cx="6693000" cy="99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4133">
                <a:solidFill>
                  <a:schemeClr val="dk1"/>
                </a:solidFill>
              </a:rPr>
              <a:t>Charge mis-id Study</a:t>
            </a: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50" name="Google Shape;150;p22"/>
          <p:cNvSpPr txBox="1"/>
          <p:nvPr/>
        </p:nvSpPr>
        <p:spPr>
          <a:xfrm>
            <a:off x="13050" y="0"/>
            <a:ext cx="9117900" cy="44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>
                <a:solidFill>
                  <a:schemeClr val="dk1"/>
                </a:solidFill>
              </a:rPr>
              <a:t>                               Some comments</a:t>
            </a:r>
            <a:endParaRPr b="1" i="0" sz="3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1" name="Google Shape;151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040952" y="0"/>
            <a:ext cx="2076948" cy="64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Google Shape;152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3050" y="-32962"/>
            <a:ext cx="1963411" cy="713025"/>
          </a:xfrm>
          <a:prstGeom prst="rect">
            <a:avLst/>
          </a:prstGeom>
          <a:noFill/>
          <a:ln>
            <a:noFill/>
          </a:ln>
        </p:spPr>
      </p:pic>
      <p:sp>
        <p:nvSpPr>
          <p:cNvPr id="153" name="Google Shape;153;p22"/>
          <p:cNvSpPr txBox="1"/>
          <p:nvPr/>
        </p:nvSpPr>
        <p:spPr>
          <a:xfrm>
            <a:off x="1758500" y="746025"/>
            <a:ext cx="6879900" cy="13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Problematic entries in the datafile, </a:t>
            </a:r>
            <a:r>
              <a:rPr lang="en" sz="1800">
                <a:solidFill>
                  <a:schemeClr val="dk2"/>
                </a:solidFill>
              </a:rPr>
              <a:t>temporary fixes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54" name="Google Shape;154;p22"/>
          <p:cNvSpPr txBox="1"/>
          <p:nvPr/>
        </p:nvSpPr>
        <p:spPr>
          <a:xfrm>
            <a:off x="1273650" y="1143025"/>
            <a:ext cx="7198800" cy="102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Use a line in my code to skip -999:</a:t>
            </a:r>
            <a:endParaRPr sz="1800">
              <a:solidFill>
                <a:schemeClr val="dk2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700">
                <a:solidFill>
                  <a:srgbClr val="C586C0"/>
                </a:solidFill>
                <a:highlight>
                  <a:srgbClr val="1F1F1F"/>
                </a:highlight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lang="en" sz="1700">
                <a:solidFill>
                  <a:srgbClr val="CCCCCC"/>
                </a:solidFill>
                <a:highlight>
                  <a:srgbClr val="1F1F1F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700">
                <a:solidFill>
                  <a:srgbClr val="9CDCFE"/>
                </a:solidFill>
                <a:highlight>
                  <a:srgbClr val="1F1F1F"/>
                </a:highlight>
                <a:latin typeface="Courier New"/>
                <a:ea typeface="Courier New"/>
                <a:cs typeface="Courier New"/>
                <a:sym typeface="Courier New"/>
              </a:rPr>
              <a:t>event</a:t>
            </a:r>
            <a:r>
              <a:rPr lang="en" sz="1700">
                <a:solidFill>
                  <a:srgbClr val="CCCCCC"/>
                </a:solidFill>
                <a:highlight>
                  <a:srgbClr val="1F1F1F"/>
                </a:highlight>
                <a:latin typeface="Courier New"/>
                <a:ea typeface="Courier New"/>
                <a:cs typeface="Courier New"/>
                <a:sym typeface="Courier New"/>
              </a:rPr>
              <a:t>.TrackHitPos[</a:t>
            </a:r>
            <a:r>
              <a:rPr lang="en" sz="1700">
                <a:solidFill>
                  <a:srgbClr val="9CDCFE"/>
                </a:solidFill>
                <a:highlight>
                  <a:srgbClr val="1F1F1F"/>
                </a:highlight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lang="en" sz="1700">
                <a:solidFill>
                  <a:srgbClr val="CCCCCC"/>
                </a:solidFill>
                <a:highlight>
                  <a:srgbClr val="1F1F1F"/>
                </a:highlight>
                <a:latin typeface="Courier New"/>
                <a:ea typeface="Courier New"/>
                <a:cs typeface="Courier New"/>
                <a:sym typeface="Courier New"/>
              </a:rPr>
              <a:t>]</a:t>
            </a:r>
            <a:r>
              <a:rPr lang="en" sz="1700">
                <a:solidFill>
                  <a:srgbClr val="D4D4D4"/>
                </a:solidFill>
                <a:highlight>
                  <a:srgbClr val="1F1F1F"/>
                </a:highlight>
                <a:latin typeface="Courier New"/>
                <a:ea typeface="Courier New"/>
                <a:cs typeface="Courier New"/>
                <a:sym typeface="Courier New"/>
              </a:rPr>
              <a:t>==-</a:t>
            </a:r>
            <a:r>
              <a:rPr lang="en" sz="1700">
                <a:solidFill>
                  <a:srgbClr val="B5CEA8"/>
                </a:solidFill>
                <a:highlight>
                  <a:srgbClr val="1F1F1F"/>
                </a:highlight>
                <a:latin typeface="Courier New"/>
                <a:ea typeface="Courier New"/>
                <a:cs typeface="Courier New"/>
                <a:sym typeface="Courier New"/>
              </a:rPr>
              <a:t>999</a:t>
            </a:r>
            <a:r>
              <a:rPr lang="en" sz="1700">
                <a:solidFill>
                  <a:srgbClr val="CCCCCC"/>
                </a:solidFill>
                <a:highlight>
                  <a:srgbClr val="1F1F1F"/>
                </a:highlight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lang="en" sz="1700">
                <a:solidFill>
                  <a:srgbClr val="C586C0"/>
                </a:solidFill>
                <a:highlight>
                  <a:srgbClr val="1F1F1F"/>
                </a:highlight>
                <a:latin typeface="Courier New"/>
                <a:ea typeface="Courier New"/>
                <a:cs typeface="Courier New"/>
                <a:sym typeface="Courier New"/>
              </a:rPr>
              <a:t>continue</a:t>
            </a:r>
            <a:endParaRPr sz="1700">
              <a:solidFill>
                <a:srgbClr val="C586C0"/>
              </a:solidFill>
              <a:highlight>
                <a:srgbClr val="1F1F1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pic>
        <p:nvPicPr>
          <p:cNvPr id="155" name="Google Shape;155;p2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52400" y="1993907"/>
            <a:ext cx="4419600" cy="2997193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p22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456550" y="1907503"/>
            <a:ext cx="4674400" cy="317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62" name="Google Shape;162;p23"/>
          <p:cNvSpPr txBox="1"/>
          <p:nvPr/>
        </p:nvSpPr>
        <p:spPr>
          <a:xfrm>
            <a:off x="13050" y="0"/>
            <a:ext cx="9117900" cy="44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>
                <a:solidFill>
                  <a:schemeClr val="dk1"/>
                </a:solidFill>
              </a:rPr>
              <a:t>                               Some comments</a:t>
            </a:r>
            <a:endParaRPr b="1" i="0" sz="3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3" name="Google Shape;163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040952" y="0"/>
            <a:ext cx="2076948" cy="64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4" name="Google Shape;164;p2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3050" y="-32962"/>
            <a:ext cx="1963411" cy="713025"/>
          </a:xfrm>
          <a:prstGeom prst="rect">
            <a:avLst/>
          </a:prstGeom>
          <a:noFill/>
          <a:ln>
            <a:noFill/>
          </a:ln>
        </p:spPr>
      </p:pic>
      <p:sp>
        <p:nvSpPr>
          <p:cNvPr id="165" name="Google Shape;165;p23"/>
          <p:cNvSpPr txBox="1"/>
          <p:nvPr/>
        </p:nvSpPr>
        <p:spPr>
          <a:xfrm>
            <a:off x="1000150" y="666500"/>
            <a:ext cx="6879900" cy="13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28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D1D2D3"/>
              </a:buClr>
              <a:buSzPts val="1650"/>
              <a:buNone/>
            </a:pPr>
            <a:r>
              <a:rPr lang="en" sz="1600">
                <a:solidFill>
                  <a:schemeClr val="dk1"/>
                </a:solidFill>
              </a:rPr>
              <a:t>Method 1. Use every hit, not just the end point. Loop over the hits summing the signed distance to the reference line.</a:t>
            </a:r>
            <a:endParaRPr sz="19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                  </a:t>
            </a:r>
            <a:r>
              <a:rPr lang="en" sz="1800">
                <a:solidFill>
                  <a:schemeClr val="dk2"/>
                </a:solidFill>
              </a:rPr>
              <a:t>correct_percentage: 0.894</a:t>
            </a:r>
            <a:endParaRPr sz="1800">
              <a:solidFill>
                <a:schemeClr val="dk2"/>
              </a:solidFill>
            </a:endParaRPr>
          </a:p>
        </p:txBody>
      </p:sp>
      <p:pic>
        <p:nvPicPr>
          <p:cNvPr id="166" name="Google Shape;166;p2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52400" y="1993907"/>
            <a:ext cx="4419600" cy="299719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p2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456550" y="1907503"/>
            <a:ext cx="4674400" cy="317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73" name="Google Shape;173;p24"/>
          <p:cNvSpPr txBox="1"/>
          <p:nvPr/>
        </p:nvSpPr>
        <p:spPr>
          <a:xfrm>
            <a:off x="13050" y="0"/>
            <a:ext cx="9117900" cy="44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>
                <a:solidFill>
                  <a:schemeClr val="dk1"/>
                </a:solidFill>
              </a:rPr>
              <a:t>                               Some comments</a:t>
            </a:r>
            <a:endParaRPr b="1" i="0" sz="3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4" name="Google Shape;174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040952" y="0"/>
            <a:ext cx="2076948" cy="64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5" name="Google Shape;175;p2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3050" y="-32962"/>
            <a:ext cx="1963411" cy="713025"/>
          </a:xfrm>
          <a:prstGeom prst="rect">
            <a:avLst/>
          </a:prstGeom>
          <a:noFill/>
          <a:ln>
            <a:noFill/>
          </a:ln>
        </p:spPr>
      </p:pic>
      <p:sp>
        <p:nvSpPr>
          <p:cNvPr id="176" name="Google Shape;176;p24"/>
          <p:cNvSpPr txBox="1"/>
          <p:nvPr/>
        </p:nvSpPr>
        <p:spPr>
          <a:xfrm>
            <a:off x="152400" y="680075"/>
            <a:ext cx="8991600" cy="13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Method 2. </a:t>
            </a:r>
            <a:r>
              <a:rPr lang="en" sz="1700">
                <a:solidFill>
                  <a:schemeClr val="dk1"/>
                </a:solidFill>
              </a:rPr>
              <a:t>Use the signed distance squared rather than signed distance.</a:t>
            </a:r>
            <a:r>
              <a:rPr lang="en" sz="1600">
                <a:solidFill>
                  <a:schemeClr val="dk1"/>
                </a:solidFill>
              </a:rPr>
              <a:t>Loop over the hits.</a:t>
            </a:r>
            <a:endParaRPr sz="17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solidFill>
                  <a:schemeClr val="dk1"/>
                </a:solidFill>
              </a:rPr>
              <a:t>correct_percentage: 0.907</a:t>
            </a:r>
            <a:endParaRPr sz="1700">
              <a:solidFill>
                <a:schemeClr val="dk1"/>
              </a:solidFill>
            </a:endParaRPr>
          </a:p>
          <a:p>
            <a:pPr indent="-228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D1D2D3"/>
              </a:buClr>
              <a:buSzPts val="1150"/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50">
              <a:solidFill>
                <a:srgbClr val="D1D2D3"/>
              </a:solidFill>
              <a:highlight>
                <a:srgbClr val="222529"/>
              </a:highlight>
            </a:endParaRPr>
          </a:p>
        </p:txBody>
      </p:sp>
      <p:sp>
        <p:nvSpPr>
          <p:cNvPr id="177" name="Google Shape;177;p24"/>
          <p:cNvSpPr txBox="1"/>
          <p:nvPr/>
        </p:nvSpPr>
        <p:spPr>
          <a:xfrm>
            <a:off x="1626575" y="1428750"/>
            <a:ext cx="6374400" cy="124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pic>
        <p:nvPicPr>
          <p:cNvPr id="178" name="Google Shape;178;p2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52400" y="1857375"/>
            <a:ext cx="4620925" cy="313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9" name="Google Shape;179;p2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773325" y="1922725"/>
            <a:ext cx="4428178" cy="30030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85" name="Google Shape;185;p25"/>
          <p:cNvSpPr txBox="1"/>
          <p:nvPr/>
        </p:nvSpPr>
        <p:spPr>
          <a:xfrm>
            <a:off x="13050" y="0"/>
            <a:ext cx="9117900" cy="44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>
                <a:solidFill>
                  <a:schemeClr val="dk1"/>
                </a:solidFill>
              </a:rPr>
              <a:t>                               </a:t>
            </a:r>
            <a:r>
              <a:rPr b="1" lang="en" sz="2620">
                <a:solidFill>
                  <a:schemeClr val="dk1"/>
                </a:solidFill>
              </a:rPr>
              <a:t>Comparisons</a:t>
            </a:r>
            <a:endParaRPr b="1" i="0" sz="3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86" name="Google Shape;186;p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040952" y="0"/>
            <a:ext cx="2076948" cy="64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7" name="Google Shape;187;p2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3050" y="-32962"/>
            <a:ext cx="1963411" cy="713025"/>
          </a:xfrm>
          <a:prstGeom prst="rect">
            <a:avLst/>
          </a:prstGeom>
          <a:noFill/>
          <a:ln>
            <a:noFill/>
          </a:ln>
        </p:spPr>
      </p:pic>
      <p:sp>
        <p:nvSpPr>
          <p:cNvPr id="188" name="Google Shape;188;p25"/>
          <p:cNvSpPr txBox="1"/>
          <p:nvPr>
            <p:ph type="title"/>
          </p:nvPr>
        </p:nvSpPr>
        <p:spPr>
          <a:xfrm>
            <a:off x="311700" y="6800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ct val="65131"/>
              <a:buNone/>
            </a:pPr>
            <a:r>
              <a:rPr lang="en" sz="1520"/>
              <a:t>Because the data file I use contained much fewer events, I have smaller statistics, which is going to plague me when it comes to antimuons. A problem, my plot doesn’t have data between 0 to 500MeV, not sure if it is the low statistics or something else(muons with KE &lt;500MeV don’t make it to TMS?).</a:t>
            </a:r>
            <a:endParaRPr sz="1520"/>
          </a:p>
        </p:txBody>
      </p:sp>
      <p:pic>
        <p:nvPicPr>
          <p:cNvPr id="189" name="Google Shape;189;p2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10550" y="1674525"/>
            <a:ext cx="4118600" cy="3257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0" name="Google Shape;190;p2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572000" y="1458825"/>
            <a:ext cx="4118600" cy="3472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2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96" name="Google Shape;196;p26"/>
          <p:cNvSpPr txBox="1"/>
          <p:nvPr/>
        </p:nvSpPr>
        <p:spPr>
          <a:xfrm>
            <a:off x="13050" y="0"/>
            <a:ext cx="9117900" cy="44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>
                <a:solidFill>
                  <a:schemeClr val="dk1"/>
                </a:solidFill>
              </a:rPr>
              <a:t>                               </a:t>
            </a:r>
            <a:r>
              <a:rPr b="1" lang="en" sz="2620">
                <a:solidFill>
                  <a:schemeClr val="dk1"/>
                </a:solidFill>
              </a:rPr>
              <a:t>Comparisons</a:t>
            </a:r>
            <a:endParaRPr b="1" i="0" sz="3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97" name="Google Shape;197;p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040952" y="0"/>
            <a:ext cx="2076948" cy="64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8" name="Google Shape;198;p2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3050" y="-32962"/>
            <a:ext cx="1963411" cy="713025"/>
          </a:xfrm>
          <a:prstGeom prst="rect">
            <a:avLst/>
          </a:prstGeom>
          <a:noFill/>
          <a:ln>
            <a:noFill/>
          </a:ln>
        </p:spPr>
      </p:pic>
      <p:sp>
        <p:nvSpPr>
          <p:cNvPr id="199" name="Google Shape;199;p26"/>
          <p:cNvSpPr txBox="1"/>
          <p:nvPr>
            <p:ph type="title"/>
          </p:nvPr>
        </p:nvSpPr>
        <p:spPr>
          <a:xfrm>
            <a:off x="256750" y="680075"/>
            <a:ext cx="8937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My total correct percentage is </a:t>
            </a:r>
            <a:r>
              <a:rPr lang="en"/>
              <a:t>93.5</a:t>
            </a:r>
            <a:r>
              <a:rPr lang="en"/>
              <a:t>%, Clarence’s is 96.6%</a:t>
            </a:r>
            <a:endParaRPr/>
          </a:p>
        </p:txBody>
      </p:sp>
      <p:pic>
        <p:nvPicPr>
          <p:cNvPr id="200" name="Google Shape;200;p2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-12" y="1394250"/>
            <a:ext cx="4319836" cy="3416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1" name="Google Shape;201;p26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319825" y="1147413"/>
            <a:ext cx="4873900" cy="3614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07" name="Google Shape;207;p27"/>
          <p:cNvSpPr txBox="1"/>
          <p:nvPr/>
        </p:nvSpPr>
        <p:spPr>
          <a:xfrm>
            <a:off x="13050" y="0"/>
            <a:ext cx="9117900" cy="44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>
                <a:solidFill>
                  <a:schemeClr val="dk1"/>
                </a:solidFill>
              </a:rPr>
              <a:t>                               </a:t>
            </a:r>
            <a:r>
              <a:rPr b="1" lang="en" sz="2620">
                <a:solidFill>
                  <a:schemeClr val="dk1"/>
                </a:solidFill>
              </a:rPr>
              <a:t>Comparisons</a:t>
            </a:r>
            <a:endParaRPr b="1" i="0" sz="3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8" name="Google Shape;208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040952" y="0"/>
            <a:ext cx="2076948" cy="64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" name="Google Shape;209;p2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3050" y="-32962"/>
            <a:ext cx="1963411" cy="713025"/>
          </a:xfrm>
          <a:prstGeom prst="rect">
            <a:avLst/>
          </a:prstGeom>
          <a:noFill/>
          <a:ln>
            <a:noFill/>
          </a:ln>
        </p:spPr>
      </p:pic>
      <p:sp>
        <p:nvSpPr>
          <p:cNvPr id="210" name="Google Shape;210;p27"/>
          <p:cNvSpPr txBox="1"/>
          <p:nvPr/>
        </p:nvSpPr>
        <p:spPr>
          <a:xfrm>
            <a:off x="560500" y="647100"/>
            <a:ext cx="82866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chemeClr val="dk1"/>
                </a:solidFill>
              </a:rPr>
              <a:t>Low statistics make my plot unrecognizable</a:t>
            </a:r>
            <a:endParaRPr sz="2800">
              <a:solidFill>
                <a:schemeClr val="dk1"/>
              </a:solidFill>
            </a:endParaRPr>
          </a:p>
        </p:txBody>
      </p:sp>
      <p:pic>
        <p:nvPicPr>
          <p:cNvPr id="211" name="Google Shape;211;p2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41188" y="1404100"/>
            <a:ext cx="4319836" cy="3416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2" name="Google Shape;212;p2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461025" y="1182400"/>
            <a:ext cx="4502949" cy="3486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2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18" name="Google Shape;218;p28"/>
          <p:cNvSpPr txBox="1"/>
          <p:nvPr/>
        </p:nvSpPr>
        <p:spPr>
          <a:xfrm>
            <a:off x="13050" y="0"/>
            <a:ext cx="9117900" cy="44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>
                <a:solidFill>
                  <a:schemeClr val="dk1"/>
                </a:solidFill>
              </a:rPr>
              <a:t>                               </a:t>
            </a:r>
            <a:r>
              <a:rPr b="1" lang="en" sz="2620">
                <a:solidFill>
                  <a:schemeClr val="dk1"/>
                </a:solidFill>
              </a:rPr>
              <a:t>Comparisons</a:t>
            </a:r>
            <a:endParaRPr b="1" i="0" sz="3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19" name="Google Shape;219;p2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040952" y="0"/>
            <a:ext cx="2076948" cy="64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0" name="Google Shape;220;p2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3050" y="-32962"/>
            <a:ext cx="1963411" cy="713025"/>
          </a:xfrm>
          <a:prstGeom prst="rect">
            <a:avLst/>
          </a:prstGeom>
          <a:noFill/>
          <a:ln>
            <a:noFill/>
          </a:ln>
        </p:spPr>
      </p:pic>
      <p:sp>
        <p:nvSpPr>
          <p:cNvPr id="221" name="Google Shape;221;p28"/>
          <p:cNvSpPr txBox="1"/>
          <p:nvPr>
            <p:ph type="title"/>
          </p:nvPr>
        </p:nvSpPr>
        <p:spPr>
          <a:xfrm>
            <a:off x="245775" y="6471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 have such low statistics,  so no plot from me at this time</a:t>
            </a:r>
            <a:endParaRPr/>
          </a:p>
        </p:txBody>
      </p:sp>
      <p:pic>
        <p:nvPicPr>
          <p:cNvPr id="222" name="Google Shape;222;p2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33698" y="1522850"/>
            <a:ext cx="4171176" cy="3298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2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28" name="Google Shape;228;p29"/>
          <p:cNvSpPr txBox="1"/>
          <p:nvPr/>
        </p:nvSpPr>
        <p:spPr>
          <a:xfrm>
            <a:off x="13050" y="0"/>
            <a:ext cx="9117900" cy="44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>
                <a:solidFill>
                  <a:schemeClr val="dk1"/>
                </a:solidFill>
              </a:rPr>
              <a:t>                               </a:t>
            </a:r>
            <a:r>
              <a:rPr b="1" lang="en" sz="2620">
                <a:solidFill>
                  <a:schemeClr val="dk1"/>
                </a:solidFill>
              </a:rPr>
              <a:t>Conclusions</a:t>
            </a:r>
            <a:endParaRPr b="1" i="0" sz="3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29" name="Google Shape;229;p2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040952" y="0"/>
            <a:ext cx="2076948" cy="64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0" name="Google Shape;230;p2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3050" y="-32962"/>
            <a:ext cx="1963411" cy="713025"/>
          </a:xfrm>
          <a:prstGeom prst="rect">
            <a:avLst/>
          </a:prstGeom>
          <a:noFill/>
          <a:ln>
            <a:noFill/>
          </a:ln>
        </p:spPr>
      </p:pic>
      <p:sp>
        <p:nvSpPr>
          <p:cNvPr id="231" name="Google Shape;231;p29"/>
          <p:cNvSpPr txBox="1"/>
          <p:nvPr/>
        </p:nvSpPr>
        <p:spPr>
          <a:xfrm>
            <a:off x="1164975" y="1077050"/>
            <a:ext cx="7594500" cy="334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0005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00"/>
              <a:buAutoNum type="arabicPeriod"/>
            </a:pPr>
            <a:r>
              <a:rPr lang="en" sz="2700">
                <a:solidFill>
                  <a:schemeClr val="dk2"/>
                </a:solidFill>
              </a:rPr>
              <a:t>Reproduce the same plots by Clarence</a:t>
            </a:r>
            <a:endParaRPr sz="2700">
              <a:solidFill>
                <a:schemeClr val="dk2"/>
              </a:solidFill>
            </a:endParaRPr>
          </a:p>
          <a:p>
            <a:pPr indent="-40005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00"/>
              <a:buAutoNum type="arabicPeriod"/>
            </a:pPr>
            <a:r>
              <a:rPr lang="en" sz="2700">
                <a:solidFill>
                  <a:schemeClr val="dk2"/>
                </a:solidFill>
              </a:rPr>
              <a:t>Need data files with more </a:t>
            </a:r>
            <a:r>
              <a:rPr lang="en" sz="2700">
                <a:solidFill>
                  <a:schemeClr val="dk2"/>
                </a:solidFill>
              </a:rPr>
              <a:t>statistics</a:t>
            </a:r>
            <a:r>
              <a:rPr lang="en" sz="2700">
                <a:solidFill>
                  <a:schemeClr val="dk2"/>
                </a:solidFill>
              </a:rPr>
              <a:t> to reproduce plots with antimuons</a:t>
            </a:r>
            <a:endParaRPr sz="27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3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37" name="Google Shape;237;p30"/>
          <p:cNvSpPr txBox="1"/>
          <p:nvPr/>
        </p:nvSpPr>
        <p:spPr>
          <a:xfrm>
            <a:off x="13050" y="0"/>
            <a:ext cx="9117900" cy="44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>
                <a:solidFill>
                  <a:schemeClr val="dk1"/>
                </a:solidFill>
              </a:rPr>
              <a:t>                               </a:t>
            </a:r>
            <a:r>
              <a:rPr b="1" lang="en" sz="2620">
                <a:solidFill>
                  <a:schemeClr val="dk1"/>
                </a:solidFill>
              </a:rPr>
              <a:t>Next Study</a:t>
            </a:r>
            <a:endParaRPr b="1" i="0" sz="3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38" name="Google Shape;238;p3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040952" y="0"/>
            <a:ext cx="2076948" cy="64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9" name="Google Shape;239;p3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3050" y="-32962"/>
            <a:ext cx="1963411" cy="713025"/>
          </a:xfrm>
          <a:prstGeom prst="rect">
            <a:avLst/>
          </a:prstGeom>
          <a:noFill/>
          <a:ln>
            <a:noFill/>
          </a:ln>
        </p:spPr>
      </p:pic>
      <p:sp>
        <p:nvSpPr>
          <p:cNvPr id="240" name="Google Shape;240;p30"/>
          <p:cNvSpPr txBox="1"/>
          <p:nvPr/>
        </p:nvSpPr>
        <p:spPr>
          <a:xfrm>
            <a:off x="758325" y="802325"/>
            <a:ext cx="81768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</a:rPr>
              <a:t>Scattering between LAr and TMS. </a:t>
            </a:r>
            <a:endParaRPr sz="1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</a:rPr>
              <a:t>How often is a LAr muon scattered after LAr but before TMS such that the track matching thinks they are not from the same track?</a:t>
            </a:r>
            <a:endParaRPr sz="20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46" name="Google Shape;246;p31"/>
          <p:cNvSpPr txBox="1"/>
          <p:nvPr/>
        </p:nvSpPr>
        <p:spPr>
          <a:xfrm>
            <a:off x="13050" y="0"/>
            <a:ext cx="9117900" cy="44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>
                <a:solidFill>
                  <a:schemeClr val="dk1"/>
                </a:solidFill>
              </a:rPr>
              <a:t>                               </a:t>
            </a:r>
            <a:r>
              <a:rPr b="1" lang="en" sz="2620">
                <a:solidFill>
                  <a:schemeClr val="dk1"/>
                </a:solidFill>
              </a:rPr>
              <a:t>Next Study</a:t>
            </a:r>
            <a:endParaRPr b="1" i="0" sz="3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7" name="Google Shape;247;p3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040952" y="0"/>
            <a:ext cx="2076948" cy="64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8" name="Google Shape;248;p3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3050" y="-32962"/>
            <a:ext cx="1963411" cy="713025"/>
          </a:xfrm>
          <a:prstGeom prst="rect">
            <a:avLst/>
          </a:prstGeom>
          <a:noFill/>
          <a:ln>
            <a:noFill/>
          </a:ln>
        </p:spPr>
      </p:pic>
      <p:sp>
        <p:nvSpPr>
          <p:cNvPr id="249" name="Google Shape;249;p31"/>
          <p:cNvSpPr txBox="1"/>
          <p:nvPr/>
        </p:nvSpPr>
        <p:spPr>
          <a:xfrm>
            <a:off x="747325" y="801075"/>
            <a:ext cx="81768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</a:rPr>
              <a:t>How do we match muons? Method used in Minerva:</a:t>
            </a:r>
            <a:endParaRPr sz="2000"/>
          </a:p>
        </p:txBody>
      </p:sp>
      <p:pic>
        <p:nvPicPr>
          <p:cNvPr id="250" name="Google Shape;250;p3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70025" y="1132025"/>
            <a:ext cx="7178833" cy="3605275"/>
          </a:xfrm>
          <a:prstGeom prst="rect">
            <a:avLst/>
          </a:prstGeom>
          <a:noFill/>
          <a:ln>
            <a:noFill/>
          </a:ln>
        </p:spPr>
      </p:pic>
      <p:sp>
        <p:nvSpPr>
          <p:cNvPr id="251" name="Google Shape;251;p31"/>
          <p:cNvSpPr txBox="1"/>
          <p:nvPr/>
        </p:nvSpPr>
        <p:spPr>
          <a:xfrm>
            <a:off x="1724550" y="4506050"/>
            <a:ext cx="6747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If this comes out to be less than 40 cm, call it a match!</a:t>
            </a:r>
            <a:endParaRPr/>
          </a:p>
        </p:txBody>
      </p:sp>
      <p:sp>
        <p:nvSpPr>
          <p:cNvPr id="252" name="Google Shape;252;p31"/>
          <p:cNvSpPr txBox="1"/>
          <p:nvPr/>
        </p:nvSpPr>
        <p:spPr>
          <a:xfrm>
            <a:off x="5561150" y="801075"/>
            <a:ext cx="648300" cy="27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2"/>
                </a:solidFill>
              </a:rPr>
              <a:t>[3]</a:t>
            </a:r>
            <a:endParaRPr sz="900">
              <a:solidFill>
                <a:schemeClr val="dk2"/>
              </a:solidFill>
            </a:endParaRPr>
          </a:p>
        </p:txBody>
      </p:sp>
      <p:sp>
        <p:nvSpPr>
          <p:cNvPr id="253" name="Google Shape;253;p31"/>
          <p:cNvSpPr txBox="1"/>
          <p:nvPr/>
        </p:nvSpPr>
        <p:spPr>
          <a:xfrm>
            <a:off x="7834050" y="1418263"/>
            <a:ext cx="1296900" cy="247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[3]Ref: Anne Norrick,</a:t>
            </a:r>
            <a:endParaRPr sz="1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June 27, 2013</a:t>
            </a:r>
            <a:endParaRPr sz="1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Minerva Week</a:t>
            </a:r>
            <a:endParaRPr sz="1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In TMS, charge sign sensitivity comes from the curvature of the track in the magnetic field, but a simpler technique was used here to estimate the TMS charge sign sensitivity.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In this study, the TMS charge sign sensitivity was estimated by comparing the deviations of particle tracks from a straight line using truth information in the x − z view.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This sign selection metric provides a measure of performance with little dependence on the reconstruction.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66" name="Google Shape;66;p14"/>
          <p:cNvSpPr txBox="1"/>
          <p:nvPr/>
        </p:nvSpPr>
        <p:spPr>
          <a:xfrm>
            <a:off x="311700" y="4110475"/>
            <a:ext cx="5517300" cy="45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[1]Ref DUNE Doc-DB 25546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67" name="Google Shape;67;p14"/>
          <p:cNvSpPr txBox="1"/>
          <p:nvPr/>
        </p:nvSpPr>
        <p:spPr>
          <a:xfrm>
            <a:off x="3945550" y="3407025"/>
            <a:ext cx="548700" cy="51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2"/>
                </a:solidFill>
              </a:rPr>
              <a:t>[1]</a:t>
            </a:r>
            <a:endParaRPr sz="800">
              <a:solidFill>
                <a:schemeClr val="dk2"/>
              </a:solidFill>
            </a:endParaRPr>
          </a:p>
        </p:txBody>
      </p:sp>
      <p:sp>
        <p:nvSpPr>
          <p:cNvPr id="68" name="Google Shape;68;p14"/>
          <p:cNvSpPr txBox="1"/>
          <p:nvPr/>
        </p:nvSpPr>
        <p:spPr>
          <a:xfrm>
            <a:off x="13050" y="0"/>
            <a:ext cx="9117900" cy="44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>
                <a:solidFill>
                  <a:schemeClr val="dk1"/>
                </a:solidFill>
              </a:rPr>
              <a:t>                           </a:t>
            </a:r>
            <a:r>
              <a:rPr lang="en" sz="2800">
                <a:solidFill>
                  <a:schemeClr val="dk1"/>
                </a:solidFill>
              </a:rPr>
              <a:t>Muon Sign Selection</a:t>
            </a:r>
            <a:endParaRPr b="1" i="0" sz="2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9" name="Google Shape;69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040952" y="0"/>
            <a:ext cx="2076948" cy="64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3050" y="-32962"/>
            <a:ext cx="1963411" cy="713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3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59" name="Google Shape;259;p32"/>
          <p:cNvSpPr txBox="1"/>
          <p:nvPr/>
        </p:nvSpPr>
        <p:spPr>
          <a:xfrm>
            <a:off x="13050" y="0"/>
            <a:ext cx="9117900" cy="44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>
                <a:solidFill>
                  <a:schemeClr val="dk1"/>
                </a:solidFill>
              </a:rPr>
              <a:t>                                  </a:t>
            </a:r>
            <a:r>
              <a:rPr b="1" lang="en" sz="2620">
                <a:solidFill>
                  <a:schemeClr val="dk1"/>
                </a:solidFill>
              </a:rPr>
              <a:t>Problems</a:t>
            </a:r>
            <a:endParaRPr b="1" i="0" sz="3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0" name="Google Shape;260;p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040952" y="0"/>
            <a:ext cx="2076948" cy="64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1" name="Google Shape;261;p3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3050" y="-32962"/>
            <a:ext cx="1963411" cy="713025"/>
          </a:xfrm>
          <a:prstGeom prst="rect">
            <a:avLst/>
          </a:prstGeom>
          <a:noFill/>
          <a:ln>
            <a:noFill/>
          </a:ln>
        </p:spPr>
      </p:pic>
      <p:sp>
        <p:nvSpPr>
          <p:cNvPr id="262" name="Google Shape;262;p32"/>
          <p:cNvSpPr txBox="1"/>
          <p:nvPr/>
        </p:nvSpPr>
        <p:spPr>
          <a:xfrm>
            <a:off x="472700" y="1329825"/>
            <a:ext cx="7748100" cy="152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>
                <a:solidFill>
                  <a:schemeClr val="dk1"/>
                </a:solidFill>
              </a:rPr>
              <a:t>Not enough information in the data file I’m currently using.</a:t>
            </a:r>
            <a:endParaRPr sz="2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>
                <a:solidFill>
                  <a:schemeClr val="dk1"/>
                </a:solidFill>
              </a:rPr>
              <a:t>Data file doesn’t contain the point muon leaves the Lar,  nor the two points near the front of TMS. </a:t>
            </a:r>
            <a:endParaRPr sz="20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2"/>
              </a:solidFill>
            </a:endParaRPr>
          </a:p>
        </p:txBody>
      </p:sp>
      <p:sp>
        <p:nvSpPr>
          <p:cNvPr id="263" name="Google Shape;263;p32"/>
          <p:cNvSpPr txBox="1"/>
          <p:nvPr/>
        </p:nvSpPr>
        <p:spPr>
          <a:xfrm>
            <a:off x="13050" y="4441225"/>
            <a:ext cx="30000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chemeClr val="dk1"/>
                </a:solidFill>
              </a:rPr>
              <a:t>END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76" name="Google Shape;76;p15"/>
          <p:cNvSpPr txBox="1"/>
          <p:nvPr/>
        </p:nvSpPr>
        <p:spPr>
          <a:xfrm>
            <a:off x="3945550" y="3407025"/>
            <a:ext cx="548700" cy="51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2"/>
                </a:solidFill>
              </a:rPr>
              <a:t>[1]</a:t>
            </a:r>
            <a:endParaRPr sz="800">
              <a:solidFill>
                <a:schemeClr val="dk2"/>
              </a:solidFill>
            </a:endParaRPr>
          </a:p>
        </p:txBody>
      </p:sp>
      <p:sp>
        <p:nvSpPr>
          <p:cNvPr id="77" name="Google Shape;77;p15"/>
          <p:cNvSpPr txBox="1"/>
          <p:nvPr/>
        </p:nvSpPr>
        <p:spPr>
          <a:xfrm>
            <a:off x="13050" y="0"/>
            <a:ext cx="9117900" cy="44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>
                <a:solidFill>
                  <a:schemeClr val="dk1"/>
                </a:solidFill>
              </a:rPr>
              <a:t>                      </a:t>
            </a:r>
            <a:r>
              <a:rPr lang="en" sz="2800">
                <a:solidFill>
                  <a:schemeClr val="dk1"/>
                </a:solidFill>
              </a:rPr>
              <a:t>Method explained with figure</a:t>
            </a:r>
            <a:endParaRPr b="1" i="0" sz="2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8" name="Google Shape;78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040952" y="0"/>
            <a:ext cx="2076948" cy="64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3050" y="-32962"/>
            <a:ext cx="1963411" cy="713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84300" y="680086"/>
            <a:ext cx="6572151" cy="3964850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5"/>
          <p:cNvSpPr txBox="1"/>
          <p:nvPr/>
        </p:nvSpPr>
        <p:spPr>
          <a:xfrm>
            <a:off x="142875" y="4630825"/>
            <a:ext cx="8572500" cy="45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[2]Ref DUNE Doc-DB 25546, Clarence’s plots are also from here.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82" name="Google Shape;82;p15"/>
          <p:cNvSpPr txBox="1"/>
          <p:nvPr/>
        </p:nvSpPr>
        <p:spPr>
          <a:xfrm>
            <a:off x="6737125" y="70350"/>
            <a:ext cx="5487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2"/>
                </a:solidFill>
              </a:rPr>
              <a:t>[2]</a:t>
            </a:r>
            <a:endParaRPr sz="13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88" name="Google Shape;88;p16"/>
          <p:cNvSpPr txBox="1"/>
          <p:nvPr/>
        </p:nvSpPr>
        <p:spPr>
          <a:xfrm>
            <a:off x="13050" y="0"/>
            <a:ext cx="9117900" cy="44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>
                <a:solidFill>
                  <a:schemeClr val="dk1"/>
                </a:solidFill>
              </a:rPr>
              <a:t>                                </a:t>
            </a:r>
            <a:r>
              <a:rPr lang="en" sz="2700">
                <a:solidFill>
                  <a:schemeClr val="dk1"/>
                </a:solidFill>
              </a:rPr>
              <a:t>equation used</a:t>
            </a:r>
            <a:endParaRPr b="1" i="0" sz="2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9" name="Google Shape;89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040952" y="0"/>
            <a:ext cx="2076948" cy="64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3050" y="-32962"/>
            <a:ext cx="1963411" cy="713025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The equation derived for the “signed distance” is: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SD = (x3 − x1) − (x2 − x1)(z3 − z1)/(z2 − z1)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solidFill>
                  <a:schemeClr val="dk1"/>
                </a:solidFill>
              </a:rPr>
              <a:t>where x1,2,3, z1,2,3 is the x, z position of the ND-LAr exit point (or ND-LAr start point), TMS entry point (or ND-LAr exit point), and the last hit in the TMS, respectively.</a:t>
            </a:r>
            <a:endParaRPr sz="17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97" name="Google Shape;97;p17"/>
          <p:cNvSpPr txBox="1"/>
          <p:nvPr/>
        </p:nvSpPr>
        <p:spPr>
          <a:xfrm>
            <a:off x="13050" y="0"/>
            <a:ext cx="9117900" cy="44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>
                <a:solidFill>
                  <a:schemeClr val="dk1"/>
                </a:solidFill>
              </a:rPr>
              <a:t>                               </a:t>
            </a:r>
            <a:r>
              <a:rPr b="1" lang="en" sz="2620">
                <a:solidFill>
                  <a:schemeClr val="dk1"/>
                </a:solidFill>
              </a:rPr>
              <a:t>Comparisons</a:t>
            </a:r>
            <a:endParaRPr b="1" i="0" sz="3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8" name="Google Shape;98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040952" y="0"/>
            <a:ext cx="2076948" cy="64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3050" y="-32962"/>
            <a:ext cx="1963411" cy="713025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17"/>
          <p:cNvSpPr txBox="1"/>
          <p:nvPr>
            <p:ph type="title"/>
          </p:nvPr>
        </p:nvSpPr>
        <p:spPr>
          <a:xfrm>
            <a:off x="245750" y="6800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1320"/>
              <a:t>Comparison between Clarence’s results(similar study, about 2 years ago) and my results , mine are on the right</a:t>
            </a:r>
            <a:endParaRPr sz="1320"/>
          </a:p>
        </p:txBody>
      </p:sp>
      <p:pic>
        <p:nvPicPr>
          <p:cNvPr id="101" name="Google Shape;101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69525" y="1300900"/>
            <a:ext cx="4028850" cy="3362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1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486275" y="1104900"/>
            <a:ext cx="4028851" cy="3528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08" name="Google Shape;108;p18"/>
          <p:cNvSpPr txBox="1"/>
          <p:nvPr/>
        </p:nvSpPr>
        <p:spPr>
          <a:xfrm>
            <a:off x="13050" y="0"/>
            <a:ext cx="9117900" cy="44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>
                <a:solidFill>
                  <a:schemeClr val="dk1"/>
                </a:solidFill>
              </a:rPr>
              <a:t>                               </a:t>
            </a:r>
            <a:r>
              <a:rPr lang="en" sz="2800">
                <a:solidFill>
                  <a:schemeClr val="dk1"/>
                </a:solidFill>
              </a:rPr>
              <a:t>Some comments</a:t>
            </a:r>
            <a:endParaRPr b="1" i="0" sz="3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9" name="Google Shape;109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040952" y="0"/>
            <a:ext cx="2076948" cy="64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3050" y="-32962"/>
            <a:ext cx="1963411" cy="713025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18"/>
          <p:cNvSpPr txBox="1"/>
          <p:nvPr>
            <p:ph idx="1" type="body"/>
          </p:nvPr>
        </p:nvSpPr>
        <p:spPr>
          <a:xfrm>
            <a:off x="178550" y="680075"/>
            <a:ext cx="8520600" cy="129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500">
                <a:solidFill>
                  <a:schemeClr val="dk1"/>
                </a:solidFill>
              </a:rPr>
              <a:t>Clarence’s study only uses tracks in the center region to avoid the changing field in the low and high x region. My study uses all three regions.</a:t>
            </a:r>
            <a:endParaRPr sz="15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12" name="Google Shape;112;p1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34900" y="1373800"/>
            <a:ext cx="7407900" cy="3769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18" name="Google Shape;118;p19"/>
          <p:cNvSpPr txBox="1"/>
          <p:nvPr/>
        </p:nvSpPr>
        <p:spPr>
          <a:xfrm>
            <a:off x="13050" y="0"/>
            <a:ext cx="9117900" cy="44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>
                <a:solidFill>
                  <a:schemeClr val="dk1"/>
                </a:solidFill>
              </a:rPr>
              <a:t>                               Some comments</a:t>
            </a:r>
            <a:endParaRPr b="1" i="0" sz="3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9" name="Google Shape;119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040952" y="0"/>
            <a:ext cx="2076948" cy="64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3050" y="-32962"/>
            <a:ext cx="1963411" cy="713025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Google Shape;121;p19"/>
          <p:cNvSpPr txBox="1"/>
          <p:nvPr/>
        </p:nvSpPr>
        <p:spPr>
          <a:xfrm>
            <a:off x="2533350" y="3165250"/>
            <a:ext cx="4077300" cy="7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/>
              <a:t>muon_lar_start_tms_end: 3346</a:t>
            </a:r>
            <a:endParaRPr sz="2100"/>
          </a:p>
        </p:txBody>
      </p:sp>
      <p:graphicFrame>
        <p:nvGraphicFramePr>
          <p:cNvPr id="122" name="Google Shape;122;p19"/>
          <p:cNvGraphicFramePr/>
          <p:nvPr/>
        </p:nvGraphicFramePr>
        <p:xfrm>
          <a:off x="952500" y="9891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{B133A26D-1413-4CA7-A34B-F8C2078E58B3}</a:tableStyleId>
              </a:tblPr>
              <a:tblGrid>
                <a:gridCol w="2413000"/>
                <a:gridCol w="2413000"/>
                <a:gridCol w="24130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region1_total: 251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region2_total: 1326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region3_total: 120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region1_not_contained: 4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region2_not_contained: 42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region3_not_contained: 9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region1_contained_percentage: 0.984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region2_contained_percentage: 0.968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r</a:t>
                      </a:r>
                      <a:r>
                        <a:rPr lang="en">
                          <a:solidFill>
                            <a:schemeClr val="dk1"/>
                          </a:solidFill>
                        </a:rPr>
                        <a:t>egion3_contained_percentage: 0.925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28" name="Google Shape;128;p20"/>
          <p:cNvSpPr txBox="1"/>
          <p:nvPr/>
        </p:nvSpPr>
        <p:spPr>
          <a:xfrm>
            <a:off x="13050" y="0"/>
            <a:ext cx="9117900" cy="44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>
                <a:solidFill>
                  <a:schemeClr val="dk1"/>
                </a:solidFill>
              </a:rPr>
              <a:t>                               Some comments</a:t>
            </a:r>
            <a:endParaRPr b="1" i="0" sz="3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9" name="Google Shape;129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040952" y="0"/>
            <a:ext cx="2076948" cy="64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0" name="Google Shape;130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3050" y="-32962"/>
            <a:ext cx="1963411" cy="713025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20"/>
          <p:cNvSpPr txBox="1"/>
          <p:nvPr/>
        </p:nvSpPr>
        <p:spPr>
          <a:xfrm>
            <a:off x="791325" y="1663063"/>
            <a:ext cx="7902000" cy="178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TrackHitPos 	= 15033,</a:t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              	3113.5, 15193, 2972.01, 15193, 3042.75,</a:t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              	15353, 2972.01, 15673, 2936.64, 15833,</a:t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              	2901.27, 15993, 2865.9, 16153, 2865.9,</a:t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              	-999, -999, -999, -999</a:t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20"/>
          <p:cNvSpPr txBox="1"/>
          <p:nvPr/>
        </p:nvSpPr>
        <p:spPr>
          <a:xfrm>
            <a:off x="2439875" y="769325"/>
            <a:ext cx="4495200" cy="13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Problematic entries in the datafile</a:t>
            </a: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38" name="Google Shape;138;p21"/>
          <p:cNvSpPr txBox="1"/>
          <p:nvPr/>
        </p:nvSpPr>
        <p:spPr>
          <a:xfrm>
            <a:off x="13050" y="0"/>
            <a:ext cx="9117900" cy="44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>
                <a:solidFill>
                  <a:schemeClr val="dk1"/>
                </a:solidFill>
              </a:rPr>
              <a:t>                               Some comments</a:t>
            </a:r>
            <a:endParaRPr b="1" i="0" sz="3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" name="Google Shape;139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040952" y="0"/>
            <a:ext cx="2076948" cy="64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0" name="Google Shape;140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3050" y="-32962"/>
            <a:ext cx="1963411" cy="713025"/>
          </a:xfrm>
          <a:prstGeom prst="rect">
            <a:avLst/>
          </a:prstGeom>
          <a:noFill/>
          <a:ln>
            <a:noFill/>
          </a:ln>
        </p:spPr>
      </p:pic>
      <p:sp>
        <p:nvSpPr>
          <p:cNvPr id="141" name="Google Shape;141;p21"/>
          <p:cNvSpPr txBox="1"/>
          <p:nvPr/>
        </p:nvSpPr>
        <p:spPr>
          <a:xfrm>
            <a:off x="1439750" y="581175"/>
            <a:ext cx="5978700" cy="13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Problematic entries in the datafile cause problems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42" name="Google Shape;142;p21"/>
          <p:cNvSpPr txBox="1"/>
          <p:nvPr/>
        </p:nvSpPr>
        <p:spPr>
          <a:xfrm>
            <a:off x="362675" y="1136775"/>
            <a:ext cx="8264700" cy="7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228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D1D2D3"/>
              </a:buClr>
              <a:buSzPts val="1650"/>
              <a:buNone/>
            </a:pPr>
            <a:r>
              <a:rPr lang="en" sz="1600">
                <a:solidFill>
                  <a:schemeClr val="dk1"/>
                </a:solidFill>
              </a:rPr>
              <a:t>Method 1. </a:t>
            </a:r>
            <a:r>
              <a:rPr lang="en" sz="1600">
                <a:solidFill>
                  <a:schemeClr val="dk1"/>
                </a:solidFill>
              </a:rPr>
              <a:t>Use every hit, not just the end point. Loop over the hits summing the signed distance to the reference line.</a:t>
            </a:r>
            <a:endParaRPr sz="1900"/>
          </a:p>
        </p:txBody>
      </p:sp>
      <p:pic>
        <p:nvPicPr>
          <p:cNvPr id="143" name="Google Shape;143;p2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52400" y="2041575"/>
            <a:ext cx="4349299" cy="29495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Google Shape;144;p21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137475" y="1993888"/>
            <a:ext cx="4489899" cy="304489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