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33A26D-1413-4CA7-A34B-F8C2078E58B3}">
  <a:tblStyle styleId="{B133A26D-1413-4CA7-A34B-F8C2078E58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d583cbb1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bd583cbb1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bd583cbb1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bd583cbb1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d583cbb19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d583cbb19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6934ed22c7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6934ed22c7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6934ed22c7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6934ed22c7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6934ed22c7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6934ed22c7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6934ed22c7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6934ed22c7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6934ed22c7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6934ed22c7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6934ed22c7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6934ed22c7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6934ed22c7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6934ed22c7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830c6d8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830c6d8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6934ed22c7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6934ed22c7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934ed22c7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934ed22c7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934ed22c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934ed22c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934ed22c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934ed22c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934ed22c7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6934ed22c7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d583cbb1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bd583cbb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d583cbb1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d583cbb1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bd583cbb1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bd583cbb1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6.png"/><Relationship Id="rId6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8.png"/><Relationship Id="rId6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9.png"/><Relationship Id="rId6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79325" y="-259225"/>
            <a:ext cx="678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8171"/>
            <a:ext cx="3499325" cy="2253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" y="0"/>
            <a:ext cx="9144000" cy="198600"/>
          </a:xfrm>
          <a:prstGeom prst="rect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 cap="flat" cmpd="sng" w="9525">
            <a:solidFill>
              <a:srgbClr val="1155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08950" y="202475"/>
            <a:ext cx="3059226" cy="201223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277175" y="3933775"/>
            <a:ext cx="4481100" cy="999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FFFFF">
                <a:alpha val="50000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Xiaoyan Huang</a:t>
            </a: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,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On Behalf of the DUNE Collaboration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Feb</a:t>
            </a:r>
            <a:r>
              <a:rPr b="0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b="0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2024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225500" y="2574588"/>
            <a:ext cx="66930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133">
                <a:solidFill>
                  <a:schemeClr val="dk1"/>
                </a:solidFill>
              </a:rPr>
              <a:t>Charge mis-id Study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2"/>
          <p:cNvSpPr txBox="1"/>
          <p:nvPr/>
        </p:nvSpPr>
        <p:spPr>
          <a:xfrm>
            <a:off x="1758500" y="746025"/>
            <a:ext cx="68799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Problematic entries in the datafile, </a:t>
            </a:r>
            <a:r>
              <a:rPr lang="en" sz="1800">
                <a:solidFill>
                  <a:schemeClr val="dk2"/>
                </a:solidFill>
              </a:rPr>
              <a:t>temporary fixes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1273650" y="1143025"/>
            <a:ext cx="71988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Use a line in my code to skip -999: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C586C0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700">
                <a:solidFill>
                  <a:srgbClr val="CCCCCC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700">
                <a:solidFill>
                  <a:srgbClr val="9CDCFE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event</a:t>
            </a:r>
            <a:r>
              <a:rPr lang="en" sz="1700">
                <a:solidFill>
                  <a:srgbClr val="CCCCCC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.TrackHitPos[</a:t>
            </a:r>
            <a:r>
              <a:rPr lang="en" sz="1700">
                <a:solidFill>
                  <a:srgbClr val="9CDCFE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700">
                <a:solidFill>
                  <a:srgbClr val="CCCCCC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700">
                <a:solidFill>
                  <a:srgbClr val="D4D4D4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==-</a:t>
            </a:r>
            <a:r>
              <a:rPr lang="en" sz="1700">
                <a:solidFill>
                  <a:srgbClr val="B5CEA8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999</a:t>
            </a:r>
            <a:r>
              <a:rPr lang="en" sz="1700">
                <a:solidFill>
                  <a:srgbClr val="CCCCCC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700">
                <a:solidFill>
                  <a:srgbClr val="C586C0"/>
                </a:solidFill>
                <a:highlight>
                  <a:srgbClr val="1F1F1F"/>
                </a:highlight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endParaRPr sz="1700">
              <a:solidFill>
                <a:srgbClr val="C586C0"/>
              </a:solidFill>
              <a:highlight>
                <a:srgbClr val="1F1F1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55" name="Google Shape;15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993907"/>
            <a:ext cx="4419600" cy="2997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6550" y="1907503"/>
            <a:ext cx="4674400" cy="31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3"/>
          <p:cNvSpPr txBox="1"/>
          <p:nvPr/>
        </p:nvSpPr>
        <p:spPr>
          <a:xfrm>
            <a:off x="1000150" y="666500"/>
            <a:ext cx="68799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1D2D3"/>
              </a:buClr>
              <a:buSzPts val="1650"/>
              <a:buNone/>
            </a:pPr>
            <a:r>
              <a:rPr lang="en" sz="1600">
                <a:solidFill>
                  <a:schemeClr val="dk1"/>
                </a:solidFill>
              </a:rPr>
              <a:t>Method 1. Use every hit, not just the end point. Loop over the hits summing the signed distance to the reference line.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            </a:t>
            </a:r>
            <a:r>
              <a:rPr lang="en" sz="1800">
                <a:solidFill>
                  <a:schemeClr val="dk2"/>
                </a:solidFill>
              </a:rPr>
              <a:t>correct_percentage: 0.894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993907"/>
            <a:ext cx="4419600" cy="2997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6550" y="1907503"/>
            <a:ext cx="4674400" cy="31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24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4"/>
          <p:cNvSpPr txBox="1"/>
          <p:nvPr/>
        </p:nvSpPr>
        <p:spPr>
          <a:xfrm>
            <a:off x="152400" y="680075"/>
            <a:ext cx="89916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Method 2. </a:t>
            </a:r>
            <a:r>
              <a:rPr lang="en" sz="1700">
                <a:solidFill>
                  <a:schemeClr val="dk1"/>
                </a:solidFill>
              </a:rPr>
              <a:t>Use the signed distance squared rather than signed distance.</a:t>
            </a:r>
            <a:r>
              <a:rPr lang="en" sz="1600">
                <a:solidFill>
                  <a:schemeClr val="dk1"/>
                </a:solidFill>
              </a:rPr>
              <a:t>Loop over the hits.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correct_percentage: 0.907</a:t>
            </a:r>
            <a:endParaRPr sz="17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1D2D3"/>
              </a:buClr>
              <a:buSzPts val="1150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D1D2D3"/>
              </a:solidFill>
              <a:highlight>
                <a:srgbClr val="222529"/>
              </a:highlight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1626575" y="1428750"/>
            <a:ext cx="6374400" cy="12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78" name="Google Shape;17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857375"/>
            <a:ext cx="4620925" cy="31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73325" y="1922725"/>
            <a:ext cx="4428178" cy="300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5" name="Google Shape;185;p25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Comparisons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Google Shape;18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5"/>
          <p:cNvSpPr txBox="1"/>
          <p:nvPr>
            <p:ph type="title"/>
          </p:nvPr>
        </p:nvSpPr>
        <p:spPr>
          <a:xfrm>
            <a:off x="311700" y="680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65131"/>
              <a:buNone/>
            </a:pPr>
            <a:r>
              <a:rPr lang="en" sz="1520"/>
              <a:t>Because the data file I use contained much fewer events, I have smaller statistics, which is going to plague me when it comes to antimuons. A problem, my plot doesn’t have data between 0 to 500MeV, not sure if it is the low statistics or something else(muons with KE &lt;500MeV don’t make it to TMS?).</a:t>
            </a:r>
            <a:endParaRPr sz="1520"/>
          </a:p>
        </p:txBody>
      </p:sp>
      <p:pic>
        <p:nvPicPr>
          <p:cNvPr id="189" name="Google Shape;18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0550" y="1674525"/>
            <a:ext cx="4118600" cy="32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458825"/>
            <a:ext cx="4118600" cy="347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6" name="Google Shape;196;p26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Comparisons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6"/>
          <p:cNvSpPr txBox="1"/>
          <p:nvPr>
            <p:ph type="title"/>
          </p:nvPr>
        </p:nvSpPr>
        <p:spPr>
          <a:xfrm>
            <a:off x="256750" y="680075"/>
            <a:ext cx="8937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total correct percentage is </a:t>
            </a:r>
            <a:r>
              <a:rPr lang="en"/>
              <a:t>93.5</a:t>
            </a:r>
            <a:r>
              <a:rPr lang="en"/>
              <a:t>%, Clarence’s is 96.6%</a:t>
            </a:r>
            <a:endParaRPr/>
          </a:p>
        </p:txBody>
      </p:sp>
      <p:pic>
        <p:nvPicPr>
          <p:cNvPr id="200" name="Google Shape;20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2" y="1394250"/>
            <a:ext cx="4319836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19825" y="1147413"/>
            <a:ext cx="4873900" cy="36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Comparisons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7"/>
          <p:cNvSpPr txBox="1"/>
          <p:nvPr/>
        </p:nvSpPr>
        <p:spPr>
          <a:xfrm>
            <a:off x="560500" y="647100"/>
            <a:ext cx="828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Low statistics make my plot unrecognizable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211" name="Google Shape;21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1188" y="1404100"/>
            <a:ext cx="4319836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61025" y="1182400"/>
            <a:ext cx="4502949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8" name="Google Shape;218;p28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Comparisons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8"/>
          <p:cNvSpPr txBox="1"/>
          <p:nvPr>
            <p:ph type="title"/>
          </p:nvPr>
        </p:nvSpPr>
        <p:spPr>
          <a:xfrm>
            <a:off x="245775" y="647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have such low statistics,  so no plot from me at this time</a:t>
            </a:r>
            <a:endParaRPr/>
          </a:p>
        </p:txBody>
      </p:sp>
      <p:pic>
        <p:nvPicPr>
          <p:cNvPr id="222" name="Google Shape;22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698" y="1522850"/>
            <a:ext cx="4171176" cy="329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8" name="Google Shape;228;p29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Conclusions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9"/>
          <p:cNvSpPr txBox="1"/>
          <p:nvPr/>
        </p:nvSpPr>
        <p:spPr>
          <a:xfrm>
            <a:off x="1164975" y="1077050"/>
            <a:ext cx="7594500" cy="33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AutoNum type="arabicPeriod"/>
            </a:pPr>
            <a:r>
              <a:rPr lang="en" sz="2700">
                <a:solidFill>
                  <a:schemeClr val="dk2"/>
                </a:solidFill>
              </a:rPr>
              <a:t>Reproduce the same plots by Clarence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AutoNum type="arabicPeriod"/>
            </a:pPr>
            <a:r>
              <a:rPr lang="en" sz="2700">
                <a:solidFill>
                  <a:schemeClr val="dk2"/>
                </a:solidFill>
              </a:rPr>
              <a:t>Need data files with more </a:t>
            </a:r>
            <a:r>
              <a:rPr lang="en" sz="2700">
                <a:solidFill>
                  <a:schemeClr val="dk2"/>
                </a:solidFill>
              </a:rPr>
              <a:t>statistics</a:t>
            </a:r>
            <a:r>
              <a:rPr lang="en" sz="2700">
                <a:solidFill>
                  <a:schemeClr val="dk2"/>
                </a:solidFill>
              </a:rPr>
              <a:t> to reproduce plots with antimuons</a:t>
            </a:r>
            <a:endParaRPr sz="2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7" name="Google Shape;237;p30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Next Study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30"/>
          <p:cNvSpPr txBox="1"/>
          <p:nvPr/>
        </p:nvSpPr>
        <p:spPr>
          <a:xfrm>
            <a:off x="758325" y="802325"/>
            <a:ext cx="8176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Scattering between LAr and TMS.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How often is a LAr muon scattered after LAr but before TMS such that the track matching thinks they are not from the same track?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6" name="Google Shape;246;p31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Next Study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1"/>
          <p:cNvSpPr txBox="1"/>
          <p:nvPr/>
        </p:nvSpPr>
        <p:spPr>
          <a:xfrm>
            <a:off x="747325" y="801075"/>
            <a:ext cx="8176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How do we match muons? Method used in Minerva:</a:t>
            </a:r>
            <a:endParaRPr sz="2000"/>
          </a:p>
        </p:txBody>
      </p:sp>
      <p:pic>
        <p:nvPicPr>
          <p:cNvPr id="250" name="Google Shape;250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025" y="1132025"/>
            <a:ext cx="7178833" cy="36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1"/>
          <p:cNvSpPr txBox="1"/>
          <p:nvPr/>
        </p:nvSpPr>
        <p:spPr>
          <a:xfrm>
            <a:off x="1724550" y="4506050"/>
            <a:ext cx="67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this comes out to be less than 40 cm, call it a match!</a:t>
            </a:r>
            <a:endParaRPr/>
          </a:p>
        </p:txBody>
      </p:sp>
      <p:sp>
        <p:nvSpPr>
          <p:cNvPr id="252" name="Google Shape;252;p31"/>
          <p:cNvSpPr txBox="1"/>
          <p:nvPr/>
        </p:nvSpPr>
        <p:spPr>
          <a:xfrm>
            <a:off x="5561150" y="801075"/>
            <a:ext cx="6483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[3]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253" name="Google Shape;253;p31"/>
          <p:cNvSpPr txBox="1"/>
          <p:nvPr/>
        </p:nvSpPr>
        <p:spPr>
          <a:xfrm>
            <a:off x="7834050" y="1418263"/>
            <a:ext cx="1296900" cy="24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[3]Ref: Anne Norrick,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June 27, 2013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Minerva Week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 TMS, charge sign sensitivity comes from the curvature of the track in the magnetic field, but a simpler technique was used here to estimate the TMS charge sign sensitivity.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 this study, the TMS charge sign sensitivity was estimated by comparing the deviations of particle tracks from a straight line using truth information in the x − z view.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This sign selection metric provides a measure of performance with little dependence on the reconstruction.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311700" y="4110475"/>
            <a:ext cx="55173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[1]Ref DUNE Doc-DB 25546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945550" y="3407025"/>
            <a:ext cx="5487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[1]</a:t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</a:t>
            </a:r>
            <a:r>
              <a:rPr lang="en" sz="2800">
                <a:solidFill>
                  <a:schemeClr val="dk1"/>
                </a:solidFill>
              </a:rPr>
              <a:t>Muon Sign Selection</a:t>
            </a:r>
            <a:endParaRPr b="1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9" name="Google Shape;259;p32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   </a:t>
            </a:r>
            <a:r>
              <a:rPr b="1" lang="en" sz="2620">
                <a:solidFill>
                  <a:schemeClr val="dk1"/>
                </a:solidFill>
              </a:rPr>
              <a:t>Problems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" name="Google Shape;26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2"/>
          <p:cNvSpPr txBox="1"/>
          <p:nvPr/>
        </p:nvSpPr>
        <p:spPr>
          <a:xfrm>
            <a:off x="472700" y="1329825"/>
            <a:ext cx="77481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Not enough information in the data file I’m currently using.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Data file doesn’t contain the point muon leaves the Lar,  nor the two points near the front of TMS.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263" name="Google Shape;263;p32"/>
          <p:cNvSpPr txBox="1"/>
          <p:nvPr/>
        </p:nvSpPr>
        <p:spPr>
          <a:xfrm>
            <a:off x="13050" y="4441225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END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3945550" y="3407025"/>
            <a:ext cx="5487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[1]</a:t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</a:t>
            </a:r>
            <a:r>
              <a:rPr lang="en" sz="2800">
                <a:solidFill>
                  <a:schemeClr val="dk1"/>
                </a:solidFill>
              </a:rPr>
              <a:t>Method explained with figure</a:t>
            </a:r>
            <a:endParaRPr b="1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4300" y="680086"/>
            <a:ext cx="6572151" cy="396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142875" y="4630825"/>
            <a:ext cx="8572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[2]Ref DUNE Doc-DB 25546, Clarence’s plots are also from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37125" y="70350"/>
            <a:ext cx="54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2"/>
                </a:solidFill>
              </a:rPr>
              <a:t>[2]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 </a:t>
            </a:r>
            <a:r>
              <a:rPr lang="en" sz="2700">
                <a:solidFill>
                  <a:schemeClr val="dk1"/>
                </a:solidFill>
              </a:rPr>
              <a:t>equation used</a:t>
            </a:r>
            <a:endParaRPr b="1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equation derived for the “signed distance” is: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SD = (x3 − x1) − (x2 − x1)(z3 − z1)/(z2 − z1)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where x1,2,3, z1,2,3 is the x, z position of the ND-LAr exit point (or ND-LAr start point), TMS entry point (or ND-LAr exit point), and the last hit in the TMS, respectively.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b="1" lang="en" sz="2620">
                <a:solidFill>
                  <a:schemeClr val="dk1"/>
                </a:solidFill>
              </a:rPr>
              <a:t>Comparisons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>
            <p:ph type="title"/>
          </p:nvPr>
        </p:nvSpPr>
        <p:spPr>
          <a:xfrm>
            <a:off x="245750" y="680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320"/>
              <a:t>Comparison between Clarence’s results(similar study, about 2 years ago) and my results , mine are on the right</a:t>
            </a:r>
            <a:endParaRPr sz="1320"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9525" y="1300900"/>
            <a:ext cx="4028850" cy="336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86275" y="1104900"/>
            <a:ext cx="4028851" cy="352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</a:t>
            </a:r>
            <a:r>
              <a:rPr lang="en" sz="2800">
                <a:solidFill>
                  <a:schemeClr val="dk1"/>
                </a:solidFill>
              </a:rPr>
              <a:t>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178550" y="680075"/>
            <a:ext cx="8520600" cy="12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Clarence’s study only uses tracks in the center region to avoid the changing field in the low and high x region. My study uses all three regions.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4900" y="1373800"/>
            <a:ext cx="7407900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2533350" y="3165250"/>
            <a:ext cx="4077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muon_lar_start_tms_end: 3346</a:t>
            </a:r>
            <a:endParaRPr sz="2100"/>
          </a:p>
        </p:txBody>
      </p:sp>
      <p:graphicFrame>
        <p:nvGraphicFramePr>
          <p:cNvPr id="122" name="Google Shape;122;p19"/>
          <p:cNvGraphicFramePr/>
          <p:nvPr/>
        </p:nvGraphicFramePr>
        <p:xfrm>
          <a:off x="952500" y="98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{B133A26D-1413-4CA7-A34B-F8C2078E58B3}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region1_total: 251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region2_total: 1326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region3_total: 120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region1_not_contained: 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region2_not_contained: 42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region3_not_contained: 9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region1_contained_percentage: 0.984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region2_contained_percentage: 0.968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egion3_contained_percentage: 0.925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/>
        </p:nvSpPr>
        <p:spPr>
          <a:xfrm>
            <a:off x="791325" y="1663063"/>
            <a:ext cx="79020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TrackHitPos 	= 15033,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       	3113.5, 15193, 2972.01, 15193, 3042.75,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       	15353, 2972.01, 15673, 2936.64, 15833,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       	2901.27, 15993, 2865.9, 16153, 2865.9,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       	-999, -999, -999, -999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2439875" y="769325"/>
            <a:ext cx="44952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Problematic entries in the datafile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13050" y="0"/>
            <a:ext cx="91179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                               Some comments</a:t>
            </a:r>
            <a:endParaRPr b="1" i="0" sz="3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0952" y="0"/>
            <a:ext cx="2076948" cy="6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0" y="-32962"/>
            <a:ext cx="1963411" cy="71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1"/>
          <p:cNvSpPr txBox="1"/>
          <p:nvPr/>
        </p:nvSpPr>
        <p:spPr>
          <a:xfrm>
            <a:off x="1439750" y="581175"/>
            <a:ext cx="59787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Problematic entries in the datafile cause problems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362675" y="1136775"/>
            <a:ext cx="82647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1D2D3"/>
              </a:buClr>
              <a:buSzPts val="1650"/>
              <a:buNone/>
            </a:pPr>
            <a:r>
              <a:rPr lang="en" sz="1600">
                <a:solidFill>
                  <a:schemeClr val="dk1"/>
                </a:solidFill>
              </a:rPr>
              <a:t>Method 1. </a:t>
            </a:r>
            <a:r>
              <a:rPr lang="en" sz="1600">
                <a:solidFill>
                  <a:schemeClr val="dk1"/>
                </a:solidFill>
              </a:rPr>
              <a:t>Use every hit, not just the end point. Loop over the hits summing the signed distance to the reference line.</a:t>
            </a:r>
            <a:endParaRPr sz="1900"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041575"/>
            <a:ext cx="4349299" cy="2949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37475" y="1993888"/>
            <a:ext cx="4489899" cy="3044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