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1"/>
  </p:notesMasterIdLst>
  <p:handoutMasterIdLst>
    <p:handoutMasterId r:id="rId32"/>
  </p:handoutMasterIdLst>
  <p:sldIdLst>
    <p:sldId id="294" r:id="rId2"/>
    <p:sldId id="2604" r:id="rId3"/>
    <p:sldId id="2619" r:id="rId4"/>
    <p:sldId id="2620" r:id="rId5"/>
    <p:sldId id="2622" r:id="rId6"/>
    <p:sldId id="2623" r:id="rId7"/>
    <p:sldId id="2621" r:id="rId8"/>
    <p:sldId id="2618" r:id="rId9"/>
    <p:sldId id="2613" r:id="rId10"/>
    <p:sldId id="2582" r:id="rId11"/>
    <p:sldId id="2598" r:id="rId12"/>
    <p:sldId id="301" r:id="rId13"/>
    <p:sldId id="2624" r:id="rId14"/>
    <p:sldId id="261" r:id="rId15"/>
    <p:sldId id="2601" r:id="rId16"/>
    <p:sldId id="2600" r:id="rId17"/>
    <p:sldId id="2612" r:id="rId18"/>
    <p:sldId id="2615" r:id="rId19"/>
    <p:sldId id="2616" r:id="rId20"/>
    <p:sldId id="2617" r:id="rId21"/>
    <p:sldId id="2610" r:id="rId22"/>
    <p:sldId id="2480" r:id="rId23"/>
    <p:sldId id="2609" r:id="rId24"/>
    <p:sldId id="2625" r:id="rId25"/>
    <p:sldId id="341" r:id="rId26"/>
    <p:sldId id="305" r:id="rId27"/>
    <p:sldId id="2605" r:id="rId28"/>
    <p:sldId id="2607" r:id="rId29"/>
    <p:sldId id="2608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432FF"/>
    <a:srgbClr val="00FA00"/>
    <a:srgbClr val="01FFFF"/>
    <a:srgbClr val="FFFB00"/>
    <a:srgbClr val="FF544F"/>
    <a:srgbClr val="000000"/>
    <a:srgbClr val="4ACA75"/>
    <a:srgbClr val="E0E0E0"/>
    <a:srgbClr val="FF5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5" autoAdjust="0"/>
    <p:restoredTop sz="50067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168" y="5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3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senor PNNL</a:t>
            </a:r>
          </a:p>
          <a:p>
            <a:r>
              <a:rPr lang="en-US" dirty="0"/>
              <a:t>Give example of formation energy of defect.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02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hyperlink" Target="mailto:fpellemo@fnal.gov" TargetMode="Externa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6256" y="5082806"/>
            <a:ext cx="8211613" cy="1390219"/>
          </a:xfrm>
        </p:spPr>
        <p:txBody>
          <a:bodyPr/>
          <a:lstStyle/>
          <a:p>
            <a:r>
              <a:rPr lang="en-US" dirty="0"/>
              <a:t>Katsuya Yonehara</a:t>
            </a:r>
          </a:p>
          <a:p>
            <a:r>
              <a:rPr lang="en-US" dirty="0"/>
              <a:t>TSD Topical Meeting</a:t>
            </a:r>
          </a:p>
          <a:p>
            <a:r>
              <a:rPr lang="en-US" dirty="0"/>
              <a:t>3/21/2024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6256" y="3951841"/>
            <a:ext cx="5612630" cy="1093771"/>
          </a:xfrm>
        </p:spPr>
        <p:txBody>
          <a:bodyPr>
            <a:noAutofit/>
          </a:bodyPr>
          <a:lstStyle/>
          <a:p>
            <a:r>
              <a:rPr lang="en-US" dirty="0"/>
              <a:t>Advancing </a:t>
            </a:r>
            <a:r>
              <a:rPr lang="en-US" dirty="0" err="1"/>
              <a:t>Targetry</a:t>
            </a:r>
            <a:r>
              <a:rPr lang="en-US" dirty="0"/>
              <a:t> R&amp;D for </a:t>
            </a:r>
          </a:p>
          <a:p>
            <a:r>
              <a:rPr lang="en-US" dirty="0"/>
              <a:t>The US Muon Collider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7361A-51D2-B5CB-2D06-BDD5E9B7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muon accelerator complex for colliders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275F-A064-E6FB-844F-04D65E6741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312ED-D1A7-B9CE-F5C7-5C0E01C6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99E95-FE58-491A-BEF8-59986ACBD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C863B-3268-DAA5-85BB-B38EDBD8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2215750"/>
            <a:ext cx="7451225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FA0A7E-5796-CFE5-DD8D-D630878688A1}"/>
              </a:ext>
            </a:extLst>
          </p:cNvPr>
          <p:cNvSpPr txBox="1"/>
          <p:nvPr/>
        </p:nvSpPr>
        <p:spPr>
          <a:xfrm>
            <a:off x="2990177" y="1780014"/>
            <a:ext cx="349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Targetry</a:t>
            </a:r>
            <a:r>
              <a:rPr lang="en-US" dirty="0">
                <a:solidFill>
                  <a:srgbClr val="0432FF"/>
                </a:solidFill>
              </a:rPr>
              <a:t> (cover in this talk)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C040BD-FD2E-E84E-3891-872687ECB417}"/>
              </a:ext>
            </a:extLst>
          </p:cNvPr>
          <p:cNvSpPr/>
          <p:nvPr/>
        </p:nvSpPr>
        <p:spPr>
          <a:xfrm>
            <a:off x="2524991" y="1831162"/>
            <a:ext cx="426027" cy="2514600"/>
          </a:xfrm>
          <a:prstGeom prst="rect">
            <a:avLst/>
          </a:prstGeom>
          <a:noFill/>
          <a:ln w="635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0B0C3-13BC-217D-C0D3-D1FAE6BDABD9}"/>
              </a:ext>
            </a:extLst>
          </p:cNvPr>
          <p:cNvSpPr txBox="1"/>
          <p:nvPr/>
        </p:nvSpPr>
        <p:spPr>
          <a:xfrm>
            <a:off x="565075" y="4266028"/>
            <a:ext cx="7095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MAP baseline design (based on simulation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Proton driver</a:t>
            </a:r>
            <a:r>
              <a:rPr lang="en-US" sz="1800" dirty="0"/>
              <a:t>: 10</a:t>
            </a:r>
            <a:r>
              <a:rPr lang="en-US" sz="1800" baseline="30000" dirty="0"/>
              <a:t>14</a:t>
            </a:r>
            <a:r>
              <a:rPr lang="en-US" sz="1800" dirty="0"/>
              <a:t>-10</a:t>
            </a:r>
            <a:r>
              <a:rPr lang="en-US" sz="1800" baseline="30000" dirty="0"/>
              <a:t>15</a:t>
            </a:r>
            <a:r>
              <a:rPr lang="en-US" sz="1800" dirty="0"/>
              <a:t> protons within 1-3 ns bunch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Front end</a:t>
            </a:r>
            <a:r>
              <a:rPr lang="en-US" sz="1800" dirty="0"/>
              <a:t>: 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/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 capture section (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/p efficiency 10-15 % for each sign)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268B6-FAFF-0EC4-B1A6-89B2D8CFD33B}"/>
              </a:ext>
            </a:extLst>
          </p:cNvPr>
          <p:cNvSpPr txBox="1"/>
          <p:nvPr/>
        </p:nvSpPr>
        <p:spPr>
          <a:xfrm>
            <a:off x="303480" y="5425038"/>
            <a:ext cx="8317918" cy="461665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MW-Class Target</a:t>
            </a:r>
            <a:r>
              <a:rPr lang="en-US" dirty="0"/>
              <a:t>: Interface between proton driver and Front-end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C2030-17C2-7BA0-7018-BF668834D7DC}"/>
              </a:ext>
            </a:extLst>
          </p:cNvPr>
          <p:cNvSpPr txBox="1"/>
          <p:nvPr/>
        </p:nvSpPr>
        <p:spPr>
          <a:xfrm>
            <a:off x="173680" y="622919"/>
            <a:ext cx="8544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US physics community had Muon Accelerator Program (MAP) in 2010-2016</a:t>
            </a:r>
          </a:p>
        </p:txBody>
      </p:sp>
    </p:spTree>
    <p:extLst>
      <p:ext uri="{BB962C8B-B14F-4D97-AF65-F5344CB8AC3E}">
        <p14:creationId xmlns:p14="http://schemas.microsoft.com/office/powerpoint/2010/main" val="3537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1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51D9C-C7FA-5F1C-2ED1-67340D77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Characteristics of Proton beam parameter at intense beam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A867-3E31-1B60-8F5E-3C8EA27BAC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3C9-FE29-E399-9290-53E6BA339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5F0F-F6F4-A624-577A-E0902972E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163AE0-60FF-6C2A-416A-D4FE46153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94192"/>
              </p:ext>
            </p:extLst>
          </p:nvPr>
        </p:nvGraphicFramePr>
        <p:xfrm>
          <a:off x="536712" y="815011"/>
          <a:ext cx="811033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761">
                  <a:extLst>
                    <a:ext uri="{9D8B030D-6E8A-4147-A177-3AD203B41FA5}">
                      <a16:colId xmlns:a16="http://schemas.microsoft.com/office/drawing/2014/main" val="1276698031"/>
                    </a:ext>
                  </a:extLst>
                </a:gridCol>
                <a:gridCol w="2009979">
                  <a:extLst>
                    <a:ext uri="{9D8B030D-6E8A-4147-A177-3AD203B41FA5}">
                      <a16:colId xmlns:a16="http://schemas.microsoft.com/office/drawing/2014/main" val="2370089763"/>
                    </a:ext>
                  </a:extLst>
                </a:gridCol>
                <a:gridCol w="2163805">
                  <a:extLst>
                    <a:ext uri="{9D8B030D-6E8A-4147-A177-3AD203B41FA5}">
                      <a16:colId xmlns:a16="http://schemas.microsoft.com/office/drawing/2014/main" val="681728059"/>
                    </a:ext>
                  </a:extLst>
                </a:gridCol>
                <a:gridCol w="2122785">
                  <a:extLst>
                    <a:ext uri="{9D8B030D-6E8A-4147-A177-3AD203B41FA5}">
                      <a16:colId xmlns:a16="http://schemas.microsoft.com/office/drawing/2014/main" val="1698126380"/>
                    </a:ext>
                  </a:extLst>
                </a:gridCol>
              </a:tblGrid>
              <a:tr h="91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Neutron spallation source</a:t>
                      </a:r>
                    </a:p>
                    <a:p>
                      <a:r>
                        <a:rPr lang="en-US" dirty="0"/>
                        <a:t>(ESS, SNS, CSNS)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Accelerator Neutrino beam</a:t>
                      </a:r>
                    </a:p>
                    <a:p>
                      <a:r>
                        <a:rPr lang="en-US" dirty="0"/>
                        <a:t>(T2K, CNGS, </a:t>
                      </a:r>
                      <a:r>
                        <a:rPr lang="en-US" dirty="0" err="1"/>
                        <a:t>NuMI</a:t>
                      </a:r>
                      <a:r>
                        <a:rPr lang="en-US" dirty="0"/>
                        <a:t>, SBN, LBNF)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Muon collider</a:t>
                      </a:r>
                    </a:p>
                    <a:p>
                      <a:r>
                        <a:rPr lang="en-US" dirty="0"/>
                        <a:t>(MAP, IMCC design)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48827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  <a:p>
                      <a:r>
                        <a:rPr lang="en-US" dirty="0"/>
                        <a:t>(1-3 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Wide range</a:t>
                      </a:r>
                    </a:p>
                    <a:p>
                      <a:r>
                        <a:rPr lang="en-US" dirty="0"/>
                        <a:t>(8-400 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(5-20 GeV)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7693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</a:t>
                      </a:r>
                    </a:p>
                    <a:p>
                      <a:r>
                        <a:rPr lang="en-US" dirty="0"/>
                        <a:t>(105-700 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</a:t>
                      </a:r>
                    </a:p>
                    <a:p>
                      <a:r>
                        <a:rPr lang="en-US" dirty="0"/>
                        <a:t>(4.2-10.5 </a:t>
                      </a:r>
                      <a:r>
                        <a:rPr lang="en-US" dirty="0" err="1">
                          <a:latin typeface="Symbol" pitchFamily="2" charset="2"/>
                        </a:rPr>
                        <a:t>m</a:t>
                      </a:r>
                      <a:r>
                        <a:rPr lang="en-US" dirty="0" err="1"/>
                        <a:t>s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Extremely short</a:t>
                      </a:r>
                    </a:p>
                    <a:p>
                      <a:r>
                        <a:rPr lang="en-US" b="1" dirty="0"/>
                        <a:t>(1-3 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521547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Proton beam intensity per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(1e13-1.5e14)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(4.8e13-3.2e14)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High</a:t>
                      </a:r>
                    </a:p>
                    <a:p>
                      <a:r>
                        <a:rPr lang="en-US" b="1" dirty="0"/>
                        <a:t>(1e14-1e15)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381279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  <a:p>
                      <a:r>
                        <a:rPr lang="en-US" dirty="0"/>
                        <a:t>(14-60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  <a:p>
                      <a:r>
                        <a:rPr lang="en-US" dirty="0"/>
                        <a:t>(0.4-2 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  <a:p>
                      <a:r>
                        <a:rPr lang="en-US" dirty="0"/>
                        <a:t>(5-15 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087888"/>
                  </a:ext>
                </a:extLst>
              </a:tr>
              <a:tr h="370698">
                <a:tc>
                  <a:txBody>
                    <a:bodyPr/>
                    <a:lstStyle/>
                    <a:p>
                      <a:r>
                        <a:rPr lang="en-US" dirty="0"/>
                        <a:t>Target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Liq. Hg, W, Liq. Li </a:t>
                      </a:r>
                      <a:r>
                        <a:rPr lang="en-US" dirty="0" err="1"/>
                        <a:t>etc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graphite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127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07BDE63-9DDF-E5B7-35BB-1669B8EBBCCD}"/>
              </a:ext>
            </a:extLst>
          </p:cNvPr>
          <p:cNvSpPr/>
          <p:nvPr/>
        </p:nvSpPr>
        <p:spPr>
          <a:xfrm>
            <a:off x="6490253" y="785193"/>
            <a:ext cx="2156789" cy="496757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F5A12-833C-DE34-8AC2-EC3FA8406C3C}"/>
              </a:ext>
            </a:extLst>
          </p:cNvPr>
          <p:cNvSpPr txBox="1"/>
          <p:nvPr/>
        </p:nvSpPr>
        <p:spPr>
          <a:xfrm>
            <a:off x="4921624" y="5842934"/>
            <a:ext cx="4013654" cy="58477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Is there any target capable of withstanding such an exceptionally high thermal shock? </a:t>
            </a:r>
          </a:p>
        </p:txBody>
      </p:sp>
    </p:spTree>
    <p:extLst>
      <p:ext uri="{BB962C8B-B14F-4D97-AF65-F5344CB8AC3E}">
        <p14:creationId xmlns:p14="http://schemas.microsoft.com/office/powerpoint/2010/main" val="4039037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54372-F1C7-0346-8FEA-F3DF85D2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112"/>
            <a:ext cx="8686800" cy="810931"/>
          </a:xfrm>
        </p:spPr>
        <p:txBody>
          <a:bodyPr/>
          <a:lstStyle/>
          <a:p>
            <a:r>
              <a:rPr lang="en-US" dirty="0"/>
              <a:t>Thermal shock is a key parameter for survivability of High-Power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15090-55C7-827C-A3BD-7F4EE15FD5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D2A9-E885-6DB8-E174-15ED95923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FF91-1A17-7E6E-C220-73E085380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60B10-D6BE-7AA4-DE6C-E4F358E5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9185"/>
            <a:ext cx="7388094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7355B-1FAF-87B0-3FD7-1FF8CC46650B}"/>
              </a:ext>
            </a:extLst>
          </p:cNvPr>
          <p:cNvSpPr txBox="1"/>
          <p:nvPr/>
        </p:nvSpPr>
        <p:spPr>
          <a:xfrm>
            <a:off x="2279691" y="1468429"/>
            <a:ext cx="4280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Neutrino HPT R&amp;D Materials Exploratory Map (Graphite)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AE8A91-61E9-8D48-27B8-A8B367BEA513}"/>
              </a:ext>
            </a:extLst>
          </p:cNvPr>
          <p:cNvCxnSpPr>
            <a:cxnSpLocks/>
          </p:cNvCxnSpPr>
          <p:nvPr/>
        </p:nvCxnSpPr>
        <p:spPr>
          <a:xfrm flipV="1">
            <a:off x="1198808" y="2013291"/>
            <a:ext cx="5663045" cy="2649682"/>
          </a:xfrm>
          <a:prstGeom prst="line">
            <a:avLst/>
          </a:prstGeom>
          <a:ln w="254000">
            <a:solidFill>
              <a:schemeClr val="accent1">
                <a:alpha val="3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86FF18-BF14-AD19-2AF3-D9CF29263741}"/>
              </a:ext>
            </a:extLst>
          </p:cNvPr>
          <p:cNvSpPr txBox="1"/>
          <p:nvPr/>
        </p:nvSpPr>
        <p:spPr>
          <a:xfrm>
            <a:off x="6941127" y="1550098"/>
            <a:ext cx="2200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Boundary represents operational threshold for thermal shock on graphite targets </a:t>
            </a:r>
          </a:p>
        </p:txBody>
      </p:sp>
    </p:spTree>
    <p:extLst>
      <p:ext uri="{BB962C8B-B14F-4D97-AF65-F5344CB8AC3E}">
        <p14:creationId xmlns:p14="http://schemas.microsoft.com/office/powerpoint/2010/main" val="12703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F3377-601E-320D-B9C4-65BD6B4D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8934CC-2EB2-A983-FE32-5D3126D8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88470"/>
            <a:ext cx="8686800" cy="427877"/>
          </a:xfrm>
        </p:spPr>
        <p:txBody>
          <a:bodyPr/>
          <a:lstStyle/>
          <a:p>
            <a:r>
              <a:rPr lang="en-US" dirty="0"/>
              <a:t>Past Muon Collider Target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DB59A-6346-05CE-C21A-6272DC3D45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BFCFE-B1A5-18D7-DA8D-5B166BC07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89CBE-58C8-9B93-3E9F-FF1581397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1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7A20-6275-9147-B023-30A5474D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1874"/>
            <a:ext cx="8686800" cy="427877"/>
          </a:xfrm>
        </p:spPr>
        <p:txBody>
          <a:bodyPr>
            <a:normAutofit/>
          </a:bodyPr>
          <a:lstStyle/>
          <a:p>
            <a:r>
              <a:rPr lang="en-US" dirty="0"/>
              <a:t>Demonstrate liquid (Hg)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AFD1-377C-E24E-9D88-C12619B38F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3/21/24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A5769-FDA8-0046-B908-823A3D639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TSD Topical: MuC Target R&amp;D, Yonehara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F4A1-D2BB-1947-86F2-3FA8A9F7D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 defTabSz="342900" fontAlgn="auto">
              <a:spcBef>
                <a:spcPts val="0"/>
              </a:spcBef>
              <a:spcAft>
                <a:spcPts val="0"/>
              </a:spcAft>
              <a:defRPr/>
            </a:pPr>
            <a:fld id="{9C390B5B-5839-424A-8863-D4784EBDD279}" type="slidenum"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9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5" descr="MERIT">
            <a:extLst>
              <a:ext uri="{FF2B5EF4-FFF2-40B4-BE49-F238E27FC236}">
                <a16:creationId xmlns:a16="http://schemas.microsoft.com/office/drawing/2014/main" id="{9E6486EC-0518-2A46-9653-9BC11B97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676" y="1237713"/>
            <a:ext cx="531582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1B938-FA43-6C49-92CC-88B48DA994B7}"/>
              </a:ext>
            </a:extLst>
          </p:cNvPr>
          <p:cNvGrpSpPr>
            <a:grpSpLocks noChangeAspect="1"/>
          </p:cNvGrpSpPr>
          <p:nvPr/>
        </p:nvGrpSpPr>
        <p:grpSpPr>
          <a:xfrm>
            <a:off x="5913185" y="1282548"/>
            <a:ext cx="2651760" cy="2394120"/>
            <a:chOff x="5257800" y="844550"/>
            <a:chExt cx="2133600" cy="2051050"/>
          </a:xfrm>
        </p:grpSpPr>
        <p:pic>
          <p:nvPicPr>
            <p:cNvPr id="12" name="Picture 4" descr="C:\data0\MERIT\MOVIES\Animation_16014_fats.gif">
              <a:extLst>
                <a:ext uri="{FF2B5EF4-FFF2-40B4-BE49-F238E27FC236}">
                  <a16:creationId xmlns:a16="http://schemas.microsoft.com/office/drawing/2014/main" id="{ED8294F4-17AC-7F44-BD54-9CEA7103B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7800" y="844550"/>
              <a:ext cx="2133600" cy="205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EC9408-F98D-4D4C-9B66-4FAE20536C42}"/>
                </a:ext>
              </a:extLst>
            </p:cNvPr>
            <p:cNvGrpSpPr/>
            <p:nvPr/>
          </p:nvGrpSpPr>
          <p:grpSpPr>
            <a:xfrm>
              <a:off x="6819900" y="1751525"/>
              <a:ext cx="571500" cy="381000"/>
              <a:chOff x="8394700" y="1562613"/>
              <a:chExt cx="571500" cy="381000"/>
            </a:xfrm>
          </p:grpSpPr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48BD335F-E148-DB4C-AB0A-816B67D104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700" y="1656275"/>
                <a:ext cx="571500" cy="285750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Calibri" panose="020F0502020204030204"/>
                    <a:ea typeface="+mn-ea"/>
                    <a:cs typeface="+mn-cs"/>
                  </a:rPr>
                  <a:t>1 cm</a:t>
                </a:r>
              </a:p>
            </p:txBody>
          </p:sp>
          <p:cxnSp>
            <p:nvCxnSpPr>
              <p:cNvPr id="15" name="Straight Arrow Connector 16">
                <a:extLst>
                  <a:ext uri="{FF2B5EF4-FFF2-40B4-BE49-F238E27FC236}">
                    <a16:creationId xmlns:a16="http://schemas.microsoft.com/office/drawing/2014/main" id="{5F02E1FE-58DE-0740-A081-BA2E364A05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204994" y="1752319"/>
                <a:ext cx="381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06BA46-152F-3D63-EC9C-0E4A76EE0C03}"/>
              </a:ext>
            </a:extLst>
          </p:cNvPr>
          <p:cNvSpPr txBox="1"/>
          <p:nvPr/>
        </p:nvSpPr>
        <p:spPr>
          <a:xfrm>
            <a:off x="528647" y="774336"/>
            <a:ext cx="456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Layout of </a:t>
            </a:r>
            <a:r>
              <a:rPr lang="en-US" sz="2000" dirty="0" err="1"/>
              <a:t>MERcury</a:t>
            </a:r>
            <a:r>
              <a:rPr lang="en-US" sz="2000" dirty="0"/>
              <a:t> Intense Target (MERIT)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FE3672-7473-4412-2D5A-672800BD43D8}"/>
              </a:ext>
            </a:extLst>
          </p:cNvPr>
          <p:cNvSpPr txBox="1"/>
          <p:nvPr/>
        </p:nvSpPr>
        <p:spPr>
          <a:xfrm>
            <a:off x="528646" y="4045226"/>
            <a:ext cx="81581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Proof-of-principle demonstration of a free Hg jet target for a 4-MW proton beam, contained in a 15-T solenoid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MERIT was carried out in 2007 by using CERN nTOF11 beam 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14 &amp; 24 GeV protons up to 16 bunches/pulse, up to 3.5e12 protons/bunch with beam angle 67 </a:t>
            </a:r>
            <a:r>
              <a:rPr lang="en-US" sz="1800" dirty="0" err="1"/>
              <a:t>mrad</a:t>
            </a:r>
            <a:r>
              <a:rPr lang="en-US" sz="1800" dirty="0"/>
              <a:t> </a:t>
            </a:r>
            <a:r>
              <a:rPr lang="en-US" sz="1800" dirty="0" err="1"/>
              <a:t>w.r.t.</a:t>
            </a:r>
            <a:r>
              <a:rPr lang="en-US" sz="1800" dirty="0"/>
              <a:t>  magnet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360 beam pulses in total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1C5B977-CB17-30C9-8B6B-CDBAC4FA0CF7}"/>
              </a:ext>
            </a:extLst>
          </p:cNvPr>
          <p:cNvSpPr txBox="1">
            <a:spLocks/>
          </p:cNvSpPr>
          <p:nvPr/>
        </p:nvSpPr>
        <p:spPr>
          <a:xfrm>
            <a:off x="889227" y="655829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3/21/24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713303A-7E14-46EA-207D-DD53E1304680}"/>
              </a:ext>
            </a:extLst>
          </p:cNvPr>
          <p:cNvSpPr txBox="1">
            <a:spLocks/>
          </p:cNvSpPr>
          <p:nvPr/>
        </p:nvSpPr>
        <p:spPr>
          <a:xfrm>
            <a:off x="1683003" y="655829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b="1"/>
              <a:t>Target R&amp;D for Muon Collider, Yonehara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3901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ED00DC-E18B-6F0C-0C85-B3E20AFF9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splash in Magnet and Secondary yield measurement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7B419-1388-E77B-596F-41D911304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1970C8-36E8-EB20-C99D-5555D4D52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6" y="917971"/>
            <a:ext cx="3488251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2E9CED-DF39-D815-00B9-D2D6FB0C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984" y="739070"/>
            <a:ext cx="4911990" cy="2834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46B3FF-CB01-6AFF-F5A9-30786FC8C87F}"/>
              </a:ext>
            </a:extLst>
          </p:cNvPr>
          <p:cNvSpPr txBox="1"/>
          <p:nvPr/>
        </p:nvSpPr>
        <p:spPr>
          <a:xfrm>
            <a:off x="213396" y="866042"/>
            <a:ext cx="8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0 Tesla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185B1-F504-F5C1-A282-C7677B7C69A7}"/>
              </a:ext>
            </a:extLst>
          </p:cNvPr>
          <p:cNvSpPr txBox="1"/>
          <p:nvPr/>
        </p:nvSpPr>
        <p:spPr>
          <a:xfrm>
            <a:off x="206772" y="1505459"/>
            <a:ext cx="8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2 Tesla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B011F-D3D2-589E-66D7-C9CE6B268CAD}"/>
              </a:ext>
            </a:extLst>
          </p:cNvPr>
          <p:cNvSpPr txBox="1"/>
          <p:nvPr/>
        </p:nvSpPr>
        <p:spPr>
          <a:xfrm>
            <a:off x="200148" y="2144876"/>
            <a:ext cx="8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4 Tesla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4A27F-998B-7771-AE7B-0A74B49FB944}"/>
              </a:ext>
            </a:extLst>
          </p:cNvPr>
          <p:cNvSpPr txBox="1"/>
          <p:nvPr/>
        </p:nvSpPr>
        <p:spPr>
          <a:xfrm>
            <a:off x="193524" y="2784293"/>
            <a:ext cx="81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6 Tesla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3C62BD-898D-6B75-E36F-734D7CAB37D3}"/>
              </a:ext>
            </a:extLst>
          </p:cNvPr>
          <p:cNvSpPr txBox="1"/>
          <p:nvPr/>
        </p:nvSpPr>
        <p:spPr>
          <a:xfrm>
            <a:off x="186900" y="3423710"/>
            <a:ext cx="93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10 Tesla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775298-8136-1175-9F04-6DA52D5E59F5}"/>
              </a:ext>
            </a:extLst>
          </p:cNvPr>
          <p:cNvSpPr txBox="1"/>
          <p:nvPr/>
        </p:nvSpPr>
        <p:spPr>
          <a:xfrm>
            <a:off x="228599" y="4395680"/>
            <a:ext cx="3488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Plot shows side view of Hg jet profile with proton beam impact in a solenoidal field (simulation)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EFA033-E8E3-AC04-CCD7-ACA923ED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810" y="4569550"/>
            <a:ext cx="3130826" cy="1777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0F17A7-178D-0F77-C3F7-26FC81A7CD59}"/>
              </a:ext>
            </a:extLst>
          </p:cNvPr>
          <p:cNvSpPr txBox="1"/>
          <p:nvPr/>
        </p:nvSpPr>
        <p:spPr>
          <a:xfrm>
            <a:off x="4214192" y="3591726"/>
            <a:ext cx="4701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Plots show the observed integrated signal in </a:t>
            </a:r>
            <a:r>
              <a:rPr lang="en-US" sz="2000" dirty="0" err="1"/>
              <a:t>pCVD</a:t>
            </a:r>
            <a:r>
              <a:rPr lang="en-US" sz="2000" dirty="0"/>
              <a:t> detectors (position of detectors are shown a magenta cross mark below)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65F513C-5EE1-8117-896E-E6C6EDBCD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7DF0B4C-9E27-C9D6-587C-61CA24918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142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0DCAE7-F7D9-805F-60C6-B14BD031C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8022"/>
            <a:ext cx="8672513" cy="5403273"/>
          </a:xfrm>
        </p:spPr>
        <p:txBody>
          <a:bodyPr/>
          <a:lstStyle/>
          <a:p>
            <a:r>
              <a:rPr lang="en-US" dirty="0"/>
              <a:t>Jet surface instability is significantly reduced at higher magnetic field strength</a:t>
            </a:r>
          </a:p>
          <a:p>
            <a:r>
              <a:rPr lang="en-US" dirty="0"/>
              <a:t>Jet disruption length is less than length of beam overlap with the jet</a:t>
            </a:r>
          </a:p>
          <a:p>
            <a:r>
              <a:rPr lang="en-US" dirty="0"/>
              <a:t>There is no jet disruption for pulses of less than 1 </a:t>
            </a:r>
            <a:r>
              <a:rPr lang="en-US" dirty="0" err="1"/>
              <a:t>Tp</a:t>
            </a:r>
            <a:r>
              <a:rPr lang="en-US" dirty="0"/>
              <a:t> (or higher in higher magnetic field)</a:t>
            </a:r>
          </a:p>
          <a:p>
            <a:r>
              <a:rPr lang="en-US" dirty="0"/>
              <a:t>Bunches more than 5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apart act separately in causing disruption</a:t>
            </a:r>
          </a:p>
          <a:p>
            <a:r>
              <a:rPr lang="en-US" dirty="0"/>
              <a:t>While visible disruption begins 50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after a proton pulse, secondary particle production is the same for pulses that follow at several times this value</a:t>
            </a:r>
          </a:p>
          <a:p>
            <a:r>
              <a:rPr lang="en-US" b="1" dirty="0"/>
              <a:t>A liquid (or granular) target is an attractive method for intense muon sources</a:t>
            </a:r>
          </a:p>
          <a:p>
            <a:pPr lvl="1"/>
            <a:r>
              <a:rPr lang="en-US" b="1" dirty="0"/>
              <a:t>Are there any alternative materials besides mercury?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96D58-AEA8-78AD-0AC0-AFBCDAE1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MERIT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093E8-BED1-836A-8B99-E6D338539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5D41335-DAA7-1923-A8AD-C55536EA73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7C9559-1B15-9CA5-A9E4-D08CD08F9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077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5137E1-9B47-3746-9B52-10E760FF2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6082"/>
            <a:ext cx="8672513" cy="5059363"/>
          </a:xfrm>
        </p:spPr>
        <p:txBody>
          <a:bodyPr/>
          <a:lstStyle/>
          <a:p>
            <a:r>
              <a:rPr lang="en-US" dirty="0"/>
              <a:t>Potential candidate for High Power Target</a:t>
            </a:r>
          </a:p>
          <a:p>
            <a:pPr lvl="1"/>
            <a:r>
              <a:rPr lang="en-US" dirty="0"/>
              <a:t>Mitigate thermal stress &amp; Maintain fresh material </a:t>
            </a:r>
          </a:p>
          <a:p>
            <a:pPr lvl="1"/>
            <a:r>
              <a:rPr lang="en-US" dirty="0"/>
              <a:t>No cavitation issue &amp; no beam window (C-ADS scheme)</a:t>
            </a:r>
          </a:p>
          <a:p>
            <a:pPr lvl="1"/>
            <a:r>
              <a:rPr lang="en-US" dirty="0"/>
              <a:t>Comprehensive studies led by STFC, CERN, and C-ADS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4E6AD1-9327-9C7F-AD23-60F1B1E2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Granular Tungsten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865D6-2D5F-BF15-FBC2-59752845C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6E279-374C-0F2B-B42C-8D321C8AA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152" y="2701643"/>
            <a:ext cx="1403137" cy="2055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31FB4-96CB-726A-CB44-6E1FA7A9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95" y="2395375"/>
            <a:ext cx="3843555" cy="2061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FE3E9-C107-CC6A-4511-ABFF65192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46121" y="4738087"/>
            <a:ext cx="3135429" cy="1240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CD65CE-045C-FF9E-EC6E-58C4F83EF398}"/>
              </a:ext>
            </a:extLst>
          </p:cNvPr>
          <p:cNvSpPr txBox="1"/>
          <p:nvPr/>
        </p:nvSpPr>
        <p:spPr>
          <a:xfrm>
            <a:off x="222250" y="4738087"/>
            <a:ext cx="3023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Powder lifted by beam</a:t>
            </a:r>
          </a:p>
          <a:p>
            <a:r>
              <a:rPr lang="en-US" dirty="0"/>
              <a:t>due to electrostatic or electromagnetic force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4586E-9598-5A29-70F9-E1D5CE3276FC}"/>
              </a:ext>
            </a:extLst>
          </p:cNvPr>
          <p:cNvSpPr txBox="1"/>
          <p:nvPr/>
        </p:nvSpPr>
        <p:spPr>
          <a:xfrm>
            <a:off x="4087965" y="4968919"/>
            <a:ext cx="574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W-25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BB370-DF4E-23DC-2B12-0F01ED5BACDB}"/>
              </a:ext>
            </a:extLst>
          </p:cNvPr>
          <p:cNvSpPr txBox="1"/>
          <p:nvPr/>
        </p:nvSpPr>
        <p:spPr>
          <a:xfrm>
            <a:off x="4892515" y="4946455"/>
            <a:ext cx="574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W-45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78413-10AA-4E36-22C4-A98E5D470A1A}"/>
              </a:ext>
            </a:extLst>
          </p:cNvPr>
          <p:cNvSpPr txBox="1"/>
          <p:nvPr/>
        </p:nvSpPr>
        <p:spPr>
          <a:xfrm>
            <a:off x="5245331" y="5098855"/>
            <a:ext cx="574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W-90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A27A0-7963-EE08-A9FD-4BF2D0E38EDC}"/>
              </a:ext>
            </a:extLst>
          </p:cNvPr>
          <p:cNvSpPr txBox="1"/>
          <p:nvPr/>
        </p:nvSpPr>
        <p:spPr>
          <a:xfrm>
            <a:off x="5598147" y="5251255"/>
            <a:ext cx="665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W-150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2CFB3-0147-35FF-2CE6-E395A43E50A1}"/>
              </a:ext>
            </a:extLst>
          </p:cNvPr>
          <p:cNvSpPr txBox="1"/>
          <p:nvPr/>
        </p:nvSpPr>
        <p:spPr>
          <a:xfrm>
            <a:off x="5863281" y="5478811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FFC691-4622-291D-ADC2-2DF973213C91}"/>
              </a:ext>
            </a:extLst>
          </p:cNvPr>
          <p:cNvSpPr txBox="1"/>
          <p:nvPr/>
        </p:nvSpPr>
        <p:spPr>
          <a:xfrm>
            <a:off x="6464728" y="4623975"/>
            <a:ext cx="2567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Neutron source proposed by C-ADS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0D775-7410-7767-BD09-207EC06290FF}"/>
              </a:ext>
            </a:extLst>
          </p:cNvPr>
          <p:cNvSpPr txBox="1"/>
          <p:nvPr/>
        </p:nvSpPr>
        <p:spPr>
          <a:xfrm>
            <a:off x="388307" y="2693096"/>
            <a:ext cx="2442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Layout of granular W beam test at </a:t>
            </a:r>
            <a:r>
              <a:rPr lang="en-US" dirty="0" err="1"/>
              <a:t>HiRadMat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D94A50-8FD2-D42A-2DA3-0C83ED3DB532}"/>
              </a:ext>
            </a:extLst>
          </p:cNvPr>
          <p:cNvSpPr txBox="1"/>
          <p:nvPr/>
        </p:nvSpPr>
        <p:spPr>
          <a:xfrm>
            <a:off x="6547906" y="5416663"/>
            <a:ext cx="2147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Han-</a:t>
            </a:r>
            <a:r>
              <a:rPr lang="en-US" sz="1200" dirty="0" err="1"/>
              <a:t>Jie</a:t>
            </a:r>
            <a:r>
              <a:rPr lang="en-US" sz="1200" dirty="0"/>
              <a:t> Cai et al. </a:t>
            </a:r>
          </a:p>
          <a:p>
            <a:r>
              <a:rPr lang="en-US" sz="1200" dirty="0" err="1"/>
              <a:t>Nucl</a:t>
            </a:r>
            <a:r>
              <a:rPr lang="en-US" sz="1200" dirty="0"/>
              <a:t>. Eng. Tech. 54 (2022) 2650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F1078-1542-9003-D289-2E522CF98479}"/>
              </a:ext>
            </a:extLst>
          </p:cNvPr>
          <p:cNvSpPr txBox="1"/>
          <p:nvPr/>
        </p:nvSpPr>
        <p:spPr>
          <a:xfrm>
            <a:off x="353529" y="3854090"/>
            <a:ext cx="2184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Caretta et al. </a:t>
            </a:r>
          </a:p>
          <a:p>
            <a:r>
              <a:rPr lang="en-US" sz="1200" dirty="0"/>
              <a:t>Phys. Rev. AB 21, 033401 (2018)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3B5BCD-0C9C-50C9-FAF4-128D3B3C54B9}"/>
              </a:ext>
            </a:extLst>
          </p:cNvPr>
          <p:cNvSpPr txBox="1"/>
          <p:nvPr/>
        </p:nvSpPr>
        <p:spPr>
          <a:xfrm>
            <a:off x="371122" y="4265824"/>
            <a:ext cx="2184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T. </a:t>
            </a:r>
            <a:r>
              <a:rPr lang="en-US" sz="1200" dirty="0" err="1"/>
              <a:t>Davenne</a:t>
            </a:r>
            <a:r>
              <a:rPr lang="en-US" sz="1200" dirty="0"/>
              <a:t> et al. </a:t>
            </a:r>
          </a:p>
          <a:p>
            <a:r>
              <a:rPr lang="en-US" sz="1200" dirty="0"/>
              <a:t>Phys. Rev. AB 21, 073002 (2018)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C9FA0C6B-C278-8E37-B919-7230D6FF4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9D10F73-05CB-74FD-912E-625060168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326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68C9B-0CC9-CA65-4083-4E89765FA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336AA0-988F-6D1C-2C5E-F23D80FE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88470"/>
            <a:ext cx="8686800" cy="427877"/>
          </a:xfrm>
        </p:spPr>
        <p:txBody>
          <a:bodyPr/>
          <a:lstStyle/>
          <a:p>
            <a:r>
              <a:rPr lang="en-US" dirty="0"/>
              <a:t>Strategic plan for Future </a:t>
            </a:r>
            <a:r>
              <a:rPr lang="en-US" dirty="0" err="1"/>
              <a:t>MuC</a:t>
            </a:r>
            <a:r>
              <a:rPr lang="en-US" dirty="0"/>
              <a:t> Target R&amp;D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E1355-54DF-E3CD-F943-7692C1BB04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2B6A9-7B4E-EC4D-9919-CB6D6ABE1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355D8-F82A-1219-7CCB-BEDDF9905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88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5038DC-DE4F-89F0-A735-DB12FB4F4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CERN has head(?) started the feasibility study of muon collider since 2021</a:t>
            </a:r>
          </a:p>
          <a:p>
            <a:pPr lvl="1"/>
            <a:r>
              <a:rPr lang="en-US" dirty="0"/>
              <a:t>They will evaluate the collider design by 2026</a:t>
            </a:r>
          </a:p>
          <a:p>
            <a:pPr lvl="1"/>
            <a:r>
              <a:rPr lang="en-US" dirty="0"/>
              <a:t>They will decide either FCC-</a:t>
            </a:r>
            <a:r>
              <a:rPr lang="en-US" dirty="0" err="1"/>
              <a:t>ee</a:t>
            </a:r>
            <a:r>
              <a:rPr lang="en-US" dirty="0"/>
              <a:t>, CLIC or muon collider</a:t>
            </a:r>
          </a:p>
          <a:p>
            <a:pPr lvl="1"/>
            <a:r>
              <a:rPr lang="en-US" dirty="0"/>
              <a:t>If muon collider is selected, the demonstrator will start constructing around 2028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FDF4A3-3080-1077-790D-22726F6B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Muon Collider Collaboration (IMCC)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F95C5-F072-9A98-A48C-34E1FABB82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8623-5E7C-8224-73D3-D5F406BA3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B4389-F426-70C3-E738-B7163CFBA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C9687-E43A-A703-5A21-331BFDB1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549" y="4186160"/>
            <a:ext cx="3295905" cy="1962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FC365-CB92-3D73-87B1-96CD71FE7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39" y="4186160"/>
            <a:ext cx="3424472" cy="1984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055120-F12B-3A9E-6AC2-4655F8C21526}"/>
              </a:ext>
            </a:extLst>
          </p:cNvPr>
          <p:cNvSpPr txBox="1"/>
          <p:nvPr/>
        </p:nvSpPr>
        <p:spPr>
          <a:xfrm>
            <a:off x="1530603" y="3251195"/>
            <a:ext cx="529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They need a target for the demonstrator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AD5D1-C41B-3A28-9773-A78DA1FE3C84}"/>
              </a:ext>
            </a:extLst>
          </p:cNvPr>
          <p:cNvSpPr txBox="1"/>
          <p:nvPr/>
        </p:nvSpPr>
        <p:spPr>
          <a:xfrm>
            <a:off x="1074511" y="3861704"/>
            <a:ext cx="306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Layout of demonstrator facility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C52F6-146D-E6F8-DFC5-B1EDBB3B3FC1}"/>
              </a:ext>
            </a:extLst>
          </p:cNvPr>
          <p:cNvSpPr txBox="1"/>
          <p:nvPr/>
        </p:nvSpPr>
        <p:spPr>
          <a:xfrm>
            <a:off x="4375574" y="3861704"/>
            <a:ext cx="400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Possible location of demonstrator facility</a:t>
            </a:r>
          </a:p>
        </p:txBody>
      </p:sp>
    </p:spTree>
    <p:extLst>
      <p:ext uri="{BB962C8B-B14F-4D97-AF65-F5344CB8AC3E}">
        <p14:creationId xmlns:p14="http://schemas.microsoft.com/office/powerpoint/2010/main" val="320332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5946-7904-4BC3-FD5D-7F2B38CD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04806D-AC57-2937-61F2-73E81987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88470"/>
            <a:ext cx="8686800" cy="427877"/>
          </a:xfrm>
        </p:spPr>
        <p:txBody>
          <a:bodyPr/>
          <a:lstStyle/>
          <a:p>
            <a:r>
              <a:rPr lang="en-US" dirty="0"/>
              <a:t>Begin of the story: Why Muon Collider?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434CE-36AB-6313-23BD-A54E2BB110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A8DC5-E5DF-700A-B4A0-99555F87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9ABB-5E29-56F2-A149-CE0E2F636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91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14AAEC-AC83-B67C-9ADD-8A3CB22B3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P5 suggests to develop the feasibility of </a:t>
            </a:r>
            <a:r>
              <a:rPr lang="en-US" dirty="0" err="1"/>
              <a:t>MuC</a:t>
            </a:r>
            <a:r>
              <a:rPr lang="en-US" dirty="0"/>
              <a:t> in the next 5-7 years</a:t>
            </a:r>
          </a:p>
          <a:p>
            <a:pPr lvl="1"/>
            <a:r>
              <a:rPr lang="en-US" dirty="0"/>
              <a:t>They encourage to design the demonstrator </a:t>
            </a:r>
          </a:p>
          <a:p>
            <a:pPr lvl="1"/>
            <a:r>
              <a:rPr lang="en-US" dirty="0"/>
              <a:t>The demo target will be designed for low power beam, if the technology is extendable to multi-MW</a:t>
            </a:r>
          </a:p>
          <a:p>
            <a:r>
              <a:rPr lang="en-US" dirty="0"/>
              <a:t>So far, we have no resource for </a:t>
            </a:r>
            <a:r>
              <a:rPr lang="en-US" dirty="0" err="1"/>
              <a:t>MuC</a:t>
            </a:r>
            <a:endParaRPr lang="en-US" dirty="0"/>
          </a:p>
          <a:p>
            <a:pPr lvl="1"/>
            <a:r>
              <a:rPr lang="en-US" dirty="0"/>
              <a:t>No money in FY24</a:t>
            </a:r>
          </a:p>
          <a:p>
            <a:pPr lvl="1"/>
            <a:r>
              <a:rPr lang="en-US" dirty="0"/>
              <a:t>Expect some support in FY25, but we do not know…</a:t>
            </a:r>
          </a:p>
          <a:p>
            <a:r>
              <a:rPr lang="en-US" dirty="0"/>
              <a:t>What I propose</a:t>
            </a:r>
          </a:p>
          <a:p>
            <a:pPr lvl="1"/>
            <a:r>
              <a:rPr lang="en-US" dirty="0"/>
              <a:t>Form the </a:t>
            </a:r>
            <a:r>
              <a:rPr lang="en-US" dirty="0" err="1"/>
              <a:t>MuC</a:t>
            </a:r>
            <a:r>
              <a:rPr lang="en-US" dirty="0"/>
              <a:t> target R&amp;D working group</a:t>
            </a:r>
          </a:p>
          <a:p>
            <a:pPr lvl="1"/>
            <a:r>
              <a:rPr lang="en-US" dirty="0"/>
              <a:t>Simulation study</a:t>
            </a:r>
          </a:p>
          <a:p>
            <a:pPr lvl="1"/>
            <a:r>
              <a:rPr lang="en-US" dirty="0"/>
              <a:t>Performance test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374786-BEB1-24D3-BC0D-9F8D8710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(Rough) Timeline of the US </a:t>
            </a:r>
            <a:r>
              <a:rPr lang="en-US" dirty="0" err="1"/>
              <a:t>MuC</a:t>
            </a:r>
            <a:r>
              <a:rPr lang="en-US" dirty="0"/>
              <a:t> activity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18517-20D4-6F7C-2783-7DCF06F1F6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D58B7-A7F2-F914-3C5F-5B76234C0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D8FF7-985B-5B2C-3FD0-27E72A3C3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13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CA2C3-6863-FC74-3E65-9DA6795B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74389"/>
          </a:xfrm>
        </p:spPr>
        <p:txBody>
          <a:bodyPr/>
          <a:lstStyle/>
          <a:p>
            <a:r>
              <a:rPr lang="en-US" dirty="0"/>
              <a:t>DOE suggests to make a roadmap for HPT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DE31A-6711-2663-051E-7882B4671F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4C9A3-9DBB-CF28-BFEF-A6D73217B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F17F5-F0C4-33B9-2F99-4D068E24D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D312980-787F-3BCD-1934-DC37AB926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818913"/>
            <a:ext cx="8229596" cy="3615234"/>
          </a:xfrm>
        </p:spPr>
        <p:txBody>
          <a:bodyPr/>
          <a:lstStyle/>
          <a:p>
            <a:r>
              <a:rPr lang="en-US" dirty="0"/>
              <a:t>HPT R&amp;D is aligned with timeline of HEP Accelerators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0E9B4-4317-A103-DE7C-CD9CAE334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r="868"/>
          <a:stretch/>
        </p:blipFill>
        <p:spPr>
          <a:xfrm>
            <a:off x="228604" y="1188829"/>
            <a:ext cx="7024648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99C797-8740-2CDE-5229-234801DD00C7}"/>
              </a:ext>
            </a:extLst>
          </p:cNvPr>
          <p:cNvSpPr txBox="1"/>
          <p:nvPr/>
        </p:nvSpPr>
        <p:spPr>
          <a:xfrm>
            <a:off x="6458440" y="5571698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HEP HPT R&amp;D Workshop </a:t>
            </a:r>
          </a:p>
          <a:p>
            <a:r>
              <a:rPr lang="en-US" sz="1800" dirty="0"/>
              <a:t>April 11-12 2023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04B4AC-AD85-4E67-492B-0992C28947EC}"/>
              </a:ext>
            </a:extLst>
          </p:cNvPr>
          <p:cNvSpPr/>
          <p:nvPr/>
        </p:nvSpPr>
        <p:spPr>
          <a:xfrm>
            <a:off x="228600" y="3964225"/>
            <a:ext cx="7024648" cy="48195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19E9B-796F-6822-0B47-217C153D0CD1}"/>
              </a:ext>
            </a:extLst>
          </p:cNvPr>
          <p:cNvSpPr txBox="1"/>
          <p:nvPr/>
        </p:nvSpPr>
        <p:spPr>
          <a:xfrm>
            <a:off x="7253249" y="1311442"/>
            <a:ext cx="1890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NOTE: </a:t>
            </a:r>
          </a:p>
          <a:p>
            <a:r>
              <a:rPr lang="en-US" sz="1800" dirty="0"/>
              <a:t>Each project set a specific target parameter, thus</a:t>
            </a:r>
          </a:p>
          <a:p>
            <a:r>
              <a:rPr lang="en-US" sz="1800" dirty="0"/>
              <a:t>each target has a specific challenge and specific R&amp;D. </a:t>
            </a:r>
          </a:p>
          <a:p>
            <a:r>
              <a:rPr lang="en-US" sz="1800" dirty="0"/>
              <a:t>Current HPT R&amp;D plan works on a generic item. </a:t>
            </a:r>
          </a:p>
          <a:p>
            <a:r>
              <a:rPr lang="en-US" sz="1800" dirty="0"/>
              <a:t>We should identify a specific issue on MC. </a:t>
            </a:r>
          </a:p>
        </p:txBody>
      </p:sp>
    </p:spTree>
    <p:extLst>
      <p:ext uri="{BB962C8B-B14F-4D97-AF65-F5344CB8AC3E}">
        <p14:creationId xmlns:p14="http://schemas.microsoft.com/office/powerpoint/2010/main" val="4100015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TSD Topical: MuC Target R&amp;D, Yonehara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F35DF1-89E6-2BF1-7B5F-299EA085DFC3}"/>
              </a:ext>
            </a:extLst>
          </p:cNvPr>
          <p:cNvGrpSpPr/>
          <p:nvPr/>
        </p:nvGrpSpPr>
        <p:grpSpPr>
          <a:xfrm>
            <a:off x="0" y="106449"/>
            <a:ext cx="9144000" cy="995099"/>
            <a:chOff x="0" y="106449"/>
            <a:chExt cx="9144000" cy="9950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0E0DC4-57BD-4815-B8F5-9043DB66997B}"/>
                </a:ext>
              </a:extLst>
            </p:cNvPr>
            <p:cNvSpPr txBox="1"/>
            <p:nvPr/>
          </p:nvSpPr>
          <p:spPr>
            <a:xfrm>
              <a:off x="0" y="106449"/>
              <a:ext cx="9144000" cy="995099"/>
            </a:xfrm>
            <a:prstGeom prst="rect">
              <a:avLst/>
            </a:prstGeom>
            <a:solidFill>
              <a:srgbClr val="0066FF"/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lIns="1371600" rIns="1371600" rtlCol="0">
              <a:noAutofit/>
            </a:bodyPr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dirty="0">
                  <a:solidFill>
                    <a:srgbClr val="FFFFFF"/>
                  </a:solidFill>
                  <a:effectLst>
                    <a:glow rad="165100">
                      <a:srgbClr val="FFF367">
                        <a:alpha val="65000"/>
                      </a:srgbClr>
                    </a:glow>
                  </a:effectLst>
                  <a:ea typeface="Calibri" charset="0"/>
                  <a:cs typeface="Calibri" charset="0"/>
                </a:rPr>
                <a:t>  R</a:t>
              </a:r>
              <a:r>
                <a:rPr lang="ja-JP" altLang="en-US" sz="3600" dirty="0">
                  <a:solidFill>
                    <a:srgbClr val="FFFFFF"/>
                  </a:solidFill>
                  <a:effectLst>
                    <a:glow rad="165100">
                      <a:srgbClr val="FFF367">
                        <a:alpha val="65000"/>
                      </a:srgbClr>
                    </a:glow>
                  </a:effectLst>
                  <a:ea typeface="Calibri" charset="0"/>
                  <a:cs typeface="Calibri" charset="0"/>
                </a:rPr>
                <a:t> </a:t>
              </a:r>
              <a:r>
                <a:rPr lang="en-US" sz="3600" dirty="0">
                  <a:solidFill>
                    <a:srgbClr val="FFFFFF"/>
                  </a:solidFill>
                  <a:effectLst>
                    <a:glow rad="165100">
                      <a:srgbClr val="FFF367">
                        <a:alpha val="65000"/>
                      </a:srgbClr>
                    </a:glow>
                  </a:effectLst>
                  <a:ea typeface="Calibri" charset="0"/>
                  <a:cs typeface="Calibri" charset="0"/>
                </a:rPr>
                <a:t>a D I A T E </a:t>
              </a:r>
              <a:r>
                <a:rPr lang="en-US" sz="3200" dirty="0">
                  <a:solidFill>
                    <a:srgbClr val="FFFFFF"/>
                  </a:solidFill>
                  <a:ea typeface="Calibri" charset="0"/>
                  <a:cs typeface="Calibri" charset="0"/>
                </a:rPr>
                <a:t>Collaboration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E6EDEE-7ED9-44A9-96C5-7A63FE2390FE}"/>
                </a:ext>
              </a:extLst>
            </p:cNvPr>
            <p:cNvSpPr txBox="1"/>
            <p:nvPr/>
          </p:nvSpPr>
          <p:spPr>
            <a:xfrm>
              <a:off x="587983" y="673146"/>
              <a:ext cx="823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Ra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diation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D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amage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I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n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A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ccelerator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T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arget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  <a:r>
                <a:rPr lang="en-US" altLang="ja-JP" sz="2000" b="1">
                  <a:solidFill>
                    <a:srgbClr val="FF0000"/>
                  </a:solidFill>
                  <a:ea typeface="Calibri" charset="0"/>
                  <a:cs typeface="Calibri" charset="0"/>
                </a:rPr>
                <a:t>E</a:t>
              </a:r>
              <a:r>
                <a:rPr lang="en-US" altLang="ja-JP" sz="2000" b="1">
                  <a:solidFill>
                    <a:srgbClr val="FFFFFF"/>
                  </a:solidFill>
                  <a:ea typeface="Calibri" charset="0"/>
                  <a:cs typeface="Calibri" charset="0"/>
                </a:rPr>
                <a:t>nvironments</a:t>
              </a:r>
              <a:r>
                <a:rPr lang="en-US" altLang="ja-JP" sz="2000" b="1">
                  <a:solidFill>
                    <a:srgbClr val="000000"/>
                  </a:solidFill>
                  <a:ea typeface="Calibri" charset="0"/>
                  <a:cs typeface="Calibri" charset="0"/>
                </a:rPr>
                <a:t> </a:t>
              </a:r>
            </a:p>
          </p:txBody>
        </p:sp>
        <p:pic>
          <p:nvPicPr>
            <p:cNvPr id="9" name="図 17">
              <a:extLst>
                <a:ext uri="{FF2B5EF4-FFF2-40B4-BE49-F238E27FC236}">
                  <a16:creationId xmlns:a16="http://schemas.microsoft.com/office/drawing/2014/main" id="{0F3539B9-7BA6-48AA-B7EC-943F6A29D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154" y="142967"/>
              <a:ext cx="693514" cy="88664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113805" y="1155048"/>
            <a:ext cx="8946112" cy="3729104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 created in 2012, with Fermilab as the leading institution. The collaboration has grown up to 20 institutions over the years.</a:t>
            </a:r>
          </a:p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MoU was signed with 5 institutions 10 years ago!</a:t>
            </a:r>
          </a:p>
          <a:p>
            <a:endParaRPr lang="en-US" sz="18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500" u="sng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Harness existing expertise in nuclear materials and accelerator targets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 new and useful materials data for application within the accelerator and fission/fusion communities</a:t>
            </a:r>
            <a:endParaRPr lang="en-US" sz="1600" dirty="0">
              <a:solidFill>
                <a:schemeClr val="accent6"/>
              </a:solidFill>
              <a:latin typeface="+mn-lt"/>
              <a:cs typeface="Helvetica" panose="020B0604020202020204" pitchFamily="34" charset="0"/>
            </a:endParaRP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Activities include: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 of materials taken from existing beamline as well as new irradiations of candidate target materials at low and high energy beam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In-beam thermal shock experiments</a:t>
            </a: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Frederique Pellemoine, 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fpellemo@fnal.gov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Web: radiate.fnal.gov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E9D26-1D6F-CDE8-A8F8-4B6EC88D6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201" y="1631726"/>
            <a:ext cx="1668994" cy="9721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600E5F-AAEA-F072-2D5C-D040B3313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5" y="2023386"/>
            <a:ext cx="1189398" cy="29810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4C4887FB-0D7B-F8A1-A372-B04AC66AC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33" y="2052468"/>
            <a:ext cx="1291413" cy="24409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398B3C0-D2FA-F2BB-935A-1D51BBEA7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65" y="2023386"/>
            <a:ext cx="977106" cy="2981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B37C295-2619-4164-481E-C2B83C9DBD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75" y="1926845"/>
            <a:ext cx="1114547" cy="477398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F526070-4E5E-8DC4-4A36-E44F9249BD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0" y="1996652"/>
            <a:ext cx="1357084" cy="3477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013C95-C770-BC14-BDE2-E43EE2B0AFD4}"/>
              </a:ext>
            </a:extLst>
          </p:cNvPr>
          <p:cNvSpPr txBox="1"/>
          <p:nvPr/>
        </p:nvSpPr>
        <p:spPr>
          <a:xfrm>
            <a:off x="2761007" y="5232517"/>
            <a:ext cx="1781257" cy="461665"/>
          </a:xfrm>
          <a:prstGeom prst="rect">
            <a:avLst/>
          </a:prstGeom>
          <a:noFill/>
          <a:ln w="38100">
            <a:solidFill>
              <a:srgbClr val="FF9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Join </a:t>
            </a:r>
            <a:r>
              <a:rPr lang="en-US" dirty="0" err="1"/>
              <a:t>RaDIATE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0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61B6-FC4E-7F13-B25E-6C10B71AC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06D455-D586-7968-805F-17F54257C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9433"/>
            <a:ext cx="5113421" cy="4488135"/>
          </a:xfrm>
        </p:spPr>
        <p:txBody>
          <a:bodyPr/>
          <a:lstStyle/>
          <a:p>
            <a:r>
              <a:rPr lang="en-US" dirty="0"/>
              <a:t>Utilize High Performance Computing Facility</a:t>
            </a:r>
          </a:p>
          <a:p>
            <a:pPr lvl="1"/>
            <a:r>
              <a:rPr lang="en-US" dirty="0"/>
              <a:t>Build AI to enhance target performance</a:t>
            </a:r>
          </a:p>
          <a:p>
            <a:pPr lvl="2"/>
            <a:r>
              <a:rPr lang="en-US" dirty="0"/>
              <a:t>Look into the MC target system from multiple view-point</a:t>
            </a:r>
          </a:p>
          <a:p>
            <a:pPr lvl="1"/>
            <a:r>
              <a:rPr lang="en-US" dirty="0"/>
              <a:t>Develop simulation to study sub-</a:t>
            </a:r>
            <a:r>
              <a:rPr lang="en-US" dirty="0" err="1"/>
              <a:t>pico</a:t>
            </a:r>
            <a:r>
              <a:rPr lang="en-US" dirty="0"/>
              <a:t> second evolution of defect</a:t>
            </a:r>
          </a:p>
          <a:p>
            <a:pPr lvl="2"/>
            <a:r>
              <a:rPr lang="en-US" dirty="0"/>
              <a:t>Apply ML to learn discrepancy Models from Experimental Data</a:t>
            </a:r>
          </a:p>
          <a:p>
            <a:pPr lvl="2"/>
            <a:r>
              <a:rPr lang="en-US" dirty="0"/>
              <a:t>Develop pico-sec radiation damage sensor (LDRD)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3E4955-653C-0DB6-FA15-9F54A7C8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subject on the MC Target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379BA-592F-AA8F-4D83-94FDECB345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F1BA-C0B3-EDBC-A99C-6D7AE28BA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DAA98-D2D6-AA44-674E-C8D169694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40762-3F8E-4FEA-6EC3-48447250A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058" y="827087"/>
            <a:ext cx="3704342" cy="3383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9915B1-CEED-AF5D-5B50-C8588A9DB0B4}"/>
              </a:ext>
            </a:extLst>
          </p:cNvPr>
          <p:cNvSpPr txBox="1"/>
          <p:nvPr/>
        </p:nvSpPr>
        <p:spPr>
          <a:xfrm>
            <a:off x="1074511" y="5257569"/>
            <a:ext cx="7279774" cy="830997"/>
          </a:xfrm>
          <a:prstGeom prst="rect">
            <a:avLst/>
          </a:prstGeom>
          <a:noFill/>
          <a:ln w="381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Collaborate with UW Madison and SNS to enhance computing radiation material science</a:t>
            </a:r>
          </a:p>
        </p:txBody>
      </p:sp>
    </p:spTree>
    <p:extLst>
      <p:ext uri="{BB962C8B-B14F-4D97-AF65-F5344CB8AC3E}">
        <p14:creationId xmlns:p14="http://schemas.microsoft.com/office/powerpoint/2010/main" val="8606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B99E7A-9994-D97B-0440-86ED9D6FE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Observe time evolved reflectivity of material using probe light</a:t>
            </a:r>
          </a:p>
          <a:p>
            <a:pPr lvl="1"/>
            <a:r>
              <a:rPr lang="en-US" dirty="0"/>
              <a:t>Reflectivity represents a material structure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C7D453-B70B-4EE7-4B3A-C527B630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LDRD: Fast non-contact radiation damage sensor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00ADD-C4A1-402C-8728-DF13127AD5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DDB1B-65A1-B490-227F-EBCEC4B5D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94003-8D09-9721-C02F-8EBA63614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Google Shape;243;p27">
            <a:extLst>
              <a:ext uri="{FF2B5EF4-FFF2-40B4-BE49-F238E27FC236}">
                <a16:creationId xmlns:a16="http://schemas.microsoft.com/office/drawing/2014/main" id="{9332F658-C805-8E74-D67A-E70E79A5AD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2634722"/>
            <a:ext cx="384887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4309B-C671-89AA-D38E-07A8217798CE}"/>
              </a:ext>
            </a:extLst>
          </p:cNvPr>
          <p:cNvSpPr txBox="1"/>
          <p:nvPr/>
        </p:nvSpPr>
        <p:spPr>
          <a:xfrm>
            <a:off x="736827" y="2118732"/>
            <a:ext cx="2664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test stand</a:t>
            </a:r>
          </a:p>
        </p:txBody>
      </p:sp>
      <p:pic>
        <p:nvPicPr>
          <p:cNvPr id="9" name="Google Shape;258;p28">
            <a:extLst>
              <a:ext uri="{FF2B5EF4-FFF2-40B4-BE49-F238E27FC236}">
                <a16:creationId xmlns:a16="http://schemas.microsoft.com/office/drawing/2014/main" id="{350D9ABC-06B4-7EB0-87A6-EC84B24D29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4761" y="2874752"/>
            <a:ext cx="4466352" cy="2948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9;p28">
            <a:extLst>
              <a:ext uri="{FF2B5EF4-FFF2-40B4-BE49-F238E27FC236}">
                <a16:creationId xmlns:a16="http://schemas.microsoft.com/office/drawing/2014/main" id="{A231F979-9160-BCFA-93E7-33988F78C6BD}"/>
              </a:ext>
            </a:extLst>
          </p:cNvPr>
          <p:cNvSpPr txBox="1"/>
          <p:nvPr/>
        </p:nvSpPr>
        <p:spPr>
          <a:xfrm>
            <a:off x="7088041" y="3290500"/>
            <a:ext cx="1409360" cy="27699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t="-6666" r="-2678" b="-2666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1" name="Google Shape;260;p28">
            <a:extLst>
              <a:ext uri="{FF2B5EF4-FFF2-40B4-BE49-F238E27FC236}">
                <a16:creationId xmlns:a16="http://schemas.microsoft.com/office/drawing/2014/main" id="{FE86A905-5653-7180-DE2C-18348DFF8AB3}"/>
              </a:ext>
            </a:extLst>
          </p:cNvPr>
          <p:cNvSpPr txBox="1"/>
          <p:nvPr/>
        </p:nvSpPr>
        <p:spPr>
          <a:xfrm>
            <a:off x="7088041" y="3526257"/>
            <a:ext cx="1409360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6666" r="-2678" b="-2666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2" name="Google Shape;261;p28">
            <a:extLst>
              <a:ext uri="{FF2B5EF4-FFF2-40B4-BE49-F238E27FC236}">
                <a16:creationId xmlns:a16="http://schemas.microsoft.com/office/drawing/2014/main" id="{20A256C5-74CE-9FBE-FB62-E75706A30EF8}"/>
              </a:ext>
            </a:extLst>
          </p:cNvPr>
          <p:cNvSpPr txBox="1"/>
          <p:nvPr/>
        </p:nvSpPr>
        <p:spPr>
          <a:xfrm>
            <a:off x="7088041" y="3762015"/>
            <a:ext cx="1409360" cy="27699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t="-6666" r="-2678" b="-2666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DB5F85-0869-DE61-E877-6A33F0825E3D}"/>
              </a:ext>
            </a:extLst>
          </p:cNvPr>
          <p:cNvSpPr txBox="1"/>
          <p:nvPr/>
        </p:nvSpPr>
        <p:spPr>
          <a:xfrm>
            <a:off x="5066524" y="2155955"/>
            <a:ext cx="3741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Predicted reflectivity change</a:t>
            </a:r>
          </a:p>
          <a:p>
            <a:r>
              <a:rPr lang="en-US" dirty="0"/>
              <a:t>(typical metal)</a:t>
            </a:r>
          </a:p>
        </p:txBody>
      </p:sp>
    </p:spTree>
    <p:extLst>
      <p:ext uri="{BB962C8B-B14F-4D97-AF65-F5344CB8AC3E}">
        <p14:creationId xmlns:p14="http://schemas.microsoft.com/office/powerpoint/2010/main" val="3409228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78E94C-F7CA-76BC-0A75-626169BE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01" y="213969"/>
            <a:ext cx="7564121" cy="427877"/>
          </a:xfrm>
        </p:spPr>
        <p:txBody>
          <a:bodyPr/>
          <a:lstStyle/>
          <a:p>
            <a:r>
              <a:rPr lang="en-US" dirty="0"/>
              <a:t>Types of simulations: Time </a:t>
            </a:r>
            <a:r>
              <a:rPr lang="en-US" i="1" dirty="0"/>
              <a:t>vs. </a:t>
            </a:r>
            <a:r>
              <a:rPr lang="en-US" dirty="0"/>
              <a:t>system size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18F1-BF6A-485E-50AC-27DB2B05E1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C465B-93B5-7C48-051C-178B1942D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36C567-198E-682B-C0A9-3C888E634599}"/>
              </a:ext>
            </a:extLst>
          </p:cNvPr>
          <p:cNvSpPr txBox="1"/>
          <p:nvPr/>
        </p:nvSpPr>
        <p:spPr>
          <a:xfrm>
            <a:off x="222250" y="4863821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Density functional theory (DFT): Defect formation energies, band gap, etc.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Apply this technique to design HEA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Molecular dynamics (MD): Radiation damage such as void formation, evolution of system with respect to temperature, etc.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9B9566-8428-ACE9-4A90-F140EB97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01" y="675266"/>
            <a:ext cx="6534840" cy="4085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5F55C6-B2DE-FBE2-CD76-638376ABA9F9}"/>
              </a:ext>
            </a:extLst>
          </p:cNvPr>
          <p:cNvSpPr/>
          <p:nvPr/>
        </p:nvSpPr>
        <p:spPr>
          <a:xfrm>
            <a:off x="4301837" y="965833"/>
            <a:ext cx="3678382" cy="2665730"/>
          </a:xfrm>
          <a:prstGeom prst="rect">
            <a:avLst/>
          </a:prstGeom>
          <a:noFill/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9057D-020E-CF3F-8907-05C1BF6393CA}"/>
              </a:ext>
            </a:extLst>
          </p:cNvPr>
          <p:cNvSpPr/>
          <p:nvPr/>
        </p:nvSpPr>
        <p:spPr>
          <a:xfrm>
            <a:off x="1669473" y="2293034"/>
            <a:ext cx="2902527" cy="2010213"/>
          </a:xfrm>
          <a:prstGeom prst="rect">
            <a:avLst/>
          </a:prstGeom>
          <a:noFill/>
          <a:ln w="38100">
            <a:solidFill>
              <a:srgbClr val="FF9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B57AC-2D00-A624-AE02-2DCA598C00A3}"/>
              </a:ext>
            </a:extLst>
          </p:cNvPr>
          <p:cNvSpPr txBox="1"/>
          <p:nvPr/>
        </p:nvSpPr>
        <p:spPr>
          <a:xfrm>
            <a:off x="4862889" y="596501"/>
            <a:ext cx="25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</a:rPr>
              <a:t>Macroscopic phenomena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1BCBD-D71B-F64E-88CC-2B4D4CA7CC18}"/>
              </a:ext>
            </a:extLst>
          </p:cNvPr>
          <p:cNvSpPr txBox="1"/>
          <p:nvPr/>
        </p:nvSpPr>
        <p:spPr>
          <a:xfrm>
            <a:off x="1803268" y="1923702"/>
            <a:ext cx="249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9300"/>
                </a:solidFill>
              </a:rPr>
              <a:t>Microscopic phenomena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BCA787-6D34-66A7-5DE2-501C278E3B7D}"/>
              </a:ext>
            </a:extLst>
          </p:cNvPr>
          <p:cNvSpPr txBox="1"/>
          <p:nvPr/>
        </p:nvSpPr>
        <p:spPr>
          <a:xfrm>
            <a:off x="5277654" y="4522743"/>
            <a:ext cx="3637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Goel, Saurav, et al. Materials Today Chemistry 18 (2020): 100356</a:t>
            </a:r>
          </a:p>
          <a:p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Arora, Gaurav, et al." </a:t>
            </a:r>
            <a:r>
              <a:rPr lang="en-US" sz="900" dirty="0" err="1">
                <a:latin typeface="Helvetica" panose="020B0604020202020204" pitchFamily="34" charset="0"/>
                <a:cs typeface="Helvetica" panose="020B0604020202020204" pitchFamily="34" charset="0"/>
              </a:rPr>
              <a:t>Materialia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 15 (2021): 100974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821FBD-02E5-0691-899A-A6E271E00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951C6-309A-66DC-8BC9-7A8C970766E3}"/>
              </a:ext>
            </a:extLst>
          </p:cNvPr>
          <p:cNvSpPr txBox="1"/>
          <p:nvPr/>
        </p:nvSpPr>
        <p:spPr>
          <a:xfrm>
            <a:off x="543220" y="6070683"/>
            <a:ext cx="7863953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DFT is capable to simulate defect annihilation, clustering and mobility in sub-pico-sec time step</a:t>
            </a:r>
          </a:p>
        </p:txBody>
      </p:sp>
      <p:pic>
        <p:nvPicPr>
          <p:cNvPr id="12" name="図 17">
            <a:extLst>
              <a:ext uri="{FF2B5EF4-FFF2-40B4-BE49-F238E27FC236}">
                <a16:creationId xmlns:a16="http://schemas.microsoft.com/office/drawing/2014/main" id="{038777A7-1460-FFF7-DEDA-0087154F5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3" y="24944"/>
            <a:ext cx="693514" cy="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5" grpId="0" animBg="1"/>
      <p:bldP spid="7" grpId="0"/>
      <p:bldP spid="8" grpId="0"/>
      <p:bldP spid="1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0B01D8-8E54-D44C-F14C-044DB0BF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yield measurement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EB423-A41C-5A21-BF36-06BB4AEC8A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8129-ACE0-4C11-A0B7-3F097DE15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C1058-C4F9-218F-C41A-7FC668BF9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5C704-D751-1F0A-B4EC-A652D15F7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618" y="3501231"/>
            <a:ext cx="4872949" cy="26517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E972CA-6B8B-1E8F-1F44-3635AEB28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48"/>
            <a:ext cx="8672513" cy="5059363"/>
          </a:xfrm>
        </p:spPr>
        <p:txBody>
          <a:bodyPr/>
          <a:lstStyle/>
          <a:p>
            <a:r>
              <a:rPr lang="en-US" dirty="0"/>
              <a:t>Study beam interactions in beam intercepting devices </a:t>
            </a:r>
          </a:p>
          <a:p>
            <a:r>
              <a:rPr lang="en-US" dirty="0"/>
              <a:t>Because the EMPHATIC spectrometer is compact, it realizes</a:t>
            </a:r>
          </a:p>
          <a:p>
            <a:pPr lvl="1"/>
            <a:r>
              <a:rPr lang="en-US" dirty="0"/>
              <a:t>Large angular acceptance </a:t>
            </a:r>
          </a:p>
          <a:p>
            <a:pPr lvl="2"/>
            <a:r>
              <a:rPr lang="en-US" dirty="0"/>
              <a:t>Small dead space</a:t>
            </a:r>
          </a:p>
          <a:p>
            <a:pPr lvl="1"/>
            <a:r>
              <a:rPr lang="en-US" dirty="0"/>
              <a:t>Fine position detection</a:t>
            </a:r>
          </a:p>
          <a:p>
            <a:pPr lvl="2"/>
            <a:r>
              <a:rPr lang="en-US" dirty="0"/>
              <a:t>Precise angular distribution measurement</a:t>
            </a:r>
          </a:p>
          <a:p>
            <a:r>
              <a:rPr lang="en-US" dirty="0"/>
              <a:t>Pico sec fast counter</a:t>
            </a:r>
          </a:p>
          <a:p>
            <a:pPr lvl="1"/>
            <a:r>
              <a:rPr lang="en-US" dirty="0"/>
              <a:t>Precise energy measurement</a:t>
            </a:r>
          </a:p>
          <a:p>
            <a:r>
              <a:rPr lang="en-US" dirty="0"/>
              <a:t>US-Japan collaboration</a:t>
            </a:r>
          </a:p>
          <a:p>
            <a:pPr lvl="1"/>
            <a:r>
              <a:rPr lang="en-US" dirty="0"/>
              <a:t>FY25 budget requested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E759B-4B60-EAB9-FC71-2D50DCE738F4}"/>
              </a:ext>
            </a:extLst>
          </p:cNvPr>
          <p:cNvSpPr txBox="1"/>
          <p:nvPr/>
        </p:nvSpPr>
        <p:spPr>
          <a:xfrm>
            <a:off x="5970920" y="2965614"/>
            <a:ext cx="279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EMPHATIC spectrometer</a:t>
            </a:r>
          </a:p>
        </p:txBody>
      </p:sp>
    </p:spTree>
    <p:extLst>
      <p:ext uri="{BB962C8B-B14F-4D97-AF65-F5344CB8AC3E}">
        <p14:creationId xmlns:p14="http://schemas.microsoft.com/office/powerpoint/2010/main" val="2702459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DFA41B-9095-80D3-1B01-7CF2A8761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5074"/>
            <a:ext cx="8672513" cy="5059363"/>
          </a:xfrm>
        </p:spPr>
        <p:txBody>
          <a:bodyPr/>
          <a:lstStyle/>
          <a:p>
            <a:r>
              <a:rPr lang="en-US" dirty="0"/>
              <a:t>Manage mechanical stress within specified tolerances</a:t>
            </a:r>
          </a:p>
          <a:p>
            <a:r>
              <a:rPr lang="en-US" dirty="0"/>
              <a:t>Maximize pion yield with preferred energy band</a:t>
            </a:r>
          </a:p>
          <a:p>
            <a:pPr lvl="1"/>
            <a:r>
              <a:rPr lang="en-US" dirty="0"/>
              <a:t>Find most effective configuration of low Z (to reduce </a:t>
            </a:r>
            <a:r>
              <a:rPr lang="en-US" dirty="0" err="1"/>
              <a:t>edep</a:t>
            </a:r>
            <a:r>
              <a:rPr lang="en-US" dirty="0"/>
              <a:t> and pion recapture) and high Z materials (to increase and localize pion yield)</a:t>
            </a:r>
          </a:p>
          <a:p>
            <a:pPr lvl="1"/>
            <a:r>
              <a:rPr lang="en-US" dirty="0"/>
              <a:t>Determine optimal dimensions to satisfy engineering tolerance as well as pion yield</a:t>
            </a:r>
          </a:p>
          <a:p>
            <a:r>
              <a:rPr lang="en-US" dirty="0"/>
              <a:t>Capture </a:t>
            </a:r>
            <a:r>
              <a:rPr lang="en-US" dirty="0" err="1"/>
              <a:t>pions</a:t>
            </a:r>
            <a:r>
              <a:rPr lang="en-US" dirty="0"/>
              <a:t> &amp; muons</a:t>
            </a:r>
          </a:p>
          <a:p>
            <a:pPr lvl="1"/>
            <a:r>
              <a:rPr lang="en-US" dirty="0"/>
              <a:t>Ideally capture both signs </a:t>
            </a:r>
            <a:r>
              <a:rPr lang="en-US" dirty="0">
                <a:sym typeface="Wingdings" pitchFamily="2" charset="2"/>
              </a:rPr>
              <a:t> Solenoid or FODO cell magnet</a:t>
            </a:r>
            <a:endParaRPr lang="en-US" dirty="0"/>
          </a:p>
          <a:p>
            <a:pPr lvl="1"/>
            <a:r>
              <a:rPr lang="en-US" dirty="0"/>
              <a:t>Transport them into the downstream channel</a:t>
            </a:r>
          </a:p>
          <a:p>
            <a:pPr lvl="1"/>
            <a:r>
              <a:rPr lang="en-US" dirty="0"/>
              <a:t>Remove primary proton beam from muons</a:t>
            </a:r>
          </a:p>
          <a:p>
            <a:pPr lvl="1"/>
            <a:r>
              <a:rPr lang="en-US" dirty="0"/>
              <a:t>Manipulate phase space of </a:t>
            </a:r>
            <a:r>
              <a:rPr lang="en-US" dirty="0" err="1"/>
              <a:t>pions</a:t>
            </a:r>
            <a:r>
              <a:rPr lang="en-US" dirty="0"/>
              <a:t> and muons if needed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53704-C830-B574-29BC-64D6680F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 </a:t>
            </a:r>
            <a:r>
              <a:rPr lang="en-US" dirty="0" err="1"/>
              <a:t>MuC</a:t>
            </a:r>
            <a:r>
              <a:rPr lang="en-US" dirty="0"/>
              <a:t> target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0B7C-D494-6ECD-86F3-D0FD6A8445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7F80F-F724-0E91-8091-046D60579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4D271-7DE0-A20F-6672-5B11F59A0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B2F74-37C9-B8F1-F78C-EB734CCB92F2}"/>
              </a:ext>
            </a:extLst>
          </p:cNvPr>
          <p:cNvSpPr txBox="1"/>
          <p:nvPr/>
        </p:nvSpPr>
        <p:spPr>
          <a:xfrm>
            <a:off x="545679" y="5490188"/>
            <a:ext cx="7770417" cy="461665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Develop AI technology to enhance target performance</a:t>
            </a:r>
          </a:p>
        </p:txBody>
      </p:sp>
    </p:spTree>
    <p:extLst>
      <p:ext uri="{BB962C8B-B14F-4D97-AF65-F5344CB8AC3E}">
        <p14:creationId xmlns:p14="http://schemas.microsoft.com/office/powerpoint/2010/main" val="89873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A4D4-FA19-EA7A-A34D-11A7C6DFF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E2C3EC-FC92-10B4-28B7-99110E13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088470"/>
            <a:ext cx="8686800" cy="427877"/>
          </a:xfrm>
        </p:spPr>
        <p:txBody>
          <a:bodyPr/>
          <a:lstStyle/>
          <a:p>
            <a:r>
              <a:rPr lang="en-US" dirty="0"/>
              <a:t>Propose </a:t>
            </a:r>
            <a:r>
              <a:rPr lang="en-US" dirty="0" err="1"/>
              <a:t>MuC</a:t>
            </a:r>
            <a:r>
              <a:rPr lang="en-US" dirty="0"/>
              <a:t> High Power </a:t>
            </a:r>
            <a:r>
              <a:rPr lang="en-US" dirty="0" err="1"/>
              <a:t>Targetry</a:t>
            </a:r>
            <a:r>
              <a:rPr lang="en-US" dirty="0"/>
              <a:t>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9D984-45DB-61D7-95B6-DB254E0740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F8ED8-FB9A-2EFE-8979-4768C1175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B7FDC-CC01-ADC9-2426-3C892AD8A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76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5A82DD-DC46-E196-12AF-47C02BA62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9434"/>
            <a:ext cx="8672513" cy="5261479"/>
          </a:xfrm>
        </p:spPr>
        <p:txBody>
          <a:bodyPr/>
          <a:lstStyle/>
          <a:p>
            <a:r>
              <a:rPr lang="en-US" dirty="0"/>
              <a:t>Forming MC </a:t>
            </a:r>
            <a:r>
              <a:rPr lang="en-US" dirty="0" err="1"/>
              <a:t>Targetry</a:t>
            </a:r>
            <a:r>
              <a:rPr lang="en-US" dirty="0"/>
              <a:t> R&amp;D working group</a:t>
            </a:r>
          </a:p>
          <a:p>
            <a:pPr lvl="1"/>
            <a:r>
              <a:rPr lang="en-US" dirty="0"/>
              <a:t>Scientist + Target engineer + AI scientist</a:t>
            </a:r>
          </a:p>
          <a:p>
            <a:pPr lvl="1"/>
            <a:r>
              <a:rPr lang="en-US" dirty="0"/>
              <a:t>Join </a:t>
            </a:r>
            <a:r>
              <a:rPr lang="en-US" dirty="0" err="1"/>
              <a:t>RaDIATE</a:t>
            </a:r>
            <a:r>
              <a:rPr lang="en-US" dirty="0"/>
              <a:t> collaboration</a:t>
            </a:r>
          </a:p>
          <a:p>
            <a:pPr lvl="2"/>
            <a:r>
              <a:rPr lang="en-US" dirty="0"/>
              <a:t>Utilize their expertise and facility to develop the MC target technology (next slide shows the current world </a:t>
            </a:r>
            <a:r>
              <a:rPr lang="en-US" dirty="0" err="1"/>
              <a:t>RaDIATE</a:t>
            </a:r>
            <a:r>
              <a:rPr lang="en-US" dirty="0"/>
              <a:t> map)</a:t>
            </a:r>
          </a:p>
          <a:p>
            <a:r>
              <a:rPr lang="en-US" dirty="0"/>
              <a:t>Gain resources </a:t>
            </a:r>
          </a:p>
          <a:p>
            <a:pPr lvl="1"/>
            <a:r>
              <a:rPr lang="en-US" dirty="0"/>
              <a:t>FY25 LDRD approved to make an ultra-high-speed non-contact radiation damage sensor for future HPT system</a:t>
            </a:r>
          </a:p>
          <a:p>
            <a:pPr lvl="1"/>
            <a:r>
              <a:rPr lang="en-US" dirty="0"/>
              <a:t>FY25 US-Japan collaboration requested</a:t>
            </a:r>
          </a:p>
          <a:p>
            <a:pPr lvl="1"/>
            <a:r>
              <a:rPr lang="en-US" dirty="0"/>
              <a:t>Anticipate more resources from the GARD HPT </a:t>
            </a:r>
          </a:p>
          <a:p>
            <a:pPr lvl="2"/>
            <a:r>
              <a:rPr lang="en-US" dirty="0"/>
              <a:t>Budget for utilizing Beam Irradiation Facility &amp; PIE Facility</a:t>
            </a:r>
          </a:p>
          <a:p>
            <a:r>
              <a:rPr lang="en-US" dirty="0"/>
              <a:t>Longer term</a:t>
            </a:r>
          </a:p>
          <a:p>
            <a:pPr lvl="1"/>
            <a:r>
              <a:rPr lang="en-US" dirty="0"/>
              <a:t>Add more collaborators</a:t>
            </a:r>
          </a:p>
          <a:p>
            <a:pPr lvl="1"/>
            <a:r>
              <a:rPr lang="en-US" dirty="0"/>
              <a:t>Beam irradiation tests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08DB0C-3D78-E11D-5A63-60D36D48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654FE-2FE9-3715-7B21-A26DD7A489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B9ECF-480E-4D86-B0B5-35F39681E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82CDA-559B-EAF9-1A33-26D21BB6F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6155BF-65C1-BBA9-7C6E-14D68C52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of Higgs boson!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D0FD9-A62D-83CB-18DD-DB66BEED50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D1FB7-C13B-B823-D10B-54D5640CD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FDF55-E084-C014-F881-A63E1E1D7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26" name="Picture 2" descr="[cr][lf]&amp;lt;p data-cdsid=&amp;quot;ATLAS-PHO-COLLAB-2012-011-1&amp;quot; data-caption=&amp;quot;en&amp;quot;&amp;gt;Event display of a Higgs decay (H -&amp;amp;gt; 2e2mu candidate event with m(4l) = 122.6 (123.9) GeV without (with) Z mass constraint. The masses of the lepton pairs are 87.9 GeV and 19.6 GeV). The event was recorded by ATLAS on 18-Jun-2012, 11:07:47 CEST. Image courtesy of CERN/ATLAS&amp;lt;/p&amp;gt;[cr][lf]">
            <a:extLst>
              <a:ext uri="{FF2B5EF4-FFF2-40B4-BE49-F238E27FC236}">
                <a16:creationId xmlns:a16="http://schemas.microsoft.com/office/drawing/2014/main" id="{910DFF85-09F0-D946-1145-1730C533D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2" y="724945"/>
            <a:ext cx="4067978" cy="265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64D834-4364-1952-067F-F321E38A4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" y="3544625"/>
            <a:ext cx="6109714" cy="27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E99FC2-D1E2-D96C-EBDF-CFFA159B217A}"/>
                  </a:ext>
                </a:extLst>
              </p:cNvPr>
              <p:cNvSpPr txBox="1"/>
              <p:nvPr/>
            </p:nvSpPr>
            <p:spPr>
              <a:xfrm>
                <a:off x="4715219" y="760164"/>
                <a:ext cx="4200181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Higgs boson was discovered in 2012 at CERN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LHC is 14 </a:t>
                </a:r>
                <a:r>
                  <a:rPr lang="en-US" dirty="0" err="1"/>
                  <a:t>TeV</a:t>
                </a:r>
                <a:r>
                  <a:rPr lang="en-US" dirty="0"/>
                  <a:t> COM p-p collider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Event plot shows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Bottom histogram plots show the event rate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E99FC2-D1E2-D96C-EBDF-CFFA159B2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219" y="760164"/>
                <a:ext cx="4200181" cy="2677656"/>
              </a:xfrm>
              <a:prstGeom prst="rect">
                <a:avLst/>
              </a:prstGeom>
              <a:blipFill>
                <a:blip r:embed="rId4"/>
                <a:stretch>
                  <a:fillRect l="-2108" t="-1896" r="-2711" b="-4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CFFA7241-8670-72F3-3923-6C216948B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83" y="2052335"/>
            <a:ext cx="1839817" cy="89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5E757D2-0DCD-BFEC-D23B-8F417F958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049" y="3648037"/>
            <a:ext cx="2861065" cy="232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8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DAED15D-E563-0E82-9CD3-B9855EB33E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Standard Model predicts the existing of Higgs boson which provides a mass to elementary particles with the Higgs mechanism</a:t>
                </a:r>
              </a:p>
              <a:p>
                <a:r>
                  <a:rPr lang="en-US" dirty="0"/>
                  <a:t>Higgs boson has been investigated</a:t>
                </a:r>
              </a:p>
              <a:p>
                <a:pPr lvl="1"/>
                <a:r>
                  <a:rPr lang="en-US" dirty="0"/>
                  <a:t>Observed Higgs character is similar as the SM prediction  </a:t>
                </a:r>
              </a:p>
              <a:p>
                <a:pPr lvl="1"/>
                <a:r>
                  <a:rPr lang="en-US" dirty="0"/>
                  <a:t>Higgs mass is 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=125.11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±0.11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Still several questions</a:t>
                </a:r>
              </a:p>
              <a:p>
                <a:pPr lvl="1"/>
                <a:r>
                  <a:rPr lang="en-US" dirty="0"/>
                  <a:t>How top quark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=172.76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dirty="0"/>
                  <a:t>) has heavier mass than Higgs? </a:t>
                </a:r>
              </a:p>
              <a:p>
                <a:pPr lvl="1"/>
                <a:r>
                  <a:rPr lang="en-US" dirty="0"/>
                  <a:t>What is the origin of neutrino mass?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DAED15D-E563-0E82-9CD3-B9855EB33E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50" t="-1754" r="-1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B5501C8-65F3-D766-B22E-0875E5EEB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 and what we don’t know about H?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8F512-4B27-859C-8434-744A9A1174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550FE-2B5E-E545-CC1E-B10026621C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AFE94-2E5E-6028-8BCB-7B20AAC33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E93D7-2343-7E47-2001-26B49452849A}"/>
              </a:ext>
            </a:extLst>
          </p:cNvPr>
          <p:cNvSpPr txBox="1"/>
          <p:nvPr/>
        </p:nvSpPr>
        <p:spPr>
          <a:xfrm>
            <a:off x="242887" y="5187636"/>
            <a:ext cx="559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more Higgs to investigate its property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FAF00-A813-AAD7-B90F-B2001DE18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412" y="4650727"/>
            <a:ext cx="2958701" cy="1535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D42D77-D592-B205-169C-7E4925EB4833}"/>
              </a:ext>
            </a:extLst>
          </p:cNvPr>
          <p:cNvSpPr txBox="1"/>
          <p:nvPr/>
        </p:nvSpPr>
        <p:spPr>
          <a:xfrm>
            <a:off x="6478903" y="4264731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Higgs for theorists</a:t>
            </a:r>
          </a:p>
        </p:txBody>
      </p:sp>
    </p:spTree>
    <p:extLst>
      <p:ext uri="{BB962C8B-B14F-4D97-AF65-F5344CB8AC3E}">
        <p14:creationId xmlns:p14="http://schemas.microsoft.com/office/powerpoint/2010/main" val="23250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DEA8DB-59F0-6539-8544-F4F0D4CA78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881020"/>
                <a:ext cx="8672513" cy="50593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𝑛𝑋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can be Higgs, or new discovery particle</a:t>
                </a:r>
              </a:p>
              <a:p>
                <a:pPr lvl="1"/>
                <a:r>
                  <a:rPr lang="en-US" dirty="0"/>
                  <a:t>Muons are coated with vector bosons, which are suddenly stripped by collisions, and creates multiple Higgs (Vector boson fusion): This is the analogy of synchrotron light emission from electrons 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DEA8DB-59F0-6539-8544-F4F0D4CA78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81020"/>
                <a:ext cx="8672513" cy="5059363"/>
              </a:xfrm>
              <a:blipFill>
                <a:blip r:embed="rId2"/>
                <a:stretch>
                  <a:fillRect l="-2050" t="-2005" r="-1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A1CC8ED-CA05-8661-F27C-65FE9CE3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has potential to the Higgs factory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E921B-7969-2256-5F99-A0E82CF6A3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BFD66-1D41-5226-D1BE-461CDB641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BBBB4-61C3-8689-9797-F61BCFC78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72BA2E-46FE-F717-2B55-8D3355D3E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2720712"/>
            <a:ext cx="7772400" cy="35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5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5DD61-A4CA-E5A8-B965-C5FBCF7DD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DC6A18-0DBA-307A-5901-2ADD36A9DD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881020"/>
                <a:ext cx="8672513" cy="50593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</m:oMath>
                </a14:m>
                <a:r>
                  <a:rPr lang="en-US" dirty="0"/>
                  <a:t> collision event is typically clean by comparing a hadronic collision event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DC6A18-0DBA-307A-5901-2ADD36A9DD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81020"/>
                <a:ext cx="8672513" cy="5059363"/>
              </a:xfrm>
              <a:blipFill>
                <a:blip r:embed="rId2"/>
                <a:stretch>
                  <a:fillRect l="-2050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7F6439D-1213-22D6-F7E7-D53FFAE7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has potential to the Higgs factory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A8BA6-8D57-7CDD-15FA-B9E8156C5F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4F4AF-97DE-0CA5-DEA7-E25CCD50C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8BCA9-1582-5855-EE24-B606540F0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A364D-F096-8EFC-F781-1540B537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5995"/>
            <a:ext cx="6067437" cy="37195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46F5A1-8A4D-E69B-551B-66FD0768B64F}"/>
                  </a:ext>
                </a:extLst>
              </p:cNvPr>
              <p:cNvSpPr txBox="1"/>
              <p:nvPr/>
            </p:nvSpPr>
            <p:spPr>
              <a:xfrm>
                <a:off x="5816815" y="2641626"/>
                <a:ext cx="33349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High Luminosity LHC (HL-LHC) will provide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800" baseline="30000" dirty="0"/>
                  <a:t> </a:t>
                </a:r>
                <a:r>
                  <a:rPr lang="en-US" sz="18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X-section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𝑞𝑞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800" dirty="0"/>
                  <a:t> is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𝑝𝑏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46F5A1-8A4D-E69B-551B-66FD0768B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815" y="2641626"/>
                <a:ext cx="3334920" cy="1200329"/>
              </a:xfrm>
              <a:prstGeom prst="rect">
                <a:avLst/>
              </a:prstGeom>
              <a:blipFill>
                <a:blip r:embed="rId4"/>
                <a:stretch>
                  <a:fillRect l="-758" t="-2083" r="-1894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237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9EDE5-3A46-7343-08D5-24034C81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is energy efficient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B8F65-AB68-0BC0-11E2-2403A2E7BF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84E83-ADC5-9DE2-389A-52EB081AB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65CC4-47B5-A754-62DA-61B9E348B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5C904-DD94-E680-DD78-A977154A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6" y="1482404"/>
            <a:ext cx="4086296" cy="2542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58779-2740-C898-FE62-B85C3A5D2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47978"/>
            <a:ext cx="4530104" cy="2811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322563-AD4C-E474-9518-42D49E79F446}"/>
              </a:ext>
            </a:extLst>
          </p:cNvPr>
          <p:cNvSpPr txBox="1"/>
          <p:nvPr/>
        </p:nvSpPr>
        <p:spPr>
          <a:xfrm>
            <a:off x="158876" y="4390931"/>
            <a:ext cx="4086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Efficiency becomes better at higher COM energy in case of muon collider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CE504B-14CD-00C4-75AE-9BFD2460AB16}"/>
              </a:ext>
            </a:extLst>
          </p:cNvPr>
          <p:cNvSpPr txBox="1"/>
          <p:nvPr/>
        </p:nvSpPr>
        <p:spPr>
          <a:xfrm>
            <a:off x="4661662" y="4390930"/>
            <a:ext cx="4253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(Very) preliminary cost estimation for various collider projects</a:t>
            </a:r>
          </a:p>
        </p:txBody>
      </p:sp>
    </p:spTree>
    <p:extLst>
      <p:ext uri="{BB962C8B-B14F-4D97-AF65-F5344CB8AC3E}">
        <p14:creationId xmlns:p14="http://schemas.microsoft.com/office/powerpoint/2010/main" val="20565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BB914F-C5BE-1EEA-B046-1C19EBC8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347" y="944389"/>
            <a:ext cx="3582909" cy="4478636"/>
          </a:xfrm>
        </p:spPr>
        <p:txBody>
          <a:bodyPr/>
          <a:lstStyle/>
          <a:p>
            <a:r>
              <a:rPr lang="en-US" dirty="0"/>
              <a:t>Layout shows a 10 </a:t>
            </a:r>
            <a:r>
              <a:rPr lang="en-US" dirty="0" err="1"/>
              <a:t>TeV</a:t>
            </a:r>
            <a:r>
              <a:rPr lang="en-US" dirty="0"/>
              <a:t> COM muon collider inside Fermilab campus</a:t>
            </a:r>
          </a:p>
          <a:p>
            <a:r>
              <a:rPr lang="en-US" dirty="0"/>
              <a:t>Totally three RCS rings needed</a:t>
            </a:r>
          </a:p>
          <a:p>
            <a:r>
              <a:rPr lang="en-US" dirty="0"/>
              <a:t>Two RCS rings is in one tunnel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0E5473-C657-21A3-F8B6-D907913C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at Fermilab 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1232C-AF10-CB9E-B3E7-C62C5C7438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87BC1-4F6C-7260-E349-44D2BA6E0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7372F-D0F0-29FE-6E2A-CC39EE205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E5FF16-A2A8-342C-3103-107D9CD90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34" y="809177"/>
            <a:ext cx="4976113" cy="52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5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850A95A-16ED-4B8A-0494-22AB11F3B0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Muon is tertiary particle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Dominant phase space of muons,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=100~400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Muon has a finite lifetime,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=2.2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s</a:t>
                </a:r>
              </a:p>
              <a:p>
                <a:pPr lvl="1"/>
                <a:r>
                  <a:rPr lang="en-US" u="sng" dirty="0"/>
                  <a:t>Need rapid acceleration</a:t>
                </a:r>
                <a:r>
                  <a:rPr lang="en-US" dirty="0"/>
                  <a:t> to reach </a:t>
                </a:r>
                <a:r>
                  <a:rPr lang="en-US" dirty="0" err="1"/>
                  <a:t>TeV</a:t>
                </a:r>
                <a:r>
                  <a:rPr lang="en-US" dirty="0"/>
                  <a:t> scale</a:t>
                </a:r>
              </a:p>
              <a:p>
                <a:r>
                  <a:rPr lang="en-US" dirty="0" err="1"/>
                  <a:t>Pions</a:t>
                </a:r>
                <a:r>
                  <a:rPr lang="en-US" dirty="0"/>
                  <a:t> have a large angular momentum,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thus muons</a:t>
                </a:r>
              </a:p>
              <a:p>
                <a:pPr lvl="1"/>
                <a:r>
                  <a:rPr lang="en-US" dirty="0"/>
                  <a:t>Need to reduce their phase spaces by,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/>
                  <a:t> for producing desired collider luminosity,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u="sng" dirty="0"/>
                  <a:t>Need muon emittance cooling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850A95A-16ED-4B8A-0494-22AB11F3B0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50" t="-1754" r="-2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30C53E7-035D-7453-459D-DFCDF087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of muon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55997-BD96-B971-00DE-95C6F60002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19CE4-9D69-43FF-E04A-D365CFE77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TSD Topical: MuC Target R&amp;D,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9D16D-94F8-8FFF-7042-A7857A2A4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70335</TotalTime>
  <Words>2230</Words>
  <Application>Microsoft Macintosh PowerPoint</Application>
  <PresentationFormat>On-screen Show (4:3)</PresentationFormat>
  <Paragraphs>340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Cambria Math</vt:lpstr>
      <vt:lpstr>Courier New</vt:lpstr>
      <vt:lpstr>Helvetica</vt:lpstr>
      <vt:lpstr>Symbol</vt:lpstr>
      <vt:lpstr>Wingdings</vt:lpstr>
      <vt:lpstr>Fermilab_PowerPoint_Template_090915</vt:lpstr>
      <vt:lpstr>PowerPoint Presentation</vt:lpstr>
      <vt:lpstr>Begin of the story: Why Muon Collider?</vt:lpstr>
      <vt:lpstr>Discovery of Higgs boson!</vt:lpstr>
      <vt:lpstr>What we know and what we don’t know about H?</vt:lpstr>
      <vt:lpstr>Muon Collider has potential to the Higgs factory</vt:lpstr>
      <vt:lpstr>Muon Collider has potential to the Higgs factory</vt:lpstr>
      <vt:lpstr>Muon Collider is energy efficient</vt:lpstr>
      <vt:lpstr>Muon Collider at Fermilab Site</vt:lpstr>
      <vt:lpstr>Challenge of muon acceleration</vt:lpstr>
      <vt:lpstr>Layout of muon accelerator complex for colliders</vt:lpstr>
      <vt:lpstr>Characteristics of Proton beam parameter at intense beam facility</vt:lpstr>
      <vt:lpstr>Thermal shock is a key parameter for survivability of High-Power Target</vt:lpstr>
      <vt:lpstr>Past Muon Collider Target Study</vt:lpstr>
      <vt:lpstr>Demonstrate liquid (Hg) target</vt:lpstr>
      <vt:lpstr>Jet splash in Magnet and Secondary yield measurement</vt:lpstr>
      <vt:lpstr>Summary of MERIT </vt:lpstr>
      <vt:lpstr>Granular Tungsten </vt:lpstr>
      <vt:lpstr>Strategic plan for Future MuC Target R&amp;D </vt:lpstr>
      <vt:lpstr>International Muon Collider Collaboration (IMCC)</vt:lpstr>
      <vt:lpstr>(Rough) Timeline of the US MuC activity</vt:lpstr>
      <vt:lpstr>DOE suggests to make a roadmap for HPT R&amp;D</vt:lpstr>
      <vt:lpstr>PowerPoint Presentation</vt:lpstr>
      <vt:lpstr>Specific subject on the MC Target R&amp;D</vt:lpstr>
      <vt:lpstr>LDRD: Fast non-contact radiation damage sensor</vt:lpstr>
      <vt:lpstr>Types of simulations: Time vs. system size </vt:lpstr>
      <vt:lpstr>Pion yield measurement at Fermilab</vt:lpstr>
      <vt:lpstr>Enhance MuC target performance</vt:lpstr>
      <vt:lpstr>Propose MuC High Power Targetry R&amp;D</vt:lpstr>
      <vt:lpstr>Plan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2214</cp:revision>
  <cp:lastPrinted>2019-10-08T19:10:15Z</cp:lastPrinted>
  <dcterms:created xsi:type="dcterms:W3CDTF">2014-01-03T20:18:13Z</dcterms:created>
  <dcterms:modified xsi:type="dcterms:W3CDTF">2024-03-21T15:26:19Z</dcterms:modified>
</cp:coreProperties>
</file>