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4"/>
  </p:notesMasterIdLst>
  <p:handoutMasterIdLst>
    <p:handoutMasterId r:id="rId15"/>
  </p:handoutMasterIdLst>
  <p:sldIdLst>
    <p:sldId id="294" r:id="rId2"/>
    <p:sldId id="312" r:id="rId3"/>
    <p:sldId id="301" r:id="rId4"/>
    <p:sldId id="305" r:id="rId5"/>
    <p:sldId id="306" r:id="rId6"/>
    <p:sldId id="308" r:id="rId7"/>
    <p:sldId id="309" r:id="rId8"/>
    <p:sldId id="307" r:id="rId9"/>
    <p:sldId id="310" r:id="rId10"/>
    <p:sldId id="302" r:id="rId11"/>
    <p:sldId id="303" r:id="rId12"/>
    <p:sldId id="304" r:id="rId1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97D7EB"/>
    <a:srgbClr val="98D7EA"/>
    <a:srgbClr val="98D7EB"/>
    <a:srgbClr val="50504E"/>
    <a:srgbClr val="4E4E4E"/>
    <a:srgbClr val="404040"/>
    <a:srgbClr val="004C97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64" autoAdjust="0"/>
    <p:restoredTop sz="94663"/>
  </p:normalViewPr>
  <p:slideViewPr>
    <p:cSldViewPr snapToGrid="0" snapToObjects="1" showGuides="1">
      <p:cViewPr varScale="1">
        <p:scale>
          <a:sx n="209" d="100"/>
          <a:sy n="209" d="100"/>
        </p:scale>
        <p:origin x="276" y="180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3366FF-FC5A-AF2F-8982-6C4BF5E49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5F1B275-60DC-43DE-A6AE-407378D0F21D}" type="datetime1">
              <a:rPr lang="en-US" smtClean="0"/>
              <a:t>2/28/24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DAPHNE V3 Update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4DC4DCB-4E60-4E13-B2B1-542189FFAF0A}" type="datetime1">
              <a:rPr lang="en-US" smtClean="0"/>
              <a:t>2/28/24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DAPHNE V3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95C999-276F-41D7-A031-1A84A6E69FBC}" type="datetime1">
              <a:rPr lang="en-US" smtClean="0"/>
              <a:t>2/28/24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DAPHNE V3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D440B3-9F17-BFC5-071C-0E749A69DB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BA6F94-E34F-7970-1C5D-1D7967F7B5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7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1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A75D36-F305-4A2D-4B28-9B9D51922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1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8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spcBef>
                <a:spcPts val="984"/>
              </a:spcBef>
              <a:buFont typeface="Arial" panose="020B0604020202020204" pitchFamily="34" charset="0"/>
              <a:buChar char="•"/>
              <a:defRPr sz="1600">
                <a:solidFill>
                  <a:srgbClr val="505050"/>
                </a:solidFill>
              </a:defRPr>
            </a:lvl1pPr>
            <a:lvl2pPr marL="514350" marR="0" indent="-231775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400">
                <a:solidFill>
                  <a:srgbClr val="505050"/>
                </a:solidFill>
              </a:defRPr>
            </a:lvl2pPr>
            <a:lvl3pPr marL="800100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rgbClr val="505050"/>
                </a:solidFill>
              </a:defRPr>
            </a:lvl3pPr>
            <a:lvl4pPr marL="108743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Helvetica" panose="020B0604020202020204" pitchFamily="34" charset="0"/>
              <a:buChar char="–"/>
              <a:tabLst/>
              <a:defRPr sz="1200">
                <a:solidFill>
                  <a:srgbClr val="505050"/>
                </a:solidFill>
              </a:defRPr>
            </a:lvl4pPr>
            <a:lvl5pPr marL="1373188" marR="0" indent="-23336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039222B-3FE1-4415-B2FA-5EB691939F40}" type="datetime1">
              <a:rPr lang="en-US" smtClean="0"/>
              <a:t>2/28/24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DAPHNE V3 Update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Click to edit Master text styles</a:t>
            </a:r>
          </a:p>
          <a:p>
            <a:pPr marL="2857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Second level</a:t>
            </a:r>
          </a:p>
          <a:p>
            <a:pPr marL="285750" marR="0" lvl="2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Third level</a:t>
            </a:r>
          </a:p>
          <a:p>
            <a:pPr marL="285750" marR="0" lvl="3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Fourth level</a:t>
            </a:r>
          </a:p>
          <a:p>
            <a:pPr marL="285750" marR="0" lvl="4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F06F9FCC-A152-405E-8DB6-3986008A8515}" type="datetime1">
              <a:rPr lang="en-US" smtClean="0"/>
              <a:t>2/28/24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DAPHNE V3 Update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165237"/>
            <a:ext cx="3027894" cy="3209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 marL="1373188" indent="0">
              <a:spcBef>
                <a:spcPts val="984"/>
              </a:spcBef>
              <a:buFont typeface="Arial" panose="020B0604020202020204" pitchFamily="34" charset="0"/>
              <a:buNone/>
              <a:defRPr sz="1200">
                <a:solidFill>
                  <a:srgbClr val="505050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8817AE90-1C40-46FA-8BFA-70687834F573}" type="datetime1">
              <a:rPr lang="en-US" smtClean="0"/>
              <a:t>2/28/24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DAPHNE V3 Update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7E9888-76A4-76B3-BAD9-CA6F84EBC3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728664"/>
            <a:ext cx="3027893" cy="3368538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6F762CB-DDB6-41A7-BAB8-22E8A54C77EC}" type="datetime1">
              <a:rPr lang="en-US" smtClean="0"/>
              <a:t>2/28/24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DAPHNE V3 Update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7" r:id="rId2"/>
    <p:sldLayoutId id="2147484125" r:id="rId3"/>
    <p:sldLayoutId id="2147484132" r:id="rId4"/>
    <p:sldLayoutId id="2147484131" r:id="rId5"/>
    <p:sldLayoutId id="2147484129" r:id="rId6"/>
    <p:sldLayoutId id="2147484104" r:id="rId7"/>
    <p:sldLayoutId id="2147484105" r:id="rId8"/>
    <p:sldLayoutId id="2147484120" r:id="rId9"/>
    <p:sldLayoutId id="2147484103" r:id="rId10"/>
    <p:sldLayoutId id="2147484122" r:id="rId11"/>
    <p:sldLayoutId id="2147484116" r:id="rId1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DAPHNE V3 Update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3964" y="3849336"/>
            <a:ext cx="8499231" cy="935794"/>
          </a:xfrm>
        </p:spPr>
        <p:txBody>
          <a:bodyPr/>
          <a:lstStyle/>
          <a:p>
            <a:r>
              <a:rPr lang="en-US" sz="1400" dirty="0"/>
              <a:t>Jamieson Olsen, Miguelangel Marchan, Tom Deline, Jacques Ntahoturi, Terri Shaw, Dave Christian</a:t>
            </a:r>
          </a:p>
          <a:p>
            <a:r>
              <a:rPr lang="en-US" sz="1400" dirty="0"/>
              <a:t>29 January 2024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8D300A-B081-F321-3C3C-4079A47789A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0" y="728663"/>
            <a:ext cx="3410712" cy="3550729"/>
          </a:xfrm>
        </p:spPr>
        <p:txBody>
          <a:bodyPr/>
          <a:lstStyle/>
          <a:p>
            <a:r>
              <a:rPr lang="en-US" sz="1600" dirty="0"/>
              <a:t>FTDI USB chip used for JTAG programming + serial console port</a:t>
            </a:r>
          </a:p>
          <a:p>
            <a:pPr lvl="1"/>
            <a:r>
              <a:rPr lang="en-US" dirty="0" err="1"/>
              <a:t>Vivado</a:t>
            </a:r>
            <a:r>
              <a:rPr lang="en-US" dirty="0"/>
              <a:t> under Linux has driver issues with the automotive “HA” version part we used</a:t>
            </a:r>
          </a:p>
          <a:p>
            <a:pPr lvl="1"/>
            <a:r>
              <a:rPr lang="en-US" dirty="0"/>
              <a:t>Miguel did a </a:t>
            </a:r>
            <a:r>
              <a:rPr lang="en-US" b="1" dirty="0"/>
              <a:t>deep dive</a:t>
            </a:r>
            <a:r>
              <a:rPr lang="en-US" dirty="0"/>
              <a:t> into Linux drivers to understand this issue. Not fixable with user space hacking.</a:t>
            </a:r>
          </a:p>
          <a:p>
            <a:pPr lvl="1"/>
            <a:r>
              <a:rPr lang="en-US" dirty="0"/>
              <a:t>But it works OK under windows</a:t>
            </a:r>
          </a:p>
          <a:p>
            <a:pPr lvl="1"/>
            <a:r>
              <a:rPr lang="en-US" dirty="0"/>
              <a:t>Future designs should use the “regular” FT4232A device, which is footprint compatible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B9B9E1-A332-0756-C504-48BECA43A3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953FDD9-A7A8-4C4F-89BF-DF5196129DE4}" type="datetime1">
              <a:rPr lang="en-US" smtClean="0"/>
              <a:t>2/28/24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FF6A5D-D45C-6972-6A9A-E852FF4A2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DAPHNE V3 Update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C8A383E-F3FC-2B85-DC59-7C04F44F5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AAAF0DE-CD47-07EF-C90A-500F6F397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For Next Revision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8AE9AB-15DB-C7B8-4231-2BAF2BDD4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812" y="728663"/>
            <a:ext cx="460914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8D300A-B081-F321-3C3C-4079A47789A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0" y="728663"/>
            <a:ext cx="4411980" cy="3550729"/>
          </a:xfrm>
        </p:spPr>
        <p:txBody>
          <a:bodyPr/>
          <a:lstStyle/>
          <a:p>
            <a:r>
              <a:rPr lang="en-US" sz="1600" dirty="0"/>
              <a:t>Rear DB9F power connector</a:t>
            </a:r>
            <a:endParaRPr lang="en-US" dirty="0"/>
          </a:p>
          <a:p>
            <a:pPr lvl="1"/>
            <a:r>
              <a:rPr lang="en-US" dirty="0"/>
              <a:t>jack screw is non-removable in the parts we have</a:t>
            </a:r>
          </a:p>
          <a:p>
            <a:pPr lvl="1"/>
            <a:r>
              <a:rPr lang="en-US" dirty="0"/>
              <a:t>Prevents rear panel assembly</a:t>
            </a:r>
          </a:p>
          <a:p>
            <a:pPr lvl="1"/>
            <a:r>
              <a:rPr lang="en-US" dirty="0"/>
              <a:t>Switch to different DB9 right angle part with removable jack screws</a:t>
            </a:r>
          </a:p>
          <a:p>
            <a:r>
              <a:rPr lang="en-US" sz="1600" dirty="0"/>
              <a:t>Front panel double stack DB15F connector</a:t>
            </a:r>
          </a:p>
          <a:p>
            <a:pPr lvl="1"/>
            <a:r>
              <a:rPr lang="en-US" dirty="0"/>
              <a:t>Low profile jack screws needed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B9B9E1-A332-0756-C504-48BECA43A3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8109AFC-A0B2-4586-AF87-EA853D986E01}" type="datetime1">
              <a:rPr lang="en-US" smtClean="0"/>
              <a:t>2/28/24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FF6A5D-D45C-6972-6A9A-E852FF4A2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DAPHNE V3 Update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C8A383E-F3FC-2B85-DC59-7C04F44F5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AAAF0DE-CD47-07EF-C90A-500F6F397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For Next Revision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9FDFE3-DC1D-1B4B-ED54-CD461EE7A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05" y="3153763"/>
            <a:ext cx="1719071" cy="13445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D7AF9B-FB50-7909-37C2-2947EB485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139" y="384724"/>
            <a:ext cx="2837201" cy="1485224"/>
          </a:xfrm>
          <a:prstGeom prst="rect">
            <a:avLst/>
          </a:prstGeom>
        </p:spPr>
      </p:pic>
      <p:pic>
        <p:nvPicPr>
          <p:cNvPr id="12" name="Picture 11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5027812A-0012-985C-C9D5-1E8B7A969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881973">
            <a:off x="6085332" y="2329675"/>
            <a:ext cx="1930003" cy="13445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54D3BEE-B265-6173-5976-3D356A43BE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077" y="3219341"/>
            <a:ext cx="1270959" cy="1195496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ACD85F6-77DA-EFBD-F48D-26A9657D9A40}"/>
              </a:ext>
            </a:extLst>
          </p:cNvPr>
          <p:cNvCxnSpPr/>
          <p:nvPr/>
        </p:nvCxnSpPr>
        <p:spPr>
          <a:xfrm>
            <a:off x="4119372" y="2052828"/>
            <a:ext cx="2455164" cy="7315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D1559D0-0E67-D53A-EBBD-99F6B0FA60E0}"/>
              </a:ext>
            </a:extLst>
          </p:cNvPr>
          <p:cNvCxnSpPr>
            <a:cxnSpLocks/>
          </p:cNvCxnSpPr>
          <p:nvPr/>
        </p:nvCxnSpPr>
        <p:spPr>
          <a:xfrm flipV="1">
            <a:off x="3010690" y="3205625"/>
            <a:ext cx="356587" cy="32657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730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8D300A-B081-F321-3C3C-4079A47789A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0" y="728663"/>
            <a:ext cx="4512564" cy="3550729"/>
          </a:xfrm>
        </p:spPr>
        <p:txBody>
          <a:bodyPr/>
          <a:lstStyle/>
          <a:p>
            <a:r>
              <a:rPr lang="en-US" sz="1600" dirty="0"/>
              <a:t>Isolated power supply enable pin tie to (-) input</a:t>
            </a:r>
          </a:p>
          <a:p>
            <a:pPr lvl="1"/>
            <a:r>
              <a:rPr lang="en-US" dirty="0"/>
              <a:t>See Jacques slides</a:t>
            </a:r>
          </a:p>
          <a:p>
            <a:r>
              <a:rPr lang="en-US" dirty="0"/>
              <a:t>Resistor R140 mark as “do not stuff”</a:t>
            </a:r>
          </a:p>
          <a:p>
            <a:pPr lvl="1"/>
            <a:r>
              <a:rPr lang="en-US" dirty="0"/>
              <a:t>R140 and R141 causing short +3.3VD to GND</a:t>
            </a:r>
          </a:p>
          <a:p>
            <a:r>
              <a:rPr lang="en-US" sz="1600" dirty="0"/>
              <a:t>Other Grounding options?</a:t>
            </a:r>
          </a:p>
          <a:p>
            <a:pPr lvl="1"/>
            <a:r>
              <a:rPr lang="en-US" dirty="0"/>
              <a:t>SFP cages are tied to digital ground currently, change this to chassis ground, then tighten up clearance gap on rear panel…</a:t>
            </a:r>
          </a:p>
          <a:p>
            <a:pPr lvl="1"/>
            <a:r>
              <a:rPr lang="en-US" dirty="0"/>
              <a:t>We’ll learn more once testing begins at CERN this spring…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B9B9E1-A332-0756-C504-48BECA43A3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93A8F24-2E07-4911-B869-FF2D8912EBCA}" type="datetime1">
              <a:rPr lang="en-US" smtClean="0"/>
              <a:t>2/28/24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FF6A5D-D45C-6972-6A9A-E852FF4A2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DAPHNE V3 Update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C8A383E-F3FC-2B85-DC59-7C04F44F5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AAAF0DE-CD47-07EF-C90A-500F6F397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For Next Revision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AEF4CF-92FA-366F-7637-7C6D2FD1B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240" y="349268"/>
            <a:ext cx="2443860" cy="20162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4571B0-9D19-E165-6F21-4E566727D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961" y="2607424"/>
            <a:ext cx="2979889" cy="1347763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C616F15-AFE0-93BE-BE61-48558607DAFC}"/>
              </a:ext>
            </a:extLst>
          </p:cNvPr>
          <p:cNvCxnSpPr/>
          <p:nvPr/>
        </p:nvCxnSpPr>
        <p:spPr>
          <a:xfrm>
            <a:off x="4507992" y="2889504"/>
            <a:ext cx="1485900" cy="548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992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51086-1802-5DB9-F34C-F318306E9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1AA2BE-81BC-458B-AEAD-2777C602E659}" type="datetime1">
              <a:rPr lang="en-US" smtClean="0"/>
              <a:t>2/28/24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CEE2DF-A146-2443-892C-90E54BA7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DAPHNE V3 Update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6888E-3773-132A-94C6-CAE718E2A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10536A-50C7-A846-0FF8-FCA1F7A2E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27" y="219456"/>
            <a:ext cx="7414704" cy="436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61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8D300A-B081-F321-3C3C-4079A47789A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0" y="728663"/>
            <a:ext cx="4572000" cy="3550729"/>
          </a:xfrm>
        </p:spPr>
        <p:txBody>
          <a:bodyPr/>
          <a:lstStyle/>
          <a:p>
            <a:r>
              <a:rPr lang="en-US" sz="1400" dirty="0"/>
              <a:t>10 boards made in one run, no first articles.</a:t>
            </a:r>
          </a:p>
          <a:p>
            <a:r>
              <a:rPr lang="en-US" sz="1400" dirty="0"/>
              <a:t>ATI detected solder ball reflow issues on all boards</a:t>
            </a:r>
          </a:p>
          <a:p>
            <a:pPr lvl="1"/>
            <a:r>
              <a:rPr lang="en-US" dirty="0"/>
              <a:t>Looks like “head in pillow” defect</a:t>
            </a:r>
          </a:p>
          <a:p>
            <a:r>
              <a:rPr lang="en-US" sz="1400" dirty="0"/>
              <a:t>ATI sent two boards to us for testing</a:t>
            </a:r>
          </a:p>
          <a:p>
            <a:r>
              <a:rPr lang="en-US" sz="1400" dirty="0"/>
              <a:t>We found opens on </a:t>
            </a:r>
            <a:r>
              <a:rPr lang="en-US" sz="1400" dirty="0" err="1"/>
              <a:t>Kria</a:t>
            </a:r>
            <a:r>
              <a:rPr lang="en-US" sz="1400" dirty="0"/>
              <a:t> connectors</a:t>
            </a:r>
          </a:p>
          <a:p>
            <a:r>
              <a:rPr lang="en-US" sz="1400" dirty="0"/>
              <a:t>The 2 boards were sent back to ATI for reflow</a:t>
            </a:r>
          </a:p>
          <a:p>
            <a:r>
              <a:rPr lang="en-US" sz="1400" dirty="0"/>
              <a:t>The 2 boards sent back to us for retest</a:t>
            </a:r>
          </a:p>
          <a:p>
            <a:r>
              <a:rPr lang="en-US" sz="1400" dirty="0"/>
              <a:t>Looks good, no opens are observed</a:t>
            </a:r>
          </a:p>
          <a:p>
            <a:r>
              <a:rPr lang="en-US" sz="1400" dirty="0"/>
              <a:t>Give ATI go ahead for reflowing remaining 8 boards.</a:t>
            </a:r>
          </a:p>
          <a:p>
            <a:r>
              <a:rPr lang="en-US" sz="1400" dirty="0"/>
              <a:t>8 boards received are here, tested good.</a:t>
            </a:r>
            <a:endParaRPr lang="en-US" sz="1400" dirty="0">
              <a:solidFill>
                <a:srgbClr val="50504E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B9B9E1-A332-0756-C504-48BECA43A3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4E02AC4-DECB-48C1-8C37-5BC10D069322}" type="datetime1">
              <a:rPr lang="en-US" smtClean="0"/>
              <a:t>2/28/24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FF6A5D-D45C-6972-6A9A-E852FF4A2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DAPHNE V3 Update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C8A383E-F3FC-2B85-DC59-7C04F44F5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AAAF0DE-CD47-07EF-C90A-500F6F397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Run Status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DF38AB-AE56-C95D-AB9B-AE324DB2B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425" y="728663"/>
            <a:ext cx="3619112" cy="249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61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8D300A-B081-F321-3C3C-4079A47789A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0" y="728663"/>
            <a:ext cx="8481060" cy="3550729"/>
          </a:xfrm>
        </p:spPr>
        <p:txBody>
          <a:bodyPr/>
          <a:lstStyle/>
          <a:p>
            <a:r>
              <a:rPr lang="en-US" sz="1600" dirty="0" err="1"/>
              <a:t>Kria</a:t>
            </a:r>
            <a:r>
              <a:rPr lang="en-US" sz="1600" dirty="0"/>
              <a:t> is talking to all board level components/peripherals</a:t>
            </a:r>
          </a:p>
          <a:p>
            <a:r>
              <a:rPr lang="en-US" sz="1600" dirty="0"/>
              <a:t>SPI master is working</a:t>
            </a:r>
          </a:p>
          <a:p>
            <a:pPr lvl="1"/>
            <a:r>
              <a:rPr lang="en-US" dirty="0"/>
              <a:t>AFE chips and multiple daisy-chained DACs share an SPI bus</a:t>
            </a:r>
          </a:p>
          <a:p>
            <a:pPr lvl="1"/>
            <a:r>
              <a:rPr lang="en-US" dirty="0"/>
              <a:t>Current monitor (MUX + PGA + ADC)</a:t>
            </a:r>
          </a:p>
          <a:p>
            <a:r>
              <a:rPr lang="en-US" sz="1600" dirty="0"/>
              <a:t>I2C master is working</a:t>
            </a:r>
          </a:p>
          <a:p>
            <a:pPr lvl="1"/>
            <a:r>
              <a:rPr lang="en-US" dirty="0"/>
              <a:t>Communication to Clock Generator, Temp sensors, and two 8 channel ADCs</a:t>
            </a:r>
          </a:p>
          <a:p>
            <a:pPr lvl="1"/>
            <a:r>
              <a:rPr lang="en-US" dirty="0"/>
              <a:t>Nice to have but not essential: Multiplexor + SFP modules, Switching Power Supplies (PMBUS)</a:t>
            </a:r>
          </a:p>
          <a:p>
            <a:r>
              <a:rPr lang="en-US" sz="1600" dirty="0"/>
              <a:t>Timing Endpoint is working</a:t>
            </a:r>
          </a:p>
          <a:p>
            <a:pPr lvl="1"/>
            <a:r>
              <a:rPr lang="en-US" dirty="0"/>
              <a:t>Testing at FNAL PAB lab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B9B9E1-A332-0756-C504-48BECA43A3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6E0A1AD-C5C0-4136-BB1D-CE6B21114E57}" type="datetime1">
              <a:rPr lang="en-US" smtClean="0"/>
              <a:t>2/28/24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FF6A5D-D45C-6972-6A9A-E852FF4A2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DAPHNE V3 Update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C8A383E-F3FC-2B85-DC59-7C04F44F5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AAAF0DE-CD47-07EF-C90A-500F6F397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Firmware Status 1</a:t>
            </a:r>
          </a:p>
        </p:txBody>
      </p:sp>
    </p:spTree>
    <p:extLst>
      <p:ext uri="{BB962C8B-B14F-4D97-AF65-F5344CB8AC3E}">
        <p14:creationId xmlns:p14="http://schemas.microsoft.com/office/powerpoint/2010/main" val="533992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8D300A-B081-F321-3C3C-4079A47789A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0" y="728663"/>
            <a:ext cx="8481060" cy="3550729"/>
          </a:xfrm>
        </p:spPr>
        <p:txBody>
          <a:bodyPr/>
          <a:lstStyle/>
          <a:p>
            <a:r>
              <a:rPr lang="en-US" sz="1600" dirty="0"/>
              <a:t>High speed AFE data alignment redesign (in progress)</a:t>
            </a:r>
          </a:p>
          <a:p>
            <a:pPr lvl="1"/>
            <a:r>
              <a:rPr lang="en-US" dirty="0"/>
              <a:t>Significant redesign due to FPGA architecture changes on Zynq UltraScale+ </a:t>
            </a:r>
          </a:p>
          <a:p>
            <a:pPr lvl="1"/>
            <a:r>
              <a:rPr lang="en-US" dirty="0"/>
              <a:t>AXI Lite bus interface for control/status registers</a:t>
            </a:r>
          </a:p>
          <a:p>
            <a:pPr lvl="1"/>
            <a:r>
              <a:rPr lang="en-US" sz="1600" dirty="0"/>
              <a:t>Less “automatic” compared to DAPHNE V2 firmware</a:t>
            </a:r>
          </a:p>
          <a:p>
            <a:pPr lvl="1"/>
            <a:r>
              <a:rPr lang="en-US" sz="1600" dirty="0" err="1"/>
              <a:t>Kria</a:t>
            </a:r>
            <a:r>
              <a:rPr lang="en-US" sz="1600" dirty="0"/>
              <a:t> processor will handle all calibration functions now</a:t>
            </a:r>
          </a:p>
          <a:p>
            <a:r>
              <a:rPr lang="en-US" sz="1600" dirty="0"/>
              <a:t>Spy Buffers (in progress)</a:t>
            </a:r>
          </a:p>
          <a:p>
            <a:pPr lvl="1"/>
            <a:r>
              <a:rPr lang="en-US" dirty="0"/>
              <a:t>Switch to AXI Lite bus interface</a:t>
            </a:r>
          </a:p>
          <a:p>
            <a:endParaRPr lang="en-US" sz="16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B9B9E1-A332-0756-C504-48BECA43A3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6E282AF-E721-4168-B6BB-BB16BF3B7EBD}" type="datetime1">
              <a:rPr lang="en-US" smtClean="0"/>
              <a:t>2/28/24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FF6A5D-D45C-6972-6A9A-E852FF4A2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DAPHNE V3 Update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C8A383E-F3FC-2B85-DC59-7C04F44F5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AAAF0DE-CD47-07EF-C90A-500F6F397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Firmware Status 2</a:t>
            </a:r>
          </a:p>
        </p:txBody>
      </p:sp>
    </p:spTree>
    <p:extLst>
      <p:ext uri="{BB962C8B-B14F-4D97-AF65-F5344CB8AC3E}">
        <p14:creationId xmlns:p14="http://schemas.microsoft.com/office/powerpoint/2010/main" val="1160341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8D300A-B081-F321-3C3C-4079A47789A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0" y="728663"/>
            <a:ext cx="8481060" cy="3550729"/>
          </a:xfrm>
        </p:spPr>
        <p:txBody>
          <a:bodyPr/>
          <a:lstStyle/>
          <a:p>
            <a:r>
              <a:rPr lang="en-US" sz="1600" dirty="0"/>
              <a:t>10G Ethernet Sender</a:t>
            </a:r>
          </a:p>
          <a:p>
            <a:pPr lvl="1"/>
            <a:r>
              <a:rPr lang="en-US" dirty="0"/>
              <a:t>We now have the design from UK/Rutherford FW developers</a:t>
            </a:r>
          </a:p>
          <a:p>
            <a:pPr lvl="1"/>
            <a:r>
              <a:rPr lang="en-US" dirty="0"/>
              <a:t>Similar to WIB sender design</a:t>
            </a:r>
          </a:p>
          <a:p>
            <a:r>
              <a:rPr lang="en-US" sz="1600" dirty="0"/>
              <a:t>Streaming Mode Sender</a:t>
            </a:r>
          </a:p>
          <a:p>
            <a:pPr lvl="1"/>
            <a:r>
              <a:rPr lang="en-US" dirty="0"/>
              <a:t>DAPHNE V2 has 4 channel sender working now</a:t>
            </a:r>
          </a:p>
          <a:p>
            <a:pPr lvl="1"/>
            <a:r>
              <a:rPr lang="en-US" dirty="0"/>
              <a:t>Update this to 8 channel version, 1024 samples/channel</a:t>
            </a:r>
          </a:p>
          <a:p>
            <a:pPr lvl="1"/>
            <a:r>
              <a:rPr lang="en-US" dirty="0"/>
              <a:t>Looks like we don’t have the “dense pack” the samples anymore</a:t>
            </a:r>
          </a:p>
          <a:p>
            <a:r>
              <a:rPr lang="en-US" dirty="0"/>
              <a:t>Self Triggered Mode Sender</a:t>
            </a:r>
          </a:p>
          <a:p>
            <a:pPr lvl="1"/>
            <a:r>
              <a:rPr lang="en-US" dirty="0"/>
              <a:t>40 channel version is working now with DAPHNE V2</a:t>
            </a:r>
          </a:p>
          <a:p>
            <a:pPr lvl="1"/>
            <a:r>
              <a:rPr lang="en-US" dirty="0"/>
              <a:t>10G Ethernet Sender will now handle the “merge” functions</a:t>
            </a:r>
          </a:p>
          <a:p>
            <a:pPr lvl="1"/>
            <a:r>
              <a:rPr lang="en-US" dirty="0"/>
              <a:t>This should simplify the Self Triggered core logic quite a bit</a:t>
            </a:r>
          </a:p>
          <a:p>
            <a:endParaRPr lang="en-US" sz="16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B9B9E1-A332-0756-C504-48BECA43A3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D27250C-BC9F-43BC-96E2-D48B5244FB47}" type="datetime1">
              <a:rPr lang="en-US" smtClean="0"/>
              <a:t>2/28/24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FF6A5D-D45C-6972-6A9A-E852FF4A2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DAPHNE V3 Update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C8A383E-F3FC-2B85-DC59-7C04F44F5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AAAF0DE-CD47-07EF-C90A-500F6F397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Firmware Status 3</a:t>
            </a:r>
          </a:p>
        </p:txBody>
      </p:sp>
    </p:spTree>
    <p:extLst>
      <p:ext uri="{BB962C8B-B14F-4D97-AF65-F5344CB8AC3E}">
        <p14:creationId xmlns:p14="http://schemas.microsoft.com/office/powerpoint/2010/main" val="639366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B9B9E1-A332-0756-C504-48BECA43A3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BE57147-1066-468A-9ED2-B3409C0C6FC6}" type="datetime1">
              <a:rPr lang="en-US" smtClean="0"/>
              <a:t>2/28/24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FF6A5D-D45C-6972-6A9A-E852FF4A2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DAPHNE V3 Update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C8A383E-F3FC-2B85-DC59-7C04F44F5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9EB060-1A38-3C4F-20CB-C4B8F50D3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10" y="256033"/>
            <a:ext cx="6481535" cy="415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15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807CB5-C658-D89B-BB1B-9E5CB50A2B9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0" y="728663"/>
            <a:ext cx="8549640" cy="4030789"/>
          </a:xfrm>
        </p:spPr>
        <p:txBody>
          <a:bodyPr/>
          <a:lstStyle/>
          <a:p>
            <a:r>
              <a:rPr lang="en-US" dirty="0"/>
              <a:t>Networking is in good shape</a:t>
            </a:r>
          </a:p>
          <a:p>
            <a:pPr lvl="1"/>
            <a:r>
              <a:rPr lang="en-US" dirty="0"/>
              <a:t>DHCP is the default</a:t>
            </a:r>
          </a:p>
          <a:p>
            <a:pPr lvl="1"/>
            <a:r>
              <a:rPr lang="en-US" dirty="0"/>
              <a:t>Fiber Gigabit Ethernet interface</a:t>
            </a:r>
          </a:p>
          <a:p>
            <a:r>
              <a:rPr lang="en-US" dirty="0"/>
              <a:t>TFTP Booting (in process)</a:t>
            </a:r>
          </a:p>
          <a:p>
            <a:pPr lvl="1"/>
            <a:r>
              <a:rPr lang="en-US" dirty="0"/>
              <a:t>On power up the </a:t>
            </a:r>
            <a:r>
              <a:rPr lang="en-US" dirty="0" err="1"/>
              <a:t>Kria</a:t>
            </a:r>
            <a:r>
              <a:rPr lang="en-US" dirty="0"/>
              <a:t> fetches the OS image and FW image from a server</a:t>
            </a:r>
          </a:p>
          <a:p>
            <a:pPr lvl="1"/>
            <a:r>
              <a:rPr lang="en-US" dirty="0"/>
              <a:t>Configures automatically</a:t>
            </a:r>
          </a:p>
          <a:p>
            <a:r>
              <a:rPr lang="en-US" dirty="0"/>
              <a:t>Writing shell scripts and python programs to talk to board components</a:t>
            </a:r>
          </a:p>
          <a:p>
            <a:pPr lvl="1"/>
            <a:r>
              <a:rPr lang="en-US" dirty="0"/>
              <a:t>Set DACs, configure AFEs, configure clock generator, etc.</a:t>
            </a:r>
          </a:p>
          <a:p>
            <a:pPr lvl="1"/>
            <a:r>
              <a:rPr lang="en-US" dirty="0"/>
              <a:t>“expert level” tools run from the command line</a:t>
            </a:r>
          </a:p>
          <a:p>
            <a:r>
              <a:rPr lang="en-US" dirty="0"/>
              <a:t>DAQ interface development in very early stages</a:t>
            </a:r>
          </a:p>
          <a:p>
            <a:pPr lvl="1"/>
            <a:r>
              <a:rPr lang="en-US" dirty="0"/>
              <a:t>Looking to see how it is done on the WIB…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95BA1E3-E040-1CC1-3B50-9ACBCCC88A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8EA503BA-BA98-45A9-9610-640DB649DB46}" type="datetime1">
              <a:rPr lang="en-US" smtClean="0"/>
              <a:t>2/28/24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3C0450B-47B5-24AA-18DA-0EBAE276D6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DAPHNE V3 Update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22AE107-9948-84C6-458F-F2CA96A90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B0F78A1-0DDC-51FB-5B6F-A5569BD0A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Status</a:t>
            </a:r>
          </a:p>
        </p:txBody>
      </p:sp>
    </p:spTree>
    <p:extLst>
      <p:ext uri="{BB962C8B-B14F-4D97-AF65-F5344CB8AC3E}">
        <p14:creationId xmlns:p14="http://schemas.microsoft.com/office/powerpoint/2010/main" val="1461087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807CB5-C658-D89B-BB1B-9E5CB50A2B9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03020" y="1906524"/>
            <a:ext cx="6053328" cy="1156716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/>
              <a:t>BACKUP SLIDES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95BA1E3-E040-1CC1-3B50-9ACBCCC88A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69E9E60-691C-4030-AB62-9438E1185BE6}" type="datetime1">
              <a:rPr lang="en-US" smtClean="0"/>
              <a:t>2/28/24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3C0450B-47B5-24AA-18DA-0EBAE276D6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DAPHNE V3 Update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22AE107-9948-84C6-458F-F2CA96A90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4945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900" dirty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NAL_Powerpoint_16x9_103023" id="{E1BB9EEB-EE7F-6A45-902D-2FAAA9CEF802}" vid="{7D1E3761-D559-8944-983C-6FB4DBA43E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FNAL_PowerPoint_16x9_103023</Template>
  <TotalTime>93</TotalTime>
  <Words>681</Words>
  <Application>Microsoft Office PowerPoint</Application>
  <PresentationFormat>On-screen Show (16:9)</PresentationFormat>
  <Paragraphs>111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Helvetica</vt:lpstr>
      <vt:lpstr>Fermilab_PPT_090915</vt:lpstr>
      <vt:lpstr>PowerPoint Presentation</vt:lpstr>
      <vt:lpstr>PowerPoint Presentation</vt:lpstr>
      <vt:lpstr>Prototype Run Status</vt:lpstr>
      <vt:lpstr>Firmware Status 1</vt:lpstr>
      <vt:lpstr>Firmware Status 2</vt:lpstr>
      <vt:lpstr>Firmware Status 3</vt:lpstr>
      <vt:lpstr>PowerPoint Presentation</vt:lpstr>
      <vt:lpstr>Software Status</vt:lpstr>
      <vt:lpstr>PowerPoint Presentation</vt:lpstr>
      <vt:lpstr>Changes For Next Revision</vt:lpstr>
      <vt:lpstr>Changes For Next Revision</vt:lpstr>
      <vt:lpstr>Changes For Next Revision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Jamieson T Olsen</dc:creator>
  <cp:lastModifiedBy>Jamieson T Olsen</cp:lastModifiedBy>
  <cp:revision>15</cp:revision>
  <cp:lastPrinted>2014-01-20T19:40:21Z</cp:lastPrinted>
  <dcterms:created xsi:type="dcterms:W3CDTF">2024-01-05T16:40:37Z</dcterms:created>
  <dcterms:modified xsi:type="dcterms:W3CDTF">2024-02-29T00:35:55Z</dcterms:modified>
</cp:coreProperties>
</file>