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01" r:id="rId5"/>
    <p:sldId id="402" r:id="rId6"/>
    <p:sldId id="400" r:id="rId7"/>
    <p:sldId id="404" r:id="rId8"/>
    <p:sldId id="387" r:id="rId9"/>
    <p:sldId id="40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5F5F5F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88" autoAdjust="0"/>
    <p:restoredTop sz="88215" autoAdjust="0"/>
  </p:normalViewPr>
  <p:slideViewPr>
    <p:cSldViewPr snapToGrid="0" showGuides="1">
      <p:cViewPr varScale="1">
        <p:scale>
          <a:sx n="118" d="100"/>
          <a:sy n="118" d="100"/>
        </p:scale>
        <p:origin x="200" y="224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04/03/2024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04/03/2024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962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548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431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621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2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3-Mar-24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3-Mar-24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3-Mar-24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3-Mar-24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3-Mar-24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3-Mar-24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3-Mar-24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442792"/>
              </p:ext>
            </p:extLst>
          </p:nvPr>
        </p:nvGraphicFramePr>
        <p:xfrm>
          <a:off x="612775" y="1069975"/>
          <a:ext cx="810158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85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3522599">
                  <a:extLst>
                    <a:ext uri="{9D8B030D-6E8A-4147-A177-3AD203B41FA5}">
                      <a16:colId xmlns:a16="http://schemas.microsoft.com/office/drawing/2014/main" val="849303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Pre-Series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3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0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MQXFA07b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Prepping to ship to 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18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MQXFA08b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coil SG data with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thermal cycle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0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222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30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908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Test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Fab</a:t>
                      </a:r>
                      <a:r>
                        <a:rPr lang="en-US" baseline="0" dirty="0"/>
                        <a:t> &amp; Test</a:t>
                      </a:r>
                      <a:r>
                        <a:rPr lang="en-US" dirty="0"/>
                        <a:t> report </a:t>
                      </a:r>
                      <a:r>
                        <a:rPr lang="en-US" baseline="0" dirty="0"/>
                        <a:t>drafts completed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20951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3-Mar-24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30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674807"/>
              </p:ext>
            </p:extLst>
          </p:nvPr>
        </p:nvGraphicFramePr>
        <p:xfrm>
          <a:off x="612775" y="900640"/>
          <a:ext cx="8101584" cy="483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85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3522599">
                  <a:extLst>
                    <a:ext uri="{9D8B030D-6E8A-4147-A177-3AD203B41FA5}">
                      <a16:colId xmlns:a16="http://schemas.microsoft.com/office/drawing/2014/main" val="849303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3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MQXFA09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Disassembled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Two coils no longer available (in A14b, A15); Structures used in MQXFA11;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will be renamed MQXFA24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Rods &amp; shells instrumented; dressed coil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Shims &amp; Loading Review scheduled for 3/6</a:t>
                      </a:r>
                      <a:endParaRPr lang="en-US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MQXFA13b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Final Coil pack build this week w/Coil 150, MM measurements added to our builds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Coil 150 replaces Coil 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/>
                        <a:t>MQXFA15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BNL, being tested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/>
                        <a:t>SG data available to show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4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MQXFA16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FNAL10/13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Fabrication Report drafts edited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30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MQXFA17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hold for splice joint analysis; metallography and magnetization results this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be redirected to BNL when 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8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MQXFA18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Expected to be shipped direct to 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842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3-Mar-24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6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5056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Series Magnets (cont.)</a:t>
            </a:r>
          </a:p>
          <a:p>
            <a:r>
              <a:rPr lang="en-US" dirty="0"/>
              <a:t>Updated Magnet specifications to allow for 120 </a:t>
            </a:r>
            <a:r>
              <a:rPr lang="en-US" dirty="0" err="1"/>
              <a:t>MPa</a:t>
            </a:r>
            <a:r>
              <a:rPr lang="en-US" dirty="0"/>
              <a:t> excursions, increased from 110 </a:t>
            </a:r>
            <a:r>
              <a:rPr lang="en-US" dirty="0" err="1"/>
              <a:t>MPa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MQXFA07b, MQXFA16, MQXFA15 reload did not require 120 </a:t>
            </a:r>
            <a:r>
              <a:rPr lang="en-US" dirty="0" err="1"/>
              <a:t>MPa</a:t>
            </a:r>
            <a:endParaRPr lang="en-US" dirty="0"/>
          </a:p>
          <a:p>
            <a:pPr lvl="1"/>
            <a:r>
              <a:rPr lang="en-US" dirty="0"/>
              <a:t>MQXFA17 reached 120 </a:t>
            </a:r>
            <a:r>
              <a:rPr lang="en-US" dirty="0" err="1"/>
              <a:t>MPa</a:t>
            </a:r>
            <a:r>
              <a:rPr lang="en-US" dirty="0"/>
              <a:t> during preload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3-Mar-24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34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Coils in Storage at LBNL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378645"/>
              </p:ext>
            </p:extLst>
          </p:nvPr>
        </p:nvGraphicFramePr>
        <p:xfrm>
          <a:off x="612774" y="1069975"/>
          <a:ext cx="7673644" cy="489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704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844232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915510">
                  <a:extLst>
                    <a:ext uri="{9D8B030D-6E8A-4147-A177-3AD203B41FA5}">
                      <a16:colId xmlns:a16="http://schemas.microsoft.com/office/drawing/2014/main" val="994169390"/>
                    </a:ext>
                  </a:extLst>
                </a:gridCol>
                <a:gridCol w="865099">
                  <a:extLst>
                    <a:ext uri="{9D8B030D-6E8A-4147-A177-3AD203B41FA5}">
                      <a16:colId xmlns:a16="http://schemas.microsoft.com/office/drawing/2014/main" val="3437663842"/>
                    </a:ext>
                  </a:extLst>
                </a:gridCol>
                <a:gridCol w="865099">
                  <a:extLst>
                    <a:ext uri="{9D8B030D-6E8A-4147-A177-3AD203B41FA5}">
                      <a16:colId xmlns:a16="http://schemas.microsoft.com/office/drawing/2014/main" val="4238191953"/>
                    </a:ext>
                  </a:extLst>
                </a:gridCol>
              </a:tblGrid>
              <a:tr h="29479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 CMM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Nom. CMM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 CMM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224 ( A12 Q1)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Extracted from MQXFA12;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MQXFA12b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✓, 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 (A12 Q3)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Extracted from MQXFA12;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MQXFA12b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✓, ✓*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365836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Designated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for MQXFA</a:t>
                      </a:r>
                      <a:r>
                        <a:rPr lang="en-US" sz="1200" b="1" i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13b</a:t>
                      </a:r>
                      <a:endParaRPr lang="en-US" sz="12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01450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(Was) Replacement coil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MQXFA13b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 (large)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79909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Planned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MQXFA12b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907847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Planned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MQXFA12b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562170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Spare (was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MQXFA17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 and/or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MQXFA13b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03844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/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Spare for MQXFA12b</a:t>
                      </a:r>
                      <a:endParaRPr lang="en-US" sz="1200" b="1" kern="1200" dirty="0">
                        <a:solidFill>
                          <a:srgbClr val="000000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On Hold. (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Too small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spare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for MQXFA16)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12/4; CMM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2179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12/4; CMM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24763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2/5/24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877622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2/5/24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143131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160, 161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FNAL this 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17137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endParaRPr lang="en-US" sz="1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07484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3-Mar-24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BC41-EF03-4C4A-8393-43ED3FFC625F}"/>
              </a:ext>
            </a:extLst>
          </p:cNvPr>
          <p:cNvSpPr txBox="1"/>
          <p:nvPr/>
        </p:nvSpPr>
        <p:spPr>
          <a:xfrm>
            <a:off x="6260621" y="5953622"/>
            <a:ext cx="2512243" cy="52106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dirty="0"/>
              <a:t>✓* Extra measurements taken post-preload or post-test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A457E-B3C6-6444-A09E-59F05A66828A}"/>
              </a:ext>
            </a:extLst>
          </p:cNvPr>
          <p:cNvSpPr/>
          <p:nvPr/>
        </p:nvSpPr>
        <p:spPr>
          <a:xfrm>
            <a:off x="97276" y="1945529"/>
            <a:ext cx="290987" cy="1206232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0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5056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Other topics</a:t>
            </a:r>
          </a:p>
          <a:p>
            <a:r>
              <a:rPr lang="en-US" dirty="0"/>
              <a:t>Technicians</a:t>
            </a:r>
          </a:p>
          <a:p>
            <a:pPr lvl="1"/>
            <a:r>
              <a:rPr lang="en-US" dirty="0"/>
              <a:t>New techs are getting up to speed</a:t>
            </a:r>
          </a:p>
          <a:p>
            <a:r>
              <a:rPr lang="en-US" dirty="0"/>
              <a:t>Bladders:</a:t>
            </a:r>
          </a:p>
          <a:p>
            <a:pPr lvl="1"/>
            <a:r>
              <a:rPr lang="en-US" dirty="0"/>
              <a:t>200 pcs order fabrication and testing is complete, to be received this month</a:t>
            </a:r>
          </a:p>
          <a:p>
            <a:pPr lvl="1"/>
            <a:r>
              <a:rPr lang="en-US" dirty="0"/>
              <a:t>Working with CERN to source tubing for their style bladders for MQXFA lengths</a:t>
            </a:r>
          </a:p>
          <a:p>
            <a:pPr lvl="2"/>
            <a:r>
              <a:rPr lang="en-US" dirty="0"/>
              <a:t>Planning upgrade for HP cart to accommodate additional circuits</a:t>
            </a:r>
          </a:p>
          <a:p>
            <a:r>
              <a:rPr lang="en-US" dirty="0"/>
              <a:t>FY22 Procurements</a:t>
            </a:r>
          </a:p>
          <a:p>
            <a:pPr lvl="1"/>
            <a:r>
              <a:rPr lang="en-US" dirty="0"/>
              <a:t>Extra ARMCO is stored in Berkeley </a:t>
            </a:r>
          </a:p>
          <a:p>
            <a:pPr lvl="2"/>
            <a:r>
              <a:rPr lang="en-US" dirty="0"/>
              <a:t>BCR approved for $33k duty and shipping costs</a:t>
            </a:r>
          </a:p>
          <a:p>
            <a:pPr lvl="1"/>
            <a:r>
              <a:rPr lang="en-US" dirty="0"/>
              <a:t>Additional, non-MA, procurements have been placed; ongoing for consumables</a:t>
            </a:r>
          </a:p>
          <a:p>
            <a:r>
              <a:rPr lang="en-US" dirty="0"/>
              <a:t>Property Transfer from LBNL to FNAL</a:t>
            </a:r>
          </a:p>
          <a:p>
            <a:pPr lvl="1"/>
            <a:r>
              <a:rPr lang="en-US" dirty="0"/>
              <a:t>MQXFA07b property documents processing will start</a:t>
            </a:r>
          </a:p>
          <a:p>
            <a:pPr lvl="1"/>
            <a:r>
              <a:rPr lang="en-US" dirty="0"/>
              <a:t>Transfers to happen in “bulk”</a:t>
            </a:r>
          </a:p>
          <a:p>
            <a:r>
              <a:rPr lang="en-US" i="1" dirty="0"/>
              <a:t>MQXFA spare parts scope </a:t>
            </a:r>
          </a:p>
          <a:p>
            <a:pPr lvl="1"/>
            <a:r>
              <a:rPr lang="en-US" dirty="0"/>
              <a:t>Obtained new updated quotes from vendors for spares and compiled for BCR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3-Mar-24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62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MQXFA17 Splice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23346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MQXFA17 splice joint</a:t>
            </a:r>
          </a:p>
          <a:p>
            <a:r>
              <a:rPr lang="en-US" dirty="0"/>
              <a:t>Off-normal work document prepared</a:t>
            </a:r>
          </a:p>
          <a:p>
            <a:pPr lvl="1"/>
            <a:r>
              <a:rPr lang="en-US" dirty="0"/>
              <a:t>~6mm Sections will be taken of “normal” joint, overheated joint</a:t>
            </a:r>
          </a:p>
          <a:p>
            <a:r>
              <a:rPr lang="en-US" dirty="0"/>
              <a:t>Joint examination plan</a:t>
            </a:r>
          </a:p>
          <a:p>
            <a:pPr lvl="1"/>
            <a:r>
              <a:rPr lang="en-US" dirty="0"/>
              <a:t>Metallography, magnetization, etc.</a:t>
            </a:r>
          </a:p>
          <a:p>
            <a:pPr lvl="1"/>
            <a:r>
              <a:rPr lang="en-US" dirty="0"/>
              <a:t>Sample has been cut; strands being extracted</a:t>
            </a:r>
          </a:p>
          <a:p>
            <a:r>
              <a:rPr lang="en-US" dirty="0"/>
              <a:t>MQXFA17 Magnet will be on hold</a:t>
            </a:r>
          </a:p>
          <a:p>
            <a:pPr lvl="1"/>
            <a:r>
              <a:rPr lang="en-US" dirty="0"/>
              <a:t>Will place into shipping crate so that preparations for MQXFA12b can start</a:t>
            </a:r>
          </a:p>
          <a:p>
            <a:r>
              <a:rPr lang="en-US" dirty="0"/>
              <a:t>Potential plan for replacement has been prepared, if needed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3-Mar-24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28DB51-A2AE-CA43-9B14-F4CBB1C67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55" y="3331348"/>
            <a:ext cx="4040356" cy="33466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37F56B3-740E-F14C-91E5-9FDE823344C1}"/>
              </a:ext>
            </a:extLst>
          </p:cNvPr>
          <p:cNvSpPr txBox="1"/>
          <p:nvPr/>
        </p:nvSpPr>
        <p:spPr>
          <a:xfrm>
            <a:off x="1456152" y="3470951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Cut 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D5CA76-305C-D94C-9691-E1B2366DB1C7}"/>
              </a:ext>
            </a:extLst>
          </p:cNvPr>
          <p:cNvSpPr txBox="1"/>
          <p:nvPr/>
        </p:nvSpPr>
        <p:spPr>
          <a:xfrm>
            <a:off x="175696" y="635373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Metallography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F7DA29-B9D8-5E4B-8A5B-C82BDC24B045}"/>
              </a:ext>
            </a:extLst>
          </p:cNvPr>
          <p:cNvSpPr txBox="1"/>
          <p:nvPr/>
        </p:nvSpPr>
        <p:spPr>
          <a:xfrm>
            <a:off x="2164628" y="635373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Magnetization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2052F5-80F7-13E0-285C-EE04F858425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1777"/>
          <a:stretch/>
        </p:blipFill>
        <p:spPr>
          <a:xfrm>
            <a:off x="6123600" y="4153997"/>
            <a:ext cx="2743200" cy="18714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A9C3A1-6D02-8966-64E7-1B9D142293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765" t="15499" r="34452" b="32266"/>
          <a:stretch/>
        </p:blipFill>
        <p:spPr>
          <a:xfrm>
            <a:off x="3634021" y="4153997"/>
            <a:ext cx="2315184" cy="193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794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8946e33d-fd2f-4ae4-8ee9-d90c129cdf9e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67533</TotalTime>
  <Words>620</Words>
  <Application>Microsoft Macintosh PowerPoint</Application>
  <PresentationFormat>On-screen Show (4:3)</PresentationFormat>
  <Paragraphs>171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Thème Office</vt:lpstr>
      <vt:lpstr>302.02.07 Structures Status</vt:lpstr>
      <vt:lpstr>302.02.07 Structures Status</vt:lpstr>
      <vt:lpstr>302.02.07 Structures Status 2</vt:lpstr>
      <vt:lpstr>Coils in Storage at LBNL</vt:lpstr>
      <vt:lpstr>302.02.07 Structures Status</vt:lpstr>
      <vt:lpstr>MQXFA17 Splice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MQXFA03 Preload Progress</dc:title>
  <dc:creator>Heng Pan</dc:creator>
  <cp:lastModifiedBy>Dan Cheng</cp:lastModifiedBy>
  <cp:revision>727</cp:revision>
  <cp:lastPrinted>2023-10-30T17:25:59Z</cp:lastPrinted>
  <dcterms:created xsi:type="dcterms:W3CDTF">2020-02-10T17:47:20Z</dcterms:created>
  <dcterms:modified xsi:type="dcterms:W3CDTF">2024-03-04T18:59:17Z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