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4"/>
  </p:sldMasterIdLst>
  <p:notesMasterIdLst>
    <p:notesMasterId r:id="rId8"/>
  </p:notesMasterIdLst>
  <p:handoutMasterIdLst>
    <p:handoutMasterId r:id="rId9"/>
  </p:handoutMasterIdLst>
  <p:sldIdLst>
    <p:sldId id="2255" r:id="rId5"/>
    <p:sldId id="2257" r:id="rId6"/>
    <p:sldId id="2256" r:id="rId7"/>
  </p:sldIdLst>
  <p:sldSz cx="12192000" cy="6858000"/>
  <p:notesSz cx="6985000" cy="92837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988" userDrawn="1">
          <p15:clr>
            <a:srgbClr val="A4A3A4"/>
          </p15:clr>
        </p15:guide>
        <p15:guide id="2" orient="horz" pos="4186" userDrawn="1">
          <p15:clr>
            <a:srgbClr val="A4A3A4"/>
          </p15:clr>
        </p15:guide>
        <p15:guide id="3" orient="horz" pos="3394" userDrawn="1">
          <p15:clr>
            <a:srgbClr val="A4A3A4"/>
          </p15:clr>
        </p15:guide>
        <p15:guide id="4" orient="horz" pos="777" userDrawn="1">
          <p15:clr>
            <a:srgbClr val="A4A3A4"/>
          </p15:clr>
        </p15:guide>
        <p15:guide id="5" orient="horz" pos="1749" userDrawn="1">
          <p15:clr>
            <a:srgbClr val="A4A3A4"/>
          </p15:clr>
        </p15:guide>
        <p15:guide id="6" orient="horz" pos="457" userDrawn="1">
          <p15:clr>
            <a:srgbClr val="A4A3A4"/>
          </p15:clr>
        </p15:guide>
        <p15:guide id="7" pos="380" userDrawn="1">
          <p15:clr>
            <a:srgbClr val="A4A3A4"/>
          </p15:clr>
        </p15:guide>
        <p15:guide id="8" pos="734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aine G Mccluskey" initials="EGM" lastIdx="1" clrIdx="0">
    <p:extLst>
      <p:ext uri="{19B8F6BF-5375-455C-9EA6-DF929625EA0E}">
        <p15:presenceInfo xmlns:p15="http://schemas.microsoft.com/office/powerpoint/2012/main" userId="S::mccluskey@services.fnal.gov::df1c1e58-44d7-473b-87b2-c09fd2ed5497" providerId="AD"/>
      </p:ext>
    </p:extLst>
  </p:cmAuthor>
  <p:cmAuthor id="2" name="Jolie" initials="J" lastIdx="9" clrIdx="1">
    <p:extLst>
      <p:ext uri="{19B8F6BF-5375-455C-9EA6-DF929625EA0E}">
        <p15:presenceInfo xmlns:p15="http://schemas.microsoft.com/office/powerpoint/2012/main" userId="S::jrmacier@services.fnal.gov::092693b1-a69a-4339-83de-6650eb6d6f2f" providerId="AD"/>
      </p:ext>
    </p:extLst>
  </p:cmAuthor>
  <p:cmAuthor id="3" name="Robert J. O'Sullivan" initials="RO" lastIdx="16" clrIdx="2">
    <p:extLst>
      <p:ext uri="{19B8F6BF-5375-455C-9EA6-DF929625EA0E}">
        <p15:presenceInfo xmlns:p15="http://schemas.microsoft.com/office/powerpoint/2012/main" userId="S::bobo@services.fnal.gov::8ce1a7f3-f269-4c60-9a24-0f7b697dbfc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646"/>
    <a:srgbClr val="FFFF99"/>
    <a:srgbClr val="4F81BD"/>
    <a:srgbClr val="C0504D"/>
    <a:srgbClr val="004C97"/>
    <a:srgbClr val="00B5E2"/>
    <a:srgbClr val="63666A"/>
    <a:srgbClr val="5A5A5A"/>
    <a:srgbClr val="676767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2BCF76-12CB-4C38-8B44-81E0D7CF4D3A}" v="4" dt="2024-05-14T14:17:09.20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4747" autoAdjust="0"/>
    <p:restoredTop sz="94660"/>
  </p:normalViewPr>
  <p:slideViewPr>
    <p:cSldViewPr snapToGrid="0">
      <p:cViewPr varScale="1">
        <p:scale>
          <a:sx n="162" d="100"/>
          <a:sy n="162" d="100"/>
        </p:scale>
        <p:origin x="1194" y="144"/>
      </p:cViewPr>
      <p:guideLst>
        <p:guide orient="horz" pos="988"/>
        <p:guide orient="horz" pos="4186"/>
        <p:guide orient="horz" pos="3394"/>
        <p:guide orient="horz" pos="777"/>
        <p:guide orient="horz" pos="1749"/>
        <p:guide orient="horz" pos="457"/>
        <p:guide pos="380"/>
        <p:guide pos="734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stin E. Freitag" userId="6a347830-6035-4217-897c-217612ff9574" providerId="ADAL" clId="{042BCF76-12CB-4C38-8B44-81E0D7CF4D3A}"/>
    <pc:docChg chg="undo custSel addSld delSld modSld sldOrd">
      <pc:chgData name="Justin E. Freitag" userId="6a347830-6035-4217-897c-217612ff9574" providerId="ADAL" clId="{042BCF76-12CB-4C38-8B44-81E0D7CF4D3A}" dt="2024-05-14T14:21:45.878" v="579" actId="1076"/>
      <pc:docMkLst>
        <pc:docMk/>
      </pc:docMkLst>
      <pc:sldChg chg="modSp mod">
        <pc:chgData name="Justin E. Freitag" userId="6a347830-6035-4217-897c-217612ff9574" providerId="ADAL" clId="{042BCF76-12CB-4C38-8B44-81E0D7CF4D3A}" dt="2024-05-14T14:02:28.565" v="528" actId="20577"/>
        <pc:sldMkLst>
          <pc:docMk/>
          <pc:sldMk cId="677135072" sldId="2255"/>
        </pc:sldMkLst>
        <pc:spChg chg="mod">
          <ac:chgData name="Justin E. Freitag" userId="6a347830-6035-4217-897c-217612ff9574" providerId="ADAL" clId="{042BCF76-12CB-4C38-8B44-81E0D7CF4D3A}" dt="2024-05-14T13:49:14.244" v="2" actId="20577"/>
          <ac:spMkLst>
            <pc:docMk/>
            <pc:sldMk cId="677135072" sldId="2255"/>
            <ac:spMk id="2" creationId="{00000000-0000-0000-0000-000000000000}"/>
          </ac:spMkLst>
        </pc:spChg>
        <pc:spChg chg="mod">
          <ac:chgData name="Justin E. Freitag" userId="6a347830-6035-4217-897c-217612ff9574" providerId="ADAL" clId="{042BCF76-12CB-4C38-8B44-81E0D7CF4D3A}" dt="2024-05-14T14:02:28.565" v="528" actId="20577"/>
          <ac:spMkLst>
            <pc:docMk/>
            <pc:sldMk cId="677135072" sldId="2255"/>
            <ac:spMk id="3" creationId="{00000000-0000-0000-0000-000000000000}"/>
          </ac:spMkLst>
        </pc:spChg>
        <pc:spChg chg="mod">
          <ac:chgData name="Justin E. Freitag" userId="6a347830-6035-4217-897c-217612ff9574" providerId="ADAL" clId="{042BCF76-12CB-4C38-8B44-81E0D7CF4D3A}" dt="2024-05-14T14:00:40.577" v="524" actId="14"/>
          <ac:spMkLst>
            <pc:docMk/>
            <pc:sldMk cId="677135072" sldId="2255"/>
            <ac:spMk id="6" creationId="{00000000-0000-0000-0000-000000000000}"/>
          </ac:spMkLst>
        </pc:spChg>
      </pc:sldChg>
      <pc:sldChg chg="new del">
        <pc:chgData name="Justin E. Freitag" userId="6a347830-6035-4217-897c-217612ff9574" providerId="ADAL" clId="{042BCF76-12CB-4C38-8B44-81E0D7CF4D3A}" dt="2024-05-14T13:58:41.640" v="503" actId="680"/>
        <pc:sldMkLst>
          <pc:docMk/>
          <pc:sldMk cId="1082068805" sldId="2256"/>
        </pc:sldMkLst>
      </pc:sldChg>
      <pc:sldChg chg="addSp delSp modSp add mod">
        <pc:chgData name="Justin E. Freitag" userId="6a347830-6035-4217-897c-217612ff9574" providerId="ADAL" clId="{042BCF76-12CB-4C38-8B44-81E0D7CF4D3A}" dt="2024-05-14T14:21:45.878" v="579" actId="1076"/>
        <pc:sldMkLst>
          <pc:docMk/>
          <pc:sldMk cId="1593787595" sldId="2256"/>
        </pc:sldMkLst>
        <pc:spChg chg="mod">
          <ac:chgData name="Justin E. Freitag" userId="6a347830-6035-4217-897c-217612ff9574" providerId="ADAL" clId="{042BCF76-12CB-4C38-8B44-81E0D7CF4D3A}" dt="2024-05-14T14:02:33.129" v="532" actId="20577"/>
          <ac:spMkLst>
            <pc:docMk/>
            <pc:sldMk cId="1593787595" sldId="2256"/>
            <ac:spMk id="3" creationId="{00000000-0000-0000-0000-000000000000}"/>
          </ac:spMkLst>
        </pc:spChg>
        <pc:spChg chg="add del mod ord">
          <ac:chgData name="Justin E. Freitag" userId="6a347830-6035-4217-897c-217612ff9574" providerId="ADAL" clId="{042BCF76-12CB-4C38-8B44-81E0D7CF4D3A}" dt="2024-05-14T14:10:18.813" v="552" actId="478"/>
          <ac:spMkLst>
            <pc:docMk/>
            <pc:sldMk cId="1593787595" sldId="2256"/>
            <ac:spMk id="6" creationId="{00000000-0000-0000-0000-000000000000}"/>
          </ac:spMkLst>
        </pc:spChg>
        <pc:spChg chg="add del">
          <ac:chgData name="Justin E. Freitag" userId="6a347830-6035-4217-897c-217612ff9574" providerId="ADAL" clId="{042BCF76-12CB-4C38-8B44-81E0D7CF4D3A}" dt="2024-05-14T13:58:52.491" v="507" actId="22"/>
          <ac:spMkLst>
            <pc:docMk/>
            <pc:sldMk cId="1593787595" sldId="2256"/>
            <ac:spMk id="8" creationId="{E9FE7005-9C7D-D308-10CB-BE723486C079}"/>
          </ac:spMkLst>
        </pc:spChg>
        <pc:spChg chg="add del mod">
          <ac:chgData name="Justin E. Freitag" userId="6a347830-6035-4217-897c-217612ff9574" providerId="ADAL" clId="{042BCF76-12CB-4C38-8B44-81E0D7CF4D3A}" dt="2024-05-14T14:10:18.813" v="552" actId="478"/>
          <ac:spMkLst>
            <pc:docMk/>
            <pc:sldMk cId="1593787595" sldId="2256"/>
            <ac:spMk id="15" creationId="{801F35AA-5511-9041-B987-E336A9D3BEFD}"/>
          </ac:spMkLst>
        </pc:spChg>
        <pc:picChg chg="add del mod">
          <ac:chgData name="Justin E. Freitag" userId="6a347830-6035-4217-897c-217612ff9574" providerId="ADAL" clId="{042BCF76-12CB-4C38-8B44-81E0D7CF4D3A}" dt="2024-05-14T14:10:14.642" v="550" actId="478"/>
          <ac:picMkLst>
            <pc:docMk/>
            <pc:sldMk cId="1593787595" sldId="2256"/>
            <ac:picMk id="9" creationId="{B98F7422-8585-F678-4E6D-BA3B030CB941}"/>
          </ac:picMkLst>
        </pc:picChg>
        <pc:picChg chg="add del mod">
          <ac:chgData name="Justin E. Freitag" userId="6a347830-6035-4217-897c-217612ff9574" providerId="ADAL" clId="{042BCF76-12CB-4C38-8B44-81E0D7CF4D3A}" dt="2024-05-14T14:10:13.973" v="549" actId="478"/>
          <ac:picMkLst>
            <pc:docMk/>
            <pc:sldMk cId="1593787595" sldId="2256"/>
            <ac:picMk id="10" creationId="{95F20921-42B4-E868-FE5D-ADC12DA45309}"/>
          </ac:picMkLst>
        </pc:picChg>
        <pc:picChg chg="add del mod">
          <ac:chgData name="Justin E. Freitag" userId="6a347830-6035-4217-897c-217612ff9574" providerId="ADAL" clId="{042BCF76-12CB-4C38-8B44-81E0D7CF4D3A}" dt="2024-05-14T14:10:13.572" v="548" actId="478"/>
          <ac:picMkLst>
            <pc:docMk/>
            <pc:sldMk cId="1593787595" sldId="2256"/>
            <ac:picMk id="11" creationId="{9B776F63-081D-7FCC-38F1-06ADB7BF69D3}"/>
          </ac:picMkLst>
        </pc:picChg>
        <pc:picChg chg="add mod">
          <ac:chgData name="Justin E. Freitag" userId="6a347830-6035-4217-897c-217612ff9574" providerId="ADAL" clId="{042BCF76-12CB-4C38-8B44-81E0D7CF4D3A}" dt="2024-05-14T14:20:39.853" v="574" actId="1076"/>
          <ac:picMkLst>
            <pc:docMk/>
            <pc:sldMk cId="1593787595" sldId="2256"/>
            <ac:picMk id="13" creationId="{39EC1FA1-8A0D-4667-D3B0-101397EBF990}"/>
          </ac:picMkLst>
        </pc:picChg>
        <pc:picChg chg="add del mod">
          <ac:chgData name="Justin E. Freitag" userId="6a347830-6035-4217-897c-217612ff9574" providerId="ADAL" clId="{042BCF76-12CB-4C38-8B44-81E0D7CF4D3A}" dt="2024-05-14T14:17:27.480" v="558" actId="478"/>
          <ac:picMkLst>
            <pc:docMk/>
            <pc:sldMk cId="1593787595" sldId="2256"/>
            <ac:picMk id="16" creationId="{370F77D4-886E-179E-6A02-8DBBADF1BE25}"/>
          </ac:picMkLst>
        </pc:picChg>
        <pc:picChg chg="add mod">
          <ac:chgData name="Justin E. Freitag" userId="6a347830-6035-4217-897c-217612ff9574" providerId="ADAL" clId="{042BCF76-12CB-4C38-8B44-81E0D7CF4D3A}" dt="2024-05-14T14:20:39.853" v="574" actId="1076"/>
          <ac:picMkLst>
            <pc:docMk/>
            <pc:sldMk cId="1593787595" sldId="2256"/>
            <ac:picMk id="18" creationId="{056CEAC4-5142-8F81-3AD7-B30E84DDF75C}"/>
          </ac:picMkLst>
        </pc:picChg>
        <pc:picChg chg="add mod">
          <ac:chgData name="Justin E. Freitag" userId="6a347830-6035-4217-897c-217612ff9574" providerId="ADAL" clId="{042BCF76-12CB-4C38-8B44-81E0D7CF4D3A}" dt="2024-05-14T14:21:45.878" v="579" actId="1076"/>
          <ac:picMkLst>
            <pc:docMk/>
            <pc:sldMk cId="1593787595" sldId="2256"/>
            <ac:picMk id="20" creationId="{84742EBC-A4FD-6008-FD09-CDF061ABED10}"/>
          </ac:picMkLst>
        </pc:picChg>
      </pc:sldChg>
      <pc:sldChg chg="add ord">
        <pc:chgData name="Justin E. Freitag" userId="6a347830-6035-4217-897c-217612ff9574" providerId="ADAL" clId="{042BCF76-12CB-4C38-8B44-81E0D7CF4D3A}" dt="2024-05-14T14:20:57.100" v="576"/>
        <pc:sldMkLst>
          <pc:docMk/>
          <pc:sldMk cId="1124708630" sldId="2257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B589245-636E-234E-BFAD-9607949806CA}" type="datetimeFigureOut">
              <a:rPr lang="en-US"/>
              <a:pPr>
                <a:defRPr/>
              </a:pPr>
              <a:t>5/14/2024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2F3B233-32CA-1B4D-AFEE-D703F5CA5C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2863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29BCED8-DCF3-A94B-99F8-D2FB79A8911E}" type="datetimeFigureOut">
              <a:rPr lang="en-US"/>
              <a:pPr>
                <a:defRPr/>
              </a:pPr>
              <a:t>5/14/2024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6913"/>
            <a:ext cx="6188075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EA82294-BF3E-954A-9E49-35D72A5F00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7418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Geneva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sz="4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32610"/>
            <a:ext cx="11057467" cy="569268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9363" y="6488431"/>
            <a:ext cx="6965878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Freitag | Cleanroom Status &amp; Installation Plan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2352" y="6488431"/>
            <a:ext cx="700617" cy="187325"/>
          </a:xfrm>
        </p:spPr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609600" y="1238250"/>
            <a:ext cx="11057467" cy="484663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B8FB8245-C0E1-4471-BB93-7EA3F3DC96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05984" y="6488431"/>
            <a:ext cx="1098169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05.05.21</a:t>
            </a:r>
          </a:p>
        </p:txBody>
      </p:sp>
    </p:spTree>
    <p:extLst>
      <p:ext uri="{BB962C8B-B14F-4D97-AF65-F5344CB8AC3E}">
        <p14:creationId xmlns:p14="http://schemas.microsoft.com/office/powerpoint/2010/main" val="2879684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09600" y="432610"/>
            <a:ext cx="11057467" cy="548785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Freitag | Cleanroom Status &amp; Installation Plan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399885" y="6488431"/>
            <a:ext cx="700617" cy="187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AA3EDC-84CE-5D44-955B-22A59AD275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6"/>
          </p:nvPr>
        </p:nvSpPr>
        <p:spPr>
          <a:xfrm>
            <a:off x="609600" y="1238250"/>
            <a:ext cx="5331795" cy="484663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7"/>
          </p:nvPr>
        </p:nvSpPr>
        <p:spPr>
          <a:xfrm>
            <a:off x="6335272" y="1238250"/>
            <a:ext cx="5331795" cy="484663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0DAAE906-8AAE-4B53-A6A5-981574B10F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05984" y="6488431"/>
            <a:ext cx="1355023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05.05.21</a:t>
            </a:r>
          </a:p>
        </p:txBody>
      </p:sp>
    </p:spTree>
    <p:extLst>
      <p:ext uri="{BB962C8B-B14F-4D97-AF65-F5344CB8AC3E}">
        <p14:creationId xmlns:p14="http://schemas.microsoft.com/office/powerpoint/2010/main" val="1482063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6" y="5347369"/>
            <a:ext cx="5338140" cy="73751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94745" y="432611"/>
            <a:ext cx="11072356" cy="579507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6244260" y="5347369"/>
            <a:ext cx="5422840" cy="73751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Freitag | Cleanroom Status &amp; Installation Plan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39268-D729-4C4B-81BB-35603E7F3B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idx="19"/>
          </p:nvPr>
        </p:nvSpPr>
        <p:spPr>
          <a:xfrm>
            <a:off x="609600" y="1238250"/>
            <a:ext cx="5331795" cy="3892550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20"/>
          </p:nvPr>
        </p:nvSpPr>
        <p:spPr>
          <a:xfrm>
            <a:off x="6335272" y="1238250"/>
            <a:ext cx="5331795" cy="3892550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lang="en-US" sz="2200" b="0" i="0" kern="1200" dirty="0" smtClean="0">
                <a:solidFill>
                  <a:srgbClr val="63666A"/>
                </a:solidFill>
                <a:latin typeface="Helvetica"/>
                <a:ea typeface="Geneva" charset="0"/>
                <a:cs typeface="Geneva" charset="0"/>
              </a:defRPr>
            </a:lvl1pPr>
            <a:lvl2pPr marL="320040" indent="256032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lang="en-US" sz="2000" b="0" i="0" kern="1200" dirty="0" smtClean="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2pPr>
            <a:lvl3pPr marL="640080" indent="228600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lang="en-US" sz="2000" b="0" i="0" kern="1200" dirty="0" smtClean="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3pPr>
            <a:lvl4pPr marL="914400" indent="228600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lang="en-US" sz="2000" b="0" i="0" kern="1200" dirty="0" smtClean="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4pPr>
            <a:lvl5pPr marL="1143000" indent="192024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lang="en-US" sz="2000" b="0" i="0" kern="1200" dirty="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5pPr>
          </a:lstStyle>
          <a:p>
            <a:pPr marL="256032" lvl="0" indent="-265176" algn="l" defTabSz="457200" rtl="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E57BC82D-A827-42AE-A090-8B827C4B39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05984" y="6488431"/>
            <a:ext cx="1515533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05.05.21</a:t>
            </a:r>
          </a:p>
        </p:txBody>
      </p:sp>
    </p:spTree>
    <p:extLst>
      <p:ext uri="{BB962C8B-B14F-4D97-AF65-F5344CB8AC3E}">
        <p14:creationId xmlns:p14="http://schemas.microsoft.com/office/powerpoint/2010/main" val="1319620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600" y="432610"/>
            <a:ext cx="11057467" cy="646957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609600" y="1238251"/>
            <a:ext cx="11057467" cy="4846639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63666A"/>
                </a:solidFill>
                <a:latin typeface="Helvetica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2821519" y="6488431"/>
            <a:ext cx="7103318" cy="187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Freitag | Cleanroom Status &amp; Installation Plan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492352" y="6488431"/>
            <a:ext cx="700617" cy="187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3080B-B7DD-F94E-BF93-E5AF96AB21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80F84C3-AAAD-42A4-BF3D-6ACE9E350A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05985" y="6488431"/>
            <a:ext cx="1324200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05.05.21</a:t>
            </a:r>
          </a:p>
        </p:txBody>
      </p:sp>
    </p:spTree>
    <p:extLst>
      <p:ext uri="{BB962C8B-B14F-4D97-AF65-F5344CB8AC3E}">
        <p14:creationId xmlns:p14="http://schemas.microsoft.com/office/powerpoint/2010/main" val="2850782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099175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63666A"/>
                </a:solidFill>
                <a:latin typeface="Helvetica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Freitag | Cleanroom Status &amp; Installation Plan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461529" y="6488430"/>
            <a:ext cx="700617" cy="187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F71154-E60D-9942-9C7E-C9963561CB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03F8F6C8-BAAF-4D4A-A3A0-448596DDB2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05984" y="6488431"/>
            <a:ext cx="1515533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05.05.21</a:t>
            </a:r>
          </a:p>
        </p:txBody>
      </p:sp>
    </p:spTree>
    <p:extLst>
      <p:ext uri="{BB962C8B-B14F-4D97-AF65-F5344CB8AC3E}">
        <p14:creationId xmlns:p14="http://schemas.microsoft.com/office/powerpoint/2010/main" val="3458088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/>
          <p:cNvSpPr>
            <a:spLocks noGrp="1"/>
          </p:cNvSpPr>
          <p:nvPr>
            <p:ph type="body" idx="11"/>
          </p:nvPr>
        </p:nvSpPr>
        <p:spPr>
          <a:xfrm>
            <a:off x="609605" y="5175906"/>
            <a:ext cx="4023360" cy="915332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4955118" y="1238250"/>
            <a:ext cx="6711949" cy="485298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63666A"/>
                </a:solidFill>
                <a:latin typeface="Helvetica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z="1200" baseline="0" dirty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 dirty="0"/>
              <a:t>Freitag | Cleanroom Status &amp; Installation Plan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b="1" i="0" baseline="0" smtClean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fld id="{609735B5-E0F8-D44A-A3DE-E2CD0DCDE7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29098"/>
            <a:ext cx="11057467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9"/>
          </p:nvPr>
        </p:nvSpPr>
        <p:spPr>
          <a:xfrm>
            <a:off x="609600" y="1238250"/>
            <a:ext cx="4023365" cy="372268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9C23A2E0-AF67-414B-A4B4-E66525B2D5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05985" y="6488431"/>
            <a:ext cx="1313926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05.05.21</a:t>
            </a:r>
          </a:p>
        </p:txBody>
      </p:sp>
    </p:spTree>
    <p:extLst>
      <p:ext uri="{BB962C8B-B14F-4D97-AF65-F5344CB8AC3E}">
        <p14:creationId xmlns:p14="http://schemas.microsoft.com/office/powerpoint/2010/main" val="1645480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5366" y="1227138"/>
            <a:ext cx="11061700" cy="42418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rgbClr val="63666A"/>
                </a:solidFill>
                <a:latin typeface="Helvetic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1"/>
          </p:nvPr>
        </p:nvSpPr>
        <p:spPr>
          <a:xfrm>
            <a:off x="609605" y="5686118"/>
            <a:ext cx="11057460" cy="439738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 sz="1200" baseline="0" dirty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 dirty="0"/>
              <a:t>Freitag | Cleanroom Status &amp; Installation Plan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sz="1200" b="1" i="0" baseline="0" smtClean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fld id="{D7C6703C-D516-5C41-9D7B-DB72F4B68A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6" y="425569"/>
            <a:ext cx="11057461" cy="603767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1B9DBF6E-42F6-4744-BB00-707B0BEDCB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05984" y="6488431"/>
            <a:ext cx="1515533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05.05.21</a:t>
            </a:r>
          </a:p>
        </p:txBody>
      </p:sp>
    </p:spTree>
    <p:extLst>
      <p:ext uri="{BB962C8B-B14F-4D97-AF65-F5344CB8AC3E}">
        <p14:creationId xmlns:p14="http://schemas.microsoft.com/office/powerpoint/2010/main" val="2412412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>
            <a:cxnSpLocks/>
          </p:cNvCxnSpPr>
          <p:nvPr/>
        </p:nvCxnSpPr>
        <p:spPr>
          <a:xfrm>
            <a:off x="287676" y="6357938"/>
            <a:ext cx="11667705" cy="0"/>
          </a:xfrm>
          <a:prstGeom prst="line">
            <a:avLst/>
          </a:prstGeom>
          <a:ln>
            <a:solidFill>
              <a:srgbClr val="004C9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05985" y="6488431"/>
            <a:ext cx="1313926" cy="200023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05.05.21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21518" y="6488432"/>
            <a:ext cx="7329349" cy="187324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dirty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Freitag | Cleanroom Status &amp; Installation Plan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3679" y="6488431"/>
            <a:ext cx="700617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0C39C72E-2A13-EB4D-AD45-6D4E6ACAED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1F0F08D-1383-4141-915C-29DECEA73C87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310285" y="6425229"/>
            <a:ext cx="1518036" cy="31372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0" r:id="rId2"/>
    <p:sldLayoutId id="2147483681" r:id="rId3"/>
    <p:sldLayoutId id="2147483682" r:id="rId4"/>
    <p:sldLayoutId id="2147483683" r:id="rId5"/>
    <p:sldLayoutId id="2147483685" r:id="rId6"/>
    <p:sldLayoutId id="2147483686" r:id="rId7"/>
  </p:sldLayoutIdLst>
  <p:hf hdr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FD1/FD2 engineering update – 5/14/2024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9C72E-2A13-EB4D-AD45-6D4E6ACAED8D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77724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Calibri" panose="020F0502020204030204" pitchFamily="34" charset="0"/>
              </a:rPr>
              <a:t> 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</a:rPr>
              <a:t>Working on getting updated information for the </a:t>
            </a:r>
            <a:r>
              <a:rPr lang="en-US" sz="1800" dirty="0" err="1">
                <a:effectLst/>
                <a:latin typeface="Calibri" panose="020F0502020204030204" pitchFamily="34" charset="0"/>
              </a:rPr>
              <a:t>cryo</a:t>
            </a:r>
            <a:r>
              <a:rPr lang="en-US" sz="1800" dirty="0">
                <a:effectLst/>
                <a:latin typeface="Calibri" panose="020F0502020204030204" pitchFamily="34" charset="0"/>
              </a:rPr>
              <a:t> relief valve and system from </a:t>
            </a:r>
            <a:r>
              <a:rPr lang="en-US" sz="1800" dirty="0" err="1">
                <a:effectLst/>
                <a:latin typeface="Calibri" panose="020F0502020204030204" pitchFamily="34" charset="0"/>
              </a:rPr>
              <a:t>cryo</a:t>
            </a:r>
            <a:r>
              <a:rPr lang="en-US" sz="1800" dirty="0">
                <a:effectLst/>
                <a:latin typeface="Calibri" panose="020F0502020204030204" pitchFamily="34" charset="0"/>
              </a:rPr>
              <a:t> team</a:t>
            </a:r>
          </a:p>
          <a:p>
            <a:pPr marL="64008" lvl="1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 panose="020F0502020204030204" pitchFamily="34" charset="0"/>
              </a:rPr>
              <a:t>Meeting scheduled for Friday (5/17)</a:t>
            </a:r>
          </a:p>
          <a:p>
            <a:pPr marL="0" marR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effectLst/>
              <a:latin typeface="Calibri" panose="020F0502020204030204" pitchFamily="34" charset="0"/>
            </a:endParaRPr>
          </a:p>
          <a:p>
            <a:pPr marL="0" marR="0" rtl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</a:rPr>
              <a:t>Working on air handling underground procurement documents</a:t>
            </a:r>
          </a:p>
          <a:p>
            <a:pPr marL="406908" lvl="1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Calibri" panose="020F0502020204030204" pitchFamily="34" charset="0"/>
              </a:rPr>
              <a:t>Currently in review</a:t>
            </a:r>
          </a:p>
          <a:p>
            <a:pPr marL="406908" lvl="1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Calibri" panose="020F0502020204030204" pitchFamily="34" charset="0"/>
              </a:rPr>
              <a:t>Need additional details on the air flow requirements and sequencing </a:t>
            </a:r>
          </a:p>
          <a:p>
            <a:pPr marL="0" marR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effectLst/>
              <a:latin typeface="Calibri" panose="020F0502020204030204" pitchFamily="34" charset="0"/>
            </a:endParaRPr>
          </a:p>
          <a:p>
            <a:pPr marL="0" marR="0" rtl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</a:rPr>
              <a:t>Received roof/decking updated model (5/13).  Working on updating the south cavern stairs rotated layout and will finalize with the side access ladders as well by end of week.</a:t>
            </a:r>
            <a:endParaRPr lang="en-US" sz="1600" dirty="0">
              <a:effectLst/>
              <a:latin typeface="Calibri" panose="020F0502020204030204" pitchFamily="34" charset="0"/>
            </a:endParaRPr>
          </a:p>
          <a:p>
            <a:pPr marL="77724" marR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effectLst/>
              <a:latin typeface="Calibri" panose="020F0502020204030204" pitchFamily="34" charset="0"/>
            </a:endParaRPr>
          </a:p>
          <a:p>
            <a:pPr marL="0" marR="0" rtl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</a:rPr>
              <a:t>Underground BSI coordination beginning zone 2 (South cavern)</a:t>
            </a:r>
          </a:p>
          <a:p>
            <a:pPr marL="64008" lvl="1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 panose="020F0502020204030204" pitchFamily="34" charset="0"/>
              </a:rPr>
              <a:t>Major interference checks will be East/West drift entrances and bridge crane</a:t>
            </a:r>
            <a:endParaRPr lang="en-US" sz="1600" dirty="0">
              <a:effectLst/>
              <a:latin typeface="Calibri" panose="020F050202020403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05.14.2024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Freitag	FD1/FD2 engineering</a:t>
            </a:r>
          </a:p>
        </p:txBody>
      </p:sp>
    </p:spTree>
    <p:extLst>
      <p:ext uri="{BB962C8B-B14F-4D97-AF65-F5344CB8AC3E}">
        <p14:creationId xmlns:p14="http://schemas.microsoft.com/office/powerpoint/2010/main" val="677135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FD1/FD2 engineering update – 5/14/2024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9C72E-2A13-EB4D-AD45-6D4E6ACAED8D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05.14.2024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Freitag	FD1/FD2 engineering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98F7422-8585-F678-4E6D-BA3B030CB9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4632" y="0"/>
            <a:ext cx="4257368" cy="3583447"/>
          </a:xfrm>
          <a:prstGeom prst="rect">
            <a:avLst/>
          </a:prstGeom>
        </p:spPr>
      </p:pic>
      <p:pic>
        <p:nvPicPr>
          <p:cNvPr id="10" name="Content Placeholder 7">
            <a:extLst>
              <a:ext uri="{FF2B5EF4-FFF2-40B4-BE49-F238E27FC236}">
                <a16:creationId xmlns:a16="http://schemas.microsoft.com/office/drawing/2014/main" id="{95F20921-42B4-E868-FE5D-ADC12DA453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125" y="3221446"/>
            <a:ext cx="3335988" cy="302408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 descr="A diagram of a metal object&#10;&#10;Description automatically generated with medium confidence">
            <a:extLst>
              <a:ext uri="{FF2B5EF4-FFF2-40B4-BE49-F238E27FC236}">
                <a16:creationId xmlns:a16="http://schemas.microsoft.com/office/drawing/2014/main" id="{9B776F63-081D-7FCC-38F1-06ADB7BF69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511" y="3393812"/>
            <a:ext cx="4027346" cy="285172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Content Placeholder 5"/>
          <p:cNvSpPr>
            <a:spLocks noGrp="1"/>
          </p:cNvSpPr>
          <p:nvPr>
            <p:ph idx="13"/>
          </p:nvPr>
        </p:nvSpPr>
        <p:spPr>
          <a:xfrm>
            <a:off x="609601" y="1238250"/>
            <a:ext cx="6943126" cy="1746824"/>
          </a:xfrm>
        </p:spPr>
        <p:txBody>
          <a:bodyPr/>
          <a:lstStyle/>
          <a:p>
            <a:pPr marL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latin typeface="Calibri" panose="020F0502020204030204" pitchFamily="34" charset="0"/>
              </a:rPr>
              <a:t>Updating boundary conditions for coldbox with cryostat lateral bracing</a:t>
            </a:r>
            <a:endParaRPr lang="en-US" sz="1800" dirty="0">
              <a:effectLst/>
              <a:latin typeface="Calibri" panose="020F050202020403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9EC1FA1-8A0D-4667-D3B0-101397EBF9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08381" y="3613994"/>
            <a:ext cx="4398952" cy="2687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7086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FD1/FD2 engineering update – 5/14/2024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9C72E-2A13-EB4D-AD45-6D4E6ACAED8D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05.14.2024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Freitag	FD1/FD2 engineering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3"/>
          </p:nvPr>
        </p:nvSpPr>
        <p:spPr>
          <a:xfrm>
            <a:off x="609601" y="1238250"/>
            <a:ext cx="6943126" cy="1746824"/>
          </a:xfrm>
        </p:spPr>
        <p:txBody>
          <a:bodyPr/>
          <a:lstStyle/>
          <a:p>
            <a:pPr marL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latin typeface="Calibri" panose="020F0502020204030204" pitchFamily="34" charset="0"/>
              </a:rPr>
              <a:t>Updating boundary conditions for coldbox with cryostat lateral bracing</a:t>
            </a:r>
            <a:endParaRPr lang="en-US" sz="1800" dirty="0">
              <a:effectLst/>
              <a:latin typeface="Calibri" panose="020F050202020403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9EC1FA1-8A0D-4667-D3B0-101397EBF9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2245" y="1573471"/>
            <a:ext cx="3881971" cy="237196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56CEAC4-5142-8F81-3AD7-B30E84DDF7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2244" y="3945440"/>
            <a:ext cx="3881971" cy="237196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4742EBC-A4FD-6008-FD09-CDF061ABED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4407" y="2884359"/>
            <a:ext cx="5141928" cy="3141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787595"/>
      </p:ext>
    </p:extLst>
  </p:cSld>
  <p:clrMapOvr>
    <a:masterClrMapping/>
  </p:clrMapOvr>
</p:sld>
</file>

<file path=ppt/theme/theme1.xml><?xml version="1.0" encoding="utf-8"?>
<a:theme xmlns:a="http://schemas.openxmlformats.org/drawingml/2006/main" name="LBNF Content-Footer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LBNF_DUNE-Presentation-Template" id="{074E21A4-07B4-4465-AA2F-E905FEC3D32C}" vid="{6992FA95-C56C-4944-8F0E-25F172A957E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915A450417094B8A5E0E01163EE2BB" ma:contentTypeVersion="13" ma:contentTypeDescription="Create a new document." ma:contentTypeScope="" ma:versionID="b3e71400386055ed4c07f9e4dfee5234">
  <xsd:schema xmlns:xsd="http://www.w3.org/2001/XMLSchema" xmlns:xs="http://www.w3.org/2001/XMLSchema" xmlns:p="http://schemas.microsoft.com/office/2006/metadata/properties" xmlns:ns1="http://schemas.microsoft.com/sharepoint/v3" xmlns:ns3="5b8298af-11ac-45b9-99af-702e20691bdf" xmlns:ns4="75f92a3c-3ff2-4a71-aafe-ee0441896f94" targetNamespace="http://schemas.microsoft.com/office/2006/metadata/properties" ma:root="true" ma:fieldsID="9e11bf6a908be910f3e0041d029680e6" ns1:_="" ns3:_="" ns4:_="">
    <xsd:import namespace="http://schemas.microsoft.com/sharepoint/v3"/>
    <xsd:import namespace="5b8298af-11ac-45b9-99af-702e20691bdf"/>
    <xsd:import namespace="75f92a3c-3ff2-4a71-aafe-ee0441896f94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  <xsd:element ref="ns4:MediaServiceLocation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9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0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8298af-11ac-45b9-99af-702e20691b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f92a3c-3ff2-4a71-aafe-ee0441896f9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2702C6EF-688F-443B-860C-D7D0891D518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5b8298af-11ac-45b9-99af-702e20691bdf"/>
    <ds:schemaRef ds:uri="75f92a3c-3ff2-4a71-aafe-ee0441896f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65A8348-B893-480E-B73E-F68EF072447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21AB8FB-521F-436B-8DB8-AF19661E6E7B}">
  <ds:schemaRefs>
    <ds:schemaRef ds:uri="http://schemas.microsoft.com/sharepoint/v3"/>
    <ds:schemaRef ds:uri="http://purl.org/dc/terms/"/>
    <ds:schemaRef ds:uri="http://schemas.microsoft.com/office/2006/documentManagement/types"/>
    <ds:schemaRef ds:uri="5b8298af-11ac-45b9-99af-702e20691bdf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75f92a3c-3ff2-4a71-aafe-ee0441896f94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LBNF_DUNE-Presentation-Template</Template>
  <TotalTime>84</TotalTime>
  <Words>162</Words>
  <Application>Microsoft Office PowerPoint</Application>
  <PresentationFormat>Widescreen</PresentationFormat>
  <Paragraphs>26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Helvetica</vt:lpstr>
      <vt:lpstr>Lucida Grande</vt:lpstr>
      <vt:lpstr>LBNF Content-Footer Theme</vt:lpstr>
      <vt:lpstr>FD1/FD2 engineering update – 5/14/2024</vt:lpstr>
      <vt:lpstr>FD1/FD2 engineering update – 5/14/2024</vt:lpstr>
      <vt:lpstr>FD1/FD2 engineering update – 5/14/2024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FD1/FD2 engineering update – 5/7/2024</dc:title>
  <dc:creator>Justin E. Freitag</dc:creator>
  <cp:lastModifiedBy>Justin E. Freitag</cp:lastModifiedBy>
  <cp:revision>1</cp:revision>
  <cp:lastPrinted>2015-05-22T11:54:13Z</cp:lastPrinted>
  <dcterms:created xsi:type="dcterms:W3CDTF">2024-05-07T13:51:08Z</dcterms:created>
  <dcterms:modified xsi:type="dcterms:W3CDTF">2024-05-14T14:21:48Z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0x010100FC915A450417094B8A5E0E01163EE2BB</vt:lpwstr>
  </property>
</Properties>
</file>