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9" r:id="rId2"/>
    <p:sldId id="268" r:id="rId3"/>
    <p:sldId id="304" r:id="rId4"/>
    <p:sldId id="306" r:id="rId5"/>
    <p:sldId id="307" r:id="rId6"/>
    <p:sldId id="351" r:id="rId7"/>
    <p:sldId id="309" r:id="rId8"/>
    <p:sldId id="310" r:id="rId9"/>
    <p:sldId id="311" r:id="rId10"/>
    <p:sldId id="348" r:id="rId11"/>
    <p:sldId id="308" r:id="rId12"/>
    <p:sldId id="312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52" r:id="rId21"/>
    <p:sldId id="353" r:id="rId22"/>
    <p:sldId id="321" r:id="rId23"/>
    <p:sldId id="313" r:id="rId24"/>
    <p:sldId id="323" r:id="rId25"/>
    <p:sldId id="324" r:id="rId26"/>
    <p:sldId id="326" r:id="rId27"/>
    <p:sldId id="325" r:id="rId28"/>
    <p:sldId id="327" r:id="rId29"/>
    <p:sldId id="322" r:id="rId30"/>
    <p:sldId id="329" r:id="rId31"/>
    <p:sldId id="330" r:id="rId32"/>
    <p:sldId id="332" r:id="rId33"/>
    <p:sldId id="331" r:id="rId34"/>
    <p:sldId id="328" r:id="rId35"/>
    <p:sldId id="333" r:id="rId36"/>
    <p:sldId id="334" r:id="rId37"/>
    <p:sldId id="335" r:id="rId38"/>
    <p:sldId id="347" r:id="rId39"/>
    <p:sldId id="336" r:id="rId40"/>
    <p:sldId id="339" r:id="rId41"/>
    <p:sldId id="349" r:id="rId42"/>
    <p:sldId id="337" r:id="rId43"/>
    <p:sldId id="340" r:id="rId44"/>
    <p:sldId id="350" r:id="rId45"/>
    <p:sldId id="338" r:id="rId46"/>
    <p:sldId id="341" r:id="rId47"/>
    <p:sldId id="342" r:id="rId48"/>
    <p:sldId id="343" r:id="rId49"/>
    <p:sldId id="344" r:id="rId50"/>
    <p:sldId id="346" r:id="rId51"/>
    <p:sldId id="34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52"/>
    <p:restoredTop sz="94686"/>
  </p:normalViewPr>
  <p:slideViewPr>
    <p:cSldViewPr snapToObjects="1">
      <p:cViewPr varScale="1">
        <p:scale>
          <a:sx n="107" d="100"/>
          <a:sy n="107" d="100"/>
        </p:scale>
        <p:origin x="168" y="400"/>
      </p:cViewPr>
      <p:guideLst>
        <p:guide orient="horz" pos="43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7/27/24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7/27/24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C2054-29F7-9E4C-AC6C-8FAA5E008D01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7854DF-DC71-D394-7AD4-7458B58B2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8" name="Picture 7" descr="A close-up of a diagram&#10;&#10;Description automatically generated">
            <a:extLst>
              <a:ext uri="{FF2B5EF4-FFF2-40B4-BE49-F238E27FC236}">
                <a16:creationId xmlns:a16="http://schemas.microsoft.com/office/drawing/2014/main" id="{1B181923-C264-7C8D-3C6A-35C52B57C4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13" name="Picture 12" descr="A logo with a globe and text&#10;&#10;Description automatically generated">
            <a:extLst>
              <a:ext uri="{FF2B5EF4-FFF2-40B4-BE49-F238E27FC236}">
                <a16:creationId xmlns:a16="http://schemas.microsoft.com/office/drawing/2014/main" id="{08E45C35-722D-564D-91BB-22B44C3B91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6612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71D1E6-1C3B-CC4B-A92F-2A4CC28B8CFA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3284A-B410-B1C5-207A-1965E688E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6" name="Picture 5" descr="A close-up of a diagram&#10;&#10;Description automatically generated">
            <a:extLst>
              <a:ext uri="{FF2B5EF4-FFF2-40B4-BE49-F238E27FC236}">
                <a16:creationId xmlns:a16="http://schemas.microsoft.com/office/drawing/2014/main" id="{33CDD1BC-EACD-68C0-13BE-BA05E94883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11" name="Picture 10" descr="A logo with a globe and text&#10;&#10;Description automatically generated">
            <a:extLst>
              <a:ext uri="{FF2B5EF4-FFF2-40B4-BE49-F238E27FC236}">
                <a16:creationId xmlns:a16="http://schemas.microsoft.com/office/drawing/2014/main" id="{3551B2AC-4C46-DF31-B9D4-BC759E9B31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B729A0A-7E51-0549-B19C-0D4804A4AE81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4F321-34DF-67ED-C70F-574E2C812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6" name="Picture 5" descr="A close-up of a diagram&#10;&#10;Description automatically generated">
            <a:extLst>
              <a:ext uri="{FF2B5EF4-FFF2-40B4-BE49-F238E27FC236}">
                <a16:creationId xmlns:a16="http://schemas.microsoft.com/office/drawing/2014/main" id="{FC89E5BE-903C-98B4-C8B4-2119A47C7B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9" name="Picture 8" descr="A logo with a globe and text&#10;&#10;Description automatically generated">
            <a:extLst>
              <a:ext uri="{FF2B5EF4-FFF2-40B4-BE49-F238E27FC236}">
                <a16:creationId xmlns:a16="http://schemas.microsoft.com/office/drawing/2014/main" id="{1C82D5E0-5D42-05D8-B42D-4354A35F4B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45DFCA-E011-5D4A-8EB7-4B2169973743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685DC-8F91-6BA5-E2B5-B59EC3578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6" name="Picture 5" descr="A close-up of a diagram&#10;&#10;Description automatically generated">
            <a:extLst>
              <a:ext uri="{FF2B5EF4-FFF2-40B4-BE49-F238E27FC236}">
                <a16:creationId xmlns:a16="http://schemas.microsoft.com/office/drawing/2014/main" id="{BFB9FABA-B769-C94E-ED16-69AB9E9BEE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11" name="Picture 10" descr="A logo with a globe and text&#10;&#10;Description automatically generated">
            <a:extLst>
              <a:ext uri="{FF2B5EF4-FFF2-40B4-BE49-F238E27FC236}">
                <a16:creationId xmlns:a16="http://schemas.microsoft.com/office/drawing/2014/main" id="{D30758C8-0D3B-8AAD-A228-257818B868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2434048-537D-1E44-8E42-0D5F9ECE4880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521414-5524-F2D2-D9AD-4698C7B1D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9" name="Picture 8" descr="A close-up of a diagram&#10;&#10;Description automatically generated">
            <a:extLst>
              <a:ext uri="{FF2B5EF4-FFF2-40B4-BE49-F238E27FC236}">
                <a16:creationId xmlns:a16="http://schemas.microsoft.com/office/drawing/2014/main" id="{13AC87DA-0660-5B26-6EE6-A3C29198E1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13" name="Picture 12" descr="A logo with a globe and text&#10;&#10;Description automatically generated">
            <a:extLst>
              <a:ext uri="{FF2B5EF4-FFF2-40B4-BE49-F238E27FC236}">
                <a16:creationId xmlns:a16="http://schemas.microsoft.com/office/drawing/2014/main" id="{F49CD931-1294-21C8-0CF0-82A3E940AB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29902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262" y="2429902"/>
            <a:ext cx="36734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6EB2CEE-51F8-4B45-8548-33F50623DD37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EA257-28DA-3C7A-9151-0A95025BD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8" name="Picture 7" descr="A close-up of a diagram&#10;&#10;Description automatically generated">
            <a:extLst>
              <a:ext uri="{FF2B5EF4-FFF2-40B4-BE49-F238E27FC236}">
                <a16:creationId xmlns:a16="http://schemas.microsoft.com/office/drawing/2014/main" id="{A1059484-41AE-18C9-50F2-9DD68CF618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15" name="Picture 14" descr="A logo with a globe and text&#10;&#10;Description automatically generated">
            <a:extLst>
              <a:ext uri="{FF2B5EF4-FFF2-40B4-BE49-F238E27FC236}">
                <a16:creationId xmlns:a16="http://schemas.microsoft.com/office/drawing/2014/main" id="{95A38188-6B26-6658-269F-6CFE4D1351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CF3C564-8253-1744-BCAA-6A77187D6BCC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2EF24-BF5A-21E5-2B07-98A411CDE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5" name="Picture 4" descr="A close-up of a diagram&#10;&#10;Description automatically generated">
            <a:extLst>
              <a:ext uri="{FF2B5EF4-FFF2-40B4-BE49-F238E27FC236}">
                <a16:creationId xmlns:a16="http://schemas.microsoft.com/office/drawing/2014/main" id="{00EFFD80-C7BB-C2E4-903D-493641D36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8" name="Picture 7" descr="A logo with a globe and text&#10;&#10;Description automatically generated">
            <a:extLst>
              <a:ext uri="{FF2B5EF4-FFF2-40B4-BE49-F238E27FC236}">
                <a16:creationId xmlns:a16="http://schemas.microsoft.com/office/drawing/2014/main" id="{0B29A729-83FE-146A-76FF-56DCA9E826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C6B1DEB-D289-1841-8429-1BFA1838E984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289775-A9FA-916E-70EB-C9F35CEA0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8" name="Picture 7" descr="A close-up of a diagram&#10;&#10;Description automatically generated">
            <a:extLst>
              <a:ext uri="{FF2B5EF4-FFF2-40B4-BE49-F238E27FC236}">
                <a16:creationId xmlns:a16="http://schemas.microsoft.com/office/drawing/2014/main" id="{36165180-0B6B-97C3-DBCB-B54FC016F3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12" name="Picture 11" descr="A logo with a globe and text&#10;&#10;Description automatically generated">
            <a:extLst>
              <a:ext uri="{FF2B5EF4-FFF2-40B4-BE49-F238E27FC236}">
                <a16:creationId xmlns:a16="http://schemas.microsoft.com/office/drawing/2014/main" id="{25C04561-C6FE-24BC-57BD-6527AE4D4A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BD330DB-DC2E-B644-930F-A2333E425858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3F5CD-A84C-197C-38BB-C8EB41673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8" name="Picture 7" descr="A close-up of a diagram&#10;&#10;Description automatically generated">
            <a:extLst>
              <a:ext uri="{FF2B5EF4-FFF2-40B4-BE49-F238E27FC236}">
                <a16:creationId xmlns:a16="http://schemas.microsoft.com/office/drawing/2014/main" id="{6A12DF84-6BE3-78E2-AEE2-BC82335A9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12" name="Picture 11" descr="A logo with a globe and text&#10;&#10;Description automatically generated">
            <a:extLst>
              <a:ext uri="{FF2B5EF4-FFF2-40B4-BE49-F238E27FC236}">
                <a16:creationId xmlns:a16="http://schemas.microsoft.com/office/drawing/2014/main" id="{BAC047C0-1ABD-4E1B-8475-CFFEEDBBF0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21B4-B46C-D842-9157-88324908909A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277BB-735F-4543-63AC-C91CEC62B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5" name="Picture 4" descr="A close-up of a diagram&#10;&#10;Description automatically generated">
            <a:extLst>
              <a:ext uri="{FF2B5EF4-FFF2-40B4-BE49-F238E27FC236}">
                <a16:creationId xmlns:a16="http://schemas.microsoft.com/office/drawing/2014/main" id="{44FE02D2-8639-68B9-1C63-C632F12033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10" name="Picture 9" descr="A logo with a globe and text&#10;&#10;Description automatically generated">
            <a:extLst>
              <a:ext uri="{FF2B5EF4-FFF2-40B4-BE49-F238E27FC236}">
                <a16:creationId xmlns:a16="http://schemas.microsoft.com/office/drawing/2014/main" id="{FD21FCF6-4339-6252-5F07-C5E6EC3E2C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5B641-96B2-704E-8014-5E9665173104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Herndon | Experimental Measurement of the SM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0B5623-47D0-8469-DF49-2D7E44639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12" name="Picture 11" descr="A close-up of a diagram&#10;&#10;Description automatically generated">
            <a:extLst>
              <a:ext uri="{FF2B5EF4-FFF2-40B4-BE49-F238E27FC236}">
                <a16:creationId xmlns:a16="http://schemas.microsoft.com/office/drawing/2014/main" id="{3C303684-E734-E0C5-F15E-877EA2B20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14" name="Picture 13" descr="A logo with a globe and text&#10;&#10;Description automatically generated">
            <a:extLst>
              <a:ext uri="{FF2B5EF4-FFF2-40B4-BE49-F238E27FC236}">
                <a16:creationId xmlns:a16="http://schemas.microsoft.com/office/drawing/2014/main" id="{4157018A-DAE4-9F97-62CC-8C16E66F51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AFBA0-1A2C-CE46-8079-EFC630315882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83387-6716-6159-FBDA-61AC06235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4" name="Picture 3" descr="A close-up of a diagram&#10;&#10;Description automatically generated">
            <a:extLst>
              <a:ext uri="{FF2B5EF4-FFF2-40B4-BE49-F238E27FC236}">
                <a16:creationId xmlns:a16="http://schemas.microsoft.com/office/drawing/2014/main" id="{9A40E004-E139-FEF3-99AC-91764B1972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9" name="Picture 8" descr="A logo with a globe and text&#10;&#10;Description automatically generated">
            <a:extLst>
              <a:ext uri="{FF2B5EF4-FFF2-40B4-BE49-F238E27FC236}">
                <a16:creationId xmlns:a16="http://schemas.microsoft.com/office/drawing/2014/main" id="{469F8436-FC12-6FB3-3E44-CFCE42A46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0D415-AC51-8745-85CE-51871F8EE6D9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53A64F-ADC4-D766-8EE8-593DECBDE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5457CBDC-C0E5-F507-A371-D4C76E6A2B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8" name="Picture 7" descr="A logo with a globe and text&#10;&#10;Description automatically generated">
            <a:extLst>
              <a:ext uri="{FF2B5EF4-FFF2-40B4-BE49-F238E27FC236}">
                <a16:creationId xmlns:a16="http://schemas.microsoft.com/office/drawing/2014/main" id="{46895D15-DA2C-FFA7-3101-7F622F75AA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1F7A1-743D-1649-81B8-B9BF9AF75493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9E8E9-3C73-3745-941D-102FAF02E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F452FE-C912-A754-8791-FA6CC061D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5A25269E-D7B8-048A-1641-14E02D5FA7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sp>
        <p:nvSpPr>
          <p:cNvPr id="6" name="Footer Placeholder 11">
            <a:extLst>
              <a:ext uri="{FF2B5EF4-FFF2-40B4-BE49-F238E27FC236}">
                <a16:creationId xmlns:a16="http://schemas.microsoft.com/office/drawing/2014/main" id="{F107E4BC-156E-8AF0-E61D-3F860EC00649}"/>
              </a:ext>
            </a:extLst>
          </p:cNvPr>
          <p:cNvSpPr txBox="1">
            <a:spLocks/>
          </p:cNvSpPr>
          <p:nvPr userDrawn="1"/>
        </p:nvSpPr>
        <p:spPr>
          <a:xfrm>
            <a:off x="4259263" y="6378349"/>
            <a:ext cx="42850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Herndon | Experimental Measurement of the SM</a:t>
            </a:r>
            <a:endParaRPr lang="en-US" dirty="0"/>
          </a:p>
        </p:txBody>
      </p:sp>
      <p:pic>
        <p:nvPicPr>
          <p:cNvPr id="8" name="Picture 7" descr="A logo with a globe and text&#10;&#10;Description automatically generated">
            <a:extLst>
              <a:ext uri="{FF2B5EF4-FFF2-40B4-BE49-F238E27FC236}">
                <a16:creationId xmlns:a16="http://schemas.microsoft.com/office/drawing/2014/main" id="{081BD121-B707-C2E8-DAF4-40102209A8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1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FECF-2D86-BC4B-B482-96337FDF0BE8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77A30B-BF7D-5A39-9C28-3AA6138B1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4" name="Picture 3" descr="A close-up of a diagram&#10;&#10;Description automatically generated">
            <a:extLst>
              <a:ext uri="{FF2B5EF4-FFF2-40B4-BE49-F238E27FC236}">
                <a16:creationId xmlns:a16="http://schemas.microsoft.com/office/drawing/2014/main" id="{B0CF9A5B-D611-103E-7B8B-53B12AAB2D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6" name="Picture 5" descr="A logo with a globe and text&#10;&#10;Description automatically generated">
            <a:extLst>
              <a:ext uri="{FF2B5EF4-FFF2-40B4-BE49-F238E27FC236}">
                <a16:creationId xmlns:a16="http://schemas.microsoft.com/office/drawing/2014/main" id="{9CE2A21F-5FE7-4293-2FE3-F0BA6CF75F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4DC0-EA78-E844-B2EB-A2342B3F4A65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21662-B4FA-FA21-2D18-8BDD7A619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963D2EE9-D4AF-CF99-47DF-7693C169E8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6" name="Picture 5" descr="A logo with a globe and text&#10;&#10;Description automatically generated">
            <a:extLst>
              <a:ext uri="{FF2B5EF4-FFF2-40B4-BE49-F238E27FC236}">
                <a16:creationId xmlns:a16="http://schemas.microsoft.com/office/drawing/2014/main" id="{27AFE798-4EE6-D7AA-1574-EE52396217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FECB8E-9DCC-0A4F-9AB4-2550628129E0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Herndon | Experimental Measurement of the SM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216A90-4163-A28B-62B5-3D2F7A4992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7" name="Picture 6" descr="A close-up of a diagram&#10;&#10;Description automatically generated">
            <a:extLst>
              <a:ext uri="{FF2B5EF4-FFF2-40B4-BE49-F238E27FC236}">
                <a16:creationId xmlns:a16="http://schemas.microsoft.com/office/drawing/2014/main" id="{9A3EE630-0D92-E48F-0FE2-42BD5ED769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9" name="Picture 8" descr="A logo with a globe and text&#10;&#10;Description automatically generated">
            <a:extLst>
              <a:ext uri="{FF2B5EF4-FFF2-40B4-BE49-F238E27FC236}">
                <a16:creationId xmlns:a16="http://schemas.microsoft.com/office/drawing/2014/main" id="{6E722093-FB23-373D-7386-8F464C38E2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45605"/>
            <a:ext cx="12192000" cy="633930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64800"/>
            <a:ext cx="4116387" cy="635849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F6C9-8C1E-8345-848C-1E2AB95AD205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87B3A7-9FB0-3A0D-FBCC-98C09021B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4" name="Picture 3" descr="A close-up of a diagram&#10;&#10;Description automatically generated">
            <a:extLst>
              <a:ext uri="{FF2B5EF4-FFF2-40B4-BE49-F238E27FC236}">
                <a16:creationId xmlns:a16="http://schemas.microsoft.com/office/drawing/2014/main" id="{E3E29977-1B1D-E8EE-BE2D-2D060AFB83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6" name="Picture 5" descr="A logo with a globe and text&#10;&#10;Description automatically generated">
            <a:extLst>
              <a:ext uri="{FF2B5EF4-FFF2-40B4-BE49-F238E27FC236}">
                <a16:creationId xmlns:a16="http://schemas.microsoft.com/office/drawing/2014/main" id="{F0B27736-9F00-B958-530D-4CF2C0A495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646F-3F76-B644-BE95-1AF453E9AE10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D12B5-E175-3A56-9328-C43676F8A7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8446"/>
            <a:ext cx="1905000" cy="559554"/>
          </a:xfrm>
          <a:prstGeom prst="rect">
            <a:avLst/>
          </a:prstGeom>
        </p:spPr>
      </p:pic>
      <p:pic>
        <p:nvPicPr>
          <p:cNvPr id="6" name="Picture 5" descr="A close-up of a diagram&#10;&#10;Description automatically generated">
            <a:extLst>
              <a:ext uri="{FF2B5EF4-FFF2-40B4-BE49-F238E27FC236}">
                <a16:creationId xmlns:a16="http://schemas.microsoft.com/office/drawing/2014/main" id="{1F6CB505-F147-F41A-2D30-5B06CF0D39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167" y="6345238"/>
            <a:ext cx="463847" cy="436562"/>
          </a:xfrm>
          <a:prstGeom prst="rect">
            <a:avLst/>
          </a:prstGeom>
        </p:spPr>
      </p:pic>
      <p:pic>
        <p:nvPicPr>
          <p:cNvPr id="11" name="Picture 10" descr="A logo with a globe and text&#10;&#10;Description automatically generated">
            <a:extLst>
              <a:ext uri="{FF2B5EF4-FFF2-40B4-BE49-F238E27FC236}">
                <a16:creationId xmlns:a16="http://schemas.microsoft.com/office/drawing/2014/main" id="{DF68D3B2-FF7D-7F1D-3F24-6FE83C0ABC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1063" y="6288533"/>
            <a:ext cx="1024137" cy="5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0336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F96C4F8-0BA5-5446-A86C-82CD4BD8448C}" type="datetime1">
              <a:rPr lang="en-US" smtClean="0"/>
              <a:t>7/27/24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78349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3" y="6378349"/>
            <a:ext cx="42850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/>
              <a:t>Herndon | Experimental Measurement of the SM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78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8661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8661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arxiv.org/abs/2111.10431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6.12465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emf"/><Relationship Id="rId4" Type="http://schemas.openxmlformats.org/officeDocument/2006/relationships/hyperlink" Target="https://arxiv.org/abs/2112.1126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8661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arxiv.org/abs/2312.1666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8661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4.05252" TargetMode="Externa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8661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hyperlink" Target="https://dyturbo.hepforge.org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68001" TargetMode="External"/><Relationship Id="rId2" Type="http://schemas.openxmlformats.org/officeDocument/2006/relationships/hyperlink" Target="https://arxiv.org/abs/2403.12902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rxiv.org/abs/2405.18661" TargetMode="External"/><Relationship Id="rId5" Type="http://schemas.openxmlformats.org/officeDocument/2006/relationships/hyperlink" Target="https://cds.cern.ch/record/2868090" TargetMode="External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rxiv.org/abs/2405.18661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arxiv.org/abs/2212.0937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arxiv.org/abs/2405.1866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8661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arxiv.org/abs/2403.15085" TargetMode="External"/><Relationship Id="rId4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ndico.cern.ch/event/1403080/" TargetMode="External"/><Relationship Id="rId5" Type="http://schemas.openxmlformats.org/officeDocument/2006/relationships/hyperlink" Target="https://cds.cern.ch/record/2893842" TargetMode="External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8661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8661" TargetMode="External"/><Relationship Id="rId2" Type="http://schemas.openxmlformats.org/officeDocument/2006/relationships/hyperlink" Target="https://arxiv.org/abs/2404.06829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8661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atlas.web.cern.ch/Atlas/GROUPS/PHYSICS/PUBNOTES/ATL-PHYS-PUB-2024-011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nowy field with a building in the background&#10;&#10;Description automatically generated">
            <a:extLst>
              <a:ext uri="{FF2B5EF4-FFF2-40B4-BE49-F238E27FC236}">
                <a16:creationId xmlns:a16="http://schemas.microsoft.com/office/drawing/2014/main" id="{1BBC1402-7F59-C4CE-729F-3FBB0E0FF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641" y="0"/>
            <a:ext cx="4522359" cy="3391769"/>
          </a:xfrm>
          <a:prstGeom prst="rect">
            <a:avLst/>
          </a:prstGeom>
        </p:spPr>
      </p:pic>
      <p:pic>
        <p:nvPicPr>
          <p:cNvPr id="7" name="Picture 6" descr="A road with water in the middle&#10;&#10;Description automatically generated with medium confidence">
            <a:extLst>
              <a:ext uri="{FF2B5EF4-FFF2-40B4-BE49-F238E27FC236}">
                <a16:creationId xmlns:a16="http://schemas.microsoft.com/office/drawing/2014/main" id="{E9462BF8-25C4-F794-1358-07A03C3E0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2"/>
          <a:stretch/>
        </p:blipFill>
        <p:spPr>
          <a:xfrm>
            <a:off x="24714" y="0"/>
            <a:ext cx="4128787" cy="3391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measurements of Standard Model Properties</a:t>
            </a:r>
            <a:br>
              <a:rPr lang="en-US" dirty="0"/>
            </a:br>
            <a:r>
              <a:rPr lang="en-US" sz="3600" dirty="0"/>
              <a:t>HCP Summer School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49549"/>
            <a:ext cx="11376026" cy="803787"/>
          </a:xfrm>
        </p:spPr>
        <p:txBody>
          <a:bodyPr/>
          <a:lstStyle/>
          <a:p>
            <a:pPr algn="l"/>
            <a:r>
              <a:rPr lang="en-US" dirty="0"/>
              <a:t>Matthew Herndon</a:t>
            </a:r>
          </a:p>
          <a:p>
            <a:pPr algn="l"/>
            <a:r>
              <a:rPr lang="en-US" b="0" dirty="0"/>
              <a:t>2024-07-29,30</a:t>
            </a:r>
          </a:p>
        </p:txBody>
      </p:sp>
      <p:pic>
        <p:nvPicPr>
          <p:cNvPr id="5" name="Picture 4" descr="A tall tower in the water&#10;&#10;Description automatically generated">
            <a:extLst>
              <a:ext uri="{FF2B5EF4-FFF2-40B4-BE49-F238E27FC236}">
                <a16:creationId xmlns:a16="http://schemas.microsoft.com/office/drawing/2014/main" id="{1B799C08-2A25-5E5C-1225-E2ED7C3E5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243" y="0"/>
            <a:ext cx="4522357" cy="33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Proceeding down the stairway to discovery!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54618E-DF6A-D12B-0FFB-4C3B930D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4400"/>
            <a:ext cx="9226174" cy="5189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3B34B9-7CCC-67AA-8FD0-BBD8AF99E2FD}"/>
              </a:ext>
            </a:extLst>
          </p:cNvPr>
          <p:cNvSpPr txBox="1"/>
          <p:nvPr/>
        </p:nvSpPr>
        <p:spPr>
          <a:xfrm>
            <a:off x="8015931" y="1022755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</p:spTree>
    <p:extLst>
      <p:ext uri="{BB962C8B-B14F-4D97-AF65-F5344CB8AC3E}">
        <p14:creationId xmlns:p14="http://schemas.microsoft.com/office/powerpoint/2010/main" val="428445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5D3D-D632-6548-A543-1A5E420C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575E1-C7ED-0540-B2ED-F58802DE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Jets, PDFs, </a:t>
            </a:r>
            <a:r>
              <a:rPr lang="en-US" dirty="0">
                <a:latin typeface="Symbol" pitchFamily="2" charset="2"/>
              </a:rPr>
              <a:t>a</a:t>
            </a:r>
            <a:r>
              <a:rPr lang="en-US" baseline="-25000" dirty="0"/>
              <a:t>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527C-FCD2-1A4C-AD0F-C38B2244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FABD-9BCC-AB43-9268-B1328E35FE3A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CEF46-B6A5-B141-AF9D-CFD11350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A406D-49D5-F344-9660-B3DBDE90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E62283-CA0D-D4F2-95CF-07E7F367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323" y="76200"/>
            <a:ext cx="6734077" cy="37874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773F4E-4155-13E3-BC6B-55C0FB75486F}"/>
              </a:ext>
            </a:extLst>
          </p:cNvPr>
          <p:cNvSpPr/>
          <p:nvPr/>
        </p:nvSpPr>
        <p:spPr>
          <a:xfrm>
            <a:off x="5943600" y="914400"/>
            <a:ext cx="2286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CF5BA-D208-2D73-7CEE-283B427A82D0}"/>
              </a:ext>
            </a:extLst>
          </p:cNvPr>
          <p:cNvSpPr txBox="1"/>
          <p:nvPr/>
        </p:nvSpPr>
        <p:spPr>
          <a:xfrm>
            <a:off x="9525000" y="3810000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</p:spTree>
    <p:extLst>
      <p:ext uri="{BB962C8B-B14F-4D97-AF65-F5344CB8AC3E}">
        <p14:creationId xmlns:p14="http://schemas.microsoft.com/office/powerpoint/2010/main" val="38888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2F5EC-F817-6348-1DFF-570AC0ECC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988" y="1676400"/>
            <a:ext cx="3574012" cy="259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 measurement: inclusive jet cross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90E9F-1337-B249-B72B-EEC3D010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990599"/>
            <a:ext cx="11631613" cy="53877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measurable</a:t>
            </a:r>
          </a:p>
          <a:p>
            <a:pPr lvl="1"/>
            <a:r>
              <a:rPr lang="en-US" dirty="0"/>
              <a:t>Cross section to produce one jet. Multijet events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multiple contributions per pp collision</a:t>
            </a:r>
          </a:p>
          <a:p>
            <a:pPr lvl="1"/>
            <a:r>
              <a:rPr lang="en-US" dirty="0"/>
              <a:t>Fiducial: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(jet) and y(jet) requirements. Typically differential: 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(jet) and |</a:t>
            </a:r>
            <a:r>
              <a:rPr lang="en-US" dirty="0" err="1"/>
              <a:t>yj</a:t>
            </a:r>
            <a:r>
              <a:rPr lang="en-US" dirty="0"/>
              <a:t>(jet)| bins</a:t>
            </a:r>
          </a:p>
          <a:p>
            <a:r>
              <a:rPr lang="en-US" dirty="0"/>
              <a:t>Defining a jet</a:t>
            </a:r>
          </a:p>
          <a:p>
            <a:pPr lvl="1"/>
            <a:r>
              <a:rPr lang="en-US" dirty="0"/>
              <a:t>Parton level: original quark or gluon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, y</a:t>
            </a:r>
          </a:p>
          <a:p>
            <a:pPr lvl="2"/>
            <a:r>
              <a:rPr lang="en-US" dirty="0"/>
              <a:t>Advantages: What was directly calculated in the cross-section calculation</a:t>
            </a:r>
          </a:p>
          <a:p>
            <a:pPr lvl="2"/>
            <a:r>
              <a:rPr lang="en-US" dirty="0"/>
              <a:t>More independent of detector or jet clustering details</a:t>
            </a:r>
          </a:p>
          <a:p>
            <a:pPr lvl="2"/>
            <a:r>
              <a:rPr lang="en-US" dirty="0"/>
              <a:t>Solid understanding of perturbative accuracy of the calculation</a:t>
            </a:r>
          </a:p>
          <a:p>
            <a:pPr lvl="2"/>
            <a:r>
              <a:rPr lang="en-US" dirty="0"/>
              <a:t>How to consider the jets formed in PS process</a:t>
            </a:r>
          </a:p>
          <a:p>
            <a:pPr lvl="2"/>
            <a:r>
              <a:rPr lang="en-US" dirty="0"/>
              <a:t>Disadvantages: Must correct for non/semi-perturbative effects to/from the </a:t>
            </a:r>
            <a:r>
              <a:rPr lang="en-US" dirty="0" err="1"/>
              <a:t>parton</a:t>
            </a:r>
            <a:r>
              <a:rPr lang="en-US" dirty="0"/>
              <a:t> level</a:t>
            </a:r>
          </a:p>
          <a:p>
            <a:pPr lvl="1"/>
            <a:r>
              <a:rPr lang="en-US" dirty="0"/>
              <a:t>Particle level</a:t>
            </a:r>
          </a:p>
          <a:p>
            <a:pPr lvl="2"/>
            <a:r>
              <a:rPr lang="en-US" dirty="0"/>
              <a:t>Cluster jets using MC particles (mostly hadrons)</a:t>
            </a:r>
          </a:p>
          <a:p>
            <a:pPr lvl="2"/>
            <a:r>
              <a:rPr lang="en-US" dirty="0"/>
              <a:t>Use infrared/collinear safe jet clustering algorithm.</a:t>
            </a:r>
          </a:p>
          <a:p>
            <a:pPr lvl="2"/>
            <a:r>
              <a:rPr lang="en-US" dirty="0"/>
              <a:t>Advantage: closer to what is measured - detector PF objects and/or calorimeter energy clusters</a:t>
            </a:r>
          </a:p>
          <a:p>
            <a:pPr lvl="2"/>
            <a:r>
              <a:rPr lang="en-US" dirty="0"/>
              <a:t>Disadvantage: depends on clustering</a:t>
            </a:r>
          </a:p>
          <a:p>
            <a:r>
              <a:rPr lang="en-US" dirty="0"/>
              <a:t>Unfolding</a:t>
            </a:r>
          </a:p>
          <a:p>
            <a:pPr lvl="1"/>
            <a:r>
              <a:rPr lang="en-US" dirty="0"/>
              <a:t>Account for acceptance and migrations in differential measurements – using MC</a:t>
            </a:r>
          </a:p>
          <a:p>
            <a:pPr lvl="2"/>
            <a:r>
              <a:rPr lang="en-US" dirty="0"/>
              <a:t>Finite resolutions – events outside of fiducial (or a bin) can migrate into the region and or vice versa</a:t>
            </a:r>
          </a:p>
          <a:p>
            <a:pPr lvl="2"/>
            <a:r>
              <a:rPr lang="en-US" dirty="0"/>
              <a:t>Typically iterated.  Amount of migration depends on the underlying distribution.  Correct the MC to the distribution observed in the data and recalculate migrations.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68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Jet Cross Section - CMS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90E9F-1337-B249-B72B-EEC3D010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0" y="5334000"/>
            <a:ext cx="4699794" cy="79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Excellent agreement seen with NNLO QCD + NLO EW prediction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4636CD-A8BF-1B75-3D1B-FE5183F86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0" y="865524"/>
            <a:ext cx="5335009" cy="556057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CCC48B-5EEF-5BF5-09CC-9240FD0DAF4C}"/>
              </a:ext>
            </a:extLst>
          </p:cNvPr>
          <p:cNvSpPr txBox="1">
            <a:spLocks/>
          </p:cNvSpPr>
          <p:nvPr/>
        </p:nvSpPr>
        <p:spPr>
          <a:xfrm>
            <a:off x="9296400" y="4115858"/>
            <a:ext cx="2895600" cy="1065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Unfolding Matrix: Reconstructed to hadron level gen jets</a:t>
            </a:r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FF1321-0219-846F-BADE-897706F6F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324" y="1338505"/>
            <a:ext cx="2663676" cy="277629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6DBDD74-54EA-6E0D-AC2F-245C067EC5CF}"/>
              </a:ext>
            </a:extLst>
          </p:cNvPr>
          <p:cNvSpPr txBox="1">
            <a:spLocks/>
          </p:cNvSpPr>
          <p:nvPr/>
        </p:nvSpPr>
        <p:spPr>
          <a:xfrm>
            <a:off x="5609924" y="1386471"/>
            <a:ext cx="3229276" cy="30331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Prediction: NNLO QCD with NLO EW corrections</a:t>
            </a:r>
          </a:p>
          <a:p>
            <a:pPr lvl="1"/>
            <a:r>
              <a:rPr lang="en-US" dirty="0"/>
              <a:t>Corrected for NP effects to particle level jets</a:t>
            </a:r>
          </a:p>
          <a:p>
            <a:pPr lvl="1"/>
            <a:r>
              <a:rPr lang="en-US" dirty="0"/>
              <a:t>NP corrections based on several MCs and tunes</a:t>
            </a:r>
          </a:p>
          <a:p>
            <a:r>
              <a:rPr lang="en-US" dirty="0"/>
              <a:t>Data: Unfolded to particle level using full detector simulation</a:t>
            </a:r>
          </a:p>
          <a:p>
            <a:pPr lvl="1"/>
            <a:endParaRPr lang="en-US" dirty="0"/>
          </a:p>
          <a:p>
            <a:pPr marL="3240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60CC17-3F03-062C-743D-D89F1633D0A2}"/>
              </a:ext>
            </a:extLst>
          </p:cNvPr>
          <p:cNvSpPr txBox="1"/>
          <p:nvPr/>
        </p:nvSpPr>
        <p:spPr>
          <a:xfrm>
            <a:off x="8153400" y="407539"/>
            <a:ext cx="5431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JHEP 02 142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,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 JHEP 12 035 (2022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92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Jet Cross Section, NLO vs NNLO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90E9F-1337-B249-B72B-EEC3D010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5026857"/>
            <a:ext cx="9292034" cy="121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NLO, even with NLL, is not enough to achieve agreement with the data</a:t>
            </a:r>
          </a:p>
          <a:p>
            <a:r>
              <a:rPr lang="en-US" dirty="0">
                <a:solidFill>
                  <a:srgbClr val="FF0000"/>
                </a:solidFill>
              </a:rPr>
              <a:t>10-20% disagreements unsurprising.   </a:t>
            </a:r>
          </a:p>
          <a:p>
            <a:r>
              <a:rPr lang="en-US" dirty="0">
                <a:solidFill>
                  <a:srgbClr val="FF0000"/>
                </a:solidFill>
              </a:rPr>
              <a:t>Different predictions from NLO PDFs inconsistent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6DBDD74-54EA-6E0D-AC2F-245C067EC5CF}"/>
              </a:ext>
            </a:extLst>
          </p:cNvPr>
          <p:cNvSpPr txBox="1">
            <a:spLocks/>
          </p:cNvSpPr>
          <p:nvPr/>
        </p:nvSpPr>
        <p:spPr>
          <a:xfrm>
            <a:off x="7086600" y="1142999"/>
            <a:ext cx="4020946" cy="3657601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Predictions: </a:t>
            </a:r>
          </a:p>
          <a:p>
            <a:r>
              <a:rPr lang="en-US" dirty="0"/>
              <a:t>NNLO QCD with NLO EW corrections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NLO+NLL QCD with NLO EW corrections</a:t>
            </a:r>
          </a:p>
          <a:p>
            <a:r>
              <a:rPr lang="en-US" dirty="0"/>
              <a:t>(since NLL was used corrections for PS have to account for that)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2CDD5A-BC97-C540-509D-3CEB9F6D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30175"/>
            <a:ext cx="5765800" cy="39497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271D15-B01F-A84D-EE4D-D6F6B2DDD407}"/>
              </a:ext>
            </a:extLst>
          </p:cNvPr>
          <p:cNvSpPr txBox="1">
            <a:spLocks/>
          </p:cNvSpPr>
          <p:nvPr/>
        </p:nvSpPr>
        <p:spPr>
          <a:xfrm>
            <a:off x="6934200" y="5410200"/>
            <a:ext cx="5257800" cy="968149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NNLO calculations necessary to demonstrate consistency with SM at the precision of the LHC data for many analyses.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15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E135DD-CDC7-2940-3BBF-A9732D560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717" y="283401"/>
            <a:ext cx="4332629" cy="5736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“QCD Analysis”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990600"/>
            <a:ext cx="7734032" cy="5029200"/>
          </a:xfrm>
        </p:spPr>
        <p:txBody>
          <a:bodyPr>
            <a:normAutofit/>
          </a:bodyPr>
          <a:lstStyle/>
          <a:p>
            <a:r>
              <a:rPr lang="en-US" dirty="0"/>
              <a:t>Requirements for comparison of SM predictions to LHC data</a:t>
            </a:r>
          </a:p>
          <a:p>
            <a:pPr lvl="1"/>
            <a:r>
              <a:rPr lang="en-US" dirty="0"/>
              <a:t>NNLO QCD calculations</a:t>
            </a:r>
          </a:p>
          <a:p>
            <a:pPr lvl="1"/>
            <a:r>
              <a:rPr lang="en-US" dirty="0"/>
              <a:t>NNLO PDF determinations</a:t>
            </a:r>
          </a:p>
          <a:p>
            <a:pPr lvl="1"/>
            <a:r>
              <a:rPr lang="en-US" dirty="0"/>
              <a:t>NNLO 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/>
              <a:t>S</a:t>
            </a:r>
            <a:r>
              <a:rPr lang="en-US" dirty="0"/>
              <a:t> determination</a:t>
            </a:r>
          </a:p>
          <a:p>
            <a:r>
              <a:rPr lang="en-US" dirty="0"/>
              <a:t>PDFs</a:t>
            </a:r>
          </a:p>
          <a:p>
            <a:pPr lvl="1"/>
            <a:r>
              <a:rPr lang="en-US" dirty="0"/>
              <a:t>LHC probes Q</a:t>
            </a:r>
            <a:r>
              <a:rPr lang="en-US" baseline="30000" dirty="0"/>
              <a:t>2</a:t>
            </a:r>
            <a:r>
              <a:rPr lang="en-US" dirty="0"/>
              <a:t> and x regions of PDFs not accesses by previous accelerators</a:t>
            </a:r>
          </a:p>
          <a:p>
            <a:pPr lvl="1"/>
            <a:r>
              <a:rPr lang="en-US" dirty="0"/>
              <a:t>Needs HERA data, fix lower Q</a:t>
            </a:r>
            <a:r>
              <a:rPr lang="en-US" baseline="30000" dirty="0"/>
              <a:t>2</a:t>
            </a:r>
            <a:r>
              <a:rPr lang="en-US" dirty="0"/>
              <a:t> and x, </a:t>
            </a:r>
          </a:p>
          <a:p>
            <a:pPr marL="0" lvl="1" indent="0">
              <a:buNone/>
            </a:pPr>
            <a:r>
              <a:rPr lang="en-US" dirty="0"/>
              <a:t>     where the PDF parameterization is typically defined</a:t>
            </a:r>
          </a:p>
          <a:p>
            <a:r>
              <a:rPr lang="en-US" dirty="0"/>
              <a:t>One solution, to assemble these elements: “QCD Analysis”</a:t>
            </a:r>
          </a:p>
          <a:p>
            <a:pPr lvl="1"/>
            <a:r>
              <a:rPr lang="en-US" dirty="0"/>
              <a:t>Analysis of LHC QCD Jets data (and often other useful data sets)</a:t>
            </a:r>
          </a:p>
          <a:p>
            <a:pPr lvl="1"/>
            <a:r>
              <a:rPr lang="en-US" dirty="0"/>
              <a:t>Determination PDFs and 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/>
              <a:t>S</a:t>
            </a:r>
            <a:endParaRPr lang="en-US" dirty="0"/>
          </a:p>
          <a:p>
            <a:pPr lvl="1"/>
            <a:r>
              <a:rPr lang="en-US" dirty="0"/>
              <a:t>Using HERA I, II datasets with LHC Jets data</a:t>
            </a:r>
          </a:p>
          <a:p>
            <a:pPr lvl="1"/>
            <a:r>
              <a:rPr lang="en-US" dirty="0"/>
              <a:t>fitting framework available as open-source software -  </a:t>
            </a:r>
            <a:r>
              <a:rPr lang="en-US" dirty="0">
                <a:hlinkClick r:id="rId3"/>
              </a:rPr>
              <a:t>xFitter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35F731-6281-91DE-4A79-3874A336A958}"/>
              </a:ext>
            </a:extLst>
          </p:cNvPr>
          <p:cNvSpPr txBox="1"/>
          <p:nvPr/>
        </p:nvSpPr>
        <p:spPr>
          <a:xfrm>
            <a:off x="8386117" y="5740660"/>
            <a:ext cx="33486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Plot courtesy of W.J. Sterling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1921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Analysis, PDFs - ATLAS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Herndon | Experimental Measurement of the SM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990600"/>
            <a:ext cx="8507412" cy="5029200"/>
          </a:xfrm>
        </p:spPr>
        <p:txBody>
          <a:bodyPr>
            <a:normAutofit/>
          </a:bodyPr>
          <a:lstStyle/>
          <a:p>
            <a:r>
              <a:rPr lang="en-US" dirty="0"/>
              <a:t>Combined PDF fit of ATLAS data</a:t>
            </a:r>
          </a:p>
          <a:p>
            <a:pPr lvl="1"/>
            <a:r>
              <a:rPr lang="en-US" dirty="0"/>
              <a:t>Inclusive Jets </a:t>
            </a:r>
            <a:r>
              <a:rPr lang="en-US" dirty="0">
                <a:sym typeface="Wingdings" pitchFamily="2" charset="2"/>
              </a:rPr>
              <a:t> strongly impacts valance quark and gluon distributions</a:t>
            </a:r>
            <a:endParaRPr lang="en-US" dirty="0"/>
          </a:p>
          <a:p>
            <a:pPr lvl="1"/>
            <a:r>
              <a:rPr lang="en-US" dirty="0"/>
              <a:t>W, Z</a:t>
            </a:r>
            <a:r>
              <a:rPr lang="en-US" dirty="0">
                <a:latin typeface="Symbol" pitchFamily="2" charset="2"/>
              </a:rPr>
              <a:t>/g*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strange and anti-quark</a:t>
            </a:r>
            <a:r>
              <a:rPr lang="en-US" dirty="0">
                <a:latin typeface="Symbol" pitchFamily="2" charset="2"/>
                <a:sym typeface="Wingdings" pitchFamily="2" charset="2"/>
              </a:rPr>
              <a:t>, </a:t>
            </a:r>
            <a:r>
              <a:rPr lang="en-US" dirty="0" err="1"/>
              <a:t>W+Jets</a:t>
            </a:r>
            <a:r>
              <a:rPr lang="en-US" dirty="0"/>
              <a:t>, </a:t>
            </a:r>
            <a:r>
              <a:rPr lang="en-US" dirty="0" err="1"/>
              <a:t>Z+jets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strange and anti-quark</a:t>
            </a:r>
            <a:endParaRPr lang="en-US" dirty="0"/>
          </a:p>
          <a:p>
            <a:pPr lvl="1"/>
            <a:r>
              <a:rPr lang="en-US" dirty="0"/>
              <a:t>ttbar </a:t>
            </a:r>
            <a:r>
              <a:rPr lang="en-US" dirty="0">
                <a:sym typeface="Wingdings" pitchFamily="2" charset="2"/>
              </a:rPr>
              <a:t> high-x gluon distribution</a:t>
            </a:r>
          </a:p>
          <a:p>
            <a:pPr lvl="1"/>
            <a:r>
              <a:rPr lang="en-US" dirty="0">
                <a:sym typeface="Wingdings" pitchFamily="2" charset="2"/>
              </a:rPr>
              <a:t>Inclusive isolated photon – well fit by data (has often not been the case)</a:t>
            </a:r>
            <a:endParaRPr lang="en-US" dirty="0"/>
          </a:p>
          <a:p>
            <a:r>
              <a:rPr lang="en-US" dirty="0" err="1"/>
              <a:t>xFitter</a:t>
            </a:r>
            <a:r>
              <a:rPr lang="en-US" dirty="0"/>
              <a:t> framework: ATLASpdf21</a:t>
            </a:r>
          </a:p>
          <a:p>
            <a:pPr lvl="1"/>
            <a:r>
              <a:rPr lang="en-US" dirty="0"/>
              <a:t>NNLO QCD + NLO EW</a:t>
            </a:r>
          </a:p>
          <a:p>
            <a:pPr lvl="1"/>
            <a:r>
              <a:rPr lang="en-US" dirty="0"/>
              <a:t>Parameterization at initial Q</a:t>
            </a:r>
            <a:r>
              <a:rPr lang="en-US" baseline="30000" dirty="0"/>
              <a:t>2</a:t>
            </a:r>
            <a:r>
              <a:rPr lang="en-US" dirty="0"/>
              <a:t> evolved</a:t>
            </a:r>
          </a:p>
          <a:p>
            <a:pPr marL="324000" lvl="2" indent="0">
              <a:buNone/>
            </a:pPr>
            <a:r>
              <a:rPr lang="en-US" dirty="0"/>
              <a:t>up to relevant scale using DGLAP equations</a:t>
            </a:r>
          </a:p>
          <a:p>
            <a:pPr lvl="1"/>
            <a:r>
              <a:rPr lang="en-US" dirty="0"/>
              <a:t>Correlations carefully treated</a:t>
            </a:r>
          </a:p>
          <a:p>
            <a:pPr lvl="2"/>
            <a:r>
              <a:rPr lang="en-US" dirty="0"/>
              <a:t>Luminosity, jet related uncertainties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9135E-A454-B88F-4D5D-3F258CDD0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369" y="353689"/>
            <a:ext cx="3652675" cy="1801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15681E-33B0-F815-069F-87C02023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496" y="2672281"/>
            <a:ext cx="3545904" cy="358382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1AD1C4-4FAA-7F29-F830-500DFB19912B}"/>
              </a:ext>
            </a:extLst>
          </p:cNvPr>
          <p:cNvSpPr txBox="1">
            <a:spLocks/>
          </p:cNvSpPr>
          <p:nvPr/>
        </p:nvSpPr>
        <p:spPr>
          <a:xfrm>
            <a:off x="264937" y="4876800"/>
            <a:ext cx="4342559" cy="14037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Significant improvement over HERAPDF (where expected).  Equivalent performance to Global PDF fits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FC111-BA87-6584-8F3C-F932721A147C}"/>
              </a:ext>
            </a:extLst>
          </p:cNvPr>
          <p:cNvSpPr txBox="1"/>
          <p:nvPr/>
        </p:nvSpPr>
        <p:spPr>
          <a:xfrm>
            <a:off x="1676400" y="5791200"/>
            <a:ext cx="3480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Eur. Phys. J. C 82 (2022) 438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FAC9C1-99C2-2169-9620-7E5C62288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949" y="2696696"/>
            <a:ext cx="3503451" cy="354092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1278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C89215-0A32-6E72-0AE5-58ED9C520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92449"/>
            <a:ext cx="5791199" cy="5903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Analysis, PDFs and 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/>
              <a:t>S</a:t>
            </a:r>
            <a:br>
              <a:rPr lang="en-US" baseline="-25000" dirty="0"/>
            </a:br>
            <a:r>
              <a:rPr lang="en-US" dirty="0"/>
              <a:t>- CMS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600200"/>
            <a:ext cx="4342559" cy="1828800"/>
          </a:xfrm>
        </p:spPr>
        <p:txBody>
          <a:bodyPr>
            <a:normAutofit/>
          </a:bodyPr>
          <a:lstStyle/>
          <a:p>
            <a:r>
              <a:rPr lang="en-US" dirty="0"/>
              <a:t>Combined PDF and 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/>
              <a:t>S</a:t>
            </a:r>
            <a:r>
              <a:rPr lang="en-US" dirty="0"/>
              <a:t> fits</a:t>
            </a:r>
          </a:p>
          <a:p>
            <a:pPr lvl="1"/>
            <a:r>
              <a:rPr lang="en-US" dirty="0"/>
              <a:t>Separate analysis with sensitivity to specific PDFs and/or 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/>
              <a:t>S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1AD1C4-4FAA-7F29-F830-500DFB19912B}"/>
              </a:ext>
            </a:extLst>
          </p:cNvPr>
          <p:cNvSpPr txBox="1">
            <a:spLocks/>
          </p:cNvSpPr>
          <p:nvPr/>
        </p:nvSpPr>
        <p:spPr>
          <a:xfrm>
            <a:off x="381000" y="2837733"/>
            <a:ext cx="4342559" cy="14037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Most precise </a:t>
            </a:r>
            <a:r>
              <a:rPr lang="en-US" dirty="0" err="1">
                <a:solidFill>
                  <a:srgbClr val="00B050"/>
                </a:solidFill>
                <a:latin typeface="Symbol" pitchFamily="2" charset="2"/>
              </a:rPr>
              <a:t>a</a:t>
            </a:r>
            <a:r>
              <a:rPr lang="en-US" baseline="-25000" dirty="0" err="1">
                <a:solidFill>
                  <a:srgbClr val="00B050"/>
                </a:solidFill>
              </a:rPr>
              <a:t>S</a:t>
            </a:r>
            <a:r>
              <a:rPr lang="en-US" dirty="0">
                <a:solidFill>
                  <a:srgbClr val="00B050"/>
                </a:solidFill>
              </a:rPr>
              <a:t> results from NNLO QCD Analysis of 13 </a:t>
            </a:r>
            <a:r>
              <a:rPr lang="en-US" dirty="0" err="1">
                <a:solidFill>
                  <a:srgbClr val="00B050"/>
                </a:solidFill>
              </a:rPr>
              <a:t>TeV</a:t>
            </a:r>
            <a:r>
              <a:rPr lang="en-US" dirty="0">
                <a:solidFill>
                  <a:srgbClr val="00B050"/>
                </a:solidFill>
              </a:rPr>
              <a:t> inclusive jet and differential di-Jet data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216CF4-FE8C-C88A-E8A7-157B32F31068}"/>
              </a:ext>
            </a:extLst>
          </p:cNvPr>
          <p:cNvCxnSpPr>
            <a:cxnSpLocks/>
          </p:cNvCxnSpPr>
          <p:nvPr/>
        </p:nvCxnSpPr>
        <p:spPr>
          <a:xfrm>
            <a:off x="4953000" y="3200400"/>
            <a:ext cx="1752600" cy="838200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868FDD-75C2-9364-C79E-9CC9C59B4F05}"/>
              </a:ext>
            </a:extLst>
          </p:cNvPr>
          <p:cNvCxnSpPr>
            <a:cxnSpLocks/>
          </p:cNvCxnSpPr>
          <p:nvPr/>
        </p:nvCxnSpPr>
        <p:spPr>
          <a:xfrm>
            <a:off x="4953000" y="3429000"/>
            <a:ext cx="1752600" cy="838200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4EB41FC-A6AE-E22E-B04F-ECF7EE08BFA8}"/>
              </a:ext>
            </a:extLst>
          </p:cNvPr>
          <p:cNvSpPr txBox="1">
            <a:spLocks/>
          </p:cNvSpPr>
          <p:nvPr/>
        </p:nvSpPr>
        <p:spPr>
          <a:xfrm>
            <a:off x="381000" y="4311276"/>
            <a:ext cx="5257800" cy="18642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In general, the ultimate measurements of SM parameters that depend on PDFs will benefit from simultaneous QCD Analysis of the PDFs using appropriately chosen datasets for the parameter(s) of interest – 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W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sin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q</a:t>
            </a:r>
            <a:r>
              <a:rPr lang="en-US" baseline="-25000" dirty="0" err="1">
                <a:solidFill>
                  <a:srgbClr val="FF0000"/>
                </a:solidFill>
              </a:rPr>
              <a:t>Weff</a:t>
            </a:r>
            <a:r>
              <a:rPr lang="en-US" dirty="0">
                <a:solidFill>
                  <a:srgbClr val="FF0000"/>
                </a:solidFill>
              </a:rPr>
              <a:t> …</a:t>
            </a:r>
            <a:endParaRPr lang="en-US" baseline="-25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4BA888-5FE8-8682-1777-C719F155E2D9}"/>
              </a:ext>
            </a:extLst>
          </p:cNvPr>
          <p:cNvSpPr txBox="1"/>
          <p:nvPr/>
        </p:nvSpPr>
        <p:spPr>
          <a:xfrm>
            <a:off x="6858990" y="5806160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8F288B-6BDB-E188-4EE1-FDA6C645D836}"/>
              </a:ext>
            </a:extLst>
          </p:cNvPr>
          <p:cNvSpPr txBox="1"/>
          <p:nvPr/>
        </p:nvSpPr>
        <p:spPr>
          <a:xfrm>
            <a:off x="6816021" y="6298857"/>
            <a:ext cx="4967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13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TeV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DiJets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 2D/3D Sub.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EP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4"/>
              </a:rPr>
              <a:t>JC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89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5D3D-D632-6548-A543-1A5E420C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QCD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575E1-C7ED-0540-B2ED-F58802DE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W+jets</a:t>
            </a:r>
            <a:r>
              <a:rPr lang="en-US" dirty="0"/>
              <a:t> and </a:t>
            </a:r>
            <a:r>
              <a:rPr lang="en-US" dirty="0" err="1"/>
              <a:t>Z+jets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527C-FCD2-1A4C-AD0F-C38B2244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FABD-9BCC-AB43-9268-B1328E35FE3A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CEF46-B6A5-B141-AF9D-CFD11350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A406D-49D5-F344-9660-B3DBDE90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5FE09C-231F-A1DE-FD88-8914D431B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323" y="76200"/>
            <a:ext cx="6734077" cy="37874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642BDE-72C1-BA15-8374-509F40EA6526}"/>
              </a:ext>
            </a:extLst>
          </p:cNvPr>
          <p:cNvSpPr/>
          <p:nvPr/>
        </p:nvSpPr>
        <p:spPr>
          <a:xfrm>
            <a:off x="6324600" y="914400"/>
            <a:ext cx="457200" cy="1371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E9BFB-378E-C73B-BF5D-EEED99274142}"/>
              </a:ext>
            </a:extLst>
          </p:cNvPr>
          <p:cNvSpPr txBox="1"/>
          <p:nvPr/>
        </p:nvSpPr>
        <p:spPr>
          <a:xfrm>
            <a:off x="9525000" y="3810000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</p:spTree>
    <p:extLst>
      <p:ext uri="{BB962C8B-B14F-4D97-AF65-F5344CB8AC3E}">
        <p14:creationId xmlns:p14="http://schemas.microsoft.com/office/powerpoint/2010/main" val="577129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electrical diagrams&#10;&#10;Description automatically generated">
            <a:extLst>
              <a:ext uri="{FF2B5EF4-FFF2-40B4-BE49-F238E27FC236}">
                <a16:creationId xmlns:a16="http://schemas.microsoft.com/office/drawing/2014/main" id="{4147433F-380B-CCA3-A332-E327B669E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507" y="927059"/>
            <a:ext cx="3584909" cy="3993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W+jets</a:t>
            </a:r>
            <a:r>
              <a:rPr lang="en-US" dirty="0"/>
              <a:t>, </a:t>
            </a:r>
            <a:r>
              <a:rPr lang="en-US" dirty="0" err="1"/>
              <a:t>Z+jets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990600"/>
            <a:ext cx="8229599" cy="53584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Excellent data-sets for QCD studies</a:t>
            </a:r>
          </a:p>
          <a:p>
            <a:pPr lvl="1"/>
            <a:r>
              <a:rPr lang="en-US" dirty="0"/>
              <a:t>Easily triggered pure data samples (</a:t>
            </a:r>
            <a:r>
              <a:rPr lang="en-US" dirty="0" err="1"/>
              <a:t>W</a:t>
            </a:r>
            <a:r>
              <a:rPr lang="en-US" dirty="0" err="1">
                <a:sym typeface="Wingdings" pitchFamily="2" charset="2"/>
              </a:rPr>
              <a:t>l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sym typeface="Wingdings" pitchFamily="2" charset="2"/>
              </a:rPr>
              <a:t>Zl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l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lvl="1"/>
            <a:r>
              <a:rPr lang="en-US" dirty="0"/>
              <a:t>Interesting array of final states</a:t>
            </a:r>
          </a:p>
          <a:p>
            <a:pPr lvl="2"/>
            <a:r>
              <a:rPr lang="en-US" dirty="0"/>
              <a:t>Large numbers of jets</a:t>
            </a:r>
          </a:p>
          <a:p>
            <a:pPr lvl="2"/>
            <a:r>
              <a:rPr lang="en-US" dirty="0"/>
              <a:t>Heavy flavor jets</a:t>
            </a:r>
          </a:p>
          <a:p>
            <a:pPr lvl="2"/>
            <a:r>
              <a:rPr lang="en-US" dirty="0"/>
              <a:t>Topologies important in ttbar, Higgs, NP searches</a:t>
            </a:r>
          </a:p>
          <a:p>
            <a:pPr lvl="1"/>
            <a:r>
              <a:rPr lang="en-US" dirty="0"/>
              <a:t>Study of the recoiling jets system via well measured vector boson (Z) properties - tunes</a:t>
            </a:r>
          </a:p>
          <a:p>
            <a:r>
              <a:rPr lang="en-US" dirty="0"/>
              <a:t>SM predictions of </a:t>
            </a:r>
            <a:r>
              <a:rPr lang="en-US" dirty="0" err="1"/>
              <a:t>V+jets</a:t>
            </a:r>
            <a:endParaRPr lang="en-US" dirty="0"/>
          </a:p>
          <a:p>
            <a:pPr lvl="1"/>
            <a:r>
              <a:rPr lang="en-US" dirty="0"/>
              <a:t>Interested in exclusive final states (V +</a:t>
            </a:r>
            <a:r>
              <a:rPr lang="en-US" dirty="0" err="1"/>
              <a:t>njets</a:t>
            </a:r>
            <a:r>
              <a:rPr lang="en-US" dirty="0"/>
              <a:t>) or inclusive (V + ≧ n jets) </a:t>
            </a:r>
          </a:p>
          <a:p>
            <a:pPr lvl="1"/>
            <a:r>
              <a:rPr lang="en-US" dirty="0"/>
              <a:t>Calculation of all diagrams with final states up to V + n jets.   If using MC, additional jets from PS</a:t>
            </a:r>
          </a:p>
          <a:p>
            <a:r>
              <a:rPr lang="en-US" dirty="0"/>
              <a:t>What does this mean?  Some examples</a:t>
            </a:r>
          </a:p>
          <a:p>
            <a:pPr lvl="1"/>
            <a:r>
              <a:rPr lang="en-US" dirty="0"/>
              <a:t>NLO ZZ+”0” jets production (I work on ZZ physics, so these diagrams were available)</a:t>
            </a:r>
          </a:p>
          <a:p>
            <a:pPr lvl="2"/>
            <a:r>
              <a:rPr lang="en-US" dirty="0"/>
              <a:t>LO ZZ prediction poor, neglects large contributions from NLO </a:t>
            </a:r>
            <a:r>
              <a:rPr lang="en-US" dirty="0" err="1"/>
              <a:t>gq</a:t>
            </a:r>
            <a:r>
              <a:rPr lang="en-US" dirty="0"/>
              <a:t> initial states</a:t>
            </a:r>
          </a:p>
          <a:p>
            <a:pPr lvl="2"/>
            <a:r>
              <a:rPr lang="en-US" dirty="0"/>
              <a:t>Inclusive ZZ production NLO QCD accuracy</a:t>
            </a:r>
          </a:p>
          <a:p>
            <a:pPr lvl="2"/>
            <a:r>
              <a:rPr lang="en-US" dirty="0"/>
              <a:t>Z+0 at NLO QDC accuracy</a:t>
            </a:r>
          </a:p>
          <a:p>
            <a:pPr lvl="2"/>
            <a:r>
              <a:rPr lang="en-US" dirty="0"/>
              <a:t>Renormalized NLO 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/>
              <a:t>S</a:t>
            </a:r>
            <a:r>
              <a:rPr lang="en-US" dirty="0"/>
              <a:t> captures some higher order behavior </a:t>
            </a:r>
          </a:p>
          <a:p>
            <a:pPr lvl="2"/>
            <a:r>
              <a:rPr lang="en-US" dirty="0"/>
              <a:t>Neglects contributions from NNLO gg initial states (add separately)</a:t>
            </a:r>
          </a:p>
          <a:p>
            <a:pPr lvl="2"/>
            <a:r>
              <a:rPr lang="en-US" dirty="0"/>
              <a:t>ZZ+1jet production LO QCD accuracy, + ≧ 2 jets depends on accuracy of PS (if used) tune</a:t>
            </a:r>
          </a:p>
          <a:p>
            <a:pPr lvl="2"/>
            <a:r>
              <a:rPr lang="en-US" dirty="0"/>
              <a:t>Portions of the phase space of a calculation (ZZ+1jet) less accurate than the full inclusive calculation</a:t>
            </a:r>
          </a:p>
          <a:p>
            <a:pPr lvl="2"/>
            <a:r>
              <a:rPr lang="en-US" dirty="0"/>
              <a:t>Typically normalize the cross section after PS back to NLO results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56D2EF-3C57-42F8-FDF1-FE66607FA989}"/>
              </a:ext>
            </a:extLst>
          </p:cNvPr>
          <p:cNvSpPr txBox="1">
            <a:spLocks/>
          </p:cNvSpPr>
          <p:nvPr/>
        </p:nvSpPr>
        <p:spPr>
          <a:xfrm>
            <a:off x="6504038" y="76200"/>
            <a:ext cx="1236907" cy="457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 QDC 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411F992-360C-47D4-E342-90B95F473F1D}"/>
              </a:ext>
            </a:extLst>
          </p:cNvPr>
          <p:cNvSpPr txBox="1">
            <a:spLocks/>
          </p:cNvSpPr>
          <p:nvPr/>
        </p:nvSpPr>
        <p:spPr>
          <a:xfrm>
            <a:off x="6501591" y="543418"/>
            <a:ext cx="2478708" cy="86016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Interference between loop and LO diagram is NLO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907CDF-0CD4-5DB5-49D4-566336C21081}"/>
              </a:ext>
            </a:extLst>
          </p:cNvPr>
          <p:cNvCxnSpPr>
            <a:cxnSpLocks/>
          </p:cNvCxnSpPr>
          <p:nvPr/>
        </p:nvCxnSpPr>
        <p:spPr>
          <a:xfrm>
            <a:off x="7790158" y="178575"/>
            <a:ext cx="1835144" cy="1040625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BB020D-7125-3029-09DE-3B1DFB60F95F}"/>
              </a:ext>
            </a:extLst>
          </p:cNvPr>
          <p:cNvCxnSpPr>
            <a:cxnSpLocks/>
          </p:cNvCxnSpPr>
          <p:nvPr/>
        </p:nvCxnSpPr>
        <p:spPr>
          <a:xfrm>
            <a:off x="7056385" y="1431891"/>
            <a:ext cx="1487888" cy="992433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0F7DED6-43C5-98F0-5A7D-7E10C36E5272}"/>
              </a:ext>
            </a:extLst>
          </p:cNvPr>
          <p:cNvSpPr txBox="1">
            <a:spLocks/>
          </p:cNvSpPr>
          <p:nvPr/>
        </p:nvSpPr>
        <p:spPr>
          <a:xfrm>
            <a:off x="8763000" y="5029200"/>
            <a:ext cx="3647727" cy="13716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Real emission.  Negative contribution from loop diagram cancels infrared divergence in this NLO diagram</a:t>
            </a:r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A28F60-4AF8-1BC5-63DF-A41FC786332A}"/>
              </a:ext>
            </a:extLst>
          </p:cNvPr>
          <p:cNvCxnSpPr>
            <a:cxnSpLocks/>
          </p:cNvCxnSpPr>
          <p:nvPr/>
        </p:nvCxnSpPr>
        <p:spPr>
          <a:xfrm flipH="1" flipV="1">
            <a:off x="11582400" y="3429000"/>
            <a:ext cx="405101" cy="1697524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59199-41E8-5131-4833-0700DB640593}"/>
              </a:ext>
            </a:extLst>
          </p:cNvPr>
          <p:cNvCxnSpPr>
            <a:cxnSpLocks/>
          </p:cNvCxnSpPr>
          <p:nvPr/>
        </p:nvCxnSpPr>
        <p:spPr>
          <a:xfrm flipV="1">
            <a:off x="8077200" y="4314698"/>
            <a:ext cx="467073" cy="106728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A05849F-61FD-A070-5B56-61B2B9460D46}"/>
              </a:ext>
            </a:extLst>
          </p:cNvPr>
          <p:cNvSpPr txBox="1">
            <a:spLocks/>
          </p:cNvSpPr>
          <p:nvPr/>
        </p:nvSpPr>
        <p:spPr>
          <a:xfrm>
            <a:off x="6840293" y="4495799"/>
            <a:ext cx="1236907" cy="45720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initial states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9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7987" y="1066800"/>
            <a:ext cx="9467849" cy="5181600"/>
          </a:xfrm>
        </p:spPr>
        <p:txBody>
          <a:bodyPr>
            <a:normAutofit/>
          </a:bodyPr>
          <a:lstStyle/>
          <a:p>
            <a:r>
              <a:rPr lang="en-US" dirty="0"/>
              <a:t>Measurement of SM Properties</a:t>
            </a:r>
          </a:p>
          <a:p>
            <a:pPr lvl="1"/>
            <a:r>
              <a:rPr lang="en-US" dirty="0"/>
              <a:t>Introduction to the SM</a:t>
            </a:r>
          </a:p>
          <a:p>
            <a:pPr lvl="1"/>
            <a:r>
              <a:rPr lang="en-US" dirty="0"/>
              <a:t>Predictions using the SM</a:t>
            </a:r>
          </a:p>
          <a:p>
            <a:pPr lvl="1"/>
            <a:r>
              <a:rPr lang="en-US" dirty="0"/>
              <a:t>Experimental measurements</a:t>
            </a:r>
          </a:p>
          <a:p>
            <a:r>
              <a:rPr lang="en-US" dirty="0"/>
              <a:t>QCD measurements</a:t>
            </a:r>
          </a:p>
          <a:p>
            <a:pPr lvl="1"/>
            <a:r>
              <a:rPr lang="en-US" dirty="0"/>
              <a:t>Jets, PDFs, </a:t>
            </a:r>
            <a:r>
              <a:rPr lang="en-US" dirty="0">
                <a:latin typeface="Symbol" pitchFamily="2" charset="2"/>
              </a:rPr>
              <a:t>a</a:t>
            </a:r>
            <a:r>
              <a:rPr lang="en-US" baseline="-25000" dirty="0"/>
              <a:t>s</a:t>
            </a:r>
          </a:p>
          <a:p>
            <a:r>
              <a:rPr lang="en-US" dirty="0"/>
              <a:t>more QCD</a:t>
            </a:r>
          </a:p>
          <a:p>
            <a:pPr lvl="1"/>
            <a:r>
              <a:rPr lang="en-US" dirty="0"/>
              <a:t>W and Z + jets</a:t>
            </a:r>
          </a:p>
          <a:p>
            <a:r>
              <a:rPr lang="en-US" dirty="0"/>
              <a:t>High Precision EW measurement</a:t>
            </a:r>
          </a:p>
          <a:p>
            <a:pPr lvl="1"/>
            <a:r>
              <a:rPr lang="en-US" dirty="0"/>
              <a:t>W and Z cross sections</a:t>
            </a:r>
          </a:p>
          <a:p>
            <a:pPr lvl="1"/>
            <a:r>
              <a:rPr lang="en-US" dirty="0"/>
              <a:t>Parameters: sin</a:t>
            </a:r>
            <a:r>
              <a:rPr lang="en-US" baseline="30000" dirty="0"/>
              <a:t>2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baseline="30000" dirty="0"/>
              <a:t>l</a:t>
            </a:r>
            <a:r>
              <a:rPr lang="en-US" baseline="-25000" dirty="0"/>
              <a:t>eff</a:t>
            </a:r>
            <a:r>
              <a:rPr lang="en-US" dirty="0"/>
              <a:t> , </a:t>
            </a:r>
            <a:r>
              <a:rPr lang="en-US" dirty="0" err="1"/>
              <a:t>m</a:t>
            </a:r>
            <a:r>
              <a:rPr lang="en-US" baseline="-25000" dirty="0" err="1"/>
              <a:t>W</a:t>
            </a:r>
            <a:endParaRPr lang="en-US" baseline="-25000" dirty="0"/>
          </a:p>
          <a:p>
            <a:r>
              <a:rPr lang="en-US" dirty="0" err="1"/>
              <a:t>Multiboson</a:t>
            </a:r>
            <a:r>
              <a:rPr lang="en-US" dirty="0"/>
              <a:t> physics</a:t>
            </a:r>
          </a:p>
          <a:p>
            <a:pPr lvl="1"/>
            <a:r>
              <a:rPr lang="en-US" dirty="0"/>
              <a:t>di-boson, tri-boson, VBS, polarization, TGC, QGC</a:t>
            </a:r>
          </a:p>
          <a:p>
            <a:r>
              <a:rPr lang="en-US" dirty="0"/>
              <a:t>Summary</a:t>
            </a:r>
          </a:p>
          <a:p>
            <a:pPr marL="366712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talk, QCD+EW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45AF-93C3-4843-933C-87F992EF675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D5612-F1D5-1137-E655-E1791C1F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536" y="381000"/>
            <a:ext cx="6707464" cy="5032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68AAD1-C32C-DE1B-91CD-A309E41817B8}"/>
              </a:ext>
            </a:extLst>
          </p:cNvPr>
          <p:cNvSpPr/>
          <p:nvPr/>
        </p:nvSpPr>
        <p:spPr>
          <a:xfrm>
            <a:off x="6324600" y="762000"/>
            <a:ext cx="304800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C3C2B-70E5-AF08-14BD-CE69F58D83BE}"/>
              </a:ext>
            </a:extLst>
          </p:cNvPr>
          <p:cNvSpPr/>
          <p:nvPr/>
        </p:nvSpPr>
        <p:spPr>
          <a:xfrm>
            <a:off x="6934200" y="1905000"/>
            <a:ext cx="838200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70FC70-D186-7044-59B3-0AEF3FAD3C2F}"/>
              </a:ext>
            </a:extLst>
          </p:cNvPr>
          <p:cNvSpPr/>
          <p:nvPr/>
        </p:nvSpPr>
        <p:spPr>
          <a:xfrm>
            <a:off x="8405664" y="2404034"/>
            <a:ext cx="662136" cy="17107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9DC711-F9D7-C421-C304-D0EA55FF4116}"/>
              </a:ext>
            </a:extLst>
          </p:cNvPr>
          <p:cNvSpPr/>
          <p:nvPr/>
        </p:nvSpPr>
        <p:spPr>
          <a:xfrm>
            <a:off x="10439400" y="3276600"/>
            <a:ext cx="886100" cy="17107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D56B3-1B28-815D-C3FC-A4CA3970ED2E}"/>
              </a:ext>
            </a:extLst>
          </p:cNvPr>
          <p:cNvSpPr/>
          <p:nvPr/>
        </p:nvSpPr>
        <p:spPr>
          <a:xfrm>
            <a:off x="11325500" y="3886200"/>
            <a:ext cx="637900" cy="10657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628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electrical diagrams&#10;&#10;Description automatically generated">
            <a:extLst>
              <a:ext uri="{FF2B5EF4-FFF2-40B4-BE49-F238E27FC236}">
                <a16:creationId xmlns:a16="http://schemas.microsoft.com/office/drawing/2014/main" id="{4147433F-380B-CCA3-A332-E327B669E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507" y="927059"/>
            <a:ext cx="3584909" cy="3993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W+jets</a:t>
            </a:r>
            <a:r>
              <a:rPr lang="en-US" dirty="0"/>
              <a:t>, </a:t>
            </a:r>
            <a:r>
              <a:rPr lang="en-US" dirty="0" err="1"/>
              <a:t>Z+jets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990600"/>
            <a:ext cx="8229599" cy="53584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Excellent data-sets for QCD studies</a:t>
            </a:r>
          </a:p>
          <a:p>
            <a:pPr lvl="1"/>
            <a:r>
              <a:rPr lang="en-US" dirty="0"/>
              <a:t>Easily triggered pure data samples (</a:t>
            </a:r>
            <a:r>
              <a:rPr lang="en-US" dirty="0" err="1"/>
              <a:t>W</a:t>
            </a:r>
            <a:r>
              <a:rPr lang="en-US" dirty="0" err="1">
                <a:sym typeface="Wingdings" pitchFamily="2" charset="2"/>
              </a:rPr>
              <a:t>l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sym typeface="Wingdings" pitchFamily="2" charset="2"/>
              </a:rPr>
              <a:t>Zl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l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lvl="1"/>
            <a:r>
              <a:rPr lang="en-US" dirty="0"/>
              <a:t>Interesting array of final states</a:t>
            </a:r>
          </a:p>
          <a:p>
            <a:pPr lvl="2"/>
            <a:r>
              <a:rPr lang="en-US" dirty="0"/>
              <a:t>Large numbers of jets</a:t>
            </a:r>
          </a:p>
          <a:p>
            <a:pPr lvl="2"/>
            <a:r>
              <a:rPr lang="en-US" dirty="0"/>
              <a:t>Heavy flavor jets</a:t>
            </a:r>
          </a:p>
          <a:p>
            <a:pPr lvl="2"/>
            <a:r>
              <a:rPr lang="en-US" dirty="0"/>
              <a:t>Topologies important in ttbar, Higgs, NP searches</a:t>
            </a:r>
          </a:p>
          <a:p>
            <a:pPr lvl="1"/>
            <a:r>
              <a:rPr lang="en-US" dirty="0"/>
              <a:t>Study of the recoiling jets system via well measured vector boson (Z) properties - tunes</a:t>
            </a:r>
          </a:p>
          <a:p>
            <a:r>
              <a:rPr lang="en-US" dirty="0"/>
              <a:t>SM predictions of </a:t>
            </a:r>
            <a:r>
              <a:rPr lang="en-US" dirty="0" err="1"/>
              <a:t>V+jets</a:t>
            </a:r>
            <a:endParaRPr lang="en-US" dirty="0"/>
          </a:p>
          <a:p>
            <a:pPr lvl="1"/>
            <a:r>
              <a:rPr lang="en-US" dirty="0"/>
              <a:t>Interested in exclusive final states (V +</a:t>
            </a:r>
            <a:r>
              <a:rPr lang="en-US" dirty="0" err="1"/>
              <a:t>njets</a:t>
            </a:r>
            <a:r>
              <a:rPr lang="en-US" dirty="0"/>
              <a:t>) or inclusive (V + ≧ n jets) </a:t>
            </a:r>
          </a:p>
          <a:p>
            <a:pPr lvl="1"/>
            <a:r>
              <a:rPr lang="en-US" dirty="0"/>
              <a:t>Calculation of all diagrams with final states up to V + n jets.   If using MC, additional jets from PS</a:t>
            </a:r>
          </a:p>
          <a:p>
            <a:r>
              <a:rPr lang="en-US" dirty="0"/>
              <a:t>What does this mean?  Some examples</a:t>
            </a:r>
          </a:p>
          <a:p>
            <a:pPr lvl="1"/>
            <a:r>
              <a:rPr lang="en-US" dirty="0"/>
              <a:t>NLO Z+0,1,2 jets production (three samples generated separately and combined)</a:t>
            </a:r>
          </a:p>
          <a:p>
            <a:pPr lvl="2"/>
            <a:r>
              <a:rPr lang="en-US" dirty="0"/>
              <a:t>Inclusive Z production NLO QCD accuracy</a:t>
            </a:r>
          </a:p>
          <a:p>
            <a:pPr lvl="2"/>
            <a:r>
              <a:rPr lang="en-US" dirty="0"/>
              <a:t>Z+0,1,2 at NLO QDC accuracy</a:t>
            </a:r>
          </a:p>
          <a:p>
            <a:pPr lvl="2"/>
            <a:r>
              <a:rPr lang="en-US" dirty="0"/>
              <a:t>Renormalized NLO 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/>
              <a:t>S</a:t>
            </a:r>
            <a:r>
              <a:rPr lang="en-US" dirty="0"/>
              <a:t> captures some higher order behavior </a:t>
            </a:r>
          </a:p>
          <a:p>
            <a:pPr lvl="2"/>
            <a:r>
              <a:rPr lang="en-US" dirty="0"/>
              <a:t>Neglects contributions from higher order initial states </a:t>
            </a:r>
          </a:p>
          <a:p>
            <a:pPr lvl="2"/>
            <a:r>
              <a:rPr lang="en-US" dirty="0"/>
              <a:t>Z+3jet production LO QCD accuracy, + ≧ 4 jets depends on accuracy of PS (if used) tune</a:t>
            </a:r>
          </a:p>
          <a:p>
            <a:pPr lvl="2"/>
            <a:r>
              <a:rPr lang="en-US" dirty="0"/>
              <a:t>Portions of the phase space of a calculation (ZZ+3jet) less accurate than the full inclusive calculation</a:t>
            </a:r>
          </a:p>
          <a:p>
            <a:pPr lvl="2"/>
            <a:r>
              <a:rPr lang="en-US" dirty="0"/>
              <a:t>Typically normalize the cross section after PS back to NLO results</a:t>
            </a:r>
          </a:p>
          <a:p>
            <a:pPr lvl="2"/>
            <a:r>
              <a:rPr lang="en-US" dirty="0"/>
              <a:t>This is the limit of a reasonable computing time budget</a:t>
            </a:r>
          </a:p>
          <a:p>
            <a:pPr marL="3240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3240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56D2EF-3C57-42F8-FDF1-FE66607FA989}"/>
              </a:ext>
            </a:extLst>
          </p:cNvPr>
          <p:cNvSpPr txBox="1">
            <a:spLocks/>
          </p:cNvSpPr>
          <p:nvPr/>
        </p:nvSpPr>
        <p:spPr>
          <a:xfrm>
            <a:off x="6504038" y="76200"/>
            <a:ext cx="1236907" cy="457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 QDC 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411F992-360C-47D4-E342-90B95F473F1D}"/>
              </a:ext>
            </a:extLst>
          </p:cNvPr>
          <p:cNvSpPr txBox="1">
            <a:spLocks/>
          </p:cNvSpPr>
          <p:nvPr/>
        </p:nvSpPr>
        <p:spPr>
          <a:xfrm>
            <a:off x="6501591" y="543418"/>
            <a:ext cx="2478708" cy="86016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Interference between loop and LO diagram is NLO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907CDF-0CD4-5DB5-49D4-566336C21081}"/>
              </a:ext>
            </a:extLst>
          </p:cNvPr>
          <p:cNvCxnSpPr>
            <a:cxnSpLocks/>
          </p:cNvCxnSpPr>
          <p:nvPr/>
        </p:nvCxnSpPr>
        <p:spPr>
          <a:xfrm>
            <a:off x="7790158" y="178575"/>
            <a:ext cx="1835144" cy="1040625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BB020D-7125-3029-09DE-3B1DFB60F95F}"/>
              </a:ext>
            </a:extLst>
          </p:cNvPr>
          <p:cNvCxnSpPr>
            <a:cxnSpLocks/>
          </p:cNvCxnSpPr>
          <p:nvPr/>
        </p:nvCxnSpPr>
        <p:spPr>
          <a:xfrm>
            <a:off x="7056385" y="1431891"/>
            <a:ext cx="1487888" cy="992433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0F7DED6-43C5-98F0-5A7D-7E10C36E5272}"/>
              </a:ext>
            </a:extLst>
          </p:cNvPr>
          <p:cNvSpPr txBox="1">
            <a:spLocks/>
          </p:cNvSpPr>
          <p:nvPr/>
        </p:nvSpPr>
        <p:spPr>
          <a:xfrm>
            <a:off x="8763000" y="5029200"/>
            <a:ext cx="3647727" cy="13716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Real emission.  Negative contribution from loop diagram cancels infrared divergence in this NLO diagram</a:t>
            </a:r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A28F60-4AF8-1BC5-63DF-A41FC786332A}"/>
              </a:ext>
            </a:extLst>
          </p:cNvPr>
          <p:cNvCxnSpPr>
            <a:cxnSpLocks/>
          </p:cNvCxnSpPr>
          <p:nvPr/>
        </p:nvCxnSpPr>
        <p:spPr>
          <a:xfrm flipH="1" flipV="1">
            <a:off x="11582400" y="3429000"/>
            <a:ext cx="405101" cy="1697524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59199-41E8-5131-4833-0700DB640593}"/>
              </a:ext>
            </a:extLst>
          </p:cNvPr>
          <p:cNvCxnSpPr>
            <a:cxnSpLocks/>
          </p:cNvCxnSpPr>
          <p:nvPr/>
        </p:nvCxnSpPr>
        <p:spPr>
          <a:xfrm flipV="1">
            <a:off x="8039100" y="4314698"/>
            <a:ext cx="505173" cy="172011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A05849F-61FD-A070-5B56-61B2B9460D46}"/>
              </a:ext>
            </a:extLst>
          </p:cNvPr>
          <p:cNvSpPr txBox="1">
            <a:spLocks/>
          </p:cNvSpPr>
          <p:nvPr/>
        </p:nvSpPr>
        <p:spPr>
          <a:xfrm>
            <a:off x="6840293" y="4190999"/>
            <a:ext cx="1236907" cy="45720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initial states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294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electrical diagrams&#10;&#10;Description automatically generated">
            <a:extLst>
              <a:ext uri="{FF2B5EF4-FFF2-40B4-BE49-F238E27FC236}">
                <a16:creationId xmlns:a16="http://schemas.microsoft.com/office/drawing/2014/main" id="{4147433F-380B-CCA3-A332-E327B669E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507" y="927059"/>
            <a:ext cx="3584909" cy="3993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W+jets</a:t>
            </a:r>
            <a:r>
              <a:rPr lang="en-US" dirty="0"/>
              <a:t>, </a:t>
            </a:r>
            <a:r>
              <a:rPr lang="en-US" dirty="0" err="1"/>
              <a:t>Z+jets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990600"/>
            <a:ext cx="8229599" cy="431341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Excellent data-sets for QCD studies</a:t>
            </a:r>
          </a:p>
          <a:p>
            <a:pPr lvl="1"/>
            <a:r>
              <a:rPr lang="en-US" dirty="0"/>
              <a:t>Easily triggered pure data samples (</a:t>
            </a:r>
            <a:r>
              <a:rPr lang="en-US" dirty="0" err="1"/>
              <a:t>W</a:t>
            </a:r>
            <a:r>
              <a:rPr lang="en-US" dirty="0" err="1">
                <a:sym typeface="Wingdings" pitchFamily="2" charset="2"/>
              </a:rPr>
              <a:t>l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sym typeface="Wingdings" pitchFamily="2" charset="2"/>
              </a:rPr>
              <a:t>Zl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l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lvl="1"/>
            <a:r>
              <a:rPr lang="en-US" dirty="0"/>
              <a:t>Interesting array of final states</a:t>
            </a:r>
          </a:p>
          <a:p>
            <a:pPr lvl="2"/>
            <a:r>
              <a:rPr lang="en-US" dirty="0"/>
              <a:t>Large numbers of jets</a:t>
            </a:r>
          </a:p>
          <a:p>
            <a:pPr lvl="2"/>
            <a:r>
              <a:rPr lang="en-US" dirty="0"/>
              <a:t>Heavy flavor jets</a:t>
            </a:r>
          </a:p>
          <a:p>
            <a:pPr lvl="2"/>
            <a:r>
              <a:rPr lang="en-US" dirty="0"/>
              <a:t>Topologies important in ttbar, Higgs, NP searches</a:t>
            </a:r>
          </a:p>
          <a:p>
            <a:pPr lvl="1"/>
            <a:r>
              <a:rPr lang="en-US" dirty="0"/>
              <a:t>Study of the recoiling jets system via well measured vector boson (Z) properties - tunes</a:t>
            </a:r>
          </a:p>
          <a:p>
            <a:r>
              <a:rPr lang="en-US" dirty="0"/>
              <a:t>SM predictions of </a:t>
            </a:r>
            <a:r>
              <a:rPr lang="en-US" dirty="0" err="1"/>
              <a:t>V+jets</a:t>
            </a:r>
            <a:endParaRPr lang="en-US" dirty="0"/>
          </a:p>
          <a:p>
            <a:pPr lvl="1"/>
            <a:r>
              <a:rPr lang="en-US" dirty="0"/>
              <a:t>Interested in exclusive final states (V +</a:t>
            </a:r>
            <a:r>
              <a:rPr lang="en-US" dirty="0" err="1"/>
              <a:t>njets</a:t>
            </a:r>
            <a:r>
              <a:rPr lang="en-US" dirty="0"/>
              <a:t>) or inclusive (V + ≧ n jets) </a:t>
            </a:r>
          </a:p>
          <a:p>
            <a:pPr lvl="1"/>
            <a:r>
              <a:rPr lang="en-US" dirty="0"/>
              <a:t>Calculation of all diagrams with final states up to V + n jets.   If using MC, additional jets from PS</a:t>
            </a:r>
          </a:p>
          <a:p>
            <a:r>
              <a:rPr lang="en-US" dirty="0"/>
              <a:t>What does this mean?  Some examples</a:t>
            </a:r>
          </a:p>
          <a:p>
            <a:pPr lvl="1"/>
            <a:r>
              <a:rPr lang="en-US" dirty="0"/>
              <a:t>NNLO ZZ+0 Jets (three samples generated separately and combined)</a:t>
            </a:r>
          </a:p>
          <a:p>
            <a:pPr lvl="2"/>
            <a:r>
              <a:rPr lang="en-US" dirty="0"/>
              <a:t>NNLO overall, Z+0 Jets; NLO Z+1jets; LO Z+2 Jets; + ≧ 3 jets depends on accuracy of PS tune if used.   Few NNLO + PS implantations available.</a:t>
            </a:r>
          </a:p>
          <a:p>
            <a:pPr lvl="2"/>
            <a:r>
              <a:rPr lang="en-US" dirty="0"/>
              <a:t>Should include most important new initial states</a:t>
            </a:r>
          </a:p>
          <a:p>
            <a:pPr lvl="2"/>
            <a:r>
              <a:rPr lang="en-US" dirty="0"/>
              <a:t>This is the limit of a reasonable computing time budget</a:t>
            </a:r>
          </a:p>
          <a:p>
            <a:pPr marL="3240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56D2EF-3C57-42F8-FDF1-FE66607FA989}"/>
              </a:ext>
            </a:extLst>
          </p:cNvPr>
          <p:cNvSpPr txBox="1">
            <a:spLocks/>
          </p:cNvSpPr>
          <p:nvPr/>
        </p:nvSpPr>
        <p:spPr>
          <a:xfrm>
            <a:off x="6504038" y="76200"/>
            <a:ext cx="1236907" cy="457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 QDC 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411F992-360C-47D4-E342-90B95F473F1D}"/>
              </a:ext>
            </a:extLst>
          </p:cNvPr>
          <p:cNvSpPr txBox="1">
            <a:spLocks/>
          </p:cNvSpPr>
          <p:nvPr/>
        </p:nvSpPr>
        <p:spPr>
          <a:xfrm>
            <a:off x="6501591" y="543418"/>
            <a:ext cx="2478708" cy="86016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Interference between loop and LO diagram is NLO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907CDF-0CD4-5DB5-49D4-566336C21081}"/>
              </a:ext>
            </a:extLst>
          </p:cNvPr>
          <p:cNvCxnSpPr>
            <a:cxnSpLocks/>
          </p:cNvCxnSpPr>
          <p:nvPr/>
        </p:nvCxnSpPr>
        <p:spPr>
          <a:xfrm>
            <a:off x="7790158" y="178575"/>
            <a:ext cx="1835144" cy="1040625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BB020D-7125-3029-09DE-3B1DFB60F95F}"/>
              </a:ext>
            </a:extLst>
          </p:cNvPr>
          <p:cNvCxnSpPr>
            <a:cxnSpLocks/>
          </p:cNvCxnSpPr>
          <p:nvPr/>
        </p:nvCxnSpPr>
        <p:spPr>
          <a:xfrm>
            <a:off x="7056385" y="1431891"/>
            <a:ext cx="1487888" cy="992433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0F7DED6-43C5-98F0-5A7D-7E10C36E5272}"/>
              </a:ext>
            </a:extLst>
          </p:cNvPr>
          <p:cNvSpPr txBox="1">
            <a:spLocks/>
          </p:cNvSpPr>
          <p:nvPr/>
        </p:nvSpPr>
        <p:spPr>
          <a:xfrm>
            <a:off x="8763000" y="5029200"/>
            <a:ext cx="3647727" cy="13716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Real emission.  Negative contribution from loop diagram cancels infrared divergence in this NLO diagram</a:t>
            </a:r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A28F60-4AF8-1BC5-63DF-A41FC786332A}"/>
              </a:ext>
            </a:extLst>
          </p:cNvPr>
          <p:cNvCxnSpPr>
            <a:cxnSpLocks/>
          </p:cNvCxnSpPr>
          <p:nvPr/>
        </p:nvCxnSpPr>
        <p:spPr>
          <a:xfrm flipH="1" flipV="1">
            <a:off x="11582400" y="3429000"/>
            <a:ext cx="405101" cy="1697524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59199-41E8-5131-4833-0700DB640593}"/>
              </a:ext>
            </a:extLst>
          </p:cNvPr>
          <p:cNvCxnSpPr>
            <a:cxnSpLocks/>
          </p:cNvCxnSpPr>
          <p:nvPr/>
        </p:nvCxnSpPr>
        <p:spPr>
          <a:xfrm flipV="1">
            <a:off x="7363820" y="4657244"/>
            <a:ext cx="959687" cy="263131"/>
          </a:xfrm>
          <a:prstGeom prst="line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A05849F-61FD-A070-5B56-61B2B9460D46}"/>
              </a:ext>
            </a:extLst>
          </p:cNvPr>
          <p:cNvSpPr txBox="1">
            <a:spLocks/>
          </p:cNvSpPr>
          <p:nvPr/>
        </p:nvSpPr>
        <p:spPr>
          <a:xfrm>
            <a:off x="5562600" y="5027367"/>
            <a:ext cx="2543847" cy="9924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initial states now include a gg diagram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1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9652B2-00A2-63CD-87A5-1DD52BE2E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497652"/>
            <a:ext cx="4419600" cy="5674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</a:t>
            </a:r>
            <a:r>
              <a:rPr lang="en-US" dirty="0" err="1"/>
              <a:t>Z+jets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7467599" cy="507605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Comparison to LO, NLO and NNLO calculations/MCs</a:t>
            </a:r>
          </a:p>
          <a:p>
            <a:pPr lvl="1"/>
            <a:r>
              <a:rPr lang="en-US" dirty="0"/>
              <a:t>(if there is a preference for CMS results it’s only because I know where to find the plots to make my points – no reflection on the quality of the results)</a:t>
            </a:r>
          </a:p>
          <a:p>
            <a:pPr lvl="1"/>
            <a:r>
              <a:rPr lang="en-US" dirty="0"/>
              <a:t>LO </a:t>
            </a:r>
            <a:r>
              <a:rPr lang="en-US" dirty="0" err="1"/>
              <a:t>Magraph</a:t>
            </a:r>
            <a:r>
              <a:rPr lang="en-US" dirty="0"/>
              <a:t> 0-4 jets with Pythia 8 PS</a:t>
            </a:r>
          </a:p>
          <a:p>
            <a:pPr lvl="2"/>
            <a:r>
              <a:rPr lang="en-US" dirty="0"/>
              <a:t>Why does this look so good?   It’s up to 4 jets.  Most new initial states included.</a:t>
            </a:r>
          </a:p>
          <a:p>
            <a:pPr lvl="2"/>
            <a:r>
              <a:rPr lang="en-US" dirty="0"/>
              <a:t>Pythia tunes of the non/semi–perturbative physics heavily leverages Z data</a:t>
            </a:r>
          </a:p>
          <a:p>
            <a:pPr lvl="3"/>
            <a:r>
              <a:rPr lang="en-US" dirty="0"/>
              <a:t>UE, MPI and the PS behaviors</a:t>
            </a:r>
          </a:p>
          <a:p>
            <a:pPr lvl="2"/>
            <a:r>
              <a:rPr lang="en-US" dirty="0"/>
              <a:t>Note that only statistical uncertainties are shown</a:t>
            </a:r>
          </a:p>
          <a:p>
            <a:pPr lvl="2"/>
            <a:r>
              <a:rPr lang="en-US" dirty="0"/>
              <a:t>It’s difficult to assess the uncertainty of the MC simulation or interpret the source of differences when observed.  This distribution looks good, but others may/do not</a:t>
            </a:r>
          </a:p>
          <a:p>
            <a:pPr lvl="1"/>
            <a:r>
              <a:rPr lang="en-US" dirty="0"/>
              <a:t>NLO </a:t>
            </a:r>
            <a:r>
              <a:rPr lang="en-US" dirty="0" err="1"/>
              <a:t>Magraph</a:t>
            </a:r>
            <a:r>
              <a:rPr lang="en-US" dirty="0"/>
              <a:t> 0,1,2 jets with Pythia 8  PS</a:t>
            </a:r>
          </a:p>
          <a:p>
            <a:pPr lvl="2"/>
            <a:r>
              <a:rPr lang="en-US" dirty="0"/>
              <a:t>Consistent with data and reasonable uncertainties to up to 2 jets</a:t>
            </a:r>
          </a:p>
          <a:p>
            <a:pPr lvl="2"/>
            <a:r>
              <a:rPr lang="en-US" dirty="0"/>
              <a:t>Third hard jet calculated at LO looks good</a:t>
            </a:r>
          </a:p>
          <a:p>
            <a:pPr lvl="2"/>
            <a:r>
              <a:rPr lang="en-US" dirty="0"/>
              <a:t>Does not interface well with Pythia 8 PS after that</a:t>
            </a:r>
          </a:p>
          <a:p>
            <a:pPr lvl="2"/>
            <a:r>
              <a:rPr lang="en-US" dirty="0"/>
              <a:t>Needs an NLO Tune (see ATLAS AZNLO later!)</a:t>
            </a:r>
          </a:p>
          <a:p>
            <a:pPr lvl="1"/>
            <a:r>
              <a:rPr lang="en-US" dirty="0"/>
              <a:t>NNLO+NNLL Geneva “0” jets with Pythia 8 PS</a:t>
            </a:r>
          </a:p>
          <a:p>
            <a:pPr lvl="2"/>
            <a:r>
              <a:rPr lang="en-US" dirty="0"/>
              <a:t>Better uncertainty in the zero jets bin.  Inclusive calculation is great! </a:t>
            </a:r>
          </a:p>
          <a:p>
            <a:pPr lvl="2"/>
            <a:r>
              <a:rPr lang="en-US" dirty="0"/>
              <a:t>Consistent with the data with reasonable uncertainties  for 1 Jet (NLO) and 2 jets (LO)</a:t>
            </a:r>
          </a:p>
          <a:p>
            <a:r>
              <a:rPr lang="en-US" dirty="0">
                <a:solidFill>
                  <a:srgbClr val="00B050"/>
                </a:solidFill>
              </a:rPr>
              <a:t>To see good agreement and well understood uncertainty you need NLO up to the number of jets of interest</a:t>
            </a:r>
          </a:p>
          <a:p>
            <a:r>
              <a:rPr lang="en-US" dirty="0">
                <a:solidFill>
                  <a:srgbClr val="FF0000"/>
                </a:solidFill>
              </a:rPr>
              <a:t>NNLO with jets would be better, but is often prohibitive to generate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4FB895-9999-4C8F-4E0B-1D55916CD74A}"/>
              </a:ext>
            </a:extLst>
          </p:cNvPr>
          <p:cNvSpPr txBox="1"/>
          <p:nvPr/>
        </p:nvSpPr>
        <p:spPr>
          <a:xfrm>
            <a:off x="8458200" y="76200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3"/>
              </a:rPr>
              <a:t>EPJC 78 (2018) 965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890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5D3D-D632-6548-A543-1A5E420C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and Z cross sections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575E1-C7ED-0540-B2ED-F58802DE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hadron collider precision cross section frontier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527C-FCD2-1A4C-AD0F-C38B2244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FABD-9BCC-AB43-9268-B1328E35FE3A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CEF46-B6A5-B141-AF9D-CFD11350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A406D-49D5-F344-9660-B3DBDE90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88F7C-E5C3-44CB-B48F-30EAE4250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323" y="76200"/>
            <a:ext cx="6734077" cy="37874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BF34C2-429D-9F15-DCF5-5C22A896CBA8}"/>
              </a:ext>
            </a:extLst>
          </p:cNvPr>
          <p:cNvSpPr/>
          <p:nvPr/>
        </p:nvSpPr>
        <p:spPr>
          <a:xfrm>
            <a:off x="6324600" y="914400"/>
            <a:ext cx="457200" cy="7953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D15B6-61AE-8A18-DBE8-6A3F2A842042}"/>
              </a:ext>
            </a:extLst>
          </p:cNvPr>
          <p:cNvSpPr txBox="1"/>
          <p:nvPr/>
        </p:nvSpPr>
        <p:spPr>
          <a:xfrm>
            <a:off x="9525000" y="3810000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</p:spTree>
    <p:extLst>
      <p:ext uri="{BB962C8B-B14F-4D97-AF65-F5344CB8AC3E}">
        <p14:creationId xmlns:p14="http://schemas.microsoft.com/office/powerpoint/2010/main" val="2692366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pp collider cross sections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7851593" cy="535840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 and Z cross sections</a:t>
            </a:r>
          </a:p>
          <a:p>
            <a:pPr lvl="1"/>
            <a:r>
              <a:rPr lang="en-US" dirty="0"/>
              <a:t>Easily triggered pure data samples (</a:t>
            </a:r>
            <a:r>
              <a:rPr lang="en-US" dirty="0" err="1"/>
              <a:t>W</a:t>
            </a:r>
            <a:r>
              <a:rPr lang="en-US" dirty="0" err="1">
                <a:sym typeface="Wingdings" pitchFamily="2" charset="2"/>
              </a:rPr>
              <a:t>l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sym typeface="Wingdings" pitchFamily="2" charset="2"/>
              </a:rPr>
              <a:t>Zl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l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lvl="1"/>
            <a:r>
              <a:rPr lang="en-US" dirty="0"/>
              <a:t>Performance of lepton triggering, reconstruction, and Id calibrated using tag and probe on large data samples.</a:t>
            </a:r>
          </a:p>
          <a:p>
            <a:pPr lvl="1"/>
            <a:r>
              <a:rPr lang="en-US" dirty="0"/>
              <a:t>Can define both fiducial and total cross-section measurements.</a:t>
            </a:r>
          </a:p>
          <a:p>
            <a:pPr lvl="1"/>
            <a:r>
              <a:rPr lang="en-US" dirty="0"/>
              <a:t>Dominant uncertainties</a:t>
            </a:r>
          </a:p>
          <a:p>
            <a:pPr lvl="2"/>
            <a:r>
              <a:rPr lang="en-US" dirty="0"/>
              <a:t>luminosity uncertainty </a:t>
            </a:r>
          </a:p>
          <a:p>
            <a:pPr lvl="2"/>
            <a:r>
              <a:rPr lang="en-US" dirty="0"/>
              <a:t>Extrapolation from measurement phase space to fiducial region (small) or total cross section (larger)</a:t>
            </a:r>
          </a:p>
          <a:p>
            <a:pPr lvl="2"/>
            <a:r>
              <a:rPr lang="en-US" dirty="0"/>
              <a:t>Ratios can reduce uncertainties: especially luminosity uncertainty</a:t>
            </a:r>
          </a:p>
          <a:p>
            <a:r>
              <a:rPr lang="en-US" dirty="0"/>
              <a:t>The SM calculations</a:t>
            </a:r>
          </a:p>
          <a:p>
            <a:pPr lvl="1"/>
            <a:r>
              <a:rPr lang="en-US" dirty="0"/>
              <a:t>NNLO, N3L0,  N3LO+N3LL, even approximate N4LO+N4LL (</a:t>
            </a:r>
            <a:r>
              <a:rPr lang="en-US" dirty="0" err="1">
                <a:hlinkClick r:id="rId2"/>
              </a:rPr>
              <a:t>DYTurbo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Logarithmic </a:t>
            </a:r>
            <a:r>
              <a:rPr lang="en-US" dirty="0" err="1"/>
              <a:t>resummation</a:t>
            </a:r>
            <a:r>
              <a:rPr lang="en-US" dirty="0"/>
              <a:t> of vector boson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Dominant uncertainties</a:t>
            </a:r>
          </a:p>
          <a:p>
            <a:pPr lvl="2"/>
            <a:r>
              <a:rPr lang="en-US" dirty="0"/>
              <a:t>PDF and scale uncertainty</a:t>
            </a:r>
          </a:p>
          <a:p>
            <a:pPr lvl="2"/>
            <a:r>
              <a:rPr lang="en-US" dirty="0"/>
              <a:t>Especially when phase space limited to fiducial cross-section region</a:t>
            </a:r>
          </a:p>
          <a:p>
            <a:r>
              <a:rPr lang="en-US" dirty="0">
                <a:solidFill>
                  <a:srgbClr val="00B050"/>
                </a:solidFill>
              </a:rPr>
              <a:t>The precision frontier in hadron collider cross-section measurements and predictions</a:t>
            </a:r>
          </a:p>
          <a:p>
            <a:r>
              <a:rPr lang="en-US" dirty="0">
                <a:solidFill>
                  <a:srgbClr val="FF0000"/>
                </a:solidFill>
              </a:rPr>
              <a:t>Interesting dichotomy of uncertainties fiducial vs. total/ exp vs. theory cross section measurement comparisons.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C359F6-F153-3462-4417-06F5FBA45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088" y="3199393"/>
            <a:ext cx="3437089" cy="358240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103D7F-1129-A6C6-24A1-E7D76A155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757" y="-38325"/>
            <a:ext cx="3180457" cy="331492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43252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and Z cross sections - CMS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1" y="5486400"/>
            <a:ext cx="11963399" cy="89194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B050"/>
                </a:solidFill>
              </a:rPr>
              <a:t>Inclusive cross section comparison to N3LO QCD with approximate N3L0 PDFs</a:t>
            </a:r>
          </a:p>
          <a:p>
            <a:r>
              <a:rPr lang="en-US" dirty="0">
                <a:solidFill>
                  <a:srgbClr val="00B050"/>
                </a:solidFill>
              </a:rPr>
              <a:t>5 energies shown.  13.6 W,Z </a:t>
            </a:r>
            <a:r>
              <a:rPr lang="en-US" dirty="0">
                <a:solidFill>
                  <a:srgbClr val="00B050"/>
                </a:solidFill>
                <a:hlinkClick r:id="rId2"/>
              </a:rPr>
              <a:t>PLB 854 (2024) 138725</a:t>
            </a:r>
            <a:r>
              <a:rPr lang="en-US" dirty="0">
                <a:solidFill>
                  <a:srgbClr val="00B050"/>
                </a:solidFill>
              </a:rPr>
              <a:t> (ATLAS) and 13.6 Z </a:t>
            </a:r>
            <a:r>
              <a:rPr lang="en-US" dirty="0">
                <a:solidFill>
                  <a:srgbClr val="00B050"/>
                </a:solidFill>
                <a:hlinkClick r:id="rId3"/>
              </a:rPr>
              <a:t>(CMS)</a:t>
            </a:r>
            <a:r>
              <a:rPr lang="en-US" dirty="0">
                <a:solidFill>
                  <a:srgbClr val="00B050"/>
                </a:solidFill>
              </a:rPr>
              <a:t> results newly available.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6C1013-3FC0-8B8B-7C5B-A48DFD873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812799"/>
            <a:ext cx="7010400" cy="4673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82C780-A807-D688-4177-51D1AB65B1D6}"/>
              </a:ext>
            </a:extLst>
          </p:cNvPr>
          <p:cNvSpPr txBox="1"/>
          <p:nvPr/>
        </p:nvSpPr>
        <p:spPr>
          <a:xfrm>
            <a:off x="7315200" y="188926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Lucida Grande" panose="020B0600040502020204" pitchFamily="34" charset="0"/>
                <a:hlinkClick r:id="rId5"/>
              </a:rPr>
              <a:t>5, 13 TeV CMS: 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5"/>
              </a:rPr>
              <a:t>to be submitted to JHEP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9B1815-4EA9-283E-E800-3559D2DB034F}"/>
              </a:ext>
            </a:extLst>
          </p:cNvPr>
          <p:cNvSpPr txBox="1"/>
          <p:nvPr/>
        </p:nvSpPr>
        <p:spPr>
          <a:xfrm>
            <a:off x="7315200" y="558259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</p:spTree>
    <p:extLst>
      <p:ext uri="{BB962C8B-B14F-4D97-AF65-F5344CB8AC3E}">
        <p14:creationId xmlns:p14="http://schemas.microsoft.com/office/powerpoint/2010/main" val="2510908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and Z </a:t>
            </a:r>
            <a:br>
              <a:rPr lang="en-US" dirty="0"/>
            </a:br>
            <a:r>
              <a:rPr lang="en-US" dirty="0"/>
              <a:t>cross sections</a:t>
            </a:r>
            <a:br>
              <a:rPr lang="en-US" dirty="0"/>
            </a:br>
            <a:r>
              <a:rPr lang="en-US" dirty="0"/>
              <a:t>historical </a:t>
            </a:r>
            <a:br>
              <a:rPr lang="en-US" dirty="0"/>
            </a:br>
            <a:r>
              <a:rPr lang="en-US" dirty="0"/>
              <a:t>Context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188" y="3048000"/>
            <a:ext cx="2944812" cy="2627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Takes a few minutes to collect a UA1 sized dataset at the LHC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BBEB2-43EB-4A25-95BF-83D182BCB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689" y="-845543"/>
            <a:ext cx="6136646" cy="854908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68016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and Z cross sections - CMS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7851593" cy="5358408"/>
          </a:xfrm>
        </p:spPr>
        <p:txBody>
          <a:bodyPr>
            <a:normAutofit/>
          </a:bodyPr>
          <a:lstStyle/>
          <a:p>
            <a:r>
              <a:rPr lang="en-US" dirty="0"/>
              <a:t>Inclusive cross sections, N3LO calculation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Fiducial cross sections, NNLO calculations</a:t>
            </a:r>
          </a:p>
        </p:txBody>
      </p:sp>
      <p:pic>
        <p:nvPicPr>
          <p:cNvPr id="4" name="Picture 3" descr="A number of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1D578477-DE08-3757-FCE6-7228939A6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63" y="4143850"/>
            <a:ext cx="7772400" cy="1631969"/>
          </a:xfrm>
          <a:prstGeom prst="rect">
            <a:avLst/>
          </a:prstGeom>
        </p:spPr>
      </p:pic>
      <p:pic>
        <p:nvPicPr>
          <p:cNvPr id="12" name="Picture 11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3A5FCBC8-2CC8-4022-339A-E03771F32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33228"/>
            <a:ext cx="7772400" cy="210606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B926CB-F6AA-6DE6-8253-2B1D93C978BD}"/>
              </a:ext>
            </a:extLst>
          </p:cNvPr>
          <p:cNvSpPr txBox="1">
            <a:spLocks/>
          </p:cNvSpPr>
          <p:nvPr/>
        </p:nvSpPr>
        <p:spPr>
          <a:xfrm>
            <a:off x="8305799" y="144992"/>
            <a:ext cx="3805057" cy="640820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Experimental results</a:t>
            </a:r>
          </a:p>
          <a:p>
            <a:r>
              <a:rPr lang="en-US" dirty="0">
                <a:solidFill>
                  <a:srgbClr val="FF0000"/>
                </a:solidFill>
              </a:rPr>
              <a:t>Additional theory uncertainty to extrapolate to total cross-section substantial</a:t>
            </a:r>
          </a:p>
          <a:p>
            <a:r>
              <a:rPr lang="en-US" dirty="0">
                <a:solidFill>
                  <a:srgbClr val="00B050"/>
                </a:solidFill>
              </a:rPr>
              <a:t>2% fiducial Z result at 5TeV</a:t>
            </a:r>
          </a:p>
          <a:p>
            <a:r>
              <a:rPr lang="en-US" dirty="0">
                <a:solidFill>
                  <a:srgbClr val="FF0000"/>
                </a:solidFill>
              </a:rPr>
              <a:t>Special short run with reduced instantaneous luminosity </a:t>
            </a:r>
          </a:p>
          <a:p>
            <a:r>
              <a:rPr lang="en-US" dirty="0">
                <a:solidFill>
                  <a:srgbClr val="FF0000"/>
                </a:solidFill>
              </a:rPr>
              <a:t>still dominated by luminosity uncertainty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Theory Calculations</a:t>
            </a:r>
          </a:p>
          <a:p>
            <a:r>
              <a:rPr lang="en-US" dirty="0">
                <a:solidFill>
                  <a:srgbClr val="FF0000"/>
                </a:solidFill>
              </a:rPr>
              <a:t>Calculations in a limited phase space less accurate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Exp.-theory pattern of uncertainties best seen in measurements with the same data set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New </a:t>
            </a:r>
            <a:r>
              <a:rPr lang="en-US" dirty="0">
                <a:solidFill>
                  <a:srgbClr val="00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 Run 2 luminosity measurement</a:t>
            </a:r>
            <a:r>
              <a:rPr lang="en-US" dirty="0">
                <a:solidFill>
                  <a:srgbClr val="00B050"/>
                </a:solidFill>
              </a:rPr>
              <a:t> achieves 0.83% uncertainty.  Sub 1% cross section measurements possible!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80E6FE-30F4-7E1E-5A31-8C2DCD15C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57700"/>
            <a:ext cx="5080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8EBA47-E04C-0C92-726D-1E2812E50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334000"/>
            <a:ext cx="508000" cy="266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4D1510-2707-B499-7139-6CE57CFA35D8}"/>
              </a:ext>
            </a:extLst>
          </p:cNvPr>
          <p:cNvSpPr txBox="1"/>
          <p:nvPr/>
        </p:nvSpPr>
        <p:spPr>
          <a:xfrm>
            <a:off x="457201" y="5812329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</p:spTree>
    <p:extLst>
      <p:ext uri="{BB962C8B-B14F-4D97-AF65-F5344CB8AC3E}">
        <p14:creationId xmlns:p14="http://schemas.microsoft.com/office/powerpoint/2010/main" val="3637954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and Z cross section ratios - CMS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914400"/>
            <a:ext cx="7851593" cy="5358408"/>
          </a:xfrm>
        </p:spPr>
        <p:txBody>
          <a:bodyPr>
            <a:normAutofit/>
          </a:bodyPr>
          <a:lstStyle/>
          <a:p>
            <a:r>
              <a:rPr lang="en-US" dirty="0"/>
              <a:t>Inclusive cross section ratios, NNLO calculation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Fiducial cross sections ratios, NNLO calculations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B926CB-F6AA-6DE6-8253-2B1D93C978BD}"/>
              </a:ext>
            </a:extLst>
          </p:cNvPr>
          <p:cNvSpPr txBox="1">
            <a:spLocks/>
          </p:cNvSpPr>
          <p:nvPr/>
        </p:nvSpPr>
        <p:spPr>
          <a:xfrm>
            <a:off x="8135005" y="983193"/>
            <a:ext cx="4056995" cy="53951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Experimental measurements</a:t>
            </a:r>
          </a:p>
          <a:p>
            <a:r>
              <a:rPr lang="en-US" dirty="0">
                <a:solidFill>
                  <a:srgbClr val="00B050"/>
                </a:solidFill>
              </a:rPr>
              <a:t>Luminosity uncertainty cancels out.  Other uncertainties reduced.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Theory calculation</a:t>
            </a:r>
          </a:p>
          <a:p>
            <a:r>
              <a:rPr lang="en-US" dirty="0">
                <a:solidFill>
                  <a:srgbClr val="00B050"/>
                </a:solidFill>
              </a:rPr>
              <a:t>Scale uncertainties reduced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Both achieve sub 0.5% uncertainty in best cases!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Not the same best cases.</a:t>
            </a:r>
          </a:p>
          <a:p>
            <a:r>
              <a:rPr lang="en-US" dirty="0">
                <a:solidFill>
                  <a:srgbClr val="FF0000"/>
                </a:solidFill>
              </a:rPr>
              <a:t>Fid exp best - Total theory best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58A4F0-0AA2-28DC-EE98-B0CB0FB24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5" y="4283798"/>
            <a:ext cx="7772400" cy="2158394"/>
          </a:xfrm>
          <a:prstGeom prst="rect">
            <a:avLst/>
          </a:prstGeom>
        </p:spPr>
      </p:pic>
      <p:pic>
        <p:nvPicPr>
          <p:cNvPr id="10" name="Picture 9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C308D5BC-EFD5-5529-DE89-C19362640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94" y="1301998"/>
            <a:ext cx="7772400" cy="27366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C86C3F-DEA8-2FD6-FBF8-E0201D4A1E27}"/>
              </a:ext>
            </a:extLst>
          </p:cNvPr>
          <p:cNvSpPr txBox="1"/>
          <p:nvPr/>
        </p:nvSpPr>
        <p:spPr>
          <a:xfrm>
            <a:off x="8318690" y="294985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</p:spTree>
    <p:extLst>
      <p:ext uri="{BB962C8B-B14F-4D97-AF65-F5344CB8AC3E}">
        <p14:creationId xmlns:p14="http://schemas.microsoft.com/office/powerpoint/2010/main" val="196126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5D3D-D632-6548-A543-1A5E420C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of EW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575E1-C7ED-0540-B2ED-F58802DE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B0F0"/>
                </a:solidFill>
              </a:rPr>
              <a:t>m</a:t>
            </a:r>
            <a:r>
              <a:rPr lang="en-US" baseline="-25000" dirty="0" err="1">
                <a:solidFill>
                  <a:srgbClr val="00B0F0"/>
                </a:solidFill>
              </a:rPr>
              <a:t>W</a:t>
            </a:r>
            <a:r>
              <a:rPr lang="en-US" dirty="0">
                <a:solidFill>
                  <a:srgbClr val="00B0F0"/>
                </a:solidFill>
              </a:rPr>
              <a:t>, sin</a:t>
            </a:r>
            <a:r>
              <a:rPr lang="en-US" baseline="30000" dirty="0">
                <a:solidFill>
                  <a:srgbClr val="00B0F0"/>
                </a:solidFill>
              </a:rPr>
              <a:t>2</a:t>
            </a:r>
            <a:r>
              <a:rPr lang="en-US" dirty="0">
                <a:solidFill>
                  <a:srgbClr val="00B0F0"/>
                </a:solidFill>
                <a:latin typeface="Symbol" pitchFamily="2" charset="2"/>
              </a:rPr>
              <a:t>q</a:t>
            </a:r>
            <a:r>
              <a:rPr lang="en-US" baseline="30000" dirty="0">
                <a:solidFill>
                  <a:srgbClr val="00B0F0"/>
                </a:solidFill>
              </a:rPr>
              <a:t>l</a:t>
            </a:r>
            <a:r>
              <a:rPr lang="en-US" baseline="-25000" dirty="0">
                <a:solidFill>
                  <a:srgbClr val="00B0F0"/>
                </a:solidFill>
              </a:rPr>
              <a:t>eff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527C-FCD2-1A4C-AD0F-C38B2244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FABD-9BCC-AB43-9268-B1328E35FE3A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CEF46-B6A5-B141-AF9D-CFD11350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A406D-49D5-F344-9660-B3DBDE90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B4ACC-24F2-553E-F39C-F0A7F13E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323" y="76200"/>
            <a:ext cx="6734077" cy="37874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AE2A7-A9FF-262A-1188-A9993E00BB8A}"/>
              </a:ext>
            </a:extLst>
          </p:cNvPr>
          <p:cNvSpPr/>
          <p:nvPr/>
        </p:nvSpPr>
        <p:spPr>
          <a:xfrm>
            <a:off x="6324600" y="914400"/>
            <a:ext cx="457200" cy="7953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3E332-5FDE-9FA0-4958-0FFBCC22CF8C}"/>
              </a:ext>
            </a:extLst>
          </p:cNvPr>
          <p:cNvSpPr txBox="1"/>
          <p:nvPr/>
        </p:nvSpPr>
        <p:spPr>
          <a:xfrm>
            <a:off x="10210800" y="3638691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</p:spTree>
    <p:extLst>
      <p:ext uri="{BB962C8B-B14F-4D97-AF65-F5344CB8AC3E}">
        <p14:creationId xmlns:p14="http://schemas.microsoft.com/office/powerpoint/2010/main" val="189436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5D3D-D632-6548-A543-1A5E420C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of SM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575E1-C7ED-0540-B2ED-F58802DE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other introductory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527C-FCD2-1A4C-AD0F-C38B2244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FABD-9BCC-AB43-9268-B1328E35FE3A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CEF46-B6A5-B141-AF9D-CFD11350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A406D-49D5-F344-9660-B3DBDE90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07118-8439-561E-43DE-B6F9F48F6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04800"/>
            <a:ext cx="3733800" cy="35414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0ED2E0-06B8-8525-16CC-0ADFAF6CA2EF}"/>
              </a:ext>
            </a:extLst>
          </p:cNvPr>
          <p:cNvSpPr/>
          <p:nvPr/>
        </p:nvSpPr>
        <p:spPr>
          <a:xfrm>
            <a:off x="6276020" y="1438870"/>
            <a:ext cx="5230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>
                <a:solidFill>
                  <a:srgbClr val="FF0000"/>
                </a:solidFill>
              </a:rPr>
              <a:t>Nearly every diagram you find like this is wrong!</a:t>
            </a:r>
          </a:p>
          <a:p>
            <a:pPr marL="0" lvl="1"/>
            <a:endParaRPr lang="en-US" dirty="0">
              <a:solidFill>
                <a:srgbClr val="FF0000"/>
              </a:solidFill>
            </a:endParaRPr>
          </a:p>
          <a:p>
            <a:pPr marL="0" lvl="1"/>
            <a:r>
              <a:rPr lang="en-US" dirty="0">
                <a:solidFill>
                  <a:srgbClr val="FF0000"/>
                </a:solidFill>
              </a:rPr>
              <a:t>In this case the </a:t>
            </a:r>
            <a:r>
              <a:rPr lang="en-US" dirty="0" err="1">
                <a:solidFill>
                  <a:srgbClr val="FF0000"/>
                </a:solidFill>
              </a:rPr>
              <a:t>Z</a:t>
            </a:r>
            <a:r>
              <a:rPr lang="en-US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err="1">
                <a:solidFill>
                  <a:srgbClr val="FF0000"/>
                </a:solidFill>
              </a:rPr>
              <a:t>WW</a:t>
            </a:r>
            <a:r>
              <a:rPr lang="en-US" dirty="0">
                <a:solidFill>
                  <a:srgbClr val="FF0000"/>
                </a:solidFill>
              </a:rPr>
              <a:t> vertex not represented</a:t>
            </a:r>
          </a:p>
        </p:txBody>
      </p:sp>
    </p:spTree>
    <p:extLst>
      <p:ext uri="{BB962C8B-B14F-4D97-AF65-F5344CB8AC3E}">
        <p14:creationId xmlns:p14="http://schemas.microsoft.com/office/powerpoint/2010/main" val="2639351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W mass – ATLAS </a:t>
            </a:r>
            <a:r>
              <a:rPr lang="en-US" sz="2400" b="1" i="0" u="none" strike="noStrike" kern="1200" baseline="0" dirty="0">
                <a:solidFill>
                  <a:srgbClr val="181818"/>
                </a:solidFill>
                <a:latin typeface="Arial" panose="020B0604020202020204" pitchFamily="34" charset="0"/>
              </a:rPr>
              <a:t>Improved measurement of </a:t>
            </a:r>
            <a:r>
              <a:rPr lang="en-US" sz="2400" b="1" i="0" u="none" strike="noStrike" kern="1200" baseline="0" dirty="0" err="1">
                <a:solidFill>
                  <a:srgbClr val="181818"/>
                </a:solidFill>
                <a:latin typeface="Arial" panose="020B0604020202020204" pitchFamily="34" charset="0"/>
              </a:rPr>
              <a:t>m</a:t>
            </a:r>
            <a:r>
              <a:rPr lang="en-US" sz="2400" b="1" i="0" u="none" strike="noStrike" kern="1200" baseline="-25000" dirty="0" err="1">
                <a:solidFill>
                  <a:srgbClr val="181818"/>
                </a:solidFill>
                <a:latin typeface="Arial" panose="020B0604020202020204" pitchFamily="34" charset="0"/>
              </a:rPr>
              <a:t>W</a:t>
            </a:r>
            <a:r>
              <a:rPr lang="en-US" sz="2400" b="1" i="0" u="none" strike="noStrike" kern="1200" baseline="0" dirty="0">
                <a:solidFill>
                  <a:srgbClr val="181818"/>
                </a:solidFill>
                <a:latin typeface="Arial" panose="020B0604020202020204" pitchFamily="34" charset="0"/>
              </a:rPr>
              <a:t> and also </a:t>
            </a:r>
            <a:r>
              <a:rPr lang="en-US" sz="2400" b="1" i="0" u="none" strike="noStrike" kern="1200" baseline="0" dirty="0">
                <a:solidFill>
                  <a:srgbClr val="181818"/>
                </a:solidFill>
                <a:latin typeface="Symbol" pitchFamily="2" charset="2"/>
              </a:rPr>
              <a:t>G</a:t>
            </a:r>
            <a:r>
              <a:rPr lang="en-US" sz="2400" b="1" i="0" u="none" strike="noStrike" kern="1200" baseline="-25000" dirty="0">
                <a:solidFill>
                  <a:srgbClr val="181818"/>
                </a:solidFill>
                <a:latin typeface="Arial" panose="020B0604020202020204" pitchFamily="34" charset="0"/>
              </a:rPr>
              <a:t>W</a:t>
            </a:r>
            <a:br>
              <a:rPr lang="en-US" sz="2400" b="1" i="0" u="none" strike="noStrike" kern="1200" baseline="-25000" dirty="0">
                <a:solidFill>
                  <a:srgbClr val="181818"/>
                </a:solidFill>
                <a:latin typeface="Arial" panose="020B0604020202020204" pitchFamily="34" charset="0"/>
              </a:rPr>
            </a:br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914400"/>
            <a:ext cx="11734799" cy="146367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Profile likelihood fit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(l) and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r>
              <a:rPr lang="en-US" dirty="0"/>
              <a:t>(W)</a:t>
            </a:r>
          </a:p>
          <a:p>
            <a:pPr lvl="1"/>
            <a:r>
              <a:rPr lang="en-US" dirty="0"/>
              <a:t>Best modeling of W production kinematics and hadronic recoil</a:t>
            </a:r>
          </a:p>
          <a:p>
            <a:pPr lvl="2"/>
            <a:r>
              <a:rPr lang="en-US" dirty="0"/>
              <a:t>NLO </a:t>
            </a:r>
            <a:r>
              <a:rPr lang="en-US" dirty="0" err="1"/>
              <a:t>Powheg</a:t>
            </a:r>
            <a:r>
              <a:rPr lang="en-US" dirty="0"/>
              <a:t> reweighed with NNLO calculations, NNLO PDFs, Pythia 8 with AZNLO tune based on Z data</a:t>
            </a:r>
          </a:p>
          <a:p>
            <a:pPr lvl="2"/>
            <a:r>
              <a:rPr lang="en-US" dirty="0"/>
              <a:t>Predicts W </a:t>
            </a:r>
            <a:r>
              <a:rPr lang="en-US" dirty="0" err="1"/>
              <a:t>pT</a:t>
            </a:r>
            <a:r>
              <a:rPr lang="en-US" dirty="0"/>
              <a:t> distribution well at 5.02 and 13 </a:t>
            </a:r>
            <a:r>
              <a:rPr lang="en-US" dirty="0" err="1"/>
              <a:t>TeV</a:t>
            </a:r>
            <a:r>
              <a:rPr lang="en-US" dirty="0"/>
              <a:t>, Critical element for extracting </a:t>
            </a:r>
            <a:r>
              <a:rPr lang="en-US" dirty="0" err="1"/>
              <a:t>m</a:t>
            </a:r>
            <a:r>
              <a:rPr lang="en-US" baseline="-25000" dirty="0" err="1"/>
              <a:t>W</a:t>
            </a:r>
            <a:r>
              <a:rPr lang="en-US" dirty="0"/>
              <a:t> from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(l) and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r>
              <a:rPr lang="en-US" dirty="0"/>
              <a:t>(W)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E6FCA-1A3F-4EBE-6837-E8ED2D089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354465"/>
            <a:ext cx="5322972" cy="3820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7955DD-6D3F-0C68-D0CF-C16360462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574" y="2366771"/>
            <a:ext cx="5305826" cy="38085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08134D-0F49-9101-1C73-E461B1E0C552}"/>
              </a:ext>
            </a:extLst>
          </p:cNvPr>
          <p:cNvSpPr txBox="1"/>
          <p:nvPr/>
        </p:nvSpPr>
        <p:spPr>
          <a:xfrm>
            <a:off x="7291187" y="877669"/>
            <a:ext cx="4367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It would be interesting to see if AZNLO does well with </a:t>
            </a:r>
            <a:r>
              <a:rPr lang="en-US" dirty="0" err="1">
                <a:solidFill>
                  <a:srgbClr val="00B050"/>
                </a:solidFill>
              </a:rPr>
              <a:t>nJet</a:t>
            </a:r>
            <a:r>
              <a:rPr lang="en-US" dirty="0">
                <a:solidFill>
                  <a:srgbClr val="00B050"/>
                </a:solidFill>
              </a:rPr>
              <a:t>.  </a:t>
            </a:r>
            <a:r>
              <a:rPr lang="en-US" dirty="0">
                <a:solidFill>
                  <a:srgbClr val="FF0000"/>
                </a:solidFill>
              </a:rPr>
              <a:t>Focused on 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(Z)</a:t>
            </a:r>
          </a:p>
        </p:txBody>
      </p:sp>
    </p:spTree>
    <p:extLst>
      <p:ext uri="{BB962C8B-B14F-4D97-AF65-F5344CB8AC3E}">
        <p14:creationId xmlns:p14="http://schemas.microsoft.com/office/powerpoint/2010/main" val="1646920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mass  - ATLAS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Herndon | Experimental Measurement of the SM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BFD300-A75E-5523-47F2-54DBC5B56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130" y="-76200"/>
            <a:ext cx="4266393" cy="59436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4EDD76-80D1-8BC1-FB0A-A2B5A6630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26" y="91420"/>
            <a:ext cx="4146074" cy="577598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B31088-3ACA-FFB9-5468-2317BF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38" y="5029200"/>
            <a:ext cx="5816600" cy="838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B8CD34-974A-D798-097D-E44AABE1654E}"/>
              </a:ext>
            </a:extLst>
          </p:cNvPr>
          <p:cNvSpPr txBox="1"/>
          <p:nvPr/>
        </p:nvSpPr>
        <p:spPr>
          <a:xfrm>
            <a:off x="6172200" y="5029200"/>
            <a:ext cx="5983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Uncertainties – </a:t>
            </a:r>
            <a:r>
              <a:rPr lang="en-US" dirty="0" err="1">
                <a:solidFill>
                  <a:srgbClr val="00B050"/>
                </a:solidFill>
              </a:rPr>
              <a:t>p</a:t>
            </a:r>
            <a:r>
              <a:rPr lang="en-US" baseline="-25000" dirty="0" err="1">
                <a:solidFill>
                  <a:srgbClr val="00B050"/>
                </a:solidFill>
              </a:rPr>
              <a:t>T</a:t>
            </a:r>
            <a:r>
              <a:rPr lang="en-US" dirty="0">
                <a:solidFill>
                  <a:srgbClr val="00B050"/>
                </a:solidFill>
              </a:rPr>
              <a:t>(l) measurement dominates</a:t>
            </a:r>
          </a:p>
          <a:p>
            <a:r>
              <a:rPr lang="en-US" dirty="0">
                <a:solidFill>
                  <a:srgbClr val="00B050"/>
                </a:solidFill>
              </a:rPr>
              <a:t>Statistical component substantial</a:t>
            </a:r>
          </a:p>
          <a:p>
            <a:r>
              <a:rPr lang="en-US" dirty="0">
                <a:solidFill>
                  <a:srgbClr val="00B050"/>
                </a:solidFill>
              </a:rPr>
              <a:t>Systematic distributed over several components</a:t>
            </a:r>
          </a:p>
          <a:p>
            <a:r>
              <a:rPr lang="en-US" dirty="0">
                <a:solidFill>
                  <a:srgbClr val="FF0000"/>
                </a:solidFill>
              </a:rPr>
              <a:t>Probably difficult, but possible, to match CDF uncertainty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F90704-607B-2341-78BD-C87E4497CD7C}"/>
              </a:ext>
            </a:extLst>
          </p:cNvPr>
          <p:cNvSpPr txBox="1"/>
          <p:nvPr/>
        </p:nvSpPr>
        <p:spPr>
          <a:xfrm>
            <a:off x="9343634" y="239617"/>
            <a:ext cx="244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5"/>
              </a:rPr>
              <a:t>submitted to EPJC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31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plane&#10;&#10;Description automatically generated">
            <a:extLst>
              <a:ext uri="{FF2B5EF4-FFF2-40B4-BE49-F238E27FC236}">
                <a16:creationId xmlns:a16="http://schemas.microsoft.com/office/drawing/2014/main" id="{93F2F4CD-F43C-A44E-1227-47F378221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832" y="210610"/>
            <a:ext cx="3305596" cy="2457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Effective weak mixing angle – CMS, </a:t>
            </a:r>
            <a:r>
              <a:rPr lang="en-US" dirty="0" err="1"/>
              <a:t>LHCb</a:t>
            </a:r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B1707F-3CBE-BD4A-B455-03F418DA1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7619999" cy="4029143"/>
          </a:xfrm>
        </p:spPr>
        <p:txBody>
          <a:bodyPr>
            <a:normAutofit/>
          </a:bodyPr>
          <a:lstStyle/>
          <a:p>
            <a:r>
              <a:rPr lang="en-US" dirty="0"/>
              <a:t>Drell Yan, </a:t>
            </a:r>
            <a:r>
              <a:rPr lang="en-US" dirty="0" err="1"/>
              <a:t>pp</a:t>
            </a:r>
            <a:r>
              <a:rPr lang="en-US" dirty="0" err="1">
                <a:sym typeface="Wingdings" pitchFamily="2" charset="2"/>
              </a:rPr>
              <a:t>l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l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/>
              <a:t> forward backward asymmetry</a:t>
            </a:r>
          </a:p>
          <a:p>
            <a:pPr lvl="1"/>
            <a:r>
              <a:rPr lang="en-US" dirty="0"/>
              <a:t>A</a:t>
            </a:r>
            <a:r>
              <a:rPr lang="en-US" baseline="-25000" dirty="0"/>
              <a:t>FB</a:t>
            </a:r>
            <a:r>
              <a:rPr lang="en-US" dirty="0"/>
              <a:t> used to determine sin</a:t>
            </a:r>
            <a:r>
              <a:rPr lang="en-US" baseline="30000" dirty="0"/>
              <a:t>2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baseline="30000" dirty="0"/>
              <a:t>l</a:t>
            </a:r>
            <a:r>
              <a:rPr lang="en-US" baseline="-25000" dirty="0"/>
              <a:t>eff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</a:t>
            </a:r>
            <a:r>
              <a:rPr lang="en-US" baseline="-25000" dirty="0"/>
              <a:t>FB</a:t>
            </a:r>
            <a:r>
              <a:rPr lang="en-US" dirty="0"/>
              <a:t> due to A</a:t>
            </a:r>
            <a:r>
              <a:rPr lang="en-US" baseline="-25000" dirty="0"/>
              <a:t>4</a:t>
            </a:r>
            <a:r>
              <a:rPr lang="en-US" dirty="0"/>
              <a:t> term which depends on sin</a:t>
            </a:r>
            <a:r>
              <a:rPr lang="en-US" baseline="30000" dirty="0"/>
              <a:t>2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baseline="30000" dirty="0"/>
              <a:t>l</a:t>
            </a:r>
            <a:r>
              <a:rPr lang="en-US" baseline="-25000" dirty="0"/>
              <a:t>eff</a:t>
            </a:r>
            <a:endParaRPr lang="en-US" dirty="0"/>
          </a:p>
          <a:p>
            <a:pPr lvl="1"/>
            <a:r>
              <a:rPr lang="en-US" dirty="0"/>
              <a:t>Quark direction in the hadron plane inferred from the DY pair rapidity</a:t>
            </a:r>
          </a:p>
          <a:p>
            <a:pPr lvl="1"/>
            <a:r>
              <a:rPr lang="en-US" dirty="0"/>
              <a:t>Events with forward rapidity leptons more useful for determining sin</a:t>
            </a:r>
            <a:r>
              <a:rPr lang="en-US" baseline="30000" dirty="0"/>
              <a:t>2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baseline="30000" dirty="0"/>
              <a:t>l</a:t>
            </a:r>
            <a:r>
              <a:rPr lang="en-US" baseline="-25000" dirty="0"/>
              <a:t>eff</a:t>
            </a:r>
          </a:p>
          <a:p>
            <a:r>
              <a:rPr lang="en-US" dirty="0"/>
              <a:t>CMS includes forward HF electrons 3.14 &lt; </a:t>
            </a:r>
            <a:r>
              <a:rPr lang="en-US" dirty="0">
                <a:latin typeface="Symbol" pitchFamily="2" charset="2"/>
              </a:rPr>
              <a:t>|h|</a:t>
            </a:r>
            <a:r>
              <a:rPr lang="en-US" dirty="0"/>
              <a:t> &lt; 4.36</a:t>
            </a:r>
          </a:p>
          <a:p>
            <a:r>
              <a:rPr lang="en-US" dirty="0" err="1"/>
              <a:t>LHCb</a:t>
            </a:r>
            <a:r>
              <a:rPr lang="en-US" dirty="0"/>
              <a:t> muon reconstruction 2.0 &lt; |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| &lt; 4.5</a:t>
            </a:r>
          </a:p>
        </p:txBody>
      </p:sp>
      <p:pic>
        <p:nvPicPr>
          <p:cNvPr id="17" name="Picture 16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52DFFC75-3977-3B06-AE2C-2DD7F653E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28800"/>
            <a:ext cx="5905500" cy="939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66E251-C447-9FAC-C2E6-29EA31613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2595560"/>
            <a:ext cx="4162645" cy="433863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F6DD22-20E1-03DC-28BC-CD9B73CBD2CB}"/>
              </a:ext>
            </a:extLst>
          </p:cNvPr>
          <p:cNvSpPr txBox="1"/>
          <p:nvPr/>
        </p:nvSpPr>
        <p:spPr>
          <a:xfrm>
            <a:off x="569522" y="4981203"/>
            <a:ext cx="3689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  <a:hlinkClick r:id="rId5"/>
              </a:rPr>
              <a:t>CMS Preliminary PAS-SMP-22-010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55C867-5470-66E3-686D-5949BD4945FA}"/>
              </a:ext>
            </a:extLst>
          </p:cNvPr>
          <p:cNvSpPr txBox="1"/>
          <p:nvPr/>
        </p:nvSpPr>
        <p:spPr>
          <a:xfrm>
            <a:off x="586819" y="5498763"/>
            <a:ext cx="4366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6"/>
              </a:rPr>
              <a:t>LHCb</a:t>
            </a:r>
            <a:r>
              <a:rPr lang="en-US" dirty="0">
                <a:hlinkClick r:id="rId6"/>
              </a:rPr>
              <a:t> preliminary - paper 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160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weak mixing angle – CMS, </a:t>
            </a:r>
            <a:r>
              <a:rPr lang="en-US" dirty="0" err="1"/>
              <a:t>LHCb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B8CD34-974A-D798-097D-E44AABE1654E}"/>
              </a:ext>
            </a:extLst>
          </p:cNvPr>
          <p:cNvSpPr txBox="1"/>
          <p:nvPr/>
        </p:nvSpPr>
        <p:spPr>
          <a:xfrm>
            <a:off x="407988" y="4038600"/>
            <a:ext cx="66786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Nearing precision of SLD and LEP combination results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Hadron collider results midway between </a:t>
            </a:r>
            <a:r>
              <a:rPr lang="en-US" dirty="0" err="1">
                <a:solidFill>
                  <a:srgbClr val="00B050"/>
                </a:solidFill>
              </a:rPr>
              <a:t>e</a:t>
            </a:r>
            <a:r>
              <a:rPr lang="en-US" baseline="30000" dirty="0" err="1">
                <a:solidFill>
                  <a:srgbClr val="00B050"/>
                </a:solidFill>
              </a:rPr>
              <a:t>+</a:t>
            </a:r>
            <a:r>
              <a:rPr lang="en-US" dirty="0" err="1">
                <a:solidFill>
                  <a:srgbClr val="00B050"/>
                </a:solidFill>
              </a:rPr>
              <a:t>e</a:t>
            </a:r>
            <a:r>
              <a:rPr lang="en-US" baseline="30000" dirty="0">
                <a:solidFill>
                  <a:srgbClr val="00B050"/>
                </a:solidFill>
              </a:rPr>
              <a:t>-</a:t>
            </a:r>
            <a:r>
              <a:rPr lang="en-US" dirty="0">
                <a:solidFill>
                  <a:srgbClr val="00B050"/>
                </a:solidFill>
              </a:rPr>
              <a:t> collider results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 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Difference in results from various global PDF sets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PDF were profiled but a more global simultaneous QCD Analysis of PDFs likely beneficial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AE312-2AE6-F2C5-7183-08DEE1AA1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-1371600"/>
            <a:ext cx="3276600" cy="774096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Picture 10" descr="A screenshot of a document&#10;&#10;Description automatically generated">
            <a:extLst>
              <a:ext uri="{FF2B5EF4-FFF2-40B4-BE49-F238E27FC236}">
                <a16:creationId xmlns:a16="http://schemas.microsoft.com/office/drawing/2014/main" id="{915BE22D-6882-2022-35A4-DBB1E6CC3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35" y="922940"/>
            <a:ext cx="3705795" cy="53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75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5D3D-D632-6548-A543-1A5E420C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Multi-boson Physics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575E1-C7ED-0540-B2ED-F58802DE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Di-boson</a:t>
            </a:r>
          </a:p>
          <a:p>
            <a:r>
              <a:rPr lang="en-US" dirty="0"/>
              <a:t>Weak boson polarization, TGCs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527C-FCD2-1A4C-AD0F-C38B2244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FABD-9BCC-AB43-9268-B1328E35FE3A}" type="datetime1">
              <a:rPr lang="en-US" smtClean="0"/>
              <a:t>7/29/24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CEF46-B6A5-B141-AF9D-CFD11350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A406D-49D5-F344-9660-B3DBDE90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01C98-B540-F2B9-AC96-2E941066F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323" y="76200"/>
            <a:ext cx="6734077" cy="37874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6B289-7893-3747-8F7E-517D7CC87101}"/>
              </a:ext>
            </a:extLst>
          </p:cNvPr>
          <p:cNvSpPr/>
          <p:nvPr/>
        </p:nvSpPr>
        <p:spPr>
          <a:xfrm>
            <a:off x="7315200" y="1447800"/>
            <a:ext cx="457200" cy="7953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F44E69-5294-3D5F-2C02-EEC4BBA1EA0D}"/>
              </a:ext>
            </a:extLst>
          </p:cNvPr>
          <p:cNvSpPr/>
          <p:nvPr/>
        </p:nvSpPr>
        <p:spPr>
          <a:xfrm>
            <a:off x="8077200" y="1676400"/>
            <a:ext cx="304800" cy="7953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C12B9-EDC5-9DB3-47F8-C1B7829CD671}"/>
              </a:ext>
            </a:extLst>
          </p:cNvPr>
          <p:cNvSpPr txBox="1"/>
          <p:nvPr/>
        </p:nvSpPr>
        <p:spPr>
          <a:xfrm>
            <a:off x="10210800" y="3638691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</p:spTree>
    <p:extLst>
      <p:ext uri="{BB962C8B-B14F-4D97-AF65-F5344CB8AC3E}">
        <p14:creationId xmlns:p14="http://schemas.microsoft.com/office/powerpoint/2010/main" val="3896621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565DF-8673-4F50-7624-C6570C5D5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861" y="152400"/>
            <a:ext cx="3097539" cy="430466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Di-boson production cross sections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7619999" cy="4945993"/>
          </a:xfrm>
        </p:spPr>
        <p:txBody>
          <a:bodyPr>
            <a:normAutofit/>
          </a:bodyPr>
          <a:lstStyle/>
          <a:p>
            <a:r>
              <a:rPr lang="en-US" dirty="0"/>
              <a:t>Di-boson cross sections also near the pp precision frontier</a:t>
            </a:r>
          </a:p>
          <a:p>
            <a:pPr lvl="1"/>
            <a:r>
              <a:rPr lang="en-US" dirty="0"/>
              <a:t>Same advantages as W and Z physics</a:t>
            </a:r>
          </a:p>
          <a:p>
            <a:pPr lvl="1"/>
            <a:r>
              <a:rPr lang="en-US" dirty="0"/>
              <a:t>Easily triggered pure data samples (typically at least one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Zl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l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lvl="1"/>
            <a:r>
              <a:rPr lang="en-US" dirty="0"/>
              <a:t>Performance of lepton triggering, reconstruction, and Id calibrated using large tag and probe on large data samples.</a:t>
            </a:r>
          </a:p>
          <a:p>
            <a:pPr lvl="1"/>
            <a:r>
              <a:rPr lang="en-US" dirty="0"/>
              <a:t>Good statistics due to large integrated luminosities</a:t>
            </a:r>
          </a:p>
          <a:p>
            <a:pPr lvl="1"/>
            <a:r>
              <a:rPr lang="en-US" dirty="0"/>
              <a:t>Dominant uncertainties</a:t>
            </a:r>
          </a:p>
          <a:p>
            <a:pPr lvl="2"/>
            <a:r>
              <a:rPr lang="en-US" dirty="0"/>
              <a:t>luminosity uncertainty </a:t>
            </a:r>
          </a:p>
          <a:p>
            <a:pPr lvl="2"/>
            <a:r>
              <a:rPr lang="en-US" dirty="0"/>
              <a:t>Extrapolation from measurement phase space to fiducial region (small) or total cross section (larger)</a:t>
            </a:r>
          </a:p>
          <a:p>
            <a:r>
              <a:rPr lang="en-US" dirty="0"/>
              <a:t>The SM calculations</a:t>
            </a:r>
          </a:p>
          <a:p>
            <a:pPr lvl="1"/>
            <a:r>
              <a:rPr lang="en-US" dirty="0"/>
              <a:t>NNLO QCD + NLO EW</a:t>
            </a:r>
          </a:p>
          <a:p>
            <a:pPr lvl="1"/>
            <a:r>
              <a:rPr lang="en-US" dirty="0"/>
              <a:t>Dominant uncertainties</a:t>
            </a:r>
          </a:p>
          <a:p>
            <a:pPr lvl="2"/>
            <a:r>
              <a:rPr lang="en-US" dirty="0"/>
              <a:t>PDF and scale uncertainty</a:t>
            </a:r>
          </a:p>
          <a:p>
            <a:pPr lvl="2"/>
            <a:r>
              <a:rPr lang="en-US" dirty="0"/>
              <a:t>Especially when extrapolating to fiducial cross-section</a:t>
            </a: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C5477C-2D72-E2C2-FFAB-338F9D980F30}"/>
              </a:ext>
            </a:extLst>
          </p:cNvPr>
          <p:cNvSpPr txBox="1">
            <a:spLocks/>
          </p:cNvSpPr>
          <p:nvPr/>
        </p:nvSpPr>
        <p:spPr>
          <a:xfrm>
            <a:off x="533401" y="5943600"/>
            <a:ext cx="10574145" cy="365125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ZZ, </a:t>
            </a:r>
            <a:r>
              <a:rPr lang="en-US" dirty="0" err="1">
                <a:solidFill>
                  <a:srgbClr val="00B050"/>
                </a:solidFill>
              </a:rPr>
              <a:t>Z</a:t>
            </a:r>
            <a:r>
              <a:rPr lang="en-US" dirty="0" err="1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rgbClr val="00B050"/>
                </a:solidFill>
              </a:rPr>
              <a:t> and WZ measurement achieving precision near that of W and Z cross sections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42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595CA78-3591-33EC-CD98-73B1D0AF3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419" y="337912"/>
            <a:ext cx="3247808" cy="3402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Di-boson production cross sections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8087072" cy="2561459"/>
          </a:xfrm>
        </p:spPr>
        <p:txBody>
          <a:bodyPr>
            <a:normAutofit/>
          </a:bodyPr>
          <a:lstStyle/>
          <a:p>
            <a:r>
              <a:rPr lang="en-US" dirty="0"/>
              <a:t>Leading precision from ATLAS </a:t>
            </a:r>
            <a:r>
              <a:rPr lang="en-US" dirty="0" err="1">
                <a:solidFill>
                  <a:schemeClr val="tx2"/>
                </a:solidFill>
              </a:rPr>
              <a:t>Z</a:t>
            </a:r>
            <a:r>
              <a:rPr lang="en-US" dirty="0" err="1">
                <a:solidFill>
                  <a:schemeClr val="tx2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tx2"/>
                </a:solidFill>
                <a:latin typeface="Symbol" pitchFamily="2" charset="2"/>
              </a:rPr>
              <a:t>,</a:t>
            </a:r>
            <a:r>
              <a:rPr lang="en-US" dirty="0">
                <a:solidFill>
                  <a:schemeClr val="tx2"/>
                </a:solidFill>
              </a:rPr>
              <a:t> ZZ and CMS WZ measurements</a:t>
            </a:r>
          </a:p>
          <a:p>
            <a:pPr lvl="1"/>
            <a:r>
              <a:rPr lang="en-US" dirty="0"/>
              <a:t>ZZ: 2.6% precision: 49.3 ± 0.8(stat) ± 0.8(stat) ± 0.8(</a:t>
            </a:r>
            <a:r>
              <a:rPr lang="en-US" dirty="0" err="1"/>
              <a:t>lumi</a:t>
            </a:r>
            <a:r>
              <a:rPr lang="en-US" dirty="0"/>
              <a:t>) (1.3 total) fb</a:t>
            </a:r>
          </a:p>
          <a:p>
            <a:pPr lvl="1"/>
            <a:r>
              <a:rPr lang="en-US" dirty="0" err="1"/>
              <a:t>Z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: 2.9% precision: 533.7 ± 2.1(stat) ± 12.4(stat) ± 9.1(</a:t>
            </a:r>
            <a:r>
              <a:rPr lang="en-US" dirty="0" err="1"/>
              <a:t>lumi</a:t>
            </a:r>
            <a:r>
              <a:rPr lang="en-US" dirty="0"/>
              <a:t>) fb</a:t>
            </a:r>
          </a:p>
          <a:p>
            <a:pPr lvl="1"/>
            <a:r>
              <a:rPr lang="en-US" dirty="0"/>
              <a:t>WZ: 3.6% precision: 298.9 ± 4.8 (stat) ± 7.7 (syst) ± 5.4 (</a:t>
            </a:r>
            <a:r>
              <a:rPr lang="en-US" dirty="0" err="1"/>
              <a:t>lumi</a:t>
            </a:r>
            <a:r>
              <a:rPr lang="en-US" dirty="0"/>
              <a:t>) ± 2.7 (</a:t>
            </a:r>
            <a:r>
              <a:rPr lang="en-US" dirty="0" err="1"/>
              <a:t>theo</a:t>
            </a:r>
            <a:r>
              <a:rPr lang="en-US" dirty="0"/>
              <a:t>) fb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Luminosity precision the second dominant uncertainty, </a:t>
            </a:r>
          </a:p>
          <a:p>
            <a:pPr marL="0" lvl="1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rgbClr val="00B050"/>
                </a:solidFill>
              </a:rPr>
              <a:t>ZZ: 2.2, </a:t>
            </a:r>
            <a:r>
              <a:rPr lang="en-US" dirty="0" err="1">
                <a:solidFill>
                  <a:srgbClr val="00B050"/>
                </a:solidFill>
              </a:rPr>
              <a:t>Z</a:t>
            </a:r>
            <a:r>
              <a:rPr lang="en-US" dirty="0" err="1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rgbClr val="00B050"/>
                </a:solidFill>
                <a:latin typeface="Symbol" pitchFamily="2" charset="2"/>
              </a:rPr>
              <a:t>: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2.5% achievable with new ATLAS luminosity. (my calculation)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C5477C-2D72-E2C2-FFAB-338F9D980F30}"/>
              </a:ext>
            </a:extLst>
          </p:cNvPr>
          <p:cNvSpPr txBox="1">
            <a:spLocks/>
          </p:cNvSpPr>
          <p:nvPr/>
        </p:nvSpPr>
        <p:spPr>
          <a:xfrm>
            <a:off x="533401" y="5943600"/>
            <a:ext cx="10574145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ATLAS should recalculate their Run 2 cross sections with updated luminosities!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4311C9-8ED4-1A7E-8E94-3E1BF7BA2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52800"/>
            <a:ext cx="2252789" cy="233943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9D4374-C2DF-7891-4615-27392B52C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700" y="3886200"/>
            <a:ext cx="6127090" cy="1752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7E0CA6-B72D-9D01-800E-33C618CF6085}"/>
              </a:ext>
            </a:extLst>
          </p:cNvPr>
          <p:cNvSpPr/>
          <p:nvPr/>
        </p:nvSpPr>
        <p:spPr>
          <a:xfrm>
            <a:off x="10896600" y="3810000"/>
            <a:ext cx="1142999" cy="18350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0A3778-64BC-BBF2-916B-7BF66A384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819400"/>
            <a:ext cx="2522260" cy="35052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94293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Di-boson production cross sections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19941"/>
            <a:ext cx="10283923" cy="580259"/>
          </a:xfrm>
        </p:spPr>
        <p:txBody>
          <a:bodyPr>
            <a:normAutofit/>
          </a:bodyPr>
          <a:lstStyle/>
          <a:p>
            <a:r>
              <a:rPr lang="en-US" dirty="0"/>
              <a:t>Good precision achieved over a wide array of di-boson final states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21A64-ACAC-D41D-D55E-B3ABCA2D7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87" y="469741"/>
            <a:ext cx="4084713" cy="615965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F714A0-6A02-BB6D-C731-501831DBA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714" y="1401966"/>
            <a:ext cx="6238744" cy="4680967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4FB7F3D-EEAD-F9EF-C951-B314A710996C}"/>
              </a:ext>
            </a:extLst>
          </p:cNvPr>
          <p:cNvSpPr txBox="1">
            <a:spLocks/>
          </p:cNvSpPr>
          <p:nvPr/>
        </p:nvSpPr>
        <p:spPr>
          <a:xfrm>
            <a:off x="249470" y="5655496"/>
            <a:ext cx="493213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Also now 13.6 </a:t>
            </a:r>
            <a:r>
              <a:rPr lang="en-US" dirty="0" err="1">
                <a:solidFill>
                  <a:srgbClr val="00B050"/>
                </a:solidFill>
              </a:rPr>
              <a:t>TeV</a:t>
            </a:r>
            <a:r>
              <a:rPr lang="en-US" dirty="0">
                <a:solidFill>
                  <a:srgbClr val="00B050"/>
                </a:solidFill>
              </a:rPr>
              <a:t> WZ and WW results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83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Di-boson differential production cross sections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4267199" cy="4466459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2"/>
                </a:solidFill>
              </a:rPr>
              <a:t>Example CMS: ZZ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Disagreement in high mass tail m4l  distribution </a:t>
            </a:r>
          </a:p>
          <a:p>
            <a:r>
              <a:rPr lang="en-US" dirty="0">
                <a:solidFill>
                  <a:srgbClr val="00B050"/>
                </a:solidFill>
              </a:rPr>
              <a:t>Improved by EW corrections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Disagreement in </a:t>
            </a:r>
            <a:r>
              <a:rPr lang="en-US" dirty="0" err="1">
                <a:solidFill>
                  <a:srgbClr val="FF0000"/>
                </a:solidFill>
              </a:rPr>
              <a:t>Njet</a:t>
            </a:r>
            <a:r>
              <a:rPr lang="en-US" dirty="0">
                <a:solidFill>
                  <a:srgbClr val="FF0000"/>
                </a:solidFill>
              </a:rPr>
              <a:t> distribution </a:t>
            </a:r>
          </a:p>
          <a:p>
            <a:r>
              <a:rPr lang="en-US" dirty="0">
                <a:solidFill>
                  <a:srgbClr val="00B050"/>
                </a:solidFill>
              </a:rPr>
              <a:t>Improved by </a:t>
            </a:r>
            <a:r>
              <a:rPr lang="en-US" dirty="0" err="1">
                <a:solidFill>
                  <a:srgbClr val="00B050"/>
                </a:solidFill>
              </a:rPr>
              <a:t>nNNLO+PS</a:t>
            </a:r>
            <a:r>
              <a:rPr lang="en-US" dirty="0">
                <a:solidFill>
                  <a:srgbClr val="00B050"/>
                </a:solidFill>
              </a:rPr>
              <a:t> MC.  NNLO MC combined with PS using the </a:t>
            </a:r>
            <a:r>
              <a:rPr lang="en-US" dirty="0" err="1">
                <a:solidFill>
                  <a:srgbClr val="00B050"/>
                </a:solidFill>
              </a:rPr>
              <a:t>MiNNLO</a:t>
            </a:r>
            <a:r>
              <a:rPr lang="en-US" dirty="0">
                <a:solidFill>
                  <a:srgbClr val="00B050"/>
                </a:solidFill>
              </a:rPr>
              <a:t> method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QCD now extensively investigated in di-boson physics also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C5477C-2D72-E2C2-FFAB-338F9D980F30}"/>
              </a:ext>
            </a:extLst>
          </p:cNvPr>
          <p:cNvSpPr txBox="1">
            <a:spLocks/>
          </p:cNvSpPr>
          <p:nvPr/>
        </p:nvSpPr>
        <p:spPr>
          <a:xfrm>
            <a:off x="5334000" y="5562600"/>
            <a:ext cx="6781800" cy="669925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These disagreements were observed in previous analysis and were improved by advances in theory techniques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51FBE-6727-3E61-BA7C-B4EEBE82D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350" y="928569"/>
            <a:ext cx="7444650" cy="46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29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Di-boson production, weak boson polarization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11125199" cy="4945993"/>
          </a:xfrm>
        </p:spPr>
        <p:txBody>
          <a:bodyPr>
            <a:normAutofit/>
          </a:bodyPr>
          <a:lstStyle/>
          <a:p>
            <a:r>
              <a:rPr lang="en-US" dirty="0"/>
              <a:t>Vector boson polarization in di-boson production</a:t>
            </a:r>
          </a:p>
          <a:p>
            <a:pPr lvl="1"/>
            <a:r>
              <a:rPr lang="en-US" dirty="0"/>
              <a:t>An important step toward using polarization to establish longitudinal vector boson scattering</a:t>
            </a:r>
          </a:p>
          <a:p>
            <a:pPr lvl="1"/>
            <a:r>
              <a:rPr lang="en-US" dirty="0"/>
              <a:t>Longitudinal polarization state is a basic property of the weak bosons from EW symmetry breaking</a:t>
            </a:r>
          </a:p>
          <a:p>
            <a:pPr lvl="1"/>
            <a:r>
              <a:rPr lang="en-US" dirty="0"/>
              <a:t>Correlations in polarization can test quantum entanglement</a:t>
            </a:r>
          </a:p>
          <a:p>
            <a:pPr lvl="1"/>
            <a:r>
              <a:rPr lang="en-US" dirty="0"/>
              <a:t>CMS: Observation of individually longitudinally polarized W and Z bosons in WZ production</a:t>
            </a:r>
          </a:p>
          <a:p>
            <a:pPr lvl="1"/>
            <a:r>
              <a:rPr lang="en-US" dirty="0"/>
              <a:t>ATLAS: Observation longitudinally polarized boson pairs in WZ and evidence in ZZ production (4.3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E90AE0-8104-4D66-F391-D79AC8663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63" y="2462656"/>
            <a:ext cx="3004689" cy="447154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85CC1-5DF9-7DB6-C7F2-47863B02D6A2}"/>
              </a:ext>
            </a:extLst>
          </p:cNvPr>
          <p:cNvSpPr txBox="1">
            <a:spLocks/>
          </p:cNvSpPr>
          <p:nvPr/>
        </p:nvSpPr>
        <p:spPr>
          <a:xfrm>
            <a:off x="8723660" y="3429000"/>
            <a:ext cx="3239740" cy="2819400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Single boson polarization extracted from cos</a:t>
            </a:r>
            <a:r>
              <a:rPr lang="en-US" dirty="0">
                <a:solidFill>
                  <a:srgbClr val="00B050"/>
                </a:solidFill>
                <a:latin typeface="Symbol" pitchFamily="2" charset="2"/>
              </a:rPr>
              <a:t>(q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  <a:latin typeface="Symbol" pitchFamily="2" charset="2"/>
              </a:rPr>
              <a:t>q</a:t>
            </a:r>
            <a:r>
              <a:rPr lang="en-US" dirty="0">
                <a:solidFill>
                  <a:srgbClr val="00B050"/>
                </a:solidFill>
              </a:rPr>
              <a:t> of the lepton relative to boson flight direction in the boson CM frame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Joint polarization required a multivariate discriminant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3D0186-C3D1-BF6A-3E08-54E77382C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511" y="3150839"/>
            <a:ext cx="3004689" cy="309756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66627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51D22-80A4-8F48-B9EF-ECFB0505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The Standard Model of Particle Physics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F325BC1-30E2-4492-C235-BAB33E9C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230813" cy="46021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Exploring the fundamental theory that explains 3 (of 4) of the forces of nature.</a:t>
            </a:r>
          </a:p>
          <a:p>
            <a:endParaRPr lang="en-US" dirty="0"/>
          </a:p>
          <a:p>
            <a:r>
              <a:rPr lang="en-US" dirty="0"/>
              <a:t>This talk will focus on selected measurements QCD and EW  physics performed using high transverse momentum 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 and/or massive SM particles.</a:t>
            </a:r>
          </a:p>
          <a:p>
            <a:endParaRPr lang="en-US" dirty="0"/>
          </a:p>
          <a:p>
            <a:r>
              <a:rPr lang="en-US" dirty="0"/>
              <a:t>Only covers a tiny fraction of the SM measurements made at the LHC (and elsewhere)</a:t>
            </a:r>
          </a:p>
          <a:p>
            <a:endParaRPr lang="en-US" dirty="0"/>
          </a:p>
          <a:p>
            <a:r>
              <a:rPr lang="en-US" dirty="0"/>
              <a:t>See recent reviews from: </a:t>
            </a:r>
            <a:r>
              <a:rPr lang="en-US" dirty="0">
                <a:hlinkClick r:id="rId2"/>
              </a:rPr>
              <a:t>ATLAS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CMS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5F50A09-EE3C-5DDD-43DD-C60D238EDB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926" r="1926"/>
          <a:stretch/>
        </p:blipFill>
        <p:spPr>
          <a:xfrm>
            <a:off x="5710238" y="98"/>
            <a:ext cx="6024562" cy="6265924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2ED73-3515-BA47-8340-95384B92DD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120336" y="6378349"/>
            <a:ext cx="16207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1B05039-DE69-F440-BA0C-85D937EBD4A1}" type="datetime1">
              <a:rPr lang="en-US" smtClean="0"/>
              <a:pPr>
                <a:spcAft>
                  <a:spcPts val="600"/>
                </a:spcAft>
              </a:pPr>
              <a:t>7/27/24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8DA8F-BB68-9B49-A880-D423F2EC4C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78349"/>
            <a:ext cx="4285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Herndon | Experimental Measurement of the SM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369D3-2AC0-854C-9FDF-496135AE06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17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F1A83D9-0734-F5BB-A39A-1E95066F8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-22334"/>
            <a:ext cx="4337123" cy="604213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Di-boson production, WZ, polarization, RAZ, TGCs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1"/>
            <a:ext cx="6248400" cy="4419600"/>
          </a:xfrm>
        </p:spPr>
        <p:txBody>
          <a:bodyPr>
            <a:normAutofit/>
          </a:bodyPr>
          <a:lstStyle/>
          <a:p>
            <a:r>
              <a:rPr lang="en-US" dirty="0"/>
              <a:t>WZ Radiation Amplitude Zero (RAZ)</a:t>
            </a:r>
          </a:p>
          <a:p>
            <a:pPr lvl="1"/>
            <a:r>
              <a:rPr lang="en-US" dirty="0"/>
              <a:t>LO WZ production occurs via interfering t channel and triple gauge coupling (TGC) vertex s channel diagrams</a:t>
            </a:r>
          </a:p>
          <a:p>
            <a:pPr lvl="1"/>
            <a:r>
              <a:rPr lang="en-US" dirty="0"/>
              <a:t>In the transverse-transverse polarization state there is an exact RAZ when W boson is scattered at 90</a:t>
            </a:r>
            <a:r>
              <a:rPr lang="en-US" baseline="30000" dirty="0"/>
              <a:t>o</a:t>
            </a:r>
            <a:r>
              <a:rPr lang="en-US" dirty="0"/>
              <a:t> with respect to the incoming antiquark direction in the 𝑊𝑍 rest frame </a:t>
            </a:r>
            <a:endParaRPr lang="en-US" baseline="30000" dirty="0"/>
          </a:p>
          <a:p>
            <a:pPr lvl="1"/>
            <a:r>
              <a:rPr lang="en-US" dirty="0"/>
              <a:t>This occurs because of an exact cancelation due to interference with the TGC diagram.</a:t>
            </a:r>
          </a:p>
          <a:p>
            <a:pPr lvl="1"/>
            <a:r>
              <a:rPr lang="en-US" dirty="0"/>
              <a:t>The RAZ is inexact at NLO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Most easily observed as a dip near zero in </a:t>
            </a:r>
            <a:r>
              <a:rPr lang="en-US" dirty="0">
                <a:solidFill>
                  <a:srgbClr val="00B050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rgbClr val="00B050"/>
                </a:solidFill>
              </a:rPr>
              <a:t>Y(WZ)</a:t>
            </a:r>
          </a:p>
          <a:p>
            <a:pPr lvl="1"/>
            <a:r>
              <a:rPr lang="en-US" dirty="0"/>
              <a:t>This represents one of the few ways in di-boson production to directly observe a TGC and thus a predicted effect of the gauge structure of the SM </a:t>
            </a:r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85CC1-5DF9-7DB6-C7F2-47863B02D6A2}"/>
              </a:ext>
            </a:extLst>
          </p:cNvPr>
          <p:cNvSpPr txBox="1">
            <a:spLocks/>
          </p:cNvSpPr>
          <p:nvPr/>
        </p:nvSpPr>
        <p:spPr>
          <a:xfrm>
            <a:off x="6046787" y="5108043"/>
            <a:ext cx="5840413" cy="11608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TT signal only – TL, LT, LL subtracted as a background, </a:t>
            </a:r>
            <a:r>
              <a:rPr lang="en-US" dirty="0" err="1">
                <a:solidFill>
                  <a:schemeClr val="tx2"/>
                </a:solidFill>
              </a:rPr>
              <a:t>pT</a:t>
            </a:r>
            <a:r>
              <a:rPr lang="en-US" dirty="0">
                <a:solidFill>
                  <a:schemeClr val="tx2"/>
                </a:solidFill>
              </a:rPr>
              <a:t>(WZ) &lt; 20 GeV (more LO like)</a:t>
            </a:r>
          </a:p>
          <a:p>
            <a:r>
              <a:rPr lang="en-US" dirty="0">
                <a:solidFill>
                  <a:srgbClr val="00B050"/>
                </a:solidFill>
              </a:rPr>
              <a:t>Approximate RAZ clearly observed!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37B4C-4852-C2D7-E670-A28B9D2D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0" y="4953000"/>
            <a:ext cx="1739900" cy="119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3080BF-79BD-7BB2-0403-0A333A330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953000"/>
            <a:ext cx="18669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63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5D3D-D632-6548-A543-1A5E420C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Multi-boson Physics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575E1-C7ED-0540-B2ED-F58802DE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Tri-boson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527C-FCD2-1A4C-AD0F-C38B2244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FABD-9BCC-AB43-9268-B1328E35FE3A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CEF46-B6A5-B141-AF9D-CFD11350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A406D-49D5-F344-9660-B3DBDE90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01C98-B540-F2B9-AC96-2E941066F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323" y="76200"/>
            <a:ext cx="6734077" cy="37874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6B289-7893-3747-8F7E-517D7CC87101}"/>
              </a:ext>
            </a:extLst>
          </p:cNvPr>
          <p:cNvSpPr/>
          <p:nvPr/>
        </p:nvSpPr>
        <p:spPr>
          <a:xfrm>
            <a:off x="8991600" y="2024062"/>
            <a:ext cx="457200" cy="7953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AA6B0-A737-30AE-F7D3-1C07142FB72F}"/>
              </a:ext>
            </a:extLst>
          </p:cNvPr>
          <p:cNvSpPr/>
          <p:nvPr/>
        </p:nvSpPr>
        <p:spPr>
          <a:xfrm>
            <a:off x="11201400" y="2438400"/>
            <a:ext cx="381000" cy="7953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79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Tri-boson production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11125199" cy="4945993"/>
          </a:xfrm>
        </p:spPr>
        <p:txBody>
          <a:bodyPr>
            <a:normAutofit/>
          </a:bodyPr>
          <a:lstStyle/>
          <a:p>
            <a:r>
              <a:rPr lang="en-US" dirty="0"/>
              <a:t>Tri-boson production many states only accessible at LHC </a:t>
            </a:r>
          </a:p>
          <a:p>
            <a:pPr lvl="1"/>
            <a:r>
              <a:rPr lang="en-US" dirty="0"/>
              <a:t>Most interesting states, the most difficult to observe, are VVVs.  Three weak bosons</a:t>
            </a:r>
          </a:p>
          <a:p>
            <a:pPr lvl="1"/>
            <a:r>
              <a:rPr lang="en-US" dirty="0"/>
              <a:t>Collectively observed by the CMS experiment. WWW observed at ATLAS.  WWW, WWZ evidence CMS.</a:t>
            </a:r>
          </a:p>
          <a:p>
            <a:pPr lvl="1"/>
            <a:r>
              <a:rPr lang="en-US" dirty="0"/>
              <a:t>Extensive analyses pursing all accessible leptonic and hadronic decay modes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4F82B-A300-47E2-023B-03B7B29A9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870857"/>
            <a:ext cx="3657600" cy="705394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320503-85CB-13DB-9FB5-EFA507809C0A}"/>
              </a:ext>
            </a:extLst>
          </p:cNvPr>
          <p:cNvSpPr txBox="1"/>
          <p:nvPr/>
        </p:nvSpPr>
        <p:spPr>
          <a:xfrm>
            <a:off x="7569543" y="5602069"/>
            <a:ext cx="5335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VVV production collectively observed. CMS</a:t>
            </a:r>
          </a:p>
          <a:p>
            <a:r>
              <a:rPr lang="en-US" dirty="0">
                <a:solidFill>
                  <a:srgbClr val="00B050"/>
                </a:solidFill>
              </a:rPr>
              <a:t>WWW observed ATLAS.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358D01-B1E1-2FC4-8579-FD90D4C04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852" y="2071680"/>
            <a:ext cx="3203095" cy="333852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94710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Tri-boson production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11404055" cy="4945993"/>
          </a:xfrm>
        </p:spPr>
        <p:txBody>
          <a:bodyPr>
            <a:normAutofit/>
          </a:bodyPr>
          <a:lstStyle/>
          <a:p>
            <a:r>
              <a:rPr lang="en-US" dirty="0"/>
              <a:t>Several states with two weak bosons and all but one state with three yet to be observed.</a:t>
            </a:r>
          </a:p>
          <a:p>
            <a:pPr lvl="1"/>
            <a:r>
              <a:rPr lang="en-US" dirty="0"/>
              <a:t>CMS </a:t>
            </a:r>
            <a:r>
              <a:rPr lang="en-US" dirty="0" err="1"/>
              <a:t>WW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: 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6.0 ± 0.8 (stat) ± 0.7 (syst) ± 0.6 (modeling) fb, 5.6</a:t>
            </a:r>
            <a:r>
              <a:rPr lang="en-US" dirty="0">
                <a:latin typeface="Symbol" pitchFamily="2" charset="2"/>
              </a:rPr>
              <a:t>s</a:t>
            </a:r>
            <a:endParaRPr lang="en-US" dirty="0"/>
          </a:p>
          <a:p>
            <a:pPr lvl="1"/>
            <a:r>
              <a:rPr lang="en-US" dirty="0"/>
              <a:t>ATLAS </a:t>
            </a:r>
            <a:r>
              <a:rPr lang="en-US" dirty="0" err="1"/>
              <a:t>WZ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: 2.01 ± 0.30(stat) ± 0.16(stat) fb, 6.3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320503-85CB-13DB-9FB5-EFA507809C0A}"/>
              </a:ext>
            </a:extLst>
          </p:cNvPr>
          <p:cNvSpPr txBox="1"/>
          <p:nvPr/>
        </p:nvSpPr>
        <p:spPr>
          <a:xfrm>
            <a:off x="9208989" y="3149867"/>
            <a:ext cx="5335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CMS : </a:t>
            </a:r>
            <a:r>
              <a:rPr lang="en-US" dirty="0" err="1">
                <a:solidFill>
                  <a:srgbClr val="00B050"/>
                </a:solidFill>
              </a:rPr>
              <a:t>WW</a:t>
            </a:r>
            <a:r>
              <a:rPr lang="en-US" dirty="0" err="1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rgbClr val="00B050"/>
                </a:solidFill>
              </a:rPr>
              <a:t> observed!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ATLAS: </a:t>
            </a:r>
            <a:r>
              <a:rPr lang="en-US" dirty="0" err="1">
                <a:solidFill>
                  <a:srgbClr val="00B050"/>
                </a:solidFill>
              </a:rPr>
              <a:t>WZ</a:t>
            </a:r>
            <a:r>
              <a:rPr lang="en-US" dirty="0" err="1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rgbClr val="00B050"/>
                </a:solidFill>
              </a:rPr>
              <a:t> observed!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E2FEB-7FA5-915D-E621-0222F47C8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17668"/>
            <a:ext cx="3340546" cy="3764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D19C2E-79A0-ECBC-F6DD-4874C1F6B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00200"/>
            <a:ext cx="3820715" cy="494599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29235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5D3D-D632-6548-A543-1A5E420C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Multi-boson Physics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575E1-C7ED-0540-B2ED-F58802DE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Vector boson Scattering</a:t>
            </a:r>
          </a:p>
          <a:p>
            <a:r>
              <a:rPr lang="en-US" dirty="0"/>
              <a:t>Weak boson polarization, QGCs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527C-FCD2-1A4C-AD0F-C38B2244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FABD-9BCC-AB43-9268-B1328E35FE3A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CEF46-B6A5-B141-AF9D-CFD11350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A406D-49D5-F344-9660-B3DBDE90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01C98-B540-F2B9-AC96-2E941066F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323" y="76200"/>
            <a:ext cx="6734077" cy="37874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F6B289-7893-3747-8F7E-517D7CC87101}"/>
              </a:ext>
            </a:extLst>
          </p:cNvPr>
          <p:cNvSpPr/>
          <p:nvPr/>
        </p:nvSpPr>
        <p:spPr>
          <a:xfrm>
            <a:off x="10512524" y="2286000"/>
            <a:ext cx="595022" cy="990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AA6B0-A737-30AE-F7D3-1C07142FB72F}"/>
              </a:ext>
            </a:extLst>
          </p:cNvPr>
          <p:cNvSpPr/>
          <p:nvPr/>
        </p:nvSpPr>
        <p:spPr>
          <a:xfrm>
            <a:off x="11533188" y="2514600"/>
            <a:ext cx="250824" cy="7191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65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boson scattering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11125199" cy="4945993"/>
          </a:xfrm>
        </p:spPr>
        <p:txBody>
          <a:bodyPr>
            <a:normAutofit/>
          </a:bodyPr>
          <a:lstStyle/>
          <a:p>
            <a:r>
              <a:rPr lang="en-US" dirty="0"/>
              <a:t>Vector boson scattering (VBS) physics currently unique to the LHC</a:t>
            </a:r>
          </a:p>
          <a:p>
            <a:pPr lvl="1"/>
            <a:r>
              <a:rPr lang="en-US" dirty="0"/>
              <a:t>Cross sections as small as fb or a fraction of a fb require LHC luminosities to produce observable signals</a:t>
            </a:r>
          </a:p>
          <a:p>
            <a:pPr lvl="1"/>
            <a:r>
              <a:rPr lang="en-US" dirty="0"/>
              <a:t>VBS diagrams - purely EW interactions.</a:t>
            </a:r>
          </a:p>
          <a:p>
            <a:pPr lvl="1"/>
            <a:r>
              <a:rPr lang="en-US" dirty="0"/>
              <a:t>Possible to isolate areas of phase space where interference with ”QCD” diagrams is minimal</a:t>
            </a:r>
          </a:p>
          <a:p>
            <a:pPr lvl="1"/>
            <a:r>
              <a:rPr lang="en-US" dirty="0"/>
              <a:t>Production Diagrams include</a:t>
            </a:r>
          </a:p>
          <a:p>
            <a:pPr lvl="2"/>
            <a:r>
              <a:rPr lang="en-US" dirty="0"/>
              <a:t>Double TGC in t (and s) channel</a:t>
            </a:r>
          </a:p>
          <a:p>
            <a:pPr lvl="2"/>
            <a:r>
              <a:rPr lang="en-US" dirty="0"/>
              <a:t>Quartic gauge coupling (QGC) diagrams: possible to directly measure quartic couplings</a:t>
            </a:r>
          </a:p>
          <a:p>
            <a:pPr lvl="2"/>
            <a:r>
              <a:rPr lang="en-US" dirty="0"/>
              <a:t>Higgs scattering: scattering via the Higgs necessary to unitarize the cross section of longitudinal VBS</a:t>
            </a:r>
          </a:p>
          <a:p>
            <a:pPr lvl="2"/>
            <a:r>
              <a:rPr lang="en-US" dirty="0"/>
              <a:t>Interfering QCD diagrams</a:t>
            </a:r>
          </a:p>
          <a:p>
            <a:pPr lvl="1"/>
            <a:r>
              <a:rPr lang="en-US" dirty="0"/>
              <a:t>Final state: forward scattered jets with a large rapidity difference and centrally produces boson pair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888277-9333-989F-9825-7950D1E549E9}"/>
              </a:ext>
            </a:extLst>
          </p:cNvPr>
          <p:cNvSpPr txBox="1"/>
          <p:nvPr/>
        </p:nvSpPr>
        <p:spPr>
          <a:xfrm>
            <a:off x="10277056" y="4391134"/>
            <a:ext cx="1914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First observed CMS W</a:t>
            </a:r>
            <a:r>
              <a:rPr lang="en-US" b="0" i="0" baseline="3000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±</a:t>
            </a:r>
            <a:r>
              <a:rPr lang="en-US" dirty="0">
                <a:solidFill>
                  <a:srgbClr val="00B050"/>
                </a:solidFill>
              </a:rPr>
              <a:t>W</a:t>
            </a:r>
            <a:r>
              <a:rPr lang="en-US" b="0" i="0" baseline="3000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±</a:t>
            </a:r>
            <a:r>
              <a:rPr lang="en-US" b="0" i="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5.5</a:t>
            </a:r>
            <a:r>
              <a:rPr lang="en-US" dirty="0">
                <a:solidFill>
                  <a:srgbClr val="00B050"/>
                </a:solidFill>
                <a:latin typeface="Symbol" pitchFamily="2" charset="2"/>
              </a:rPr>
              <a:t>s</a:t>
            </a:r>
            <a:endParaRPr lang="en-US" b="0" i="0" dirty="0">
              <a:solidFill>
                <a:srgbClr val="00B05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4B7502-E429-1DAE-7D01-3D5B955CC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454" y="4442745"/>
            <a:ext cx="4766088" cy="18056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0F81B7-D8F3-A59F-F2D1-9BD149FB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498055"/>
            <a:ext cx="6420062" cy="15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34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boson scattering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11125199" cy="4945993"/>
          </a:xfrm>
        </p:spPr>
        <p:txBody>
          <a:bodyPr>
            <a:normAutofit/>
          </a:bodyPr>
          <a:lstStyle/>
          <a:p>
            <a:r>
              <a:rPr lang="en-US" dirty="0"/>
              <a:t>With the full Run 2 data set all VBS final states observed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A43F6-D41C-2AB6-9534-9EE8F507D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8" y="1552813"/>
            <a:ext cx="6112130" cy="4238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1619DB-C6BE-447B-0F29-0B6037530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588362"/>
            <a:ext cx="4054885" cy="611468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C6BAD6-7FF2-D1BA-2272-C99D23C9E8EB}"/>
              </a:ext>
            </a:extLst>
          </p:cNvPr>
          <p:cNvSpPr txBox="1">
            <a:spLocks/>
          </p:cNvSpPr>
          <p:nvPr/>
        </p:nvSpPr>
        <p:spPr>
          <a:xfrm>
            <a:off x="8692490" y="5815578"/>
            <a:ext cx="3389556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Onward to polarized VBS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297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for polarized VBS in W</a:t>
            </a:r>
            <a:r>
              <a:rPr lang="en-US" baseline="30000" dirty="0"/>
              <a:t>±</a:t>
            </a:r>
            <a:r>
              <a:rPr lang="en-US" dirty="0"/>
              <a:t>W</a:t>
            </a:r>
            <a:r>
              <a:rPr lang="en-US" baseline="30000" dirty="0"/>
              <a:t>±</a:t>
            </a:r>
            <a:r>
              <a:rPr lang="en-US" dirty="0"/>
              <a:t> - CMS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E2D897-F762-AFA9-D8CA-B4F7DB1D6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11125199" cy="4945993"/>
          </a:xfrm>
        </p:spPr>
        <p:txBody>
          <a:bodyPr>
            <a:normAutofit/>
          </a:bodyPr>
          <a:lstStyle/>
          <a:p>
            <a:r>
              <a:rPr lang="en-US" dirty="0"/>
              <a:t>Searches now starting for longitudinal VBS</a:t>
            </a:r>
          </a:p>
          <a:p>
            <a:pPr lvl="1"/>
            <a:r>
              <a:rPr lang="en-US" dirty="0"/>
              <a:t>Use W</a:t>
            </a:r>
            <a:r>
              <a:rPr lang="en-US" baseline="30000" dirty="0"/>
              <a:t>±</a:t>
            </a:r>
            <a:r>
              <a:rPr lang="en-US" dirty="0"/>
              <a:t>W</a:t>
            </a:r>
            <a:r>
              <a:rPr lang="en-US" baseline="30000" dirty="0"/>
              <a:t>±</a:t>
            </a:r>
            <a:r>
              <a:rPr lang="en-US" dirty="0"/>
              <a:t>, final state used for first observation</a:t>
            </a:r>
          </a:p>
          <a:p>
            <a:pPr lvl="1"/>
            <a:r>
              <a:rPr lang="en-US" dirty="0"/>
              <a:t>Distinctive same charge final state</a:t>
            </a:r>
          </a:p>
          <a:p>
            <a:pPr lvl="1"/>
            <a:r>
              <a:rPr lang="en-US" dirty="0"/>
              <a:t>Smaller background of QCD induced W</a:t>
            </a:r>
            <a:r>
              <a:rPr lang="en-US" baseline="30000" dirty="0"/>
              <a:t>±</a:t>
            </a:r>
            <a:r>
              <a:rPr lang="en-US" dirty="0"/>
              <a:t>W</a:t>
            </a:r>
            <a:r>
              <a:rPr lang="en-US" baseline="30000" dirty="0"/>
              <a:t>±</a:t>
            </a:r>
            <a:endParaRPr lang="en-US" dirty="0"/>
          </a:p>
          <a:p>
            <a:pPr lvl="1"/>
            <a:r>
              <a:rPr lang="en-US" dirty="0"/>
              <a:t>Multivariate discriminant needed to maximize sensitivity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C6B24-4482-9B92-D711-CFF341513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797066"/>
            <a:ext cx="6934224" cy="3222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877273-6E51-06C4-DA7E-A71BAD579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117" y="685800"/>
            <a:ext cx="4701746" cy="494599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D17118-A5E4-6961-7AB5-FF1BAC3F0158}"/>
              </a:ext>
            </a:extLst>
          </p:cNvPr>
          <p:cNvSpPr txBox="1"/>
          <p:nvPr/>
        </p:nvSpPr>
        <p:spPr>
          <a:xfrm>
            <a:off x="7327117" y="5103865"/>
            <a:ext cx="4285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Expected (observed) significance for one longitudinal boson 3.1(2.3)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s</a:t>
            </a:r>
          </a:p>
          <a:p>
            <a:r>
              <a:rPr lang="en-US" dirty="0">
                <a:solidFill>
                  <a:srgbClr val="FF0000"/>
                </a:solidFill>
              </a:rPr>
              <a:t>Expected 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FF0000"/>
                </a:solidFill>
              </a:rPr>
              <a:t>LLSM</a:t>
            </a:r>
            <a:r>
              <a:rPr lang="en-US" dirty="0">
                <a:solidFill>
                  <a:srgbClr val="FF0000"/>
                </a:solidFill>
              </a:rPr>
              <a:t> = 0.44 fb </a:t>
            </a:r>
          </a:p>
          <a:p>
            <a:r>
              <a:rPr lang="en-US" dirty="0">
                <a:solidFill>
                  <a:srgbClr val="FF0000"/>
                </a:solidFill>
              </a:rPr>
              <a:t>Limit 95% C.L. 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FF0000"/>
                </a:solidFill>
              </a:rPr>
              <a:t>LL</a:t>
            </a:r>
            <a:r>
              <a:rPr lang="en-US" dirty="0">
                <a:solidFill>
                  <a:srgbClr val="FF0000"/>
                </a:solidFill>
              </a:rPr>
              <a:t> &lt; 1.06 fb, </a:t>
            </a:r>
          </a:p>
        </p:txBody>
      </p:sp>
    </p:spTree>
    <p:extLst>
      <p:ext uri="{BB962C8B-B14F-4D97-AF65-F5344CB8AC3E}">
        <p14:creationId xmlns:p14="http://schemas.microsoft.com/office/powerpoint/2010/main" val="26295821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2F5FE1-9BA1-EF70-DD8F-8B173989C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019941"/>
            <a:ext cx="11125199" cy="4945993"/>
          </a:xfrm>
        </p:spPr>
        <p:txBody>
          <a:bodyPr>
            <a:normAutofit/>
          </a:bodyPr>
          <a:lstStyle/>
          <a:p>
            <a:r>
              <a:rPr lang="en-US" dirty="0"/>
              <a:t>CMS and ATLAS have measured a wide array of SM cross section</a:t>
            </a:r>
          </a:p>
          <a:p>
            <a:pPr lvl="1"/>
            <a:r>
              <a:rPr lang="en-US" dirty="0"/>
              <a:t>Almost every basic QCD+EW final state you expect to produce at the LHC</a:t>
            </a:r>
          </a:p>
          <a:p>
            <a:pPr lvl="1"/>
            <a:r>
              <a:rPr lang="en-US" dirty="0"/>
              <a:t>The highest precision cross section measurement have reached 2% uncertainty and 1% is likely achievable</a:t>
            </a:r>
          </a:p>
          <a:p>
            <a:pPr lvl="1"/>
            <a:r>
              <a:rPr lang="en-US" dirty="0"/>
              <a:t>Measurements of fundamental SM parameters are becoming competitive and will soon surpass those of previous experiments</a:t>
            </a:r>
          </a:p>
          <a:p>
            <a:pPr lvl="1"/>
            <a:r>
              <a:rPr lang="en-US" dirty="0"/>
              <a:t>The complex gauge structure of the SM is being explored with many new measurements</a:t>
            </a:r>
          </a:p>
          <a:p>
            <a:pPr lvl="1"/>
            <a:r>
              <a:rPr lang="en-US" dirty="0"/>
              <a:t>There are no substantial hints of deviations from the SM in the current set of SM measurements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Deviations are often seen in complex final states involving one or many vector bosons and multiple jets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These are areas we expect our current calculations to be inadequate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However, these calculations and techniques are advancing and resolving observed discrepancies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2060F7-444A-F65A-5E1C-9F101D3F4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490" y="4297156"/>
            <a:ext cx="1783510" cy="248464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A9E88C-72B5-E675-D0AD-1E5459A89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522" y="3124200"/>
            <a:ext cx="2004472" cy="473556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ACEE65-6B25-288A-E4CE-9EC1F8DFD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648200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23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SM 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B38A90-F3FA-5C28-1300-EB78F0424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10950"/>
            <a:ext cx="6707464" cy="50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4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51D22-80A4-8F48-B9EF-ECFB0505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7212011" cy="1065742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As measured by the ATLAS and CMS Experiments (+1 from </a:t>
            </a:r>
            <a:r>
              <a:rPr lang="en-US" dirty="0" err="1"/>
              <a:t>LHCb</a:t>
            </a:r>
            <a:r>
              <a:rPr lang="en-US" dirty="0"/>
              <a:t>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2ED73-3515-BA47-8340-95384B92DD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120336" y="6378349"/>
            <a:ext cx="16207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1B05039-DE69-F440-BA0C-85D937EBD4A1}" type="datetime1">
              <a:rPr lang="en-US" smtClean="0"/>
              <a:pPr>
                <a:spcAft>
                  <a:spcPts val="600"/>
                </a:spcAft>
              </a:pPr>
              <a:t>7/27/24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8DA8F-BB68-9B49-A880-D423F2EC4C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78349"/>
            <a:ext cx="4285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Herndon | Experimental Measurement of the SM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369D3-2AC0-854C-9FDF-496135AE06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F81EB7-660A-1428-A800-A5AF472183D5}"/>
              </a:ext>
            </a:extLst>
          </p:cNvPr>
          <p:cNvGrpSpPr>
            <a:grpSpLocks noChangeAspect="1"/>
          </p:cNvGrpSpPr>
          <p:nvPr/>
        </p:nvGrpSpPr>
        <p:grpSpPr>
          <a:xfrm>
            <a:off x="8044494" y="457200"/>
            <a:ext cx="3918906" cy="3653425"/>
            <a:chOff x="1981200" y="838200"/>
            <a:chExt cx="5721603" cy="5334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23D3B07-A086-DFD1-1553-AA3EEB144B32}"/>
                </a:ext>
              </a:extLst>
            </p:cNvPr>
            <p:cNvSpPr/>
            <p:nvPr/>
          </p:nvSpPr>
          <p:spPr>
            <a:xfrm>
              <a:off x="1981200" y="838200"/>
              <a:ext cx="5562600" cy="5334000"/>
            </a:xfrm>
            <a:prstGeom prst="ellipse">
              <a:avLst/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E4C35386-1939-E102-2083-080E96742F77}"/>
                </a:ext>
              </a:extLst>
            </p:cNvPr>
            <p:cNvSpPr/>
            <p:nvPr/>
          </p:nvSpPr>
          <p:spPr>
            <a:xfrm>
              <a:off x="3200400" y="838200"/>
              <a:ext cx="685800" cy="609600"/>
            </a:xfrm>
            <a:prstGeom prst="hexagon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FD5A51A7-F2B5-EAA5-7387-8D0F485D00D0}"/>
                </a:ext>
              </a:extLst>
            </p:cNvPr>
            <p:cNvSpPr/>
            <p:nvPr/>
          </p:nvSpPr>
          <p:spPr>
            <a:xfrm>
              <a:off x="6324600" y="4648200"/>
              <a:ext cx="1219200" cy="1066800"/>
            </a:xfrm>
            <a:prstGeom prst="hexagon">
              <a:avLst/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B77738-1B48-4E92-15B2-E22F9DEB09B1}"/>
                </a:ext>
              </a:extLst>
            </p:cNvPr>
            <p:cNvSpPr txBox="1"/>
            <p:nvPr/>
          </p:nvSpPr>
          <p:spPr>
            <a:xfrm>
              <a:off x="3794759" y="1077739"/>
              <a:ext cx="1078993" cy="53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D74C218-5669-E25B-37E0-8F0953C3A94D}"/>
                </a:ext>
              </a:extLst>
            </p:cNvPr>
            <p:cNvSpPr txBox="1"/>
            <p:nvPr/>
          </p:nvSpPr>
          <p:spPr>
            <a:xfrm>
              <a:off x="6320028" y="4843272"/>
              <a:ext cx="1382775" cy="53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E888E42-BD6A-00D4-53D2-4E5F2807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06" y="1335806"/>
            <a:ext cx="4855194" cy="34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0829B00-6E05-8C8E-E423-EDC0B006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841405"/>
            <a:ext cx="5105400" cy="3330795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546E499-A903-1879-5B9C-790367B95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4989323"/>
            <a:ext cx="4724400" cy="649478"/>
          </a:xfrm>
        </p:spPr>
        <p:txBody>
          <a:bodyPr/>
          <a:lstStyle/>
          <a:p>
            <a:r>
              <a:rPr lang="en-US" dirty="0"/>
              <a:t>Choice of images is biased – I work on muon systems </a:t>
            </a:r>
            <a:r>
              <a:rPr lang="en-US" dirty="0">
                <a:sym typeface="Wingdings" pitchFamily="2" charset="2"/>
              </a:rPr>
              <a:t>.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280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SM 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54618E-DF6A-D12B-0FFB-4C3B930D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4400"/>
            <a:ext cx="9226174" cy="518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00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SM Summary (QCD+EW)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7/28/24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C9273-7C1B-FDE0-0F33-DBC24EA8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76" y="838200"/>
            <a:ext cx="9495124" cy="53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4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51D22-80A4-8F48-B9EF-ECFB0505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7795167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Some qualitative remarks on the performance of these detectors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2ED73-3515-BA47-8340-95384B92DD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120336" y="6378349"/>
            <a:ext cx="16207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1B05039-DE69-F440-BA0C-85D937EBD4A1}" type="datetime1">
              <a:rPr lang="en-US" smtClean="0"/>
              <a:pPr>
                <a:spcAft>
                  <a:spcPts val="600"/>
                </a:spcAft>
              </a:pPr>
              <a:t>7/28/24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8DA8F-BB68-9B49-A880-D423F2EC4C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78349"/>
            <a:ext cx="4285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Herndon | Experimental Measurement of the SM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369D3-2AC0-854C-9FDF-496135AE06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E888E42-BD6A-00D4-53D2-4E5F2807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1738305"/>
            <a:ext cx="2371098" cy="169069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0829B00-6E05-8C8E-E423-EDC0B006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114527"/>
            <a:ext cx="2394021" cy="15618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D1AA05-A5E3-FBBF-A6AB-DECD3F28A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1" y="1461785"/>
            <a:ext cx="8991600" cy="486281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efficiency, angular coverage, granularity, resolution and identification capabilities of the detectors are good enough that most activity from a collision can often be attributed to individual: electrons, muon, </a:t>
            </a:r>
            <a:r>
              <a:rPr lang="en-US" dirty="0" err="1"/>
              <a:t>taus</a:t>
            </a:r>
            <a:r>
              <a:rPr lang="en-US" dirty="0"/>
              <a:t>, photons, charged hadrons or neutral hadrons.</a:t>
            </a:r>
          </a:p>
          <a:p>
            <a:r>
              <a:rPr lang="en-US" dirty="0"/>
              <a:t>Electrons and muons</a:t>
            </a:r>
          </a:p>
          <a:p>
            <a:pPr lvl="1"/>
            <a:r>
              <a:rPr lang="en-US" dirty="0"/>
              <a:t>Identified with low background and near 100% efficiency over large ranges of pseudo-rapidity and momentum</a:t>
            </a:r>
          </a:p>
          <a:p>
            <a:pPr lvl="1"/>
            <a:r>
              <a:rPr lang="en-US" dirty="0"/>
              <a:t>Often as much as twice the pseudo-rapidity compared to previous collider detectors.</a:t>
            </a:r>
          </a:p>
          <a:p>
            <a:pPr lvl="1"/>
            <a:r>
              <a:rPr lang="en-US" dirty="0"/>
              <a:t>Enables the precision measurements in single and multi-boson physics and searches for rare processes</a:t>
            </a:r>
          </a:p>
          <a:p>
            <a:r>
              <a:rPr lang="en-US" dirty="0"/>
              <a:t>Photons</a:t>
            </a:r>
          </a:p>
          <a:p>
            <a:pPr lvl="1"/>
            <a:r>
              <a:rPr lang="en-US" dirty="0"/>
              <a:t>Identified efficiently with low background</a:t>
            </a:r>
          </a:p>
          <a:p>
            <a:pPr lvl="1"/>
            <a:r>
              <a:rPr lang="en-US" dirty="0"/>
              <a:t>Enables the precise cross section measurements in modes with photons and searches for rare processes</a:t>
            </a:r>
          </a:p>
          <a:p>
            <a:r>
              <a:rPr lang="en-US" dirty="0"/>
              <a:t>Jets</a:t>
            </a:r>
          </a:p>
          <a:p>
            <a:pPr lvl="1"/>
            <a:r>
              <a:rPr lang="en-US" dirty="0"/>
              <a:t>Particle flow jets measure and identify most of the jet constituents</a:t>
            </a:r>
          </a:p>
          <a:p>
            <a:pPr lvl="1"/>
            <a:r>
              <a:rPr lang="en-US" dirty="0"/>
              <a:t>Near hadron level jets</a:t>
            </a:r>
          </a:p>
          <a:p>
            <a:pPr lvl="1"/>
            <a:r>
              <a:rPr lang="en-US" dirty="0"/>
              <a:t>Excellent jet energy scale and resolution calibrations</a:t>
            </a:r>
          </a:p>
          <a:p>
            <a:pPr lvl="1"/>
            <a:r>
              <a:rPr lang="en-US" dirty="0"/>
              <a:t>Corrections between reconstructed and hadron level jets fairly diagonal</a:t>
            </a:r>
          </a:p>
          <a:p>
            <a:pPr lvl="1"/>
            <a:r>
              <a:rPr lang="en-US" dirty="0"/>
              <a:t>Enables an extensive program of comparison with theory, PDF and 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/>
              <a:t>S</a:t>
            </a:r>
            <a:r>
              <a:rPr lang="en-US" dirty="0"/>
              <a:t> determinations, and tuning of MC performance</a:t>
            </a:r>
          </a:p>
          <a:p>
            <a:r>
              <a:rPr lang="en-US" dirty="0"/>
              <a:t>Missing energy resolution is decent with reduced tails</a:t>
            </a:r>
          </a:p>
          <a:p>
            <a:r>
              <a:rPr lang="en-US" dirty="0"/>
              <a:t>All this in turn enables many precision measurements: </a:t>
            </a:r>
            <a:r>
              <a:rPr lang="en-US" dirty="0" err="1"/>
              <a:t>m</a:t>
            </a:r>
            <a:r>
              <a:rPr lang="en-US" baseline="-25000" dirty="0" err="1"/>
              <a:t>W</a:t>
            </a:r>
            <a:r>
              <a:rPr lang="en-US" dirty="0"/>
              <a:t>, sin</a:t>
            </a:r>
            <a:r>
              <a:rPr lang="en-US" baseline="30000" dirty="0"/>
              <a:t>2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baseline="30000" dirty="0"/>
              <a:t>l</a:t>
            </a:r>
            <a:r>
              <a:rPr lang="en-US" baseline="-25000" dirty="0"/>
              <a:t>eff</a:t>
            </a:r>
            <a:r>
              <a:rPr lang="en-US" dirty="0"/>
              <a:t> …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25B5F5-B6DE-60E9-368F-56C4F2A40E7E}"/>
              </a:ext>
            </a:extLst>
          </p:cNvPr>
          <p:cNvSpPr txBox="1">
            <a:spLocks/>
          </p:cNvSpPr>
          <p:nvPr/>
        </p:nvSpPr>
        <p:spPr>
          <a:xfrm>
            <a:off x="9120336" y="3595576"/>
            <a:ext cx="2977589" cy="2417648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The performance of the previous generations of detectors were nothing like this!</a:t>
            </a:r>
          </a:p>
          <a:p>
            <a:r>
              <a:rPr lang="en-US" dirty="0">
                <a:solidFill>
                  <a:srgbClr val="00B050"/>
                </a:solidFill>
              </a:rPr>
              <a:t>and the accelerator and theory communities have accomplished equivalent improvements!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63E25E-E250-6394-FC04-327874748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373593"/>
            <a:ext cx="4334663" cy="5895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Predictions -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90E9F-1337-B249-B72B-EEC3D010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066800"/>
            <a:ext cx="7669213" cy="5133976"/>
          </a:xfrm>
        </p:spPr>
        <p:txBody>
          <a:bodyPr>
            <a:normAutofit/>
          </a:bodyPr>
          <a:lstStyle/>
          <a:p>
            <a:r>
              <a:rPr lang="en-US" dirty="0"/>
              <a:t>Scientific exploration</a:t>
            </a:r>
          </a:p>
          <a:p>
            <a:pPr lvl="1"/>
            <a:r>
              <a:rPr lang="en-US" dirty="0"/>
              <a:t>build an experiment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take data </a:t>
            </a:r>
            <a:r>
              <a:rPr lang="en-US" dirty="0">
                <a:sym typeface="Wingdings" pitchFamily="2" charset="2"/>
              </a:rPr>
              <a:t> formulate a theory</a:t>
            </a:r>
          </a:p>
          <a:p>
            <a:pPr lvl="1"/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theory  make predictions</a:t>
            </a:r>
          </a:p>
          <a:p>
            <a:pPr lvl="1"/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build a new experiment  test the predictions</a:t>
            </a:r>
          </a:p>
          <a:p>
            <a:r>
              <a:rPr lang="en-US" dirty="0">
                <a:sym typeface="Wingdings" pitchFamily="2" charset="2"/>
              </a:rPr>
              <a:t>The theory is not really that useful if it’s not predictive!</a:t>
            </a:r>
          </a:p>
          <a:p>
            <a:r>
              <a:rPr lang="en-US" dirty="0">
                <a:sym typeface="Wingdings" pitchFamily="2" charset="2"/>
              </a:rPr>
              <a:t>The Standard Model is one of the ultimate predictive theories</a:t>
            </a:r>
          </a:p>
          <a:p>
            <a:r>
              <a:rPr lang="en-US" dirty="0">
                <a:sym typeface="Wingdings" pitchFamily="2" charset="2"/>
              </a:rPr>
              <a:t>We need a strong understanding of the SM and calculations within the SM:</a:t>
            </a:r>
          </a:p>
          <a:p>
            <a:pPr lvl="1"/>
            <a:r>
              <a:rPr lang="en-US" dirty="0"/>
              <a:t>What is interesting to measure</a:t>
            </a:r>
          </a:p>
          <a:p>
            <a:pPr lvl="1"/>
            <a:r>
              <a:rPr lang="en-US" dirty="0"/>
              <a:t>How precisely can we predict measurables</a:t>
            </a:r>
          </a:p>
          <a:p>
            <a:pPr lvl="1"/>
            <a:r>
              <a:rPr lang="en-US" dirty="0"/>
              <a:t>How precisely can/should we measure them</a:t>
            </a:r>
          </a:p>
          <a:p>
            <a:pPr lvl="1"/>
            <a:r>
              <a:rPr lang="en-US" dirty="0"/>
              <a:t>How to build our detector</a:t>
            </a:r>
          </a:p>
          <a:p>
            <a:r>
              <a:rPr lang="en-US" dirty="0"/>
              <a:t>Theory/Experiment - pushing each other to higher precision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39F5D6-901A-95E9-CD33-BD84206AF04E}"/>
              </a:ext>
            </a:extLst>
          </p:cNvPr>
          <p:cNvSpPr txBox="1"/>
          <p:nvPr/>
        </p:nvSpPr>
        <p:spPr>
          <a:xfrm>
            <a:off x="9267315" y="114526"/>
            <a:ext cx="220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CMS</a:t>
            </a:r>
            <a:r>
              <a:rPr lang="en-US" dirty="0"/>
              <a:t> </a:t>
            </a:r>
            <a:r>
              <a:rPr lang="en-US" dirty="0" err="1"/>
              <a:t>xs</a:t>
            </a:r>
            <a:r>
              <a:rPr lang="en-US" dirty="0"/>
              <a:t> review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54FB6-AEAF-DB06-F685-FE97646AD43A}"/>
              </a:ext>
            </a:extLst>
          </p:cNvPr>
          <p:cNvSpPr txBox="1"/>
          <p:nvPr/>
        </p:nvSpPr>
        <p:spPr>
          <a:xfrm>
            <a:off x="8305558" y="6299741"/>
            <a:ext cx="2591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ATLAS</a:t>
            </a:r>
            <a:r>
              <a:rPr lang="en-US" dirty="0"/>
              <a:t> summary plots</a:t>
            </a:r>
          </a:p>
        </p:txBody>
      </p:sp>
    </p:spTree>
    <p:extLst>
      <p:ext uri="{BB962C8B-B14F-4D97-AF65-F5344CB8AC3E}">
        <p14:creationId xmlns:p14="http://schemas.microsoft.com/office/powerpoint/2010/main" val="1255524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SM Prediction: the cross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90E9F-1337-B249-B72B-EEC3D010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990600"/>
            <a:ext cx="11567354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basic measurable prediction of the SM at a collider is a production cross section</a:t>
            </a:r>
          </a:p>
          <a:p>
            <a:r>
              <a:rPr lang="en-US" dirty="0"/>
              <a:t>Hadron collider: colliding </a:t>
            </a:r>
            <a:r>
              <a:rPr lang="en-US" dirty="0" err="1"/>
              <a:t>partons</a:t>
            </a:r>
            <a:r>
              <a:rPr lang="en-US" dirty="0"/>
              <a:t>: quarks and gluons</a:t>
            </a:r>
          </a:p>
          <a:p>
            <a:pPr lvl="1"/>
            <a:r>
              <a:rPr lang="en-US" dirty="0"/>
              <a:t>QCD interactions are ubiquitous</a:t>
            </a:r>
          </a:p>
          <a:p>
            <a:pPr lvl="1"/>
            <a:r>
              <a:rPr lang="en-US" dirty="0"/>
              <a:t>QCD factorization allows us to separate perturbative and non/semi- perturbative physics  and make precisions – </a:t>
            </a:r>
          </a:p>
          <a:p>
            <a:pPr marL="0" lvl="1" indent="0">
              <a:buNone/>
            </a:pPr>
            <a:r>
              <a:rPr lang="en-US" dirty="0"/>
              <a:t>      introduces factorization scale</a:t>
            </a:r>
          </a:p>
          <a:p>
            <a:r>
              <a:rPr lang="en-US" dirty="0"/>
              <a:t>Perturbative calculation hard collision</a:t>
            </a:r>
          </a:p>
          <a:p>
            <a:pPr lvl="1"/>
            <a:r>
              <a:rPr lang="en-US" dirty="0"/>
              <a:t>Evaluation of Feynman diagrams - </a:t>
            </a:r>
            <a:r>
              <a:rPr lang="en-US" dirty="0">
                <a:latin typeface="Symbol" pitchFamily="2" charset="2"/>
              </a:rPr>
              <a:t>a</a:t>
            </a:r>
            <a:r>
              <a:rPr lang="en-US" baseline="-25000" dirty="0"/>
              <a:t>s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a</a:t>
            </a:r>
            <a:endParaRPr lang="en-US" dirty="0"/>
          </a:p>
          <a:p>
            <a:pPr lvl="1"/>
            <a:r>
              <a:rPr lang="en-US" dirty="0"/>
              <a:t>LO: Almost useless: can be off by factors of 3 (</a:t>
            </a:r>
            <a:r>
              <a:rPr lang="en-US" dirty="0" err="1"/>
              <a:t>gg</a:t>
            </a:r>
            <a:r>
              <a:rPr lang="en-US" dirty="0" err="1">
                <a:sym typeface="Wingdings" pitchFamily="2" charset="2"/>
              </a:rPr>
              <a:t>H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lvl="1"/>
            <a:r>
              <a:rPr lang="en-US" dirty="0"/>
              <a:t>NLO QCD: large increase in cross sections: 10-100%</a:t>
            </a:r>
          </a:p>
          <a:p>
            <a:pPr lvl="2"/>
            <a:r>
              <a:rPr lang="en-US" dirty="0"/>
              <a:t>New initial/final states (involving jets), loop diagrams</a:t>
            </a:r>
          </a:p>
          <a:p>
            <a:pPr lvl="2"/>
            <a:r>
              <a:rPr lang="en-US" dirty="0"/>
              <a:t>Renormalization necessary - renormalization scale</a:t>
            </a:r>
          </a:p>
          <a:p>
            <a:pPr lvl="2"/>
            <a:r>
              <a:rPr lang="en-US" dirty="0"/>
              <a:t>Minimum necessary for reasonable accuracy</a:t>
            </a:r>
          </a:p>
          <a:p>
            <a:pPr lvl="1"/>
            <a:r>
              <a:rPr lang="en-US" dirty="0"/>
              <a:t>NNLO QCD: large increase in cross section: 5%-50%</a:t>
            </a:r>
          </a:p>
          <a:p>
            <a:pPr lvl="2"/>
            <a:r>
              <a:rPr lang="en-US" dirty="0"/>
              <a:t>Generally, achieves several percent accuracy</a:t>
            </a:r>
          </a:p>
          <a:p>
            <a:pPr lvl="2"/>
            <a:r>
              <a:rPr lang="en-US" dirty="0"/>
              <a:t>Necessary for many analyses</a:t>
            </a:r>
          </a:p>
          <a:p>
            <a:pPr lvl="1"/>
            <a:r>
              <a:rPr lang="en-US" dirty="0"/>
              <a:t>NLO EW: increase (or decrease) the high energy tails of distributions: 5-30%</a:t>
            </a:r>
          </a:p>
          <a:p>
            <a:pPr lvl="1"/>
            <a:r>
              <a:rPr lang="en-US" dirty="0"/>
              <a:t>Can also incorporating a logarithmic </a:t>
            </a:r>
            <a:r>
              <a:rPr lang="en-US" dirty="0" err="1"/>
              <a:t>resummation</a:t>
            </a:r>
            <a:r>
              <a:rPr lang="en-US" dirty="0"/>
              <a:t> calculation - helps 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or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thresholds of objects, systems, 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7BE8C-3D85-0B18-DB8D-B70AEBAE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514600"/>
            <a:ext cx="5269741" cy="226073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524E33C-DC56-9CF1-FE1F-028C873C0FBB}"/>
              </a:ext>
            </a:extLst>
          </p:cNvPr>
          <p:cNvSpPr txBox="1">
            <a:spLocks/>
          </p:cNvSpPr>
          <p:nvPr/>
        </p:nvSpPr>
        <p:spPr>
          <a:xfrm>
            <a:off x="8462024" y="4824289"/>
            <a:ext cx="3321989" cy="649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 calculation of the inclusive jet cross section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73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43B5-036C-6B4B-988E-F39AA808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SM Prediction: the cross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90E9F-1337-B249-B72B-EEC3D010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990600"/>
            <a:ext cx="11098213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Non/semi-perturbative physics</a:t>
            </a:r>
          </a:p>
          <a:p>
            <a:r>
              <a:rPr lang="en-US" dirty="0"/>
              <a:t>Colliding </a:t>
            </a:r>
            <a:r>
              <a:rPr lang="en-US" dirty="0" err="1"/>
              <a:t>partons</a:t>
            </a:r>
            <a:endParaRPr lang="en-US" dirty="0"/>
          </a:p>
          <a:p>
            <a:pPr lvl="1"/>
            <a:r>
              <a:rPr lang="en-US" dirty="0"/>
              <a:t>Proton distribution functions, PDFs, structure of the proton</a:t>
            </a:r>
          </a:p>
          <a:p>
            <a:pPr lvl="1"/>
            <a:r>
              <a:rPr lang="en-US" dirty="0"/>
              <a:t>Non-perturbative at lowest energies</a:t>
            </a:r>
          </a:p>
          <a:p>
            <a:pPr lvl="1"/>
            <a:r>
              <a:rPr lang="en-US" dirty="0"/>
              <a:t>Evolved up to the perturbative collision scale, factorization scale,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baseline="-25000" dirty="0"/>
              <a:t>F</a:t>
            </a:r>
          </a:p>
          <a:p>
            <a:r>
              <a:rPr lang="en-US" dirty="0"/>
              <a:t>QCD NXLO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Jets</a:t>
            </a:r>
          </a:p>
          <a:p>
            <a:pPr lvl="1"/>
            <a:r>
              <a:rPr lang="en-US" dirty="0"/>
              <a:t>Fragmentation functions and </a:t>
            </a:r>
            <a:r>
              <a:rPr lang="en-US" dirty="0" err="1"/>
              <a:t>partons</a:t>
            </a:r>
            <a:r>
              <a:rPr lang="en-US" dirty="0"/>
              <a:t> showers (PS)</a:t>
            </a:r>
          </a:p>
          <a:p>
            <a:pPr lvl="1"/>
            <a:r>
              <a:rPr lang="en-US" dirty="0"/>
              <a:t>Hadronization</a:t>
            </a:r>
          </a:p>
          <a:p>
            <a:pPr lvl="1"/>
            <a:r>
              <a:rPr lang="en-US" dirty="0"/>
              <a:t>Introduces a matching scale, jets produced in the hard</a:t>
            </a:r>
          </a:p>
          <a:p>
            <a:pPr marL="324000" lvl="2" indent="0">
              <a:buNone/>
            </a:pPr>
            <a:r>
              <a:rPr lang="en-US" dirty="0"/>
              <a:t>collision vs PS jets</a:t>
            </a:r>
          </a:p>
          <a:p>
            <a:r>
              <a:rPr lang="en-US" dirty="0"/>
              <a:t>Proton remnants</a:t>
            </a:r>
          </a:p>
          <a:p>
            <a:pPr lvl="1"/>
            <a:r>
              <a:rPr lang="en-US" dirty="0"/>
              <a:t>Underlying events (UE)</a:t>
            </a:r>
          </a:p>
          <a:p>
            <a:pPr lvl="1"/>
            <a:r>
              <a:rPr lang="en-US" dirty="0"/>
              <a:t>Multiparton interactions (MPI)</a:t>
            </a:r>
          </a:p>
          <a:p>
            <a:pPr marL="0" lvl="1" indent="0">
              <a:buNone/>
            </a:pPr>
            <a:r>
              <a:rPr lang="en-US" sz="2100" b="1" dirty="0"/>
              <a:t>PS, UE, MPI treated with tunes and/or transverse momentum dependent TMD-PDFs</a:t>
            </a:r>
          </a:p>
          <a:p>
            <a:r>
              <a:rPr lang="en-US" dirty="0"/>
              <a:t>These issues must be corrected for when measuring a cross section and represent  important ancillary measurements</a:t>
            </a:r>
          </a:p>
          <a:p>
            <a:endParaRPr lang="en-US" dirty="0"/>
          </a:p>
          <a:p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F19F-AA8C-CA41-9CEE-FA69D4C1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16D6-0EB2-FC41-92F3-D2EE6CA8DF4F}" type="datetime1">
              <a:rPr lang="en-US" smtClean="0"/>
              <a:t>7/27/24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A9686-93B4-1247-8BC3-851E6D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Herndon | Experimental Measurement of the 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F139-B1E8-434B-AD73-A21B87B9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7BE8C-3D85-0B18-DB8D-B70AEBAE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514600"/>
            <a:ext cx="5269741" cy="226073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524E33C-DC56-9CF1-FE1F-028C873C0FBB}"/>
              </a:ext>
            </a:extLst>
          </p:cNvPr>
          <p:cNvSpPr txBox="1">
            <a:spLocks/>
          </p:cNvSpPr>
          <p:nvPr/>
        </p:nvSpPr>
        <p:spPr>
          <a:xfrm>
            <a:off x="8573581" y="1807161"/>
            <a:ext cx="3321989" cy="649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 calculation of the inclusive jet cross section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72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_16x9 PPT_v2024.pptx" id="{DFBC6625-1CCB-9E43-8DAE-BEFAD74E24A0}" vid="{9CD4E85F-30DA-2443-B3AE-B766ED3BC7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3579</TotalTime>
  <Words>4818</Words>
  <Application>Microsoft Macintosh PowerPoint</Application>
  <PresentationFormat>Widescreen</PresentationFormat>
  <Paragraphs>684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Lucida Grande</vt:lpstr>
      <vt:lpstr>PT Sans</vt:lpstr>
      <vt:lpstr>Symbol</vt:lpstr>
      <vt:lpstr>Wingdings</vt:lpstr>
      <vt:lpstr>Office Theme</vt:lpstr>
      <vt:lpstr>Experimental measurements of Standard Model Properties HCP Summer School 2024</vt:lpstr>
      <vt:lpstr>In this talk, QCD+EW</vt:lpstr>
      <vt:lpstr>Measurement of SM Properties</vt:lpstr>
      <vt:lpstr>The Standard Model of Particle Physics</vt:lpstr>
      <vt:lpstr>As measured by the ATLAS and CMS Experiments (+1 from LHCb) </vt:lpstr>
      <vt:lpstr>Some qualitative remarks on the performance of these detectors </vt:lpstr>
      <vt:lpstr>Predictions - Measurements</vt:lpstr>
      <vt:lpstr>Elements of a SM Prediction: the cross section</vt:lpstr>
      <vt:lpstr>Elements of a SM Prediction: the cross section</vt:lpstr>
      <vt:lpstr>Proceeding down the stairway to discovery!</vt:lpstr>
      <vt:lpstr>QCD Measurements</vt:lpstr>
      <vt:lpstr>SM measurement: inclusive jet cross section</vt:lpstr>
      <vt:lpstr>Inclusive Jet Cross Section - CMS</vt:lpstr>
      <vt:lpstr>Inclusive Jet Cross Section, NLO vs NNLO</vt:lpstr>
      <vt:lpstr>The “QCD Analysis”</vt:lpstr>
      <vt:lpstr>QCD Analysis, PDFs - ATLAS</vt:lpstr>
      <vt:lpstr>QCD Analysis, PDFs and aS - CMS</vt:lpstr>
      <vt:lpstr>More QCD Measurements</vt:lpstr>
      <vt:lpstr>W+jets, Z+jets</vt:lpstr>
      <vt:lpstr>W+jets, Z+jets</vt:lpstr>
      <vt:lpstr>W+jets, Z+jets</vt:lpstr>
      <vt:lpstr>Exclusive Z+jets</vt:lpstr>
      <vt:lpstr>W and Z cross sections</vt:lpstr>
      <vt:lpstr>Precision pp collider cross sections</vt:lpstr>
      <vt:lpstr>W and Z cross sections - CMS</vt:lpstr>
      <vt:lpstr>W and Z  cross sections historical  Context</vt:lpstr>
      <vt:lpstr>W and Z cross sections - CMS</vt:lpstr>
      <vt:lpstr>W and Z cross section ratios - CMS</vt:lpstr>
      <vt:lpstr>Measurements of EW Parameters</vt:lpstr>
      <vt:lpstr>W mass – ATLAS Improved measurement of mW and also GW </vt:lpstr>
      <vt:lpstr>W mass  - ATLAS</vt:lpstr>
      <vt:lpstr>Effective weak mixing angle – CMS, LHCb</vt:lpstr>
      <vt:lpstr>Effective weak mixing angle – CMS, LHCb</vt:lpstr>
      <vt:lpstr>Multi-boson Physics</vt:lpstr>
      <vt:lpstr>Di-boson production cross sections</vt:lpstr>
      <vt:lpstr>Di-boson production cross sections</vt:lpstr>
      <vt:lpstr>Di-boson production cross sections</vt:lpstr>
      <vt:lpstr>Di-boson differential production cross sections</vt:lpstr>
      <vt:lpstr>Di-boson production, weak boson polarization</vt:lpstr>
      <vt:lpstr>Di-boson production, WZ, polarization, RAZ, TGCs</vt:lpstr>
      <vt:lpstr>Multi-boson Physics</vt:lpstr>
      <vt:lpstr>Tri-boson production</vt:lpstr>
      <vt:lpstr>Tri-boson production</vt:lpstr>
      <vt:lpstr>Multi-boson Physics</vt:lpstr>
      <vt:lpstr>Vector boson scattering</vt:lpstr>
      <vt:lpstr>Vector boson scattering</vt:lpstr>
      <vt:lpstr>Search for polarized VBS in W±W± - CMS</vt:lpstr>
      <vt:lpstr>Summary</vt:lpstr>
      <vt:lpstr>ATLAS SM Summary</vt:lpstr>
      <vt:lpstr>CMS SM Summary</vt:lpstr>
      <vt:lpstr>CMS SM Summary (QCD+EW)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Herndon</dc:creator>
  <cp:lastModifiedBy>Matthew Herndon</cp:lastModifiedBy>
  <cp:revision>13</cp:revision>
  <cp:lastPrinted>2020-01-30T13:49:18Z</cp:lastPrinted>
  <dcterms:created xsi:type="dcterms:W3CDTF">2024-07-26T19:48:01Z</dcterms:created>
  <dcterms:modified xsi:type="dcterms:W3CDTF">2024-07-29T18:54:40Z</dcterms:modified>
</cp:coreProperties>
</file>