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6" r:id="rId1"/>
    <p:sldMasterId id="2147483664" r:id="rId2"/>
  </p:sldMasterIdLst>
  <p:notesMasterIdLst>
    <p:notesMasterId r:id="rId17"/>
  </p:notesMasterIdLst>
  <p:sldIdLst>
    <p:sldId id="2076" r:id="rId3"/>
    <p:sldId id="2094" r:id="rId4"/>
    <p:sldId id="2137" r:id="rId5"/>
    <p:sldId id="2111" r:id="rId6"/>
    <p:sldId id="2112" r:id="rId7"/>
    <p:sldId id="2114" r:id="rId8"/>
    <p:sldId id="2135" r:id="rId9"/>
    <p:sldId id="2136" r:id="rId10"/>
    <p:sldId id="266" r:id="rId11"/>
    <p:sldId id="257" r:id="rId12"/>
    <p:sldId id="2121" r:id="rId13"/>
    <p:sldId id="287" r:id="rId14"/>
    <p:sldId id="2134" r:id="rId15"/>
    <p:sldId id="2095" r:id="rId16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56" autoAdjust="0"/>
    <p:restoredTop sz="94696"/>
  </p:normalViewPr>
  <p:slideViewPr>
    <p:cSldViewPr snapToGrid="0">
      <p:cViewPr varScale="1">
        <p:scale>
          <a:sx n="91" d="100"/>
          <a:sy n="91" d="100"/>
        </p:scale>
        <p:origin x="192" y="4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DFC90-F227-4B9B-ABD2-A384746736B9}" type="datetimeFigureOut">
              <a:rPr lang="en-US" smtClean="0"/>
              <a:t>3/6/24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B29A3-778E-421D-AE52-5C0BE2458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11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Logos" preserve="1" userDrawn="1">
  <p:cSld name="Title Slide with Logo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body" idx="1"/>
          </p:nvPr>
        </p:nvSpPr>
        <p:spPr>
          <a:xfrm>
            <a:off x="605367" y="3209908"/>
            <a:ext cx="11061700" cy="1721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440"/>
              </a:spcBef>
              <a:spcAft>
                <a:spcPts val="0"/>
              </a:spcAft>
              <a:buClr>
                <a:srgbClr val="004C97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004C97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004C97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Clr>
                <a:srgbClr val="004C97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Clr>
                <a:srgbClr val="004C97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0511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3/8/24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T.W. Markiewicz/SLAC | TMS Magnet &amp; Coil 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7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" y="934933"/>
            <a:ext cx="11580335" cy="2026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" y="934933"/>
            <a:ext cx="11580335" cy="20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66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E2B44F-22D9-C233-F57A-F07CFC454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3/8/24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7FAF17-4CF5-47DC-CB21-E445A1F34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T.W. Markiewicz/SLAC | TMS Magnet &amp; Coil Introduction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CB88C-11CA-BE67-8B9D-6AFAE23E8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6B59-3028-3745-AB5F-414468A42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49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3/8/24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T.W. Markiewicz/SLAC | TMS Magnet &amp; Coil Introduction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09600" y="1238250"/>
            <a:ext cx="11057467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7135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487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3/8/24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T.W. Markiewicz/SLAC | TMS Magnet &amp; Coil Introduction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A3EDC-84CE-5D44-955B-22A59AD275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609600" y="1238250"/>
            <a:ext cx="5331795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6335272" y="1238250"/>
            <a:ext cx="5331795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679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6" y="5347369"/>
            <a:ext cx="53381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94745" y="432611"/>
            <a:ext cx="11072356" cy="57950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6244260" y="5347369"/>
            <a:ext cx="54228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3/8/24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T.W. Markiewicz/SLAC | TMS Magnet &amp; Coil Introduction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9268-D729-4C4B-81BB-35603E7F3B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9"/>
          </p:nvPr>
        </p:nvSpPr>
        <p:spPr>
          <a:xfrm>
            <a:off x="609600" y="1238250"/>
            <a:ext cx="5331795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6335272" y="1238250"/>
            <a:ext cx="5331795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121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64695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609600" y="1238251"/>
            <a:ext cx="11057467" cy="484663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3/8/24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T.W. Markiewicz/SLAC | TMS Magnet &amp; Coil Introduction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3080B-B7DD-F94E-BF93-E5AF96AB21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584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0991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3/8/24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T.W. Markiewicz/SLAC | TMS Magnet &amp; Coil Introduction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71154-E60D-9942-9C7E-C9963561CB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16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175906"/>
            <a:ext cx="4023360" cy="9153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955118" y="1238250"/>
            <a:ext cx="6711949" cy="48529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3/8/24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T.W. Markiewicz/SLAC | TMS Magnet &amp; Coil Introduction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09735B5-E0F8-D44A-A3DE-E2CD0DCDE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29098"/>
            <a:ext cx="11057467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609600" y="1238250"/>
            <a:ext cx="4023365" cy="372268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523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5366" y="1227138"/>
            <a:ext cx="11061700" cy="4241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3666A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686118"/>
            <a:ext cx="11057460" cy="4397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3/8/24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T.W. Markiewicz/SLAC | TMS Magnet &amp; Coil Introduction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D7C6703C-D516-5C41-9D7B-DB72F4B68A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425569"/>
            <a:ext cx="11057461" cy="60376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3736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" y="934933"/>
            <a:ext cx="11580335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8B5591-5AC1-48E4-BE31-97DBC72B420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9166" y="-2704"/>
            <a:ext cx="10972800" cy="10206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609600" y="1243584"/>
            <a:ext cx="10811933" cy="5065523"/>
          </a:xfrm>
          <a:prstGeom prst="rect">
            <a:avLst/>
          </a:prstGeo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 b="0"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27379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5"/>
          <p:cNvCxnSpPr/>
          <p:nvPr/>
        </p:nvCxnSpPr>
        <p:spPr>
          <a:xfrm>
            <a:off x="380144" y="475760"/>
            <a:ext cx="11599523" cy="0"/>
          </a:xfrm>
          <a:prstGeom prst="straightConnector1">
            <a:avLst/>
          </a:prstGeom>
          <a:noFill/>
          <a:ln w="19050" cap="flat" cmpd="sng">
            <a:solidFill>
              <a:srgbClr val="004C9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5"/>
          <p:cNvCxnSpPr/>
          <p:nvPr/>
        </p:nvCxnSpPr>
        <p:spPr>
          <a:xfrm>
            <a:off x="287676" y="5728951"/>
            <a:ext cx="11691991" cy="0"/>
          </a:xfrm>
          <a:prstGeom prst="straightConnector1">
            <a:avLst/>
          </a:prstGeom>
          <a:noFill/>
          <a:ln w="25400" cap="flat" cmpd="sng">
            <a:solidFill>
              <a:srgbClr val="004C97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6" name="Google Shape;1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09090" y="41084"/>
            <a:ext cx="1810669" cy="374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logo SLAC">
            <a:extLst>
              <a:ext uri="{FF2B5EF4-FFF2-40B4-BE49-F238E27FC236}">
                <a16:creationId xmlns:a16="http://schemas.microsoft.com/office/drawing/2014/main" id="{F265CE88-FE25-609F-026A-67C8DCFAE6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3039" y="6047721"/>
            <a:ext cx="2302769" cy="6690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FBFACA-55E0-716E-CDED-6BB78C6D8F8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305" y="6058047"/>
            <a:ext cx="2209800" cy="32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56433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7" r:id="rId1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>
            <a:cxnSpLocks/>
          </p:cNvCxnSpPr>
          <p:nvPr/>
        </p:nvCxnSpPr>
        <p:spPr>
          <a:xfrm>
            <a:off x="199292" y="6357938"/>
            <a:ext cx="11840308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51553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3/8/24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21518" y="6488431"/>
            <a:ext cx="7488767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dirty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T.W. Markiewicz/SLAC | TMS Magnet &amp; Coil Introduction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488431"/>
            <a:ext cx="700617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0A30A5-7676-4279-9A6A-148E61F3519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39847" y="6451676"/>
            <a:ext cx="1518036" cy="31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28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718" r:id="rId8"/>
    <p:sldLayoutId id="2147483719" r:id="rId9"/>
    <p:sldLayoutId id="2147483720" r:id="rId10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dirty="0"/>
              <a:t>8 March 2024</a:t>
            </a:r>
            <a:endParaRPr dirty="0"/>
          </a:p>
        </p:txBody>
      </p:sp>
      <p:sp>
        <p:nvSpPr>
          <p:cNvPr id="81" name="Google Shape;81;p1"/>
          <p:cNvSpPr txBox="1">
            <a:spLocks noGrp="1"/>
          </p:cNvSpPr>
          <p:nvPr>
            <p:ph type="title" idx="4294967295"/>
          </p:nvPr>
        </p:nvSpPr>
        <p:spPr>
          <a:xfrm>
            <a:off x="846305" y="1747420"/>
            <a:ext cx="11056937" cy="586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sz="2800" dirty="0"/>
              <a:t>TMS Magnet &amp; Coil: Introduction</a:t>
            </a:r>
            <a:endParaRPr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D44CBD-B073-7F6E-6218-C635B8505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594166"/>
            <a:ext cx="7772400" cy="56696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0500F21-5890-DC56-733B-C43937C7721E}"/>
              </a:ext>
            </a:extLst>
          </p:cNvPr>
          <p:cNvSpPr txBox="1"/>
          <p:nvPr/>
        </p:nvSpPr>
        <p:spPr>
          <a:xfrm>
            <a:off x="209862" y="314793"/>
            <a:ext cx="1813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CDR w/ 300mm x 300mm notches and 3200mm between coils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D585A4-A959-7B3C-53A8-CDFEC460C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3/8/24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BC09D2-EA2E-7CFD-AAB1-78B0121AB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T.W. Markiewicz/SLAC | TMS Magnet &amp; Coil Introduction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A5CD5F-687E-0103-AEEE-7A2777C99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6B59-3028-3745-AB5F-414468A426B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67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182B3F3-EE01-6BF1-D397-8F09A8B57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594166"/>
            <a:ext cx="7772400" cy="566966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58F555A-1CF1-9EB9-2F1E-76A80ADCC296}"/>
              </a:ext>
            </a:extLst>
          </p:cNvPr>
          <p:cNvSpPr/>
          <p:nvPr/>
        </p:nvSpPr>
        <p:spPr>
          <a:xfrm flipV="1">
            <a:off x="2548128" y="4976733"/>
            <a:ext cx="7181088" cy="681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91D162-84D1-AE67-6848-B631664DBA4B}"/>
              </a:ext>
            </a:extLst>
          </p:cNvPr>
          <p:cNvSpPr/>
          <p:nvPr/>
        </p:nvSpPr>
        <p:spPr>
          <a:xfrm>
            <a:off x="7600020" y="5366476"/>
            <a:ext cx="584610" cy="6363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6A9AF7-F66D-F60F-99C3-94276117FDB2}"/>
              </a:ext>
            </a:extLst>
          </p:cNvPr>
          <p:cNvSpPr/>
          <p:nvPr/>
        </p:nvSpPr>
        <p:spPr>
          <a:xfrm>
            <a:off x="7600020" y="694322"/>
            <a:ext cx="584610" cy="6363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2CA7C0-9C40-A5D5-D81C-220D0F6705F6}"/>
              </a:ext>
            </a:extLst>
          </p:cNvPr>
          <p:cNvSpPr/>
          <p:nvPr/>
        </p:nvSpPr>
        <p:spPr>
          <a:xfrm>
            <a:off x="4054850" y="704536"/>
            <a:ext cx="584610" cy="6363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46FD88C-B189-F3D5-53E0-7B83577F1CCB}"/>
              </a:ext>
            </a:extLst>
          </p:cNvPr>
          <p:cNvSpPr/>
          <p:nvPr/>
        </p:nvSpPr>
        <p:spPr>
          <a:xfrm>
            <a:off x="4054850" y="5358984"/>
            <a:ext cx="584610" cy="6363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2BC5EC-A29E-445B-86F9-138AA5CF5937}"/>
              </a:ext>
            </a:extLst>
          </p:cNvPr>
          <p:cNvSpPr/>
          <p:nvPr/>
        </p:nvSpPr>
        <p:spPr>
          <a:xfrm>
            <a:off x="2555216" y="704536"/>
            <a:ext cx="292915" cy="63638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7FC8C7-6495-6169-E7B2-ED833028F366}"/>
              </a:ext>
            </a:extLst>
          </p:cNvPr>
          <p:cNvSpPr/>
          <p:nvPr/>
        </p:nvSpPr>
        <p:spPr>
          <a:xfrm>
            <a:off x="2548128" y="5336171"/>
            <a:ext cx="292915" cy="63638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CEB68CC-0EF5-0C7F-24D4-86463C3114B4}"/>
              </a:ext>
            </a:extLst>
          </p:cNvPr>
          <p:cNvSpPr/>
          <p:nvPr/>
        </p:nvSpPr>
        <p:spPr>
          <a:xfrm>
            <a:off x="9378239" y="5358984"/>
            <a:ext cx="292915" cy="63638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E42F8F-9EE8-1ED3-ED68-3AC764ACE163}"/>
              </a:ext>
            </a:extLst>
          </p:cNvPr>
          <p:cNvSpPr/>
          <p:nvPr/>
        </p:nvSpPr>
        <p:spPr>
          <a:xfrm>
            <a:off x="9378846" y="691145"/>
            <a:ext cx="292915" cy="63638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5F582C-50A8-D872-8AB4-36036C816647}"/>
              </a:ext>
            </a:extLst>
          </p:cNvPr>
          <p:cNvSpPr txBox="1"/>
          <p:nvPr/>
        </p:nvSpPr>
        <p:spPr>
          <a:xfrm>
            <a:off x="209862" y="314793"/>
            <a:ext cx="181381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CDR w/ 300mm x 900mm slots</a:t>
            </a:r>
          </a:p>
          <a:p>
            <a:r>
              <a:rPr lang="en-US" dirty="0"/>
              <a:t>and 3200mm between coils</a:t>
            </a:r>
          </a:p>
          <a:p>
            <a:endParaRPr lang="en-US" dirty="0"/>
          </a:p>
          <a:p>
            <a:r>
              <a:rPr lang="en-US" dirty="0"/>
              <a:t>Blue indicates steel patches above &amp; below coils</a:t>
            </a:r>
          </a:p>
          <a:p>
            <a:endParaRPr lang="en-US" dirty="0"/>
          </a:p>
          <a:p>
            <a:r>
              <a:rPr lang="en-US" dirty="0"/>
              <a:t>Detector panels drawn as</a:t>
            </a:r>
          </a:p>
          <a:p>
            <a:r>
              <a:rPr lang="en-US" dirty="0"/>
              <a:t>32*35.4+2*2mm</a:t>
            </a:r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003EA7-26B9-13C5-AA1A-0B02D3DAE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3/8/24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3D5AE2-9827-9886-0C00-58E3CCE02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T.W. Markiewicz/SLAC | TMS Magnet &amp; Coil Introduction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CD46BD-688F-CA25-2FBA-FBB5ABDE8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6B59-3028-3745-AB5F-414468A426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90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FCE0F-2477-EAB2-FF2F-C2FA81E87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Coil Supports for CDR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4AAB19-8DB0-2F23-ACA7-6872ADA44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6F17D1E-51B0-D7AE-247D-865B8FA00654}"/>
              </a:ext>
            </a:extLst>
          </p:cNvPr>
          <p:cNvSpPr txBox="1"/>
          <p:nvPr/>
        </p:nvSpPr>
        <p:spPr>
          <a:xfrm>
            <a:off x="3193658" y="4899055"/>
            <a:ext cx="654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7 m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F85C0DA-9A14-6A27-E785-8FA8A5A75271}"/>
              </a:ext>
            </a:extLst>
          </p:cNvPr>
          <p:cNvGrpSpPr/>
          <p:nvPr/>
        </p:nvGrpSpPr>
        <p:grpSpPr>
          <a:xfrm>
            <a:off x="683528" y="1550684"/>
            <a:ext cx="6416748" cy="3348371"/>
            <a:chOff x="2524052" y="1746068"/>
            <a:chExt cx="6416748" cy="334837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CA11576-21DB-552C-628C-40802E5BCBD1}"/>
                </a:ext>
              </a:extLst>
            </p:cNvPr>
            <p:cNvSpPr/>
            <p:nvPr/>
          </p:nvSpPr>
          <p:spPr>
            <a:xfrm>
              <a:off x="2743200" y="1746068"/>
              <a:ext cx="101600" cy="2438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C1518A2-806D-3704-DE28-4C72A094386F}"/>
                </a:ext>
              </a:extLst>
            </p:cNvPr>
            <p:cNvSpPr/>
            <p:nvPr/>
          </p:nvSpPr>
          <p:spPr>
            <a:xfrm>
              <a:off x="2946400" y="1746068"/>
              <a:ext cx="101600" cy="2438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E704B82-17C7-4B85-1CC7-5DE5C8D2909D}"/>
                </a:ext>
              </a:extLst>
            </p:cNvPr>
            <p:cNvSpPr/>
            <p:nvPr/>
          </p:nvSpPr>
          <p:spPr>
            <a:xfrm>
              <a:off x="3149600" y="1746068"/>
              <a:ext cx="101600" cy="2438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8090B8E-2B51-75EC-97C3-2C91CB4E7ACD}"/>
                </a:ext>
              </a:extLst>
            </p:cNvPr>
            <p:cNvSpPr/>
            <p:nvPr/>
          </p:nvSpPr>
          <p:spPr>
            <a:xfrm>
              <a:off x="3337169" y="1746068"/>
              <a:ext cx="101600" cy="2438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87DF095-E34D-C98D-FF14-6A9DA90265AD}"/>
                </a:ext>
              </a:extLst>
            </p:cNvPr>
            <p:cNvSpPr/>
            <p:nvPr/>
          </p:nvSpPr>
          <p:spPr>
            <a:xfrm>
              <a:off x="3516924" y="1746068"/>
              <a:ext cx="101600" cy="2438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91C35EC-C050-F86D-76F0-7035D2638CA9}"/>
                </a:ext>
              </a:extLst>
            </p:cNvPr>
            <p:cNvSpPr/>
            <p:nvPr/>
          </p:nvSpPr>
          <p:spPr>
            <a:xfrm>
              <a:off x="3720124" y="1746068"/>
              <a:ext cx="101600" cy="2438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9C2E75A-A8EC-6537-B822-C00E4B481CBB}"/>
                </a:ext>
              </a:extLst>
            </p:cNvPr>
            <p:cNvSpPr/>
            <p:nvPr/>
          </p:nvSpPr>
          <p:spPr>
            <a:xfrm>
              <a:off x="3923324" y="1746068"/>
              <a:ext cx="101600" cy="2438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C85EFFF-1888-7A17-7E35-A8CA8E69B230}"/>
                </a:ext>
              </a:extLst>
            </p:cNvPr>
            <p:cNvSpPr/>
            <p:nvPr/>
          </p:nvSpPr>
          <p:spPr>
            <a:xfrm>
              <a:off x="4110893" y="1746068"/>
              <a:ext cx="101600" cy="2438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DBC8B84-70D8-F7CD-F730-BFCDBA64E040}"/>
                </a:ext>
              </a:extLst>
            </p:cNvPr>
            <p:cNvSpPr/>
            <p:nvPr/>
          </p:nvSpPr>
          <p:spPr>
            <a:xfrm>
              <a:off x="5259755" y="1746068"/>
              <a:ext cx="203200" cy="24384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F29C4D2-E59B-FE43-8247-F50218EC0DF0}"/>
                </a:ext>
              </a:extLst>
            </p:cNvPr>
            <p:cNvSpPr/>
            <p:nvPr/>
          </p:nvSpPr>
          <p:spPr>
            <a:xfrm>
              <a:off x="5564555" y="1746068"/>
              <a:ext cx="203200" cy="24384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644B7CC-E4D2-1794-08E9-4BF31EA3B82D}"/>
                </a:ext>
              </a:extLst>
            </p:cNvPr>
            <p:cNvSpPr/>
            <p:nvPr/>
          </p:nvSpPr>
          <p:spPr>
            <a:xfrm>
              <a:off x="5869355" y="1746068"/>
              <a:ext cx="203200" cy="24384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A0D0DF5-4D2F-65BE-5FAD-A599F8C4C8CD}"/>
                </a:ext>
              </a:extLst>
            </p:cNvPr>
            <p:cNvSpPr/>
            <p:nvPr/>
          </p:nvSpPr>
          <p:spPr>
            <a:xfrm>
              <a:off x="6185877" y="1746068"/>
              <a:ext cx="203200" cy="24384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7095F31-CDE0-262B-C2E6-4A101125A9F1}"/>
                </a:ext>
              </a:extLst>
            </p:cNvPr>
            <p:cNvSpPr/>
            <p:nvPr/>
          </p:nvSpPr>
          <p:spPr>
            <a:xfrm>
              <a:off x="6490677" y="1746068"/>
              <a:ext cx="203200" cy="24384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DFE6603-3D36-1732-0696-CC6364FE3955}"/>
                </a:ext>
              </a:extLst>
            </p:cNvPr>
            <p:cNvSpPr/>
            <p:nvPr/>
          </p:nvSpPr>
          <p:spPr>
            <a:xfrm>
              <a:off x="6795477" y="1746068"/>
              <a:ext cx="203200" cy="24384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F8E8844-6921-39CD-EBE7-5EB54A4B6935}"/>
                </a:ext>
              </a:extLst>
            </p:cNvPr>
            <p:cNvSpPr/>
            <p:nvPr/>
          </p:nvSpPr>
          <p:spPr>
            <a:xfrm>
              <a:off x="7100277" y="1746068"/>
              <a:ext cx="203200" cy="24384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17E4DAD-1D3D-C83F-99E7-EC24F6784B80}"/>
                </a:ext>
              </a:extLst>
            </p:cNvPr>
            <p:cNvSpPr/>
            <p:nvPr/>
          </p:nvSpPr>
          <p:spPr>
            <a:xfrm>
              <a:off x="7405077" y="1746068"/>
              <a:ext cx="203200" cy="24384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0651DD5-30A5-2863-697A-D5CF34DDA96D}"/>
                </a:ext>
              </a:extLst>
            </p:cNvPr>
            <p:cNvSpPr/>
            <p:nvPr/>
          </p:nvSpPr>
          <p:spPr>
            <a:xfrm>
              <a:off x="7709877" y="1746068"/>
              <a:ext cx="203200" cy="24384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7DE4F6D-E0D7-01E3-E475-211E22F6329B}"/>
                </a:ext>
              </a:extLst>
            </p:cNvPr>
            <p:cNvSpPr/>
            <p:nvPr/>
          </p:nvSpPr>
          <p:spPr>
            <a:xfrm>
              <a:off x="8026400" y="1746068"/>
              <a:ext cx="203200" cy="24384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C7FA0D5-1FCE-C320-1761-10EF5632081B}"/>
                </a:ext>
              </a:extLst>
            </p:cNvPr>
            <p:cNvSpPr/>
            <p:nvPr/>
          </p:nvSpPr>
          <p:spPr>
            <a:xfrm>
              <a:off x="8331200" y="1746068"/>
              <a:ext cx="203200" cy="24384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7BF957D-F456-CE52-19E2-43CCD2BF21A5}"/>
                </a:ext>
              </a:extLst>
            </p:cNvPr>
            <p:cNvSpPr/>
            <p:nvPr/>
          </p:nvSpPr>
          <p:spPr>
            <a:xfrm>
              <a:off x="8636000" y="1746068"/>
              <a:ext cx="203200" cy="24384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89EC7557-79AE-DBC6-08FA-0968C16994F8}"/>
                </a:ext>
              </a:extLst>
            </p:cNvPr>
            <p:cNvSpPr/>
            <p:nvPr/>
          </p:nvSpPr>
          <p:spPr>
            <a:xfrm>
              <a:off x="2540000" y="3778068"/>
              <a:ext cx="6400800" cy="203200"/>
            </a:xfrm>
            <a:prstGeom prst="roundRect">
              <a:avLst/>
            </a:prstGeom>
            <a:solidFill>
              <a:srgbClr val="E17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E1F0B7D-91C0-09C5-CE92-B92BB47360C3}"/>
                </a:ext>
              </a:extLst>
            </p:cNvPr>
            <p:cNvSpPr/>
            <p:nvPr/>
          </p:nvSpPr>
          <p:spPr>
            <a:xfrm>
              <a:off x="2840893" y="3977360"/>
              <a:ext cx="117231" cy="203200"/>
            </a:xfrm>
            <a:prstGeom prst="rect">
              <a:avLst/>
            </a:prstGeom>
            <a:solidFill>
              <a:srgbClr val="FF0000"/>
            </a:solidFill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2FF8AB4-A51F-2B41-CFE1-4696E0E369B5}"/>
                </a:ext>
              </a:extLst>
            </p:cNvPr>
            <p:cNvSpPr/>
            <p:nvPr/>
          </p:nvSpPr>
          <p:spPr>
            <a:xfrm>
              <a:off x="3415325" y="3981268"/>
              <a:ext cx="117231" cy="203200"/>
            </a:xfrm>
            <a:prstGeom prst="rect">
              <a:avLst/>
            </a:prstGeom>
            <a:solidFill>
              <a:srgbClr val="FF0000"/>
            </a:solidFill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62C281F-D472-76EB-E8C9-D68A011B92A4}"/>
                </a:ext>
              </a:extLst>
            </p:cNvPr>
            <p:cNvSpPr/>
            <p:nvPr/>
          </p:nvSpPr>
          <p:spPr>
            <a:xfrm>
              <a:off x="4618893" y="3981268"/>
              <a:ext cx="117231" cy="203200"/>
            </a:xfrm>
            <a:prstGeom prst="rect">
              <a:avLst/>
            </a:prstGeom>
            <a:solidFill>
              <a:srgbClr val="FF0000"/>
            </a:solidFill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7711ABD-138D-1B2C-7067-BF0CA21F245C}"/>
                </a:ext>
              </a:extLst>
            </p:cNvPr>
            <p:cNvSpPr/>
            <p:nvPr/>
          </p:nvSpPr>
          <p:spPr>
            <a:xfrm>
              <a:off x="6076463" y="3981268"/>
              <a:ext cx="117231" cy="203200"/>
            </a:xfrm>
            <a:prstGeom prst="rect">
              <a:avLst/>
            </a:prstGeom>
            <a:solidFill>
              <a:srgbClr val="FF0000"/>
            </a:solidFill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3DD2F25-ACCA-F477-0995-E50A651FBF85}"/>
                </a:ext>
              </a:extLst>
            </p:cNvPr>
            <p:cNvSpPr/>
            <p:nvPr/>
          </p:nvSpPr>
          <p:spPr>
            <a:xfrm>
              <a:off x="6998678" y="3977360"/>
              <a:ext cx="117231" cy="203200"/>
            </a:xfrm>
            <a:prstGeom prst="rect">
              <a:avLst/>
            </a:prstGeom>
            <a:solidFill>
              <a:srgbClr val="FF0000"/>
            </a:solidFill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F8E1D43-B98E-840F-84B9-00E5FD738641}"/>
                </a:ext>
              </a:extLst>
            </p:cNvPr>
            <p:cNvSpPr/>
            <p:nvPr/>
          </p:nvSpPr>
          <p:spPr>
            <a:xfrm>
              <a:off x="8518770" y="3971499"/>
              <a:ext cx="117231" cy="203200"/>
            </a:xfrm>
            <a:prstGeom prst="rect">
              <a:avLst/>
            </a:prstGeom>
            <a:solidFill>
              <a:srgbClr val="FF0000"/>
            </a:solidFill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EB3CCBDC-85A7-89A5-2B09-4BA17DE7AF9B}"/>
                </a:ext>
              </a:extLst>
            </p:cNvPr>
            <p:cNvCxnSpPr>
              <a:cxnSpLocks/>
            </p:cNvCxnSpPr>
            <p:nvPr/>
          </p:nvCxnSpPr>
          <p:spPr>
            <a:xfrm>
              <a:off x="2701073" y="5094439"/>
              <a:ext cx="6133364" cy="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4B2ACB73-47A9-206C-5CAD-9318D7226954}"/>
                </a:ext>
              </a:extLst>
            </p:cNvPr>
            <p:cNvCxnSpPr>
              <a:cxnSpLocks/>
            </p:cNvCxnSpPr>
            <p:nvPr/>
          </p:nvCxnSpPr>
          <p:spPr>
            <a:xfrm>
              <a:off x="2794001" y="4387668"/>
              <a:ext cx="644769" cy="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B549838-0C39-C28C-AB0E-A960F1C0C563}"/>
                </a:ext>
              </a:extLst>
            </p:cNvPr>
            <p:cNvSpPr txBox="1"/>
            <p:nvPr/>
          </p:nvSpPr>
          <p:spPr>
            <a:xfrm>
              <a:off x="2524052" y="4345736"/>
              <a:ext cx="12105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700 mm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F9CEAC7-7421-296A-A9DC-52FEBDE45525}"/>
                </a:ext>
              </a:extLst>
            </p:cNvPr>
            <p:cNvSpPr txBox="1"/>
            <p:nvPr/>
          </p:nvSpPr>
          <p:spPr>
            <a:xfrm>
              <a:off x="4132202" y="4331464"/>
              <a:ext cx="23910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X 10 coil supports</a:t>
              </a:r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FBAF9DD-A22D-6077-8956-E9B7FC92561A}"/>
              </a:ext>
            </a:extLst>
          </p:cNvPr>
          <p:cNvSpPr/>
          <p:nvPr/>
        </p:nvSpPr>
        <p:spPr>
          <a:xfrm>
            <a:off x="8737600" y="1657043"/>
            <a:ext cx="1066800" cy="87923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coil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D5B12E-9B5A-9312-73A5-0708AD07584A}"/>
              </a:ext>
            </a:extLst>
          </p:cNvPr>
          <p:cNvSpPr txBox="1"/>
          <p:nvPr/>
        </p:nvSpPr>
        <p:spPr>
          <a:xfrm>
            <a:off x="7986260" y="2679887"/>
            <a:ext cx="293381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Coil x-section 200 x 200 mm2</a:t>
            </a:r>
          </a:p>
          <a:p>
            <a:endParaRPr lang="en-US" dirty="0"/>
          </a:p>
          <a:p>
            <a:r>
              <a:rPr lang="en-US" dirty="0"/>
              <a:t>Mass of the central coil:</a:t>
            </a:r>
          </a:p>
          <a:p>
            <a:pPr algn="ctr"/>
            <a:r>
              <a:rPr lang="en-US" dirty="0"/>
              <a:t> ~9 metric tons</a:t>
            </a:r>
          </a:p>
          <a:p>
            <a:pPr algn="ctr"/>
            <a:endParaRPr lang="en-US" dirty="0"/>
          </a:p>
          <a:p>
            <a:r>
              <a:rPr lang="en-US" dirty="0"/>
              <a:t>10 support per side,</a:t>
            </a:r>
          </a:p>
          <a:p>
            <a:r>
              <a:rPr lang="en-US" dirty="0"/>
              <a:t>20 support ~4500 N/</a:t>
            </a:r>
            <a:r>
              <a:rPr lang="en-US" dirty="0" err="1"/>
              <a:t>ea</a:t>
            </a:r>
            <a:endParaRPr lang="en-US" dirty="0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51A91B3F-39DF-DD64-F305-1815D7C58D9D}"/>
              </a:ext>
            </a:extLst>
          </p:cNvPr>
          <p:cNvSpPr/>
          <p:nvPr/>
        </p:nvSpPr>
        <p:spPr>
          <a:xfrm>
            <a:off x="8639907" y="5094166"/>
            <a:ext cx="1066800" cy="87923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Coil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F041240-3FA1-0D2E-8C48-9D38DE96D379}"/>
              </a:ext>
            </a:extLst>
          </p:cNvPr>
          <p:cNvSpPr/>
          <p:nvPr/>
        </p:nvSpPr>
        <p:spPr>
          <a:xfrm>
            <a:off x="8260862" y="5975840"/>
            <a:ext cx="1859579" cy="60178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Support</a:t>
            </a: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1FBF8D63-3527-0B31-BCB6-7ECE826E6BDD}"/>
              </a:ext>
            </a:extLst>
          </p:cNvPr>
          <p:cNvSpPr/>
          <p:nvPr/>
        </p:nvSpPr>
        <p:spPr>
          <a:xfrm>
            <a:off x="8315569" y="5009616"/>
            <a:ext cx="1804872" cy="960043"/>
          </a:xfrm>
          <a:custGeom>
            <a:avLst/>
            <a:gdLst>
              <a:gd name="connsiteX0" fmla="*/ 0 w 1804872"/>
              <a:gd name="connsiteY0" fmla="*/ 922261 h 960043"/>
              <a:gd name="connsiteX1" fmla="*/ 238369 w 1804872"/>
              <a:gd name="connsiteY1" fmla="*/ 910538 h 960043"/>
              <a:gd name="connsiteX2" fmla="*/ 281353 w 1804872"/>
              <a:gd name="connsiteY2" fmla="*/ 730784 h 960043"/>
              <a:gd name="connsiteX3" fmla="*/ 261815 w 1804872"/>
              <a:gd name="connsiteY3" fmla="*/ 461153 h 960043"/>
              <a:gd name="connsiteX4" fmla="*/ 265723 w 1804872"/>
              <a:gd name="connsiteY4" fmla="*/ 62569 h 960043"/>
              <a:gd name="connsiteX5" fmla="*/ 359507 w 1804872"/>
              <a:gd name="connsiteY5" fmla="*/ 15676 h 960043"/>
              <a:gd name="connsiteX6" fmla="*/ 1422400 w 1804872"/>
              <a:gd name="connsiteY6" fmla="*/ 31307 h 960043"/>
              <a:gd name="connsiteX7" fmla="*/ 1504461 w 1804872"/>
              <a:gd name="connsiteY7" fmla="*/ 351738 h 960043"/>
              <a:gd name="connsiteX8" fmla="*/ 1465384 w 1804872"/>
              <a:gd name="connsiteY8" fmla="*/ 660446 h 960043"/>
              <a:gd name="connsiteX9" fmla="*/ 1449753 w 1804872"/>
              <a:gd name="connsiteY9" fmla="*/ 914446 h 960043"/>
              <a:gd name="connsiteX10" fmla="*/ 1606061 w 1804872"/>
              <a:gd name="connsiteY10" fmla="*/ 926169 h 960043"/>
              <a:gd name="connsiteX11" fmla="*/ 1762369 w 1804872"/>
              <a:gd name="connsiteY11" fmla="*/ 930076 h 960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872" h="960043">
                <a:moveTo>
                  <a:pt x="0" y="922261"/>
                </a:moveTo>
                <a:cubicBezTo>
                  <a:pt x="95738" y="932356"/>
                  <a:pt x="191477" y="942451"/>
                  <a:pt x="238369" y="910538"/>
                </a:cubicBezTo>
                <a:cubicBezTo>
                  <a:pt x="285261" y="878625"/>
                  <a:pt x="277445" y="805682"/>
                  <a:pt x="281353" y="730784"/>
                </a:cubicBezTo>
                <a:cubicBezTo>
                  <a:pt x="285261" y="655886"/>
                  <a:pt x="264420" y="572522"/>
                  <a:pt x="261815" y="461153"/>
                </a:cubicBezTo>
                <a:cubicBezTo>
                  <a:pt x="259210" y="349784"/>
                  <a:pt x="249441" y="136815"/>
                  <a:pt x="265723" y="62569"/>
                </a:cubicBezTo>
                <a:cubicBezTo>
                  <a:pt x="282005" y="-11677"/>
                  <a:pt x="166728" y="20886"/>
                  <a:pt x="359507" y="15676"/>
                </a:cubicBezTo>
                <a:cubicBezTo>
                  <a:pt x="552286" y="10466"/>
                  <a:pt x="1231574" y="-24703"/>
                  <a:pt x="1422400" y="31307"/>
                </a:cubicBezTo>
                <a:cubicBezTo>
                  <a:pt x="1613226" y="87317"/>
                  <a:pt x="1497297" y="246882"/>
                  <a:pt x="1504461" y="351738"/>
                </a:cubicBezTo>
                <a:cubicBezTo>
                  <a:pt x="1511625" y="456594"/>
                  <a:pt x="1474502" y="566661"/>
                  <a:pt x="1465384" y="660446"/>
                </a:cubicBezTo>
                <a:cubicBezTo>
                  <a:pt x="1456266" y="754231"/>
                  <a:pt x="1426307" y="870159"/>
                  <a:pt x="1449753" y="914446"/>
                </a:cubicBezTo>
                <a:cubicBezTo>
                  <a:pt x="1473199" y="958733"/>
                  <a:pt x="1553958" y="923564"/>
                  <a:pt x="1606061" y="926169"/>
                </a:cubicBezTo>
                <a:cubicBezTo>
                  <a:pt x="1658164" y="928774"/>
                  <a:pt x="1901743" y="998461"/>
                  <a:pt x="1762369" y="930076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E233801C-3F09-5A45-0B0D-2AB526877D58}"/>
              </a:ext>
            </a:extLst>
          </p:cNvPr>
          <p:cNvSpPr/>
          <p:nvPr/>
        </p:nvSpPr>
        <p:spPr>
          <a:xfrm>
            <a:off x="8432800" y="5787292"/>
            <a:ext cx="39077" cy="406400"/>
          </a:xfrm>
          <a:custGeom>
            <a:avLst/>
            <a:gdLst>
              <a:gd name="connsiteX0" fmla="*/ 0 w 39077"/>
              <a:gd name="connsiteY0" fmla="*/ 0 h 406400"/>
              <a:gd name="connsiteX1" fmla="*/ 23446 w 39077"/>
              <a:gd name="connsiteY1" fmla="*/ 23446 h 406400"/>
              <a:gd name="connsiteX2" fmla="*/ 31262 w 39077"/>
              <a:gd name="connsiteY2" fmla="*/ 46893 h 406400"/>
              <a:gd name="connsiteX3" fmla="*/ 39077 w 39077"/>
              <a:gd name="connsiteY3" fmla="*/ 89877 h 406400"/>
              <a:gd name="connsiteX4" fmla="*/ 35169 w 39077"/>
              <a:gd name="connsiteY4" fmla="*/ 277446 h 406400"/>
              <a:gd name="connsiteX5" fmla="*/ 31262 w 39077"/>
              <a:gd name="connsiteY5" fmla="*/ 300893 h 406400"/>
              <a:gd name="connsiteX6" fmla="*/ 27354 w 39077"/>
              <a:gd name="connsiteY6" fmla="*/ 336062 h 406400"/>
              <a:gd name="connsiteX7" fmla="*/ 23446 w 39077"/>
              <a:gd name="connsiteY7" fmla="*/ 402493 h 406400"/>
              <a:gd name="connsiteX8" fmla="*/ 23446 w 39077"/>
              <a:gd name="connsiteY8" fmla="*/ 85970 h 406400"/>
              <a:gd name="connsiteX9" fmla="*/ 31262 w 39077"/>
              <a:gd name="connsiteY9" fmla="*/ 156308 h 406400"/>
              <a:gd name="connsiteX10" fmla="*/ 31262 w 39077"/>
              <a:gd name="connsiteY10" fmla="*/ 4064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077" h="406400">
                <a:moveTo>
                  <a:pt x="0" y="0"/>
                </a:moveTo>
                <a:cubicBezTo>
                  <a:pt x="7815" y="7815"/>
                  <a:pt x="17315" y="14250"/>
                  <a:pt x="23446" y="23446"/>
                </a:cubicBezTo>
                <a:cubicBezTo>
                  <a:pt x="28016" y="30301"/>
                  <a:pt x="28895" y="39002"/>
                  <a:pt x="31262" y="46893"/>
                </a:cubicBezTo>
                <a:cubicBezTo>
                  <a:pt x="36285" y="63637"/>
                  <a:pt x="36326" y="70621"/>
                  <a:pt x="39077" y="89877"/>
                </a:cubicBezTo>
                <a:cubicBezTo>
                  <a:pt x="37774" y="152400"/>
                  <a:pt x="37483" y="214952"/>
                  <a:pt x="35169" y="277446"/>
                </a:cubicBezTo>
                <a:cubicBezTo>
                  <a:pt x="34876" y="285364"/>
                  <a:pt x="32309" y="293039"/>
                  <a:pt x="31262" y="300893"/>
                </a:cubicBezTo>
                <a:cubicBezTo>
                  <a:pt x="29703" y="312585"/>
                  <a:pt x="28259" y="324302"/>
                  <a:pt x="27354" y="336062"/>
                </a:cubicBezTo>
                <a:cubicBezTo>
                  <a:pt x="25653" y="358179"/>
                  <a:pt x="24749" y="380349"/>
                  <a:pt x="23446" y="402493"/>
                </a:cubicBezTo>
                <a:cubicBezTo>
                  <a:pt x="-4275" y="291615"/>
                  <a:pt x="9832" y="353690"/>
                  <a:pt x="23446" y="85970"/>
                </a:cubicBezTo>
                <a:cubicBezTo>
                  <a:pt x="24644" y="62410"/>
                  <a:pt x="30687" y="132725"/>
                  <a:pt x="31262" y="156308"/>
                </a:cubicBezTo>
                <a:cubicBezTo>
                  <a:pt x="33295" y="239647"/>
                  <a:pt x="31262" y="323036"/>
                  <a:pt x="31262" y="40640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FB66669F-089D-42DA-2AAA-361F6894B9E3}"/>
              </a:ext>
            </a:extLst>
          </p:cNvPr>
          <p:cNvSpPr/>
          <p:nvPr/>
        </p:nvSpPr>
        <p:spPr>
          <a:xfrm>
            <a:off x="9878646" y="5802923"/>
            <a:ext cx="35483" cy="433754"/>
          </a:xfrm>
          <a:custGeom>
            <a:avLst/>
            <a:gdLst>
              <a:gd name="connsiteX0" fmla="*/ 31262 w 35483"/>
              <a:gd name="connsiteY0" fmla="*/ 0 h 433754"/>
              <a:gd name="connsiteX1" fmla="*/ 35169 w 35483"/>
              <a:gd name="connsiteY1" fmla="*/ 89877 h 433754"/>
              <a:gd name="connsiteX2" fmla="*/ 27354 w 35483"/>
              <a:gd name="connsiteY2" fmla="*/ 402492 h 433754"/>
              <a:gd name="connsiteX3" fmla="*/ 23446 w 35483"/>
              <a:gd name="connsiteY3" fmla="*/ 433754 h 433754"/>
              <a:gd name="connsiteX4" fmla="*/ 11723 w 35483"/>
              <a:gd name="connsiteY4" fmla="*/ 347785 h 433754"/>
              <a:gd name="connsiteX5" fmla="*/ 3908 w 35483"/>
              <a:gd name="connsiteY5" fmla="*/ 304800 h 433754"/>
              <a:gd name="connsiteX6" fmla="*/ 0 w 35483"/>
              <a:gd name="connsiteY6" fmla="*/ 226646 h 433754"/>
              <a:gd name="connsiteX7" fmla="*/ 3908 w 35483"/>
              <a:gd name="connsiteY7" fmla="*/ 78154 h 433754"/>
              <a:gd name="connsiteX8" fmla="*/ 11723 w 35483"/>
              <a:gd name="connsiteY8" fmla="*/ 66431 h 43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483" h="433754">
                <a:moveTo>
                  <a:pt x="31262" y="0"/>
                </a:moveTo>
                <a:cubicBezTo>
                  <a:pt x="32564" y="29959"/>
                  <a:pt x="35169" y="59890"/>
                  <a:pt x="35169" y="89877"/>
                </a:cubicBezTo>
                <a:cubicBezTo>
                  <a:pt x="35169" y="202682"/>
                  <a:pt x="37887" y="297175"/>
                  <a:pt x="27354" y="402492"/>
                </a:cubicBezTo>
                <a:cubicBezTo>
                  <a:pt x="26309" y="412942"/>
                  <a:pt x="24749" y="423333"/>
                  <a:pt x="23446" y="433754"/>
                </a:cubicBezTo>
                <a:cubicBezTo>
                  <a:pt x="7607" y="370395"/>
                  <a:pt x="22507" y="437648"/>
                  <a:pt x="11723" y="347785"/>
                </a:cubicBezTo>
                <a:cubicBezTo>
                  <a:pt x="9988" y="333326"/>
                  <a:pt x="6513" y="319128"/>
                  <a:pt x="3908" y="304800"/>
                </a:cubicBezTo>
                <a:cubicBezTo>
                  <a:pt x="2605" y="278749"/>
                  <a:pt x="0" y="252730"/>
                  <a:pt x="0" y="226646"/>
                </a:cubicBezTo>
                <a:cubicBezTo>
                  <a:pt x="0" y="177132"/>
                  <a:pt x="295" y="127536"/>
                  <a:pt x="3908" y="78154"/>
                </a:cubicBezTo>
                <a:cubicBezTo>
                  <a:pt x="4251" y="73470"/>
                  <a:pt x="11723" y="66431"/>
                  <a:pt x="11723" y="66431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9EAF0945-E5F6-3C24-9EDA-5080C33BBD4D}"/>
              </a:ext>
            </a:extLst>
          </p:cNvPr>
          <p:cNvSpPr/>
          <p:nvPr/>
        </p:nvSpPr>
        <p:spPr>
          <a:xfrm>
            <a:off x="9991969" y="5787292"/>
            <a:ext cx="35983" cy="370224"/>
          </a:xfrm>
          <a:custGeom>
            <a:avLst/>
            <a:gdLst>
              <a:gd name="connsiteX0" fmla="*/ 0 w 35983"/>
              <a:gd name="connsiteY0" fmla="*/ 0 h 370224"/>
              <a:gd name="connsiteX1" fmla="*/ 27354 w 35983"/>
              <a:gd name="connsiteY1" fmla="*/ 171939 h 370224"/>
              <a:gd name="connsiteX2" fmla="*/ 31262 w 35983"/>
              <a:gd name="connsiteY2" fmla="*/ 324339 h 370224"/>
              <a:gd name="connsiteX3" fmla="*/ 35169 w 35983"/>
              <a:gd name="connsiteY3" fmla="*/ 367323 h 370224"/>
              <a:gd name="connsiteX4" fmla="*/ 35169 w 35983"/>
              <a:gd name="connsiteY4" fmla="*/ 218831 h 370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83" h="370224">
                <a:moveTo>
                  <a:pt x="0" y="0"/>
                </a:moveTo>
                <a:cubicBezTo>
                  <a:pt x="16162" y="77575"/>
                  <a:pt x="23509" y="96316"/>
                  <a:pt x="27354" y="171939"/>
                </a:cubicBezTo>
                <a:cubicBezTo>
                  <a:pt x="29935" y="222690"/>
                  <a:pt x="29231" y="273563"/>
                  <a:pt x="31262" y="324339"/>
                </a:cubicBezTo>
                <a:cubicBezTo>
                  <a:pt x="31837" y="338715"/>
                  <a:pt x="34637" y="381700"/>
                  <a:pt x="35169" y="367323"/>
                </a:cubicBezTo>
                <a:cubicBezTo>
                  <a:pt x="37001" y="317860"/>
                  <a:pt x="35169" y="268328"/>
                  <a:pt x="35169" y="218831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58C1F976-DA61-8951-FB73-83F48ACA07C8}"/>
              </a:ext>
            </a:extLst>
          </p:cNvPr>
          <p:cNvSpPr/>
          <p:nvPr/>
        </p:nvSpPr>
        <p:spPr>
          <a:xfrm>
            <a:off x="8233508" y="5809203"/>
            <a:ext cx="74818" cy="461372"/>
          </a:xfrm>
          <a:custGeom>
            <a:avLst/>
            <a:gdLst>
              <a:gd name="connsiteX0" fmla="*/ 70338 w 74818"/>
              <a:gd name="connsiteY0" fmla="*/ 21074 h 461372"/>
              <a:gd name="connsiteX1" fmla="*/ 74246 w 74818"/>
              <a:gd name="connsiteY1" fmla="*/ 130489 h 461372"/>
              <a:gd name="connsiteX2" fmla="*/ 58615 w 74818"/>
              <a:gd name="connsiteY2" fmla="*/ 318059 h 461372"/>
              <a:gd name="connsiteX3" fmla="*/ 23446 w 74818"/>
              <a:gd name="connsiteY3" fmla="*/ 228182 h 461372"/>
              <a:gd name="connsiteX4" fmla="*/ 11723 w 74818"/>
              <a:gd name="connsiteY4" fmla="*/ 134397 h 461372"/>
              <a:gd name="connsiteX5" fmla="*/ 0 w 74818"/>
              <a:gd name="connsiteY5" fmla="*/ 28889 h 461372"/>
              <a:gd name="connsiteX6" fmla="*/ 7815 w 74818"/>
              <a:gd name="connsiteY6" fmla="*/ 1535 h 461372"/>
              <a:gd name="connsiteX7" fmla="*/ 39077 w 74818"/>
              <a:gd name="connsiteY7" fmla="*/ 150028 h 461372"/>
              <a:gd name="connsiteX8" fmla="*/ 42984 w 74818"/>
              <a:gd name="connsiteY8" fmla="*/ 447012 h 461372"/>
              <a:gd name="connsiteX9" fmla="*/ 46892 w 74818"/>
              <a:gd name="connsiteY9" fmla="*/ 161751 h 461372"/>
              <a:gd name="connsiteX10" fmla="*/ 39077 w 74818"/>
              <a:gd name="connsiteY10" fmla="*/ 44520 h 461372"/>
              <a:gd name="connsiteX11" fmla="*/ 70338 w 74818"/>
              <a:gd name="connsiteY11" fmla="*/ 21074 h 461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4818" h="461372">
                <a:moveTo>
                  <a:pt x="70338" y="21074"/>
                </a:moveTo>
                <a:cubicBezTo>
                  <a:pt x="76199" y="35402"/>
                  <a:pt x="74844" y="93999"/>
                  <a:pt x="74246" y="130489"/>
                </a:cubicBezTo>
                <a:cubicBezTo>
                  <a:pt x="72731" y="222916"/>
                  <a:pt x="68691" y="242483"/>
                  <a:pt x="58615" y="318059"/>
                </a:cubicBezTo>
                <a:cubicBezTo>
                  <a:pt x="46892" y="288100"/>
                  <a:pt x="31404" y="259353"/>
                  <a:pt x="23446" y="228182"/>
                </a:cubicBezTo>
                <a:cubicBezTo>
                  <a:pt x="15652" y="197656"/>
                  <a:pt x="15202" y="165709"/>
                  <a:pt x="11723" y="134397"/>
                </a:cubicBezTo>
                <a:cubicBezTo>
                  <a:pt x="-1128" y="18741"/>
                  <a:pt x="9659" y="86852"/>
                  <a:pt x="0" y="28889"/>
                </a:cubicBezTo>
                <a:cubicBezTo>
                  <a:pt x="2605" y="19771"/>
                  <a:pt x="2936" y="-6596"/>
                  <a:pt x="7815" y="1535"/>
                </a:cubicBezTo>
                <a:cubicBezTo>
                  <a:pt x="13957" y="11772"/>
                  <a:pt x="38612" y="147585"/>
                  <a:pt x="39077" y="150028"/>
                </a:cubicBezTo>
                <a:cubicBezTo>
                  <a:pt x="40379" y="249023"/>
                  <a:pt x="-11931" y="364635"/>
                  <a:pt x="42984" y="447012"/>
                </a:cubicBezTo>
                <a:cubicBezTo>
                  <a:pt x="95732" y="526138"/>
                  <a:pt x="47815" y="256842"/>
                  <a:pt x="46892" y="161751"/>
                </a:cubicBezTo>
                <a:cubicBezTo>
                  <a:pt x="46512" y="122589"/>
                  <a:pt x="41446" y="83612"/>
                  <a:pt x="39077" y="44520"/>
                </a:cubicBezTo>
                <a:cubicBezTo>
                  <a:pt x="38841" y="40619"/>
                  <a:pt x="64477" y="6746"/>
                  <a:pt x="70338" y="21074"/>
                </a:cubicBez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DB134E-CE77-D6DC-D84E-CB4D06199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3/8/24</a:t>
            </a:r>
          </a:p>
        </p:txBody>
      </p:sp>
      <p:sp>
        <p:nvSpPr>
          <p:cNvPr id="33" name="Footer Placeholder 32">
            <a:extLst>
              <a:ext uri="{FF2B5EF4-FFF2-40B4-BE49-F238E27FC236}">
                <a16:creationId xmlns:a16="http://schemas.microsoft.com/office/drawing/2014/main" id="{BB9C7B9E-0787-C8B0-E569-5C5E9034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T.W. Markiewicz/SLAC | TMS Magnet &amp; Coil Introduction</a:t>
            </a:r>
          </a:p>
        </p:txBody>
      </p:sp>
    </p:spTree>
    <p:extLst>
      <p:ext uri="{BB962C8B-B14F-4D97-AF65-F5344CB8AC3E}">
        <p14:creationId xmlns:p14="http://schemas.microsoft.com/office/powerpoint/2010/main" val="231346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9000D-732B-A2DA-437E-28D8B8B7C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Structural Analysis: magnetic force on steel plates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8E17A-5A77-F212-1C43-46BFA16F2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947927"/>
          </a:xfrm>
        </p:spPr>
        <p:txBody>
          <a:bodyPr/>
          <a:lstStyle/>
          <a:p>
            <a:r>
              <a:rPr lang="en-US" sz="2400" b="1" dirty="0"/>
              <a:t>Magnetic forces are summed on each of the steel plates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6C235A-4104-B443-B89E-DE553D36D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5815F-A928-40D1-AFF4-29A82E255971}" type="slidenum">
              <a:rPr lang="en-US" smtClean="0">
                <a:solidFill>
                  <a:srgbClr val="40404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40404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BFF8A4-9C16-DFFC-BEFB-57FC0AF9ED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074" y="2456816"/>
            <a:ext cx="4358726" cy="348678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973D67-3EE9-9FAA-00B5-70E4516497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874" y="2456816"/>
            <a:ext cx="4358726" cy="348678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01A6D4-0FF5-E200-6225-4CEF687A6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3/8/24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CEA37F-21B7-F5BA-B550-82FD5212B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T.W. Markiewicz/SLAC | TMS Magnet &amp; Coil Introduction</a:t>
            </a:r>
          </a:p>
        </p:txBody>
      </p:sp>
    </p:spTree>
    <p:extLst>
      <p:ext uri="{BB962C8B-B14F-4D97-AF65-F5344CB8AC3E}">
        <p14:creationId xmlns:p14="http://schemas.microsoft.com/office/powerpoint/2010/main" val="4191285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B8342-765B-90EF-B380-92AA79A3F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2610"/>
            <a:ext cx="3185160" cy="1633699"/>
          </a:xfrm>
        </p:spPr>
        <p:txBody>
          <a:bodyPr/>
          <a:lstStyle/>
          <a:p>
            <a:pPr algn="ctr"/>
            <a:r>
              <a:rPr lang="en-US" dirty="0"/>
              <a:t>CDR Concept of Spacers to Maintain Plate Separation under Magnetic Forces</a:t>
            </a:r>
            <a:br>
              <a:rPr lang="en-US" dirty="0"/>
            </a:br>
            <a:r>
              <a:rPr lang="en-US" dirty="0"/>
              <a:t>8 per plate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4EAB3F-A2A4-22C6-D0B5-8AA1090B882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3/8/24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15256F-30D9-AD75-2C0C-2EF3F9BB2C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T.W. Markiewicz/SLAC | TMS Magnet &amp; Coil Introduction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CEDF86-3FBD-84E5-6351-C22569F9A23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1025" name="Picture 1" descr="page15image29924672">
            <a:extLst>
              <a:ext uri="{FF2B5EF4-FFF2-40B4-BE49-F238E27FC236}">
                <a16:creationId xmlns:a16="http://schemas.microsoft.com/office/drawing/2014/main" id="{0D1AFAA6-4D67-4CD2-8D47-6B0C95D08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485" y="182244"/>
            <a:ext cx="63373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 descr="page16image29925632">
            <a:extLst>
              <a:ext uri="{FF2B5EF4-FFF2-40B4-BE49-F238E27FC236}">
                <a16:creationId xmlns:a16="http://schemas.microsoft.com/office/drawing/2014/main" id="{113E1AD8-1040-F1C2-07E8-8878E373E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485" y="2253649"/>
            <a:ext cx="63373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" name="Picture 1" descr="page68image30215360">
            <a:extLst>
              <a:ext uri="{FF2B5EF4-FFF2-40B4-BE49-F238E27FC236}">
                <a16:creationId xmlns:a16="http://schemas.microsoft.com/office/drawing/2014/main" id="{F5CEC13A-AFAC-FE93-6729-F13360C8C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7649"/>
            <a:ext cx="8793295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9" name="Picture 1" descr="page74image19678432">
            <a:extLst>
              <a:ext uri="{FF2B5EF4-FFF2-40B4-BE49-F238E27FC236}">
                <a16:creationId xmlns:a16="http://schemas.microsoft.com/office/drawing/2014/main" id="{AAE4A2BE-7A5E-7456-2BE5-699B7427F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999" y="432609"/>
            <a:ext cx="6167645" cy="539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73A7A8-DEA9-B332-DC7D-521396BEF9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676" y="2253649"/>
            <a:ext cx="2705100" cy="38735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401E905-42FB-35AF-F362-467E7FA0FFAA}"/>
              </a:ext>
            </a:extLst>
          </p:cNvPr>
          <p:cNvCxnSpPr>
            <a:cxnSpLocks/>
          </p:cNvCxnSpPr>
          <p:nvPr/>
        </p:nvCxnSpPr>
        <p:spPr>
          <a:xfrm flipH="1">
            <a:off x="1305984" y="4011168"/>
            <a:ext cx="2984501" cy="9753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9F265F2-4969-2706-8C9C-1E9305A5345E}"/>
              </a:ext>
            </a:extLst>
          </p:cNvPr>
          <p:cNvCxnSpPr>
            <a:cxnSpLocks/>
          </p:cNvCxnSpPr>
          <p:nvPr/>
        </p:nvCxnSpPr>
        <p:spPr>
          <a:xfrm flipH="1" flipV="1">
            <a:off x="3462528" y="3742944"/>
            <a:ext cx="827957" cy="2682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01C2836-34BA-646F-50DD-57B9330CB138}"/>
              </a:ext>
            </a:extLst>
          </p:cNvPr>
          <p:cNvSpPr txBox="1"/>
          <p:nvPr/>
        </p:nvSpPr>
        <p:spPr>
          <a:xfrm>
            <a:off x="4189559" y="3688002"/>
            <a:ext cx="1370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Interfer</a:t>
            </a:r>
            <a:r>
              <a:rPr lang="en-US" dirty="0">
                <a:solidFill>
                  <a:srgbClr val="FF0000"/>
                </a:solidFill>
              </a:rPr>
              <a:t> w/ detectors</a:t>
            </a:r>
          </a:p>
        </p:txBody>
      </p:sp>
    </p:spTree>
    <p:extLst>
      <p:ext uri="{BB962C8B-B14F-4D97-AF65-F5344CB8AC3E}">
        <p14:creationId xmlns:p14="http://schemas.microsoft.com/office/powerpoint/2010/main" val="478353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B8342-765B-90EF-B380-92AA79A3F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2609"/>
            <a:ext cx="3185160" cy="2565417"/>
          </a:xfrm>
        </p:spPr>
        <p:txBody>
          <a:bodyPr/>
          <a:lstStyle/>
          <a:p>
            <a:pPr algn="ctr"/>
            <a:r>
              <a:rPr lang="en-US" dirty="0"/>
              <a:t>CDR Design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Series connected</a:t>
            </a:r>
            <a:br>
              <a:rPr lang="en-US" dirty="0"/>
            </a:br>
            <a:br>
              <a:rPr lang="en-US" dirty="0"/>
            </a:br>
            <a:r>
              <a:rPr lang="en-US" dirty="0"/>
              <a:t>200mm x 200mm Coil Package Inserted into 220mm x 220mm Notch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4EAB3F-A2A4-22C6-D0B5-8AA1090B882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3/8/24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15256F-30D9-AD75-2C0C-2EF3F9BB2C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T.W. Markiewicz/SLAC | TMS Magnet &amp; Coil Introduction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CEDF86-3FBD-84E5-6351-C22569F9A23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025" name="Picture 1" descr="page15image29924672">
            <a:extLst>
              <a:ext uri="{FF2B5EF4-FFF2-40B4-BE49-F238E27FC236}">
                <a16:creationId xmlns:a16="http://schemas.microsoft.com/office/drawing/2014/main" id="{0D1AFAA6-4D67-4CD2-8D47-6B0C95D08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485" y="182244"/>
            <a:ext cx="63373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 descr="page16image29925632">
            <a:extLst>
              <a:ext uri="{FF2B5EF4-FFF2-40B4-BE49-F238E27FC236}">
                <a16:creationId xmlns:a16="http://schemas.microsoft.com/office/drawing/2014/main" id="{113E1AD8-1040-F1C2-07E8-8878E373E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485" y="2253649"/>
            <a:ext cx="63373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" name="Picture 1" descr="page68image30215360">
            <a:extLst>
              <a:ext uri="{FF2B5EF4-FFF2-40B4-BE49-F238E27FC236}">
                <a16:creationId xmlns:a16="http://schemas.microsoft.com/office/drawing/2014/main" id="{F5CEC13A-AFAC-FE93-6729-F13360C8C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7649"/>
            <a:ext cx="8793295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1" name="Picture 1" descr="page69image19631360">
            <a:extLst>
              <a:ext uri="{FF2B5EF4-FFF2-40B4-BE49-F238E27FC236}">
                <a16:creationId xmlns:a16="http://schemas.microsoft.com/office/drawing/2014/main" id="{7C78CAD7-0CD5-91EF-18BF-FB03F8224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147" y="182244"/>
            <a:ext cx="6959599" cy="601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267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3C3618-5DCF-D115-9AB1-9449F52F89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Vendor pre-assembled coil, boxed and pre-tested. Lowered/raised through 30cm x 90cm slots. Center pairs of slots 62cm x 60cm must be “patched” closed afterwards.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086CF6-1263-6AB9-AA2F-05AC5B1B4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745" y="274601"/>
            <a:ext cx="5761085" cy="737518"/>
          </a:xfrm>
        </p:spPr>
        <p:txBody>
          <a:bodyPr/>
          <a:lstStyle/>
          <a:p>
            <a:r>
              <a:rPr lang="en-US" dirty="0"/>
              <a:t>Plan: Avoid 4x25 in-situ installed </a:t>
            </a:r>
            <a:br>
              <a:rPr lang="en-US" dirty="0"/>
            </a:br>
            <a:r>
              <a:rPr lang="en-US" dirty="0"/>
              <a:t>corner joints and jumpers per coil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D8F04A-07A2-53E0-858D-66B9EA3216A5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CDR Steel Plate Design but MINOS ND style coil “planks” of 5 bars installed in-situ in 30cm x 30cm notches after plates assembled, joined and tested in pit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5CBA37-AF13-057F-2E17-5E47EE2D10D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3/8/24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FFE300-BE48-59DA-3374-A3CEC0B3286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T.W. Markiewicz/SLAC | TMS Magnet &amp; Coil Introduction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38E19A-8CF6-DBBE-0BCA-0225BD5E322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68139268-D729-4C4B-81BB-35603E7F3BD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953AE575-3DBD-A4D4-6D17-65F60A36F5E0}"/>
              </a:ext>
            </a:extLst>
          </p:cNvPr>
          <p:cNvPicPr>
            <a:picLocks noGrp="1" noChangeAspect="1"/>
          </p:cNvPicPr>
          <p:nvPr>
            <p:ph idx="20"/>
          </p:nvPr>
        </p:nvPicPr>
        <p:blipFill>
          <a:blip r:embed="rId2"/>
          <a:stretch>
            <a:fillRect/>
          </a:stretch>
        </p:blipFill>
        <p:spPr>
          <a:xfrm>
            <a:off x="6995998" y="34144"/>
            <a:ext cx="3919364" cy="3892550"/>
          </a:xfrm>
        </p:spPr>
      </p:pic>
      <p:pic>
        <p:nvPicPr>
          <p:cNvPr id="12" name="Content Placeholder 5">
            <a:extLst>
              <a:ext uri="{FF2B5EF4-FFF2-40B4-BE49-F238E27FC236}">
                <a16:creationId xmlns:a16="http://schemas.microsoft.com/office/drawing/2014/main" id="{492C2DDD-37D9-8137-EC5C-24F6673D3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5998" y="3990226"/>
            <a:ext cx="4114800" cy="1293610"/>
          </a:xfrm>
          <a:prstGeom prst="rect">
            <a:avLst/>
          </a:prstGeo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95D73C62-33AB-CB44-21B1-AEF3BD378DD5}"/>
              </a:ext>
            </a:extLst>
          </p:cNvPr>
          <p:cNvPicPr>
            <a:picLocks noGrp="1" noChangeAspect="1"/>
          </p:cNvPicPr>
          <p:nvPr>
            <p:ph idx="19"/>
          </p:nvPr>
        </p:nvPicPr>
        <p:blipFill>
          <a:blip r:embed="rId4"/>
          <a:stretch>
            <a:fillRect/>
          </a:stretch>
        </p:blipFill>
        <p:spPr>
          <a:xfrm>
            <a:off x="1379118" y="1238250"/>
            <a:ext cx="3793376" cy="389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874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60122-30DE-E3AB-90AA-3AA57C235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ANL Design is sound but relies on in-situ coil assembly after plates are assembled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A64C19-3C6F-6E7C-C7B5-E81FC664B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3/8/24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B8AD4A-EE24-41FC-DB0D-0A152A593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T.W. Markiewicz/SLAC | TMS Magnet &amp; Coil Introduction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B32C1B-72D6-786B-7673-E7F19B344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7FE4D9-3816-580B-B52C-5868D522BE5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600" y="1238250"/>
            <a:ext cx="11057467" cy="5052822"/>
          </a:xfrm>
        </p:spPr>
        <p:txBody>
          <a:bodyPr/>
          <a:lstStyle/>
          <a:p>
            <a:pPr marL="598932" indent="-342900"/>
            <a:r>
              <a:rPr lang="en-US" sz="1800" dirty="0"/>
              <a:t>Notches in magnet plates support upper and lower coils</a:t>
            </a:r>
          </a:p>
          <a:p>
            <a:pPr marL="598932" indent="-342900"/>
            <a:r>
              <a:rPr lang="en-US" sz="1800" dirty="0"/>
              <a:t>Each of 6 Coils is composed of 4 legs of 25 pieces of electrically insulated 40mm x 40mm copper bar field-joined with 4 x 25 corner lap joints w/ screws + jumpers to form one continuous 25 turn loop</a:t>
            </a:r>
          </a:p>
          <a:p>
            <a:pPr marL="598932" indent="-342900"/>
            <a:r>
              <a:rPr lang="en-US" sz="1800" dirty="0"/>
              <a:t>Coils cannot be inserted until steel plates and trapped detectors + front end electronics are assembled</a:t>
            </a:r>
          </a:p>
          <a:p>
            <a:pPr marL="598932" indent="-342900"/>
            <a:r>
              <a:rPr lang="en-US" sz="1800" dirty="0"/>
              <a:t>Coils and Magnet cannot be tested until assembly complete</a:t>
            </a:r>
          </a:p>
          <a:p>
            <a:pPr marL="598932" indent="-342900"/>
            <a:r>
              <a:rPr lang="en-US" sz="1800" dirty="0"/>
              <a:t>3.7m wide center plates over the size limit (102”=2.6m) for US roads</a:t>
            </a:r>
          </a:p>
          <a:p>
            <a:pPr lvl="2"/>
            <a:r>
              <a:rPr lang="en-US" sz="1400" dirty="0"/>
              <a:t>Max weight is 20000 kg = </a:t>
            </a:r>
            <a:r>
              <a:rPr lang="en-US" sz="1400" dirty="0">
                <a:solidFill>
                  <a:srgbClr val="FF0000"/>
                </a:solidFill>
              </a:rPr>
              <a:t>20 truck loads </a:t>
            </a:r>
            <a:r>
              <a:rPr lang="en-US" sz="1400" dirty="0"/>
              <a:t>of 3 5809kg 40mmx3.7mx5m plates  (# special transports) </a:t>
            </a:r>
          </a:p>
          <a:p>
            <a:pPr marL="598932" indent="-342900"/>
            <a:r>
              <a:rPr lang="en-US" sz="1800" dirty="0"/>
              <a:t>Z-struts proposed to limit z-deflection of plates rely on leaving space between detector panels</a:t>
            </a:r>
          </a:p>
          <a:p>
            <a:pPr marL="662940" lvl="1" indent="-342900"/>
            <a:r>
              <a:rPr lang="en-US" sz="1400" dirty="0"/>
              <a:t>These spacer bolts/struts are meant to restrict both x and z motion. TWM does not understand how they work in x</a:t>
            </a:r>
          </a:p>
          <a:p>
            <a:pPr marL="598932" indent="-342900"/>
            <a:r>
              <a:rPr lang="en-US" sz="1800" dirty="0"/>
              <a:t>Support structure design mechanically robust but </a:t>
            </a:r>
          </a:p>
          <a:p>
            <a:pPr lvl="2"/>
            <a:r>
              <a:rPr lang="en-US" sz="1400" dirty="0"/>
              <a:t>magnetic interaction with spectrometer not studied</a:t>
            </a:r>
          </a:p>
          <a:p>
            <a:pPr lvl="2"/>
            <a:r>
              <a:rPr lang="en-US" sz="1400" dirty="0"/>
              <a:t>1.5-degree strongback forcing a z tilt of each plate seems unnecessary</a:t>
            </a:r>
          </a:p>
          <a:p>
            <a:pPr lvl="2"/>
            <a:r>
              <a:rPr lang="en-US" sz="1400" dirty="0"/>
              <a:t>No guidance as to how support structure is held together (welds, bolts, ??)</a:t>
            </a:r>
          </a:p>
          <a:p>
            <a:pPr lvl="2"/>
            <a:r>
              <a:rPr lang="en-US" sz="1400" dirty="0"/>
              <a:t>No guidance as to how to locate and perhaps trap each steel plate </a:t>
            </a:r>
          </a:p>
        </p:txBody>
      </p:sp>
    </p:spTree>
    <p:extLst>
      <p:ext uri="{BB962C8B-B14F-4D97-AF65-F5344CB8AC3E}">
        <p14:creationId xmlns:p14="http://schemas.microsoft.com/office/powerpoint/2010/main" val="1612362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CF746-3FCA-B7DF-648F-E98B63276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Modifications to Design (1)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505425-7C16-E027-58C9-1E945A230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3/8/24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F14919-45CD-237F-EAE6-CEC2D5F8F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T.W. Markiewicz/SLAC | TMS Magnet &amp; Coil Introduction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5F6922-1081-9EAC-B199-4AB62B68D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4E9CF4-A600-1C00-1A96-9EAB402D648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5368" y="884682"/>
            <a:ext cx="11057467" cy="5333238"/>
          </a:xfrm>
        </p:spPr>
        <p:txBody>
          <a:bodyPr/>
          <a:lstStyle/>
          <a:p>
            <a:r>
              <a:rPr lang="en-US" dirty="0"/>
              <a:t>Use CDR design but cut 3.7m wide plate in half for transport</a:t>
            </a:r>
          </a:p>
          <a:p>
            <a:r>
              <a:rPr lang="en-US" dirty="0"/>
              <a:t>Pre-build &amp; pre-test coils in steel boxes, preferably by vendor</a:t>
            </a:r>
          </a:p>
          <a:p>
            <a:pPr lvl="1"/>
            <a:r>
              <a:rPr lang="en-US" dirty="0"/>
              <a:t>Baseline: CDR: 100 ANL lap joints and jumpers to make a 25-turn series coil</a:t>
            </a:r>
          </a:p>
          <a:p>
            <a:pPr lvl="1"/>
            <a:r>
              <a:rPr lang="en-US" dirty="0"/>
              <a:t>MINOS-like Corner pieces joining 5 bars in parallel to form a “plank”</a:t>
            </a:r>
          </a:p>
          <a:p>
            <a:pPr lvl="2"/>
            <a:r>
              <a:rPr lang="en-US" dirty="0"/>
              <a:t>Can this be done in-situ as for MINOS, keeping CDR “notch” design?</a:t>
            </a:r>
          </a:p>
          <a:p>
            <a:r>
              <a:rPr lang="en-US" dirty="0"/>
              <a:t>Vendor-cut 30cm x 90cm </a:t>
            </a:r>
            <a:r>
              <a:rPr lang="en-US" b="1" dirty="0">
                <a:solidFill>
                  <a:srgbClr val="FF0000"/>
                </a:solidFill>
              </a:rPr>
              <a:t>slots</a:t>
            </a:r>
            <a:r>
              <a:rPr lang="en-US" dirty="0"/>
              <a:t> in plates for coil box insertion rather than vendor-cut 30cm x 30cm </a:t>
            </a:r>
            <a:r>
              <a:rPr lang="en-US" b="1" dirty="0">
                <a:solidFill>
                  <a:srgbClr val="FF0000"/>
                </a:solidFill>
              </a:rPr>
              <a:t>notches</a:t>
            </a:r>
          </a:p>
          <a:p>
            <a:r>
              <a:rPr lang="en-US" dirty="0"/>
              <a:t>Support each </a:t>
            </a:r>
            <a:r>
              <a:rPr lang="en-US" dirty="0">
                <a:solidFill>
                  <a:srgbClr val="FF0000"/>
                </a:solidFill>
              </a:rPr>
              <a:t>lower</a:t>
            </a:r>
            <a:r>
              <a:rPr lang="en-US" dirty="0"/>
              <a:t> coil with ~2 x 10 </a:t>
            </a:r>
            <a:r>
              <a:rPr lang="en-US" dirty="0">
                <a:solidFill>
                  <a:srgbClr val="FF0000"/>
                </a:solidFill>
              </a:rPr>
              <a:t>pedestals</a:t>
            </a:r>
            <a:r>
              <a:rPr lang="en-US" dirty="0"/>
              <a:t> and provide a low reluctance path to return the magnetic flux</a:t>
            </a:r>
          </a:p>
          <a:p>
            <a:pPr lvl="2"/>
            <a:r>
              <a:rPr lang="en-US" b="1" dirty="0">
                <a:solidFill>
                  <a:srgbClr val="FF0000"/>
                </a:solidFill>
              </a:rPr>
              <a:t>PATCH</a:t>
            </a:r>
            <a:r>
              <a:rPr lang="en-US" dirty="0"/>
              <a:t> the gaps in the </a:t>
            </a:r>
            <a:r>
              <a:rPr lang="en-US" b="1" dirty="0">
                <a:solidFill>
                  <a:srgbClr val="FF0000"/>
                </a:solidFill>
              </a:rPr>
              <a:t>slots</a:t>
            </a:r>
            <a:r>
              <a:rPr lang="en-US" dirty="0"/>
              <a:t> below the center coils with 600mm x 620mm x (40 or 15mm) </a:t>
            </a:r>
            <a:r>
              <a:rPr lang="en-US" b="1" dirty="0">
                <a:solidFill>
                  <a:srgbClr val="FF0000"/>
                </a:solidFill>
              </a:rPr>
              <a:t>steel plates</a:t>
            </a:r>
            <a:r>
              <a:rPr lang="en-US" dirty="0"/>
              <a:t> presumably welded as in MINOS</a:t>
            </a:r>
          </a:p>
          <a:p>
            <a:r>
              <a:rPr lang="en-US" dirty="0"/>
              <a:t>Lower upper coil packages into slots resting on the steel plates and fill gaps above the coils with patches</a:t>
            </a:r>
          </a:p>
          <a:p>
            <a:r>
              <a:rPr lang="en-US" dirty="0"/>
              <a:t>Outer coils of side plates probably do not need patches</a:t>
            </a:r>
          </a:p>
          <a:p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879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20ED7-C988-2500-0C6A-A08ADAEDB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Modifications to Design (2)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679106-3196-1CBA-6C4D-1DF1787D4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3/8/24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E6C11A-2E05-400F-3E6E-2FE2BAC6E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T.W. Markiewicz/SLAC | TMS Magnet &amp; Coil Introduction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B33FB1-52B3-4263-389A-F1A21BDAC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436450-E0DF-ACC2-93B5-8CAE332093A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67266" y="1005680"/>
            <a:ext cx="11057467" cy="5139087"/>
          </a:xfrm>
        </p:spPr>
        <p:txBody>
          <a:bodyPr/>
          <a:lstStyle/>
          <a:p>
            <a:r>
              <a:rPr lang="en-US" dirty="0"/>
              <a:t>Keep plates vertical (not tilted 1.5 degrees)</a:t>
            </a:r>
          </a:p>
          <a:p>
            <a:pPr lvl="1"/>
            <a:r>
              <a:rPr lang="en-US" dirty="0"/>
              <a:t>Use temporary vertical strongback for last plate or group of plates. If possible (needs study):</a:t>
            </a:r>
          </a:p>
          <a:p>
            <a:r>
              <a:rPr lang="en-US" dirty="0"/>
              <a:t>In each 40mm detector gap, provide a surface (Aluminum U-channel) to support cassette and protect lower coil</a:t>
            </a:r>
          </a:p>
          <a:p>
            <a:pPr marL="0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971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20ED7-C988-2500-0C6A-A08ADAEDB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Details: Forces on plates and coils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679106-3196-1CBA-6C4D-1DF1787D4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3/8/24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E6C11A-2E05-400F-3E6E-2FE2BAC6E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T.W. Markiewicz/SLAC | TMS Magnet &amp; Coil Introduction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B33FB1-52B3-4263-389A-F1A21BDAC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436450-E0DF-ACC2-93B5-8CAE332093A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67266" y="1005680"/>
            <a:ext cx="11057467" cy="5139087"/>
          </a:xfrm>
        </p:spPr>
        <p:txBody>
          <a:bodyPr/>
          <a:lstStyle/>
          <a:p>
            <a:r>
              <a:rPr lang="en-US" dirty="0"/>
              <a:t>New pattern of spacer bolts to prevent bowing in z needs to be developed freeing central region from spacer bolts for cassettes</a:t>
            </a:r>
          </a:p>
          <a:p>
            <a:pPr lvl="1"/>
            <a:r>
              <a:rPr lang="en-US" dirty="0"/>
              <a:t>2 rows of spacers above and below coils?</a:t>
            </a:r>
          </a:p>
          <a:p>
            <a:r>
              <a:rPr lang="en-US" dirty="0"/>
              <a:t>Each side plate has a significant lateral force towards the center plate that needs restraint</a:t>
            </a:r>
          </a:p>
          <a:p>
            <a:pPr lvl="1"/>
            <a:r>
              <a:rPr lang="en-US" dirty="0"/>
              <a:t>2550-kg for the 40mm plates (side plate weight 2900 kg)</a:t>
            </a:r>
          </a:p>
          <a:p>
            <a:pPr lvl="1"/>
            <a:r>
              <a:rPr lang="en-US" dirty="0"/>
              <a:t>450-kg for the 15mm plates (side plate weight 1100 kg)</a:t>
            </a:r>
          </a:p>
          <a:p>
            <a:r>
              <a:rPr lang="en-US" dirty="0"/>
              <a:t>Design the interface between the support structure and the plate bottoms to lock in the bottom of the plates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138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20ED7-C988-2500-0C6A-A08ADAEDB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Details: Field Studies: Optimize Plate dimensions and Patching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679106-3196-1CBA-6C4D-1DF1787D4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3/8/24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E6C11A-2E05-400F-3E6E-2FE2BAC6E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T.W. Markiewicz/SLAC | TMS Magnet &amp; Coil Introduction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B33FB1-52B3-4263-389A-F1A21BDAC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436450-E0DF-ACC2-93B5-8CAE332093A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67266" y="1005680"/>
            <a:ext cx="11057467" cy="5139087"/>
          </a:xfrm>
        </p:spPr>
        <p:txBody>
          <a:bodyPr/>
          <a:lstStyle/>
          <a:p>
            <a:r>
              <a:rPr lang="en-US" dirty="0"/>
              <a:t>Add steel box to coil</a:t>
            </a:r>
          </a:p>
          <a:p>
            <a:r>
              <a:rPr lang="en-US" dirty="0"/>
              <a:t>Short stack studies seem to indicate that if 2cm gap can be </a:t>
            </a:r>
            <a:r>
              <a:rPr lang="en-US" b="1" dirty="0">
                <a:solidFill>
                  <a:srgbClr val="FF0000"/>
                </a:solidFill>
              </a:rPr>
              <a:t>BRIDGED to 0</a:t>
            </a:r>
            <a:r>
              <a:rPr lang="en-US" dirty="0"/>
              <a:t>, less steel is required above and below the coils</a:t>
            </a:r>
          </a:p>
          <a:p>
            <a:pPr lvl="1"/>
            <a:r>
              <a:rPr lang="en-US" dirty="0"/>
              <a:t>Study if gap-filling patches permit 676mm dimension to be reduced</a:t>
            </a:r>
          </a:p>
          <a:p>
            <a:r>
              <a:rPr lang="en-US" dirty="0"/>
              <a:t>ANL studied a “Short Stack” inserting a 7.4m x </a:t>
            </a:r>
            <a:r>
              <a:rPr lang="en-US" dirty="0">
                <a:solidFill>
                  <a:srgbClr val="FF0000"/>
                </a:solidFill>
              </a:rPr>
              <a:t>676mm</a:t>
            </a:r>
            <a:r>
              <a:rPr lang="en-US" dirty="0"/>
              <a:t> x 7m Layer of Solid Steel below the vertical plates and reduced plate height by 676mm, for an overall net increase of 150k kg more steel and B~1.3T at I=30k A-turns.</a:t>
            </a:r>
          </a:p>
          <a:p>
            <a:pPr lvl="1"/>
            <a:r>
              <a:rPr lang="en-US" dirty="0"/>
              <a:t>Optimize “solid layer” vs. reduction in plate height</a:t>
            </a:r>
          </a:p>
          <a:p>
            <a:r>
              <a:rPr lang="en-US" dirty="0"/>
              <a:t>For the TOP Center Coils, there is some evidence that laying a ~80mm high plate across the slots serves the same effect as patching the gaps (see Craddock talk)</a:t>
            </a:r>
          </a:p>
          <a:p>
            <a:pPr lvl="1"/>
            <a:r>
              <a:rPr lang="en-US" dirty="0"/>
              <a:t>Optimize steel height above coil versus this bridging element</a:t>
            </a:r>
          </a:p>
          <a:p>
            <a:r>
              <a:rPr lang="en-US" dirty="0"/>
              <a:t>Once “patches” close the (CDR) 20mm inter-plate gap </a:t>
            </a:r>
            <a:r>
              <a:rPr lang="en-US" dirty="0">
                <a:solidFill>
                  <a:srgbClr val="FF0000"/>
                </a:solidFill>
              </a:rPr>
              <a:t>above and below </a:t>
            </a:r>
            <a:r>
              <a:rPr lang="en-US" dirty="0"/>
              <a:t>the coils, perhaps optimize field with larger than 20mm plate-plate gap </a:t>
            </a:r>
            <a:r>
              <a:rPr lang="en-US" dirty="0">
                <a:solidFill>
                  <a:srgbClr val="FF0000"/>
                </a:solidFill>
              </a:rPr>
              <a:t>between</a:t>
            </a:r>
            <a:r>
              <a:rPr lang="en-US" dirty="0"/>
              <a:t> coils</a:t>
            </a:r>
          </a:p>
          <a:p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69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7FBDB-F3AE-918F-F5E2-F6DF60FE8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ANL Step File of CDR Design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3A0311-C7B3-4A38-D271-944EDC5B3E38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2104332" y="1243013"/>
            <a:ext cx="7822998" cy="506571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6430E9-863D-105D-23ED-6D193CA0B815}"/>
              </a:ext>
            </a:extLst>
          </p:cNvPr>
          <p:cNvSpPr txBox="1"/>
          <p:nvPr/>
        </p:nvSpPr>
        <p:spPr>
          <a:xfrm>
            <a:off x="239843" y="1723869"/>
            <a:ext cx="11542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Smaller coil box 225mm than that quoted in CDR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DC7774-0F5D-2E95-8A47-8D8F6A8AEA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8B5591-5AC1-48E4-BE31-97DBC72B420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79482"/>
      </p:ext>
    </p:extLst>
  </p:cSld>
  <p:clrMapOvr>
    <a:masterClrMapping/>
  </p:clrMapOvr>
</p:sld>
</file>

<file path=ppt/theme/theme1.xml><?xml version="1.0" encoding="utf-8"?>
<a:theme xmlns:a="http://schemas.openxmlformats.org/drawingml/2006/main" name="LBNF Template_051215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LBNF-DUNE-DOE</Template>
  <TotalTime>55294</TotalTime>
  <Words>1133</Words>
  <Application>Microsoft Macintosh PowerPoint</Application>
  <PresentationFormat>Widescreen</PresentationFormat>
  <Paragraphs>117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Helvetica</vt:lpstr>
      <vt:lpstr>Helvetica Neue</vt:lpstr>
      <vt:lpstr>Lucida Grande</vt:lpstr>
      <vt:lpstr>LBNF Template_051215</vt:lpstr>
      <vt:lpstr>LBNF Content-Footer Theme</vt:lpstr>
      <vt:lpstr>TMS Magnet &amp; Coil: Introduction</vt:lpstr>
      <vt:lpstr>CDR Design  Series connected  200mm x 200mm Coil Package Inserted into 220mm x 220mm Notch</vt:lpstr>
      <vt:lpstr>Plan: Avoid 4x25 in-situ installed  corner joints and jumpers per coil</vt:lpstr>
      <vt:lpstr>ANL Design is sound but relies on in-situ coil assembly after plates are assembled</vt:lpstr>
      <vt:lpstr>Proposed Modifications to Design (1)</vt:lpstr>
      <vt:lpstr>Proposed Modifications to Design (2)</vt:lpstr>
      <vt:lpstr>Details: Forces on plates and coils</vt:lpstr>
      <vt:lpstr>Details: Field Studies: Optimize Plate dimensions and Patching </vt:lpstr>
      <vt:lpstr>ANL Step File of CDR Design</vt:lpstr>
      <vt:lpstr>PowerPoint Presentation</vt:lpstr>
      <vt:lpstr>PowerPoint Presentation</vt:lpstr>
      <vt:lpstr>On the Coil Supports for CDR</vt:lpstr>
      <vt:lpstr>Structural Analysis: magnetic force on steel plates</vt:lpstr>
      <vt:lpstr>CDR Concept of Spacers to Maintain Plate Separation under Magnetic Forces 8 per plate</vt:lpstr>
    </vt:vector>
  </TitlesOfParts>
  <Company>Lawrence Berkeley National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TPC Installation</dc:title>
  <dc:creator>Andrew R. Lambert</dc:creator>
  <cp:lastModifiedBy>Markiewicz, Thomas</cp:lastModifiedBy>
  <cp:revision>505</cp:revision>
  <dcterms:created xsi:type="dcterms:W3CDTF">2020-12-01T05:45:47Z</dcterms:created>
  <dcterms:modified xsi:type="dcterms:W3CDTF">2024-03-08T01:11:13Z</dcterms:modified>
</cp:coreProperties>
</file>