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339" r:id="rId2"/>
    <p:sldId id="316" r:id="rId3"/>
    <p:sldId id="337" r:id="rId4"/>
    <p:sldId id="338" r:id="rId5"/>
    <p:sldId id="334" r:id="rId6"/>
    <p:sldId id="332" r:id="rId7"/>
    <p:sldId id="325" r:id="rId8"/>
    <p:sldId id="330" r:id="rId9"/>
    <p:sldId id="336" r:id="rId10"/>
    <p:sldId id="279" r:id="rId11"/>
    <p:sldId id="313" r:id="rId12"/>
    <p:sldId id="317" r:id="rId13"/>
    <p:sldId id="322" r:id="rId14"/>
    <p:sldId id="328" r:id="rId15"/>
    <p:sldId id="324" r:id="rId16"/>
    <p:sldId id="331" r:id="rId17"/>
    <p:sldId id="319" r:id="rId18"/>
    <p:sldId id="327" r:id="rId19"/>
    <p:sldId id="320" r:id="rId20"/>
    <p:sldId id="321" r:id="rId21"/>
    <p:sldId id="329" r:id="rId22"/>
    <p:sldId id="333" r:id="rId23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2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9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6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03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8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3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8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0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6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2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2C9B-148C-4C18-B00E-32BA448908A8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0C83-2873-4DAB-B651-25B9B43FE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2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54430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1716565" y="1346299"/>
            <a:ext cx="5710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TMS MAGNET DESIGN UPDATE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Wes Craddock  SLAC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March 8, 2024</a:t>
            </a:r>
          </a:p>
        </p:txBody>
      </p:sp>
    </p:spTree>
    <p:extLst>
      <p:ext uri="{BB962C8B-B14F-4D97-AF65-F5344CB8AC3E}">
        <p14:creationId xmlns:p14="http://schemas.microsoft.com/office/powerpoint/2010/main" val="18897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6150" y="45603"/>
            <a:ext cx="6353735" cy="8804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1953254" y="51413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in Gap Rev 2d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Middle Plate Touching Vertical Iron Plates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A11144-7BBF-B492-7B83-8087FFE24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093" b="56601"/>
          <a:stretch/>
        </p:blipFill>
        <p:spPr>
          <a:xfrm>
            <a:off x="0" y="932756"/>
            <a:ext cx="5029200" cy="2976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B1D40-DB15-9C88-23E9-F2B6FE00D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7" r="32027" b="55629"/>
          <a:stretch/>
        </p:blipFill>
        <p:spPr>
          <a:xfrm>
            <a:off x="4422098" y="932756"/>
            <a:ext cx="4721902" cy="3043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3381339" y="3403854"/>
            <a:ext cx="387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Box 30 cm away from coils and top of iron plates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A584DA-F7F5-E165-F4DA-427863230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738" b="58579"/>
          <a:stretch/>
        </p:blipFill>
        <p:spPr>
          <a:xfrm>
            <a:off x="249707" y="3834426"/>
            <a:ext cx="4609964" cy="2840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AC25A5-4395-2DE1-6CDB-5BDFFEDEA5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735" b="58579"/>
          <a:stretch/>
        </p:blipFill>
        <p:spPr>
          <a:xfrm>
            <a:off x="4422098" y="3905093"/>
            <a:ext cx="4932253" cy="2840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3827857" y="6525364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B3994-CD2B-60D8-26D4-9D4B230CA988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132280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04237" y="104177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in Gap Rev 2d</a:t>
            </a:r>
          </a:p>
          <a:p>
            <a:pPr algn="ctr"/>
            <a:r>
              <a:rPr lang="en-US" sz="1400" b="1" u="sng" dirty="0">
                <a:solidFill>
                  <a:srgbClr val="FF0000"/>
                </a:solidFill>
              </a:rPr>
              <a:t>Middle Plate 1cm + 1cm Gap On Vertical Iron Plates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3827857" y="6525364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716B7-1B76-7A70-B5D5-C2FB3C1EE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55" b="55034"/>
          <a:stretch/>
        </p:blipFill>
        <p:spPr>
          <a:xfrm>
            <a:off x="450987" y="877875"/>
            <a:ext cx="4503976" cy="3083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DDAED-6884-395C-61E4-BE7DDE2C9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9" r="41070" b="46803"/>
          <a:stretch/>
        </p:blipFill>
        <p:spPr>
          <a:xfrm>
            <a:off x="3935299" y="2976530"/>
            <a:ext cx="5121411" cy="3825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915CD9-3C66-6AE7-7270-8B00E4DED338}"/>
              </a:ext>
            </a:extLst>
          </p:cNvPr>
          <p:cNvSpPr txBox="1"/>
          <p:nvPr/>
        </p:nvSpPr>
        <p:spPr>
          <a:xfrm>
            <a:off x="5128352" y="1339255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Plate Height = 4266 mm</a:t>
            </a:r>
          </a:p>
          <a:p>
            <a:r>
              <a:rPr lang="en-US" sz="1600" b="1" dirty="0"/>
              <a:t>(Plate height reduced by 800 mm)</a:t>
            </a:r>
          </a:p>
          <a:p>
            <a:r>
              <a:rPr lang="en-US" sz="1600" b="1" dirty="0"/>
              <a:t>2 cm gap between plates</a:t>
            </a:r>
          </a:p>
          <a:p>
            <a:r>
              <a:rPr lang="en-US" sz="1600" b="1" dirty="0"/>
              <a:t>Center Slot Plate 460 mm X 150 mm</a:t>
            </a:r>
          </a:p>
          <a:p>
            <a:r>
              <a:rPr lang="en-US" sz="1600" b="1" dirty="0"/>
              <a:t>30 kA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8FD9BB-044B-36BF-ABFE-B78C74AE4DA7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18559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04237" y="104177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in Gap Rev 2d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Middle Plate 1cm + 1cm Gap On Vertical Iron Plates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2869055" y="679263"/>
            <a:ext cx="387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Box 30 cm away from coils and top of iron plates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3827857" y="6525364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423A8-22C7-AF09-5696-32EA17F38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67" b="56672"/>
          <a:stretch/>
        </p:blipFill>
        <p:spPr>
          <a:xfrm>
            <a:off x="555254" y="746760"/>
            <a:ext cx="5658260" cy="2971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41CE5-D33B-2956-548A-F91A94FB6539}"/>
              </a:ext>
            </a:extLst>
          </p:cNvPr>
          <p:cNvSpPr txBox="1"/>
          <p:nvPr/>
        </p:nvSpPr>
        <p:spPr>
          <a:xfrm>
            <a:off x="6269051" y="817762"/>
            <a:ext cx="189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n-US" b="1" baseline="30000" dirty="0"/>
              <a:t>th</a:t>
            </a:r>
            <a:r>
              <a:rPr lang="en-US" b="1" dirty="0"/>
              <a:t> 40 mm Plates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39575-3202-B725-31C1-F2DCFC28E6B5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384490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F89381B-5B85-C732-2284-E343660E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97" b="48130"/>
          <a:stretch/>
        </p:blipFill>
        <p:spPr>
          <a:xfrm>
            <a:off x="87290" y="711742"/>
            <a:ext cx="5038577" cy="3557294"/>
          </a:xfrm>
          <a:prstGeom prst="rect">
            <a:avLst/>
          </a:prstGeom>
        </p:spPr>
      </p:pic>
      <p:pic>
        <p:nvPicPr>
          <p:cNvPr id="283" name="Picture 1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20D8B-5BC0-0D6D-F0DE-33DD51968D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536" b="57556"/>
          <a:stretch/>
        </p:blipFill>
        <p:spPr>
          <a:xfrm>
            <a:off x="3993712" y="3512819"/>
            <a:ext cx="5150287" cy="35158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225643-E1C6-E8B4-9588-2C45A74C0BC0}"/>
              </a:ext>
            </a:extLst>
          </p:cNvPr>
          <p:cNvSpPr txBox="1"/>
          <p:nvPr/>
        </p:nvSpPr>
        <p:spPr>
          <a:xfrm>
            <a:off x="5338517" y="1340054"/>
            <a:ext cx="3049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Plate Height = 4266 mm</a:t>
            </a:r>
          </a:p>
          <a:p>
            <a:r>
              <a:rPr lang="en-US" sz="1600" b="1" dirty="0"/>
              <a:t>(Plate height reduced by 800 mm)</a:t>
            </a:r>
          </a:p>
          <a:p>
            <a:r>
              <a:rPr lang="en-US" sz="1600" b="1" dirty="0"/>
              <a:t>2 cm gap between plates</a:t>
            </a:r>
          </a:p>
          <a:p>
            <a:r>
              <a:rPr lang="en-US" sz="1600" b="1" dirty="0"/>
              <a:t>Top Plate 460 mm X 150 mm</a:t>
            </a:r>
          </a:p>
          <a:p>
            <a:r>
              <a:rPr lang="en-US" sz="1600" b="1" dirty="0"/>
              <a:t>30 kA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1A3C30-720B-535E-52C3-1CA160B893AD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3641070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5778624" y="4797135"/>
            <a:ext cx="2070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</a:t>
            </a:r>
            <a:r>
              <a:rPr lang="en-US" sz="1400" b="1" dirty="0" err="1"/>
              <a:t>Bmag</a:t>
            </a:r>
            <a:endParaRPr lang="en-US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B878E-5D4A-4120-5A39-1DBA3FC07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88" b="30255"/>
          <a:stretch/>
        </p:blipFill>
        <p:spPr>
          <a:xfrm>
            <a:off x="144780" y="3954554"/>
            <a:ext cx="5226046" cy="2851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599AB5-20BC-1BAF-953A-7E37655DF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36" b="39445"/>
          <a:stretch/>
        </p:blipFill>
        <p:spPr>
          <a:xfrm>
            <a:off x="88728" y="1083735"/>
            <a:ext cx="5338150" cy="2904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86163-4888-37B8-809C-85C54D1A1348}"/>
              </a:ext>
            </a:extLst>
          </p:cNvPr>
          <p:cNvSpPr txBox="1"/>
          <p:nvPr/>
        </p:nvSpPr>
        <p:spPr>
          <a:xfrm>
            <a:off x="5298564" y="2227989"/>
            <a:ext cx="2070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15 mm Plates  </a:t>
            </a:r>
            <a:r>
              <a:rPr lang="en-US" sz="1400" b="1" dirty="0" err="1"/>
              <a:t>Bmag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C8E503-6219-DCDD-123E-9430C37ABBFA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2689872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8149150" y="6355867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59A79-69DA-0AF3-4559-50D1FC472701}"/>
              </a:ext>
            </a:extLst>
          </p:cNvPr>
          <p:cNvSpPr txBox="1"/>
          <p:nvPr/>
        </p:nvSpPr>
        <p:spPr>
          <a:xfrm>
            <a:off x="5336664" y="5056215"/>
            <a:ext cx="2070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</a:t>
            </a:r>
            <a:r>
              <a:rPr lang="en-US" sz="1400" b="1" dirty="0" err="1"/>
              <a:t>Bmag</a:t>
            </a:r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01F43-E768-9E45-40AD-E740893B3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78" b="42778"/>
          <a:stretch/>
        </p:blipFill>
        <p:spPr>
          <a:xfrm>
            <a:off x="111747" y="790974"/>
            <a:ext cx="5068984" cy="2598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A6F36-FD5C-AED9-541F-350C0C336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7" y="3757634"/>
            <a:ext cx="5134573" cy="2745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ABBFF7-049F-1C9E-5F46-EF7AF8841343}"/>
              </a:ext>
            </a:extLst>
          </p:cNvPr>
          <p:cNvSpPr txBox="1"/>
          <p:nvPr/>
        </p:nvSpPr>
        <p:spPr>
          <a:xfrm>
            <a:off x="5180731" y="2037417"/>
            <a:ext cx="2070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15 mm Plates  </a:t>
            </a:r>
            <a:r>
              <a:rPr lang="en-US" sz="1400" b="1" dirty="0" err="1"/>
              <a:t>Bmag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704D4-5B73-FB3B-3045-2B450C9DA88E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319223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8149150" y="6355867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59A79-69DA-0AF3-4559-50D1FC472701}"/>
              </a:ext>
            </a:extLst>
          </p:cNvPr>
          <p:cNvSpPr txBox="1"/>
          <p:nvPr/>
        </p:nvSpPr>
        <p:spPr>
          <a:xfrm>
            <a:off x="5985320" y="4901545"/>
            <a:ext cx="243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</a:t>
            </a:r>
            <a:r>
              <a:rPr lang="en-US" sz="1400" b="1" dirty="0" err="1"/>
              <a:t>BxFraction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BBFF7-049F-1C9E-5F46-EF7AF8841343}"/>
              </a:ext>
            </a:extLst>
          </p:cNvPr>
          <p:cNvSpPr txBox="1"/>
          <p:nvPr/>
        </p:nvSpPr>
        <p:spPr>
          <a:xfrm>
            <a:off x="6475491" y="2068216"/>
            <a:ext cx="2481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10th 15 mm Plates  Bx Fraction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02C0E-D0E6-A9EE-45C4-B59D069EB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0" b="42778"/>
          <a:stretch/>
        </p:blipFill>
        <p:spPr>
          <a:xfrm>
            <a:off x="83678" y="3720749"/>
            <a:ext cx="5783721" cy="3001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385624-AEC3-F55C-376D-BF1A8F270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15" b="42211"/>
          <a:stretch/>
        </p:blipFill>
        <p:spPr>
          <a:xfrm>
            <a:off x="83679" y="781707"/>
            <a:ext cx="5864715" cy="2865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6EC35-9C7F-4459-EBB1-DC2F4C91D1F2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364307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93638B-0C67-9B38-E7EB-8BCBE891F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46" b="19763"/>
          <a:stretch/>
        </p:blipFill>
        <p:spPr>
          <a:xfrm>
            <a:off x="723900" y="1293114"/>
            <a:ext cx="5710869" cy="3663548"/>
          </a:xfrm>
          <a:prstGeom prst="rect">
            <a:avLst/>
          </a:prstGeom>
        </p:spPr>
      </p:pic>
      <p:pic>
        <p:nvPicPr>
          <p:cNvPr id="283" name="Picture 1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4572000" y="1237129"/>
            <a:ext cx="1535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Mu relative  log scale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EDD52-CC4E-3F36-B91D-B9C89FF11B85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64909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59A79-69DA-0AF3-4559-50D1FC472701}"/>
              </a:ext>
            </a:extLst>
          </p:cNvPr>
          <p:cNvSpPr txBox="1"/>
          <p:nvPr/>
        </p:nvSpPr>
        <p:spPr>
          <a:xfrm>
            <a:off x="6364708" y="4817725"/>
            <a:ext cx="245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Mu relative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BBFF7-049F-1C9E-5F46-EF7AF8841343}"/>
              </a:ext>
            </a:extLst>
          </p:cNvPr>
          <p:cNvSpPr txBox="1"/>
          <p:nvPr/>
        </p:nvSpPr>
        <p:spPr>
          <a:xfrm>
            <a:off x="6482291" y="2068216"/>
            <a:ext cx="246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10th 15 mm Plates Mu relative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9EAEE-5551-3796-32F5-D8692BBBA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027" b="43556"/>
          <a:stretch/>
        </p:blipFill>
        <p:spPr>
          <a:xfrm>
            <a:off x="193918" y="656194"/>
            <a:ext cx="5562252" cy="3131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59768-D27D-A311-06B0-6E9F40C3CA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9923" b="43666"/>
          <a:stretch/>
        </p:blipFill>
        <p:spPr>
          <a:xfrm>
            <a:off x="331991" y="3788014"/>
            <a:ext cx="5547851" cy="3063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E7D1F-121C-769A-0AEB-3A24432852DC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230660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3827857" y="6525364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33020-1DA5-9756-B4FD-850DF3AEB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58" b="60482"/>
          <a:stretch/>
        </p:blipFill>
        <p:spPr>
          <a:xfrm>
            <a:off x="252518" y="1140246"/>
            <a:ext cx="4600414" cy="271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1629625" y="3919385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8F8B4-9302-ABE5-30CF-C29E60530D7F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3</a:t>
            </a:r>
          </a:p>
        </p:txBody>
      </p:sp>
    </p:spTree>
    <p:extLst>
      <p:ext uri="{BB962C8B-B14F-4D97-AF65-F5344CB8AC3E}">
        <p14:creationId xmlns:p14="http://schemas.microsoft.com/office/powerpoint/2010/main" val="392785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54430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04237" y="104177"/>
            <a:ext cx="5710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20+20 Plates ½ and 1/4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98E18-AD47-5156-178C-A4D90C164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0" r="24456" b="9159"/>
          <a:stretch/>
        </p:blipFill>
        <p:spPr>
          <a:xfrm>
            <a:off x="653240" y="704492"/>
            <a:ext cx="1829269" cy="2022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74AB1-4A7D-4379-35B6-68E9BDB53E50}"/>
              </a:ext>
            </a:extLst>
          </p:cNvPr>
          <p:cNvSpPr txBox="1"/>
          <p:nvPr/>
        </p:nvSpPr>
        <p:spPr>
          <a:xfrm>
            <a:off x="173372" y="123201"/>
            <a:ext cx="168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Summary Cases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EF96E9-4FDB-0F39-A917-BEF7CAEE7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92"/>
          <a:stretch/>
        </p:blipFill>
        <p:spPr>
          <a:xfrm>
            <a:off x="790347" y="2835026"/>
            <a:ext cx="1493431" cy="2020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DCA923-2BFD-E2CC-71B1-9C103A93DFB9}"/>
              </a:ext>
            </a:extLst>
          </p:cNvPr>
          <p:cNvSpPr txBox="1"/>
          <p:nvPr/>
        </p:nvSpPr>
        <p:spPr>
          <a:xfrm>
            <a:off x="3417100" y="2802949"/>
            <a:ext cx="187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Middle 40 mm Plate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293F87-FF9D-2BA9-8C45-7253524AEE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51"/>
          <a:stretch/>
        </p:blipFill>
        <p:spPr>
          <a:xfrm>
            <a:off x="885249" y="4901605"/>
            <a:ext cx="1436160" cy="1933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1F2436-DF96-E071-3B87-807DE9E88E0D}"/>
              </a:ext>
            </a:extLst>
          </p:cNvPr>
          <p:cNvSpPr txBox="1"/>
          <p:nvPr/>
        </p:nvSpPr>
        <p:spPr>
          <a:xfrm>
            <a:off x="3928390" y="4805354"/>
            <a:ext cx="1862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Bx Fraction Middle 40 mm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273181-7C25-12B2-339C-D86209220A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24"/>
          <a:stretch/>
        </p:blipFill>
        <p:spPr>
          <a:xfrm>
            <a:off x="2383831" y="933510"/>
            <a:ext cx="2151978" cy="19288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2B8CD7-92A2-9D3E-DF3D-58C7AF60BFE8}"/>
              </a:ext>
            </a:extLst>
          </p:cNvPr>
          <p:cNvSpPr txBox="1"/>
          <p:nvPr/>
        </p:nvSpPr>
        <p:spPr>
          <a:xfrm>
            <a:off x="2419767" y="577372"/>
            <a:ext cx="2188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Case 1:  Slot Iron Touching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459EC8-9C81-8E93-5EED-3CA2D2A507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85"/>
          <a:stretch/>
        </p:blipFill>
        <p:spPr>
          <a:xfrm>
            <a:off x="4468900" y="884358"/>
            <a:ext cx="2336580" cy="18907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840118-3E87-BF64-59F3-81CABADE89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45"/>
          <a:stretch/>
        </p:blipFill>
        <p:spPr>
          <a:xfrm>
            <a:off x="4517392" y="3183025"/>
            <a:ext cx="2205223" cy="13232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D2210D-40E2-5527-F4A9-0182310CCF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59"/>
          <a:stretch/>
        </p:blipFill>
        <p:spPr>
          <a:xfrm>
            <a:off x="6739101" y="900924"/>
            <a:ext cx="2317609" cy="18620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BD8D18-0B19-9234-F908-A29ACD0336A9}"/>
              </a:ext>
            </a:extLst>
          </p:cNvPr>
          <p:cNvSpPr txBox="1"/>
          <p:nvPr/>
        </p:nvSpPr>
        <p:spPr>
          <a:xfrm>
            <a:off x="6929006" y="619459"/>
            <a:ext cx="2031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Case 3: Iron Plate on Top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4F9B27-67E9-EFCE-71D7-526255CF5B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453"/>
          <a:stretch/>
        </p:blipFill>
        <p:spPr>
          <a:xfrm>
            <a:off x="6685101" y="3051734"/>
            <a:ext cx="2425608" cy="14822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089ABE-4E26-0982-4058-AFFFDB10B6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391"/>
          <a:stretch/>
        </p:blipFill>
        <p:spPr>
          <a:xfrm>
            <a:off x="6677430" y="5078333"/>
            <a:ext cx="2359566" cy="15036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47183F-9824-A6B4-1744-C96A71B346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9961"/>
          <a:stretch/>
        </p:blipFill>
        <p:spPr>
          <a:xfrm>
            <a:off x="95448" y="4901605"/>
            <a:ext cx="730701" cy="19422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2E3E6A-12C9-5389-AB1A-21304FA217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07" y="560998"/>
            <a:ext cx="713294" cy="23044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0C0990-64B8-22D4-88B9-06670D17F6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3507"/>
          <a:stretch/>
        </p:blipFill>
        <p:spPr>
          <a:xfrm>
            <a:off x="53230" y="2875908"/>
            <a:ext cx="629116" cy="202569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698A44-5730-BB4B-04CA-F7F36E15D201}"/>
              </a:ext>
            </a:extLst>
          </p:cNvPr>
          <p:cNvCxnSpPr>
            <a:cxnSpLocks/>
          </p:cNvCxnSpPr>
          <p:nvPr/>
        </p:nvCxnSpPr>
        <p:spPr>
          <a:xfrm flipV="1">
            <a:off x="53230" y="4854651"/>
            <a:ext cx="9003480" cy="469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B4FB958-DE2E-A429-A966-620447411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731" y="2780038"/>
            <a:ext cx="9022862" cy="79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4A84F7-F2E2-1EAB-2B3E-91675E184F4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485"/>
          <a:stretch/>
        </p:blipFill>
        <p:spPr>
          <a:xfrm>
            <a:off x="2296789" y="5360174"/>
            <a:ext cx="2326062" cy="13698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8C7BBC2-AEF5-6DB7-3539-A03D3910804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310" r="34513" b="59867"/>
          <a:stretch/>
        </p:blipFill>
        <p:spPr>
          <a:xfrm>
            <a:off x="2274873" y="3234956"/>
            <a:ext cx="2295901" cy="13387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2359F8-E158-C7A3-06CE-2313638AC043}"/>
              </a:ext>
            </a:extLst>
          </p:cNvPr>
          <p:cNvSpPr txBox="1"/>
          <p:nvPr/>
        </p:nvSpPr>
        <p:spPr>
          <a:xfrm>
            <a:off x="4496674" y="588682"/>
            <a:ext cx="2336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Case 2:  Slot Iron 1+1 cm gap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004C49-A876-48F7-5470-9318BFDDCE08}"/>
              </a:ext>
            </a:extLst>
          </p:cNvPr>
          <p:cNvSpPr txBox="1"/>
          <p:nvPr/>
        </p:nvSpPr>
        <p:spPr>
          <a:xfrm>
            <a:off x="948128" y="482138"/>
            <a:ext cx="1239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Baseline Case</a:t>
            </a:r>
          </a:p>
        </p:txBody>
      </p:sp>
    </p:spTree>
    <p:extLst>
      <p:ext uri="{BB962C8B-B14F-4D97-AF65-F5344CB8AC3E}">
        <p14:creationId xmlns:p14="http://schemas.microsoft.com/office/powerpoint/2010/main" val="2376130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  20 kA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5718036" y="932756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4A6CC-2708-F866-B63F-7AF070B7E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53" b="48889"/>
          <a:stretch/>
        </p:blipFill>
        <p:spPr>
          <a:xfrm>
            <a:off x="191333" y="850242"/>
            <a:ext cx="5256967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72314-7521-C035-7377-D0E9FDF05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06" b="58889"/>
          <a:stretch/>
        </p:blipFill>
        <p:spPr>
          <a:xfrm>
            <a:off x="4341017" y="3505200"/>
            <a:ext cx="4729176" cy="335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9E00CD-4252-2A77-F69D-D7234B3AC6D0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4</a:t>
            </a:r>
          </a:p>
        </p:txBody>
      </p:sp>
    </p:spTree>
    <p:extLst>
      <p:ext uri="{BB962C8B-B14F-4D97-AF65-F5344CB8AC3E}">
        <p14:creationId xmlns:p14="http://schemas.microsoft.com/office/powerpoint/2010/main" val="1513370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C8BEF9-1764-6CCB-8C21-572B4BAC4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740" b="43356"/>
          <a:stretch/>
        </p:blipFill>
        <p:spPr>
          <a:xfrm>
            <a:off x="154236" y="3725532"/>
            <a:ext cx="4802365" cy="2724835"/>
          </a:xfrm>
          <a:prstGeom prst="rect">
            <a:avLst/>
          </a:prstGeom>
        </p:spPr>
      </p:pic>
      <p:pic>
        <p:nvPicPr>
          <p:cNvPr id="283" name="Picture 1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1865433" y="6525362"/>
            <a:ext cx="17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Mag B 10</a:t>
            </a:r>
            <a:r>
              <a:rPr lang="en-US" sz="1200" b="1" baseline="30000" dirty="0"/>
              <a:t>th</a:t>
            </a:r>
            <a:r>
              <a:rPr lang="en-US" sz="1200" b="1" dirty="0"/>
              <a:t> 40 mm Plates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  20 kA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5268456" y="6525363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AA2B9-202B-B60A-72D3-D225F0D18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046" b="52209"/>
          <a:stretch/>
        </p:blipFill>
        <p:spPr>
          <a:xfrm>
            <a:off x="271994" y="939598"/>
            <a:ext cx="4955246" cy="257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AFA517-5C43-6E40-56E0-4063A09E532A}"/>
              </a:ext>
            </a:extLst>
          </p:cNvPr>
          <p:cNvSpPr txBox="1"/>
          <p:nvPr/>
        </p:nvSpPr>
        <p:spPr>
          <a:xfrm>
            <a:off x="2017833" y="3512037"/>
            <a:ext cx="17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Mag B 10</a:t>
            </a:r>
            <a:r>
              <a:rPr lang="en-US" sz="1200" b="1" baseline="30000" dirty="0"/>
              <a:t>th</a:t>
            </a:r>
            <a:r>
              <a:rPr lang="en-US" sz="1200" b="1" dirty="0"/>
              <a:t> 15 mm Plates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10A35-F7F8-7DA4-E93B-C5B26FF5AFB6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4</a:t>
            </a:r>
          </a:p>
        </p:txBody>
      </p:sp>
    </p:spTree>
    <p:extLst>
      <p:ext uri="{BB962C8B-B14F-4D97-AF65-F5344CB8AC3E}">
        <p14:creationId xmlns:p14="http://schemas.microsoft.com/office/powerpoint/2010/main" val="78182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5A1D62-AC7E-2DD7-7928-83F3E9930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114" b="53173"/>
          <a:stretch/>
        </p:blipFill>
        <p:spPr>
          <a:xfrm>
            <a:off x="55185" y="789224"/>
            <a:ext cx="4917967" cy="2503779"/>
          </a:xfrm>
          <a:prstGeom prst="rect">
            <a:avLst/>
          </a:prstGeom>
        </p:spPr>
      </p:pic>
      <p:pic>
        <p:nvPicPr>
          <p:cNvPr id="283" name="Picture 1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2006429" y="3179295"/>
            <a:ext cx="2037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BxFraction</a:t>
            </a:r>
            <a:r>
              <a:rPr lang="en-US" sz="1200" b="1" dirty="0"/>
              <a:t> 10</a:t>
            </a:r>
            <a:r>
              <a:rPr lang="en-US" sz="1200" b="1" baseline="30000" dirty="0"/>
              <a:t>th</a:t>
            </a:r>
            <a:r>
              <a:rPr lang="en-US" sz="1200" b="1" dirty="0"/>
              <a:t> 15 mm Plates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DUNE TMS 3D ANSYS MAXWELL Modeling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On Top Rev 3f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3b  20 kA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31994-87B9-9BBE-A740-473FF7D5A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114" b="53293"/>
          <a:stretch/>
        </p:blipFill>
        <p:spPr>
          <a:xfrm>
            <a:off x="55185" y="3591500"/>
            <a:ext cx="5065831" cy="2572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1061C4-331E-42A1-8BD7-E7CF851E17D1}"/>
              </a:ext>
            </a:extLst>
          </p:cNvPr>
          <p:cNvSpPr txBox="1"/>
          <p:nvPr/>
        </p:nvSpPr>
        <p:spPr>
          <a:xfrm>
            <a:off x="1823714" y="6299144"/>
            <a:ext cx="2037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BxFraction</a:t>
            </a:r>
            <a:r>
              <a:rPr lang="en-US" sz="1200" b="1" dirty="0"/>
              <a:t> 10</a:t>
            </a:r>
            <a:r>
              <a:rPr lang="en-US" sz="1200" b="1" baseline="30000" dirty="0"/>
              <a:t>th</a:t>
            </a:r>
            <a:r>
              <a:rPr lang="en-US" sz="1200" b="1" dirty="0"/>
              <a:t> 40 mm Plates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54D890-49AE-B5FB-4D7B-D2C1892F96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454" b="53012"/>
          <a:stretch/>
        </p:blipFill>
        <p:spPr>
          <a:xfrm>
            <a:off x="4905369" y="1101686"/>
            <a:ext cx="4219124" cy="2164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9F44AF-0FDC-548B-C43C-4A0892365966}"/>
              </a:ext>
            </a:extLst>
          </p:cNvPr>
          <p:cNvSpPr txBox="1"/>
          <p:nvPr/>
        </p:nvSpPr>
        <p:spPr>
          <a:xfrm>
            <a:off x="6271165" y="3266500"/>
            <a:ext cx="2097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Mu relative 10</a:t>
            </a:r>
            <a:r>
              <a:rPr lang="en-US" sz="1200" b="1" baseline="30000" dirty="0"/>
              <a:t>th</a:t>
            </a:r>
            <a:r>
              <a:rPr lang="en-US" sz="1200" b="1" dirty="0"/>
              <a:t> 15 mm Plates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723EF1-6F60-67ED-F7C1-A9CFDD89EC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318" b="52370"/>
          <a:stretch/>
        </p:blipFill>
        <p:spPr>
          <a:xfrm>
            <a:off x="5100156" y="3678704"/>
            <a:ext cx="4001549" cy="20776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DB6D54-9E17-F0E7-8041-34043A2180D9}"/>
              </a:ext>
            </a:extLst>
          </p:cNvPr>
          <p:cNvSpPr txBox="1"/>
          <p:nvPr/>
        </p:nvSpPr>
        <p:spPr>
          <a:xfrm>
            <a:off x="6357464" y="5847188"/>
            <a:ext cx="2097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Mu relative 10</a:t>
            </a:r>
            <a:r>
              <a:rPr lang="en-US" sz="1200" b="1" baseline="30000" dirty="0"/>
              <a:t>th</a:t>
            </a:r>
            <a:r>
              <a:rPr lang="en-US" sz="1200" b="1" dirty="0"/>
              <a:t> 40 mm Plates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8276EB-93F8-6691-6DB4-2E9F092F2D6E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4</a:t>
            </a:r>
          </a:p>
        </p:txBody>
      </p:sp>
    </p:spTree>
    <p:extLst>
      <p:ext uri="{BB962C8B-B14F-4D97-AF65-F5344CB8AC3E}">
        <p14:creationId xmlns:p14="http://schemas.microsoft.com/office/powerpoint/2010/main" val="302129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54430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04237" y="104177"/>
            <a:ext cx="5710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20+20 Plates 1/4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74AB1-4A7D-4379-35B6-68E9BDB53E50}"/>
              </a:ext>
            </a:extLst>
          </p:cNvPr>
          <p:cNvSpPr txBox="1"/>
          <p:nvPr/>
        </p:nvSpPr>
        <p:spPr>
          <a:xfrm>
            <a:off x="173372" y="123201"/>
            <a:ext cx="168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Summary Cases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CA923-2BFD-E2CC-71B1-9C103A93DFB9}"/>
              </a:ext>
            </a:extLst>
          </p:cNvPr>
          <p:cNvSpPr txBox="1"/>
          <p:nvPr/>
        </p:nvSpPr>
        <p:spPr>
          <a:xfrm>
            <a:off x="3417100" y="2802949"/>
            <a:ext cx="1870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Middle 40 mm Plate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F2436-DF96-E071-3B87-807DE9E88E0D}"/>
              </a:ext>
            </a:extLst>
          </p:cNvPr>
          <p:cNvSpPr txBox="1"/>
          <p:nvPr/>
        </p:nvSpPr>
        <p:spPr>
          <a:xfrm>
            <a:off x="3928390" y="4805354"/>
            <a:ext cx="1862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Bx Fraction Middle 40 mm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D2210D-40E2-5527-F4A9-0182310CC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9"/>
          <a:stretch/>
        </p:blipFill>
        <p:spPr>
          <a:xfrm>
            <a:off x="823724" y="873260"/>
            <a:ext cx="2317609" cy="18620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4F9B27-67E9-EFCE-71D7-526255CF5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3"/>
          <a:stretch/>
        </p:blipFill>
        <p:spPr>
          <a:xfrm>
            <a:off x="730701" y="2948695"/>
            <a:ext cx="2769688" cy="16925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089ABE-4E26-0982-4058-AFFFDB10B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91"/>
          <a:stretch/>
        </p:blipFill>
        <p:spPr>
          <a:xfrm>
            <a:off x="1002263" y="5028568"/>
            <a:ext cx="2497370" cy="15914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47183F-9824-A6B4-1744-C96A71B346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961"/>
          <a:stretch/>
        </p:blipFill>
        <p:spPr>
          <a:xfrm>
            <a:off x="95448" y="4901605"/>
            <a:ext cx="730701" cy="19422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2E3E6A-12C9-5389-AB1A-21304FA21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07" y="560998"/>
            <a:ext cx="713294" cy="23044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0C0990-64B8-22D4-88B9-06670D17F6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507"/>
          <a:stretch/>
        </p:blipFill>
        <p:spPr>
          <a:xfrm>
            <a:off x="53230" y="2875908"/>
            <a:ext cx="629116" cy="202569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698A44-5730-BB4B-04CA-F7F36E15D201}"/>
              </a:ext>
            </a:extLst>
          </p:cNvPr>
          <p:cNvCxnSpPr>
            <a:cxnSpLocks/>
          </p:cNvCxnSpPr>
          <p:nvPr/>
        </p:nvCxnSpPr>
        <p:spPr>
          <a:xfrm flipV="1">
            <a:off x="53230" y="4854651"/>
            <a:ext cx="9003480" cy="469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B4FB958-DE2E-A429-A966-620447411F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1" y="2780038"/>
            <a:ext cx="9022862" cy="79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92717E-5361-A06A-3230-10A5583A6737}"/>
              </a:ext>
            </a:extLst>
          </p:cNvPr>
          <p:cNvSpPr txBox="1"/>
          <p:nvPr/>
        </p:nvSpPr>
        <p:spPr>
          <a:xfrm>
            <a:off x="1015622" y="630791"/>
            <a:ext cx="2031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Case 3: Iron Plate on 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61E3E-82FF-8D83-D193-FA1C08F43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153" y="686022"/>
            <a:ext cx="3125694" cy="208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E4DD-A2BF-3620-DD50-A0274E66C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0560" y="3046432"/>
            <a:ext cx="3100737" cy="1758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ADA26-83CA-9C65-5137-477BFA9BBE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0886" y="5042254"/>
            <a:ext cx="3370412" cy="1711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267DFD-EBF7-03CE-10B6-07391C0C9B81}"/>
              </a:ext>
            </a:extLst>
          </p:cNvPr>
          <p:cNvSpPr txBox="1"/>
          <p:nvPr/>
        </p:nvSpPr>
        <p:spPr>
          <a:xfrm>
            <a:off x="3660834" y="481466"/>
            <a:ext cx="271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Case 4: Iron Plate on Top  20kA</a:t>
            </a:r>
          </a:p>
        </p:txBody>
      </p:sp>
      <p:pic>
        <p:nvPicPr>
          <p:cNvPr id="16" name="Picture 15" descr="A blue and red box&#10;&#10;Description automatically generated">
            <a:extLst>
              <a:ext uri="{FF2B5EF4-FFF2-40B4-BE49-F238E27FC236}">
                <a16:creationId xmlns:a16="http://schemas.microsoft.com/office/drawing/2014/main" id="{343608ED-800E-818A-5CD2-6F03B23D7B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4" t="6465" r="32431" b="15168"/>
          <a:stretch/>
        </p:blipFill>
        <p:spPr>
          <a:xfrm>
            <a:off x="6248854" y="645897"/>
            <a:ext cx="2877739" cy="21220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9A69BE-A1AE-DB81-88A9-19AB510A3193}"/>
              </a:ext>
            </a:extLst>
          </p:cNvPr>
          <p:cNvSpPr txBox="1"/>
          <p:nvPr/>
        </p:nvSpPr>
        <p:spPr>
          <a:xfrm>
            <a:off x="6604747" y="2431896"/>
            <a:ext cx="20693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Model Currently Running</a:t>
            </a:r>
          </a:p>
        </p:txBody>
      </p:sp>
    </p:spTree>
    <p:extLst>
      <p:ext uri="{BB962C8B-B14F-4D97-AF65-F5344CB8AC3E}">
        <p14:creationId xmlns:p14="http://schemas.microsoft.com/office/powerpoint/2010/main" val="38982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54430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04237" y="104177"/>
            <a:ext cx="57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FINDINGS AND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F6407-52B6-33C7-AE88-0FF8D17ECE0B}"/>
              </a:ext>
            </a:extLst>
          </p:cNvPr>
          <p:cNvSpPr txBox="1"/>
          <p:nvPr/>
        </p:nvSpPr>
        <p:spPr>
          <a:xfrm>
            <a:off x="647700" y="1327150"/>
            <a:ext cx="72771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/>
              <a:t>Bridging the iron plates at the top and bottom provide a big benefit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/>
              <a:t>Depending on the bridging the field uniformity can be degraded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/>
              <a:t>Reducing the plate height by 800 mm (400 at top and bottom) is doable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/>
              <a:t>It appears that the coil current can be reduced to 20 kA if MINOS iron is used.  This is probable due to a MINOS extrapolated iron curve that I used.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/>
              <a:t>Choice of filling in the central slots depends upon coil installation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b="1" dirty="0"/>
              <a:t>With an open slot bridging iron can be optimized. The gap shape between vertical plates can also be optimized for field uniformity.</a:t>
            </a:r>
          </a:p>
          <a:p>
            <a:pPr marL="342900" indent="-342900">
              <a:buAutoNum type="arabicParenR"/>
            </a:pPr>
            <a:endParaRPr lang="en-US" b="1" dirty="0"/>
          </a:p>
          <a:p>
            <a:pPr marL="342900" indent="-342900">
              <a:buAutoNum type="arabicParenR"/>
            </a:pPr>
            <a:r>
              <a:rPr lang="en-US" b="1" dirty="0"/>
              <a:t>Magna Power Type TS power supplies seem to be a good choice.  A 1250 A/20 volt or 625/40 volt supply both cost $18,415.  The cabinet for 6 units is an extra $6995.  These are 25 kW units.  Magna Power makes supplies up to 100 kW.  </a:t>
            </a:r>
            <a:r>
              <a:rPr lang="en-US" b="1" dirty="0" err="1"/>
              <a:t>DynaPower</a:t>
            </a:r>
            <a:r>
              <a:rPr lang="en-US" b="1" dirty="0"/>
              <a:t> is another source for power supplies.</a:t>
            </a:r>
          </a:p>
          <a:p>
            <a:pPr marL="342900" indent="-342900">
              <a:buAutoNum type="arabicParenR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204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04237" y="104177"/>
            <a:ext cx="57108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Solid Edge 20+20 Plates 1/2 Model</a:t>
            </a:r>
          </a:p>
          <a:p>
            <a:pPr algn="ctr"/>
            <a:r>
              <a:rPr lang="en-US" sz="1200" b="1" dirty="0" err="1">
                <a:solidFill>
                  <a:srgbClr val="FF0000"/>
                </a:solidFill>
              </a:rPr>
              <a:t>WorkBench</a:t>
            </a:r>
            <a:r>
              <a:rPr lang="en-US" sz="1200" b="1" dirty="0">
                <a:solidFill>
                  <a:srgbClr val="FF0000"/>
                </a:solidFill>
              </a:rPr>
              <a:t>  20 + 20 Plate Half Symmetry and 2 cm Plate Gap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6506594" y="2230983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98E18-AD47-5156-178C-A4D90C164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56" b="9159"/>
          <a:stretch/>
        </p:blipFill>
        <p:spPr>
          <a:xfrm>
            <a:off x="226700" y="744631"/>
            <a:ext cx="5923989" cy="6009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9276B3-7A39-25DB-06EA-F3B260F21AEF}"/>
              </a:ext>
            </a:extLst>
          </p:cNvPr>
          <p:cNvSpPr txBox="1"/>
          <p:nvPr/>
        </p:nvSpPr>
        <p:spPr>
          <a:xfrm>
            <a:off x="6506594" y="3033757"/>
            <a:ext cx="21407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Plate Height = 5066 mm</a:t>
            </a:r>
          </a:p>
          <a:p>
            <a:r>
              <a:rPr lang="en-US" sz="1400" b="1" dirty="0"/>
              <a:t>2 cm gap between plates</a:t>
            </a:r>
          </a:p>
          <a:p>
            <a:r>
              <a:rPr lang="en-US" sz="1400" b="1" dirty="0"/>
              <a:t>30 kA</a:t>
            </a:r>
          </a:p>
          <a:p>
            <a:r>
              <a:rPr lang="en-US" sz="1400" b="1" dirty="0"/>
              <a:t>Iron Center  </a:t>
            </a:r>
            <a:r>
              <a:rPr lang="en-US" sz="1400" b="1" dirty="0" err="1"/>
              <a:t>Bmag</a:t>
            </a:r>
            <a:r>
              <a:rPr lang="en-US" sz="1400" b="1" dirty="0"/>
              <a:t> = 1.17 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74AB1-4A7D-4379-35B6-68E9BDB53E50}"/>
              </a:ext>
            </a:extLst>
          </p:cNvPr>
          <p:cNvSpPr txBox="1"/>
          <p:nvPr/>
        </p:nvSpPr>
        <p:spPr>
          <a:xfrm>
            <a:off x="173372" y="12320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Baseline Case</a:t>
            </a:r>
          </a:p>
        </p:txBody>
      </p:sp>
    </p:spTree>
    <p:extLst>
      <p:ext uri="{BB962C8B-B14F-4D97-AF65-F5344CB8AC3E}">
        <p14:creationId xmlns:p14="http://schemas.microsoft.com/office/powerpoint/2010/main" val="141579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73254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Solid Edge 20+20 Plates 1/2 Model</a:t>
            </a:r>
          </a:p>
          <a:p>
            <a:pPr algn="ctr"/>
            <a:r>
              <a:rPr lang="en-US" sz="1400" b="1" dirty="0" err="1">
                <a:solidFill>
                  <a:srgbClr val="FF0000"/>
                </a:solidFill>
              </a:rPr>
              <a:t>WorkBench</a:t>
            </a:r>
            <a:r>
              <a:rPr lang="en-US" sz="1400" b="1" dirty="0">
                <a:solidFill>
                  <a:srgbClr val="FF0000"/>
                </a:solidFill>
              </a:rPr>
              <a:t>  20 + 20 Plate Half Symmetry and 2 cm Plate Gap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59A79-69DA-0AF3-4559-50D1FC472701}"/>
              </a:ext>
            </a:extLst>
          </p:cNvPr>
          <p:cNvSpPr txBox="1"/>
          <p:nvPr/>
        </p:nvSpPr>
        <p:spPr>
          <a:xfrm>
            <a:off x="5879842" y="6219252"/>
            <a:ext cx="243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</a:t>
            </a:r>
            <a:r>
              <a:rPr lang="en-US" sz="1400" b="1" dirty="0" err="1"/>
              <a:t>BxFraction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BBFF7-049F-1C9E-5F46-EF7AF8841343}"/>
              </a:ext>
            </a:extLst>
          </p:cNvPr>
          <p:cNvSpPr txBox="1"/>
          <p:nvPr/>
        </p:nvSpPr>
        <p:spPr>
          <a:xfrm>
            <a:off x="1370091" y="6274275"/>
            <a:ext cx="2481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10th 15 mm Plates  Bx Fraction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162498-2BCC-8915-F99B-962F44B2C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886" b="32444"/>
          <a:stretch/>
        </p:blipFill>
        <p:spPr>
          <a:xfrm>
            <a:off x="4503879" y="1038058"/>
            <a:ext cx="4552831" cy="4996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7FECED-3A0C-FD93-9877-FF35392DB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886" b="32444"/>
          <a:stretch/>
        </p:blipFill>
        <p:spPr>
          <a:xfrm>
            <a:off x="76515" y="1038058"/>
            <a:ext cx="4495485" cy="4934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6B9147-0492-1B3B-4B0B-344E1C357238}"/>
              </a:ext>
            </a:extLst>
          </p:cNvPr>
          <p:cNvSpPr txBox="1"/>
          <p:nvPr/>
        </p:nvSpPr>
        <p:spPr>
          <a:xfrm>
            <a:off x="173372" y="12320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Baseline Case</a:t>
            </a:r>
          </a:p>
        </p:txBody>
      </p:sp>
    </p:spTree>
    <p:extLst>
      <p:ext uri="{BB962C8B-B14F-4D97-AF65-F5344CB8AC3E}">
        <p14:creationId xmlns:p14="http://schemas.microsoft.com/office/powerpoint/2010/main" val="319709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73254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Solid Edge 20+20 Plates 1/2 Model</a:t>
            </a:r>
          </a:p>
          <a:p>
            <a:pPr algn="ctr"/>
            <a:r>
              <a:rPr lang="en-US" sz="1400" b="1" dirty="0" err="1">
                <a:solidFill>
                  <a:srgbClr val="FF0000"/>
                </a:solidFill>
              </a:rPr>
              <a:t>WorkBench</a:t>
            </a:r>
            <a:r>
              <a:rPr lang="en-US" sz="1400" b="1" dirty="0">
                <a:solidFill>
                  <a:srgbClr val="FF0000"/>
                </a:solidFill>
              </a:rPr>
              <a:t>  20 + 20 Plate Half Symmetry and 2 cm Plate Gap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59A79-69DA-0AF3-4559-50D1FC472701}"/>
              </a:ext>
            </a:extLst>
          </p:cNvPr>
          <p:cNvSpPr txBox="1"/>
          <p:nvPr/>
        </p:nvSpPr>
        <p:spPr>
          <a:xfrm>
            <a:off x="6089164" y="6219252"/>
            <a:ext cx="2017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</a:t>
            </a:r>
            <a:r>
              <a:rPr lang="en-US" sz="1400" b="1" dirty="0" err="1"/>
              <a:t>Bmag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BBFF7-049F-1C9E-5F46-EF7AF8841343}"/>
              </a:ext>
            </a:extLst>
          </p:cNvPr>
          <p:cNvSpPr txBox="1"/>
          <p:nvPr/>
        </p:nvSpPr>
        <p:spPr>
          <a:xfrm>
            <a:off x="1575404" y="6274275"/>
            <a:ext cx="2070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10th 15 mm Plates  </a:t>
            </a:r>
            <a:r>
              <a:rPr lang="en-US" sz="1400" b="1" dirty="0" err="1"/>
              <a:t>Bmag</a:t>
            </a:r>
            <a:endParaRPr lang="en-US" sz="1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DA08858-05AA-919A-21F3-F95B465E3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34" b="22889"/>
          <a:stretch/>
        </p:blipFill>
        <p:spPr>
          <a:xfrm>
            <a:off x="84603" y="923352"/>
            <a:ext cx="4594545" cy="52882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23166-AE43-F05C-D9B1-61502DF8F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834" b="22889"/>
          <a:stretch/>
        </p:blipFill>
        <p:spPr>
          <a:xfrm>
            <a:off x="4549455" y="954674"/>
            <a:ext cx="4594545" cy="5288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347018-C570-9B20-9BC1-AC95FD65016E}"/>
              </a:ext>
            </a:extLst>
          </p:cNvPr>
          <p:cNvSpPr txBox="1"/>
          <p:nvPr/>
        </p:nvSpPr>
        <p:spPr>
          <a:xfrm>
            <a:off x="173372" y="12320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Baseline Case</a:t>
            </a:r>
          </a:p>
        </p:txBody>
      </p:sp>
    </p:spTree>
    <p:extLst>
      <p:ext uri="{BB962C8B-B14F-4D97-AF65-F5344CB8AC3E}">
        <p14:creationId xmlns:p14="http://schemas.microsoft.com/office/powerpoint/2010/main" val="3053197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12B5F-0B2B-372B-C524-A0A78C907BAC}"/>
              </a:ext>
            </a:extLst>
          </p:cNvPr>
          <p:cNvSpPr txBox="1"/>
          <p:nvPr/>
        </p:nvSpPr>
        <p:spPr>
          <a:xfrm>
            <a:off x="2034717" y="52311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in Gap Rev 2d</a:t>
            </a:r>
          </a:p>
          <a:p>
            <a:pPr algn="ctr"/>
            <a:r>
              <a:rPr lang="en-US" sz="1400" b="1" u="sng" dirty="0">
                <a:solidFill>
                  <a:srgbClr val="FF0000"/>
                </a:solidFill>
              </a:rPr>
              <a:t>Middle Plate Touching Vertical Iron Plates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0AB2B-ECB8-8015-0E23-8F584559709A}"/>
              </a:ext>
            </a:extLst>
          </p:cNvPr>
          <p:cNvSpPr txBox="1"/>
          <p:nvPr/>
        </p:nvSpPr>
        <p:spPr>
          <a:xfrm>
            <a:off x="1313257" y="6315873"/>
            <a:ext cx="1222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r>
              <a:rPr lang="en-US" sz="1200" b="1" dirty="0"/>
              <a:t> on Region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43AC1-8A87-B8C8-6AE6-2A472BA13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91" b="37268"/>
          <a:stretch/>
        </p:blipFill>
        <p:spPr>
          <a:xfrm>
            <a:off x="0" y="790975"/>
            <a:ext cx="5299364" cy="4056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989752-9BBF-7739-E2E9-E70683175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23747" b="36119"/>
          <a:stretch/>
        </p:blipFill>
        <p:spPr>
          <a:xfrm>
            <a:off x="4269515" y="3332977"/>
            <a:ext cx="4787195" cy="3416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71B0C0-97FF-7847-72F7-3CC53D102B80}"/>
              </a:ext>
            </a:extLst>
          </p:cNvPr>
          <p:cNvSpPr txBox="1"/>
          <p:nvPr/>
        </p:nvSpPr>
        <p:spPr>
          <a:xfrm>
            <a:off x="5796006" y="1847282"/>
            <a:ext cx="28555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Plate Height = 4266 mm</a:t>
            </a:r>
          </a:p>
          <a:p>
            <a:r>
              <a:rPr lang="en-US" sz="1400" b="1" dirty="0"/>
              <a:t>(Plate height reduced by 800 mm)</a:t>
            </a:r>
          </a:p>
          <a:p>
            <a:r>
              <a:rPr lang="en-US" sz="1400" b="1" dirty="0"/>
              <a:t>2 cm gap between plates</a:t>
            </a:r>
          </a:p>
          <a:p>
            <a:r>
              <a:rPr lang="en-US" sz="1400" b="1" dirty="0"/>
              <a:t>Center Slot Plate 460 mm X 150 mm</a:t>
            </a:r>
          </a:p>
          <a:p>
            <a:r>
              <a:rPr lang="en-US" sz="1400" b="1" dirty="0"/>
              <a:t>30 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5CECB-0A7C-3329-4625-FBB3ED532C1F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283647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2975" y="52311"/>
            <a:ext cx="6353735" cy="88044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38DA2-BF33-780B-5BCF-CFAF7B6B8E93}"/>
              </a:ext>
            </a:extLst>
          </p:cNvPr>
          <p:cNvSpPr txBox="1"/>
          <p:nvPr/>
        </p:nvSpPr>
        <p:spPr>
          <a:xfrm>
            <a:off x="8149150" y="6355867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Bmag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CE9F9-F64A-F3E0-D06F-C9D5D31E5A5B}"/>
              </a:ext>
            </a:extLst>
          </p:cNvPr>
          <p:cNvSpPr txBox="1"/>
          <p:nvPr/>
        </p:nvSpPr>
        <p:spPr>
          <a:xfrm>
            <a:off x="1823714" y="-26922"/>
            <a:ext cx="5710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Combined 20+20 Plates ¼ Model  with SE Plate in Gap Rev 2d</a:t>
            </a:r>
          </a:p>
          <a:p>
            <a:pPr algn="ctr"/>
            <a:r>
              <a:rPr lang="en-US" sz="1400" b="1" u="sng" dirty="0">
                <a:solidFill>
                  <a:srgbClr val="FF0000"/>
                </a:solidFill>
              </a:rPr>
              <a:t>Middle Plate Touching Vertical Iron Plates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TMS Quarter Model 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C59A79-69DA-0AF3-4559-50D1FC472701}"/>
              </a:ext>
            </a:extLst>
          </p:cNvPr>
          <p:cNvSpPr txBox="1"/>
          <p:nvPr/>
        </p:nvSpPr>
        <p:spPr>
          <a:xfrm>
            <a:off x="5985320" y="4901545"/>
            <a:ext cx="243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</a:t>
            </a:r>
            <a:r>
              <a:rPr lang="en-US" sz="1400" b="1" baseline="30000" dirty="0"/>
              <a:t>th</a:t>
            </a:r>
            <a:r>
              <a:rPr lang="en-US" sz="1400" b="1" dirty="0"/>
              <a:t> 40 mm Plates  </a:t>
            </a:r>
            <a:r>
              <a:rPr lang="en-US" sz="1400" b="1" dirty="0" err="1"/>
              <a:t>BxFraction</a:t>
            </a:r>
            <a:endParaRPr lang="en-US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BBFF7-049F-1C9E-5F46-EF7AF8841343}"/>
              </a:ext>
            </a:extLst>
          </p:cNvPr>
          <p:cNvSpPr txBox="1"/>
          <p:nvPr/>
        </p:nvSpPr>
        <p:spPr>
          <a:xfrm>
            <a:off x="6475491" y="2068216"/>
            <a:ext cx="2481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10th 15 mm Plates  Bx Fraction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6EC35-9C7F-4459-EBB1-DC2F4C91D1F2}"/>
              </a:ext>
            </a:extLst>
          </p:cNvPr>
          <p:cNvSpPr txBox="1"/>
          <p:nvPr/>
        </p:nvSpPr>
        <p:spPr>
          <a:xfrm>
            <a:off x="173372" y="12320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Case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E25CD-392D-A97F-D124-9E0B6F25F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26" b="56796"/>
          <a:stretch/>
        </p:blipFill>
        <p:spPr>
          <a:xfrm>
            <a:off x="217967" y="3669967"/>
            <a:ext cx="5881427" cy="29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18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53785</TotalTime>
  <Words>965</Words>
  <Application>Microsoft Office PowerPoint</Application>
  <PresentationFormat>On-screen Show (4:3)</PresentationFormat>
  <Paragraphs>152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Craddock, Wesley W.</dc:creator>
  <cp:lastModifiedBy>Craddock, Wesley W.</cp:lastModifiedBy>
  <cp:revision>109</cp:revision>
  <cp:lastPrinted>2023-02-08T19:10:46Z</cp:lastPrinted>
  <dcterms:created xsi:type="dcterms:W3CDTF">2022-09-01T06:43:13Z</dcterms:created>
  <dcterms:modified xsi:type="dcterms:W3CDTF">2024-03-08T19:53:38Z</dcterms:modified>
</cp:coreProperties>
</file>