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40.jpg" ContentType="image/png"/>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4" r:id="rId2"/>
    <p:sldId id="306" r:id="rId3"/>
    <p:sldId id="307" r:id="rId4"/>
    <p:sldId id="308" r:id="rId5"/>
    <p:sldId id="309" r:id="rId6"/>
    <p:sldId id="310" r:id="rId7"/>
    <p:sldId id="311" r:id="rId8"/>
    <p:sldId id="312" r:id="rId9"/>
    <p:sldId id="321" r:id="rId10"/>
    <p:sldId id="313" r:id="rId11"/>
    <p:sldId id="314" r:id="rId12"/>
    <p:sldId id="315" r:id="rId13"/>
    <p:sldId id="316" r:id="rId14"/>
    <p:sldId id="333" r:id="rId15"/>
    <p:sldId id="334" r:id="rId16"/>
    <p:sldId id="335" r:id="rId17"/>
    <p:sldId id="336" r:id="rId18"/>
    <p:sldId id="337" r:id="rId19"/>
    <p:sldId id="317" r:id="rId20"/>
    <p:sldId id="338" r:id="rId21"/>
    <p:sldId id="318" r:id="rId22"/>
    <p:sldId id="319" r:id="rId23"/>
    <p:sldId id="320" r:id="rId24"/>
    <p:sldId id="322" r:id="rId25"/>
    <p:sldId id="323" r:id="rId26"/>
    <p:sldId id="324" r:id="rId27"/>
    <p:sldId id="325" r:id="rId28"/>
    <p:sldId id="326" r:id="rId29"/>
    <p:sldId id="327" r:id="rId30"/>
    <p:sldId id="328" r:id="rId31"/>
    <p:sldId id="329" r:id="rId32"/>
    <p:sldId id="330" r:id="rId33"/>
    <p:sldId id="331" r:id="rId34"/>
    <p:sldId id="260" r:id="rId35"/>
    <p:sldId id="301" r:id="rId36"/>
    <p:sldId id="302" r:id="rId37"/>
    <p:sldId id="303" r:id="rId38"/>
    <p:sldId id="300" r:id="rId39"/>
    <p:sldId id="266" r:id="rId40"/>
    <p:sldId id="267" r:id="rId41"/>
    <p:sldId id="269" r:id="rId42"/>
    <p:sldId id="270" r:id="rId43"/>
    <p:sldId id="271" r:id="rId44"/>
    <p:sldId id="272" r:id="rId45"/>
    <p:sldId id="273" r:id="rId46"/>
    <p:sldId id="275" r:id="rId47"/>
    <p:sldId id="268" r:id="rId48"/>
    <p:sldId id="276"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52" autoAdjust="0"/>
  </p:normalViewPr>
  <p:slideViewPr>
    <p:cSldViewPr snapToGrid="0">
      <p:cViewPr varScale="1">
        <p:scale>
          <a:sx n="103" d="100"/>
          <a:sy n="103" d="100"/>
        </p:scale>
        <p:origin x="1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ECC53-D6EE-4ED8-8081-C1A0DC894134}" type="datetimeFigureOut">
              <a:rPr lang="en-US" smtClean="0"/>
              <a:t>4/5/2024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4C97D-AABA-4172-8EFB-094BF54857E8}" type="slidenum">
              <a:rPr lang="en-US" smtClean="0"/>
              <a:t>‹N°›</a:t>
            </a:fld>
            <a:endParaRPr lang="en-US"/>
          </a:p>
        </p:txBody>
      </p:sp>
    </p:spTree>
    <p:extLst>
      <p:ext uri="{BB962C8B-B14F-4D97-AF65-F5344CB8AC3E}">
        <p14:creationId xmlns:p14="http://schemas.microsoft.com/office/powerpoint/2010/main" val="3718537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5F5E032-7333-E704-69B3-0048826BD0CB}" type="slidenum">
              <a:rPr/>
              <a:t>1</a:t>
            </a:fld>
            <a:endParaRPr/>
          </a:p>
        </p:txBody>
      </p:sp>
    </p:spTree>
    <p:extLst>
      <p:ext uri="{BB962C8B-B14F-4D97-AF65-F5344CB8AC3E}">
        <p14:creationId xmlns:p14="http://schemas.microsoft.com/office/powerpoint/2010/main" val="228678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6B2D7F-167C-A73A-6645-30386B0A0652}" type="slidenum">
              <a:rPr/>
              <a:t>10</a:t>
            </a:fld>
            <a:endParaRPr/>
          </a:p>
        </p:txBody>
      </p:sp>
    </p:spTree>
    <p:extLst>
      <p:ext uri="{BB962C8B-B14F-4D97-AF65-F5344CB8AC3E}">
        <p14:creationId xmlns:p14="http://schemas.microsoft.com/office/powerpoint/2010/main" val="3467217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4094D1A-80C4-B6DA-19A4-CFFA3E62FCA9}" type="slidenum">
              <a:rPr/>
              <a:t>11</a:t>
            </a:fld>
            <a:endParaRPr/>
          </a:p>
        </p:txBody>
      </p:sp>
    </p:spTree>
    <p:extLst>
      <p:ext uri="{BB962C8B-B14F-4D97-AF65-F5344CB8AC3E}">
        <p14:creationId xmlns:p14="http://schemas.microsoft.com/office/powerpoint/2010/main" val="366671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0079DA4-1A14-B770-0D20-AA2FB590254F}" type="slidenum">
              <a:rPr/>
              <a:t>12</a:t>
            </a:fld>
            <a:endParaRPr/>
          </a:p>
        </p:txBody>
      </p:sp>
    </p:spTree>
    <p:extLst>
      <p:ext uri="{BB962C8B-B14F-4D97-AF65-F5344CB8AC3E}">
        <p14:creationId xmlns:p14="http://schemas.microsoft.com/office/powerpoint/2010/main" val="3935501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63B2E70-7B84-53FA-11DD-45F2139C4F25}" type="slidenum">
              <a:rPr/>
              <a:t>13</a:t>
            </a:fld>
            <a:endParaRPr/>
          </a:p>
        </p:txBody>
      </p:sp>
    </p:spTree>
    <p:extLst>
      <p:ext uri="{BB962C8B-B14F-4D97-AF65-F5344CB8AC3E}">
        <p14:creationId xmlns:p14="http://schemas.microsoft.com/office/powerpoint/2010/main" val="385139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BF0CF87-7DDE-8B08-3253-ADFC4673A0BF}" type="slidenum">
              <a:rPr/>
              <a:t>19</a:t>
            </a:fld>
            <a:endParaRPr/>
          </a:p>
        </p:txBody>
      </p:sp>
    </p:spTree>
    <p:extLst>
      <p:ext uri="{BB962C8B-B14F-4D97-AF65-F5344CB8AC3E}">
        <p14:creationId xmlns:p14="http://schemas.microsoft.com/office/powerpoint/2010/main" val="10045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8A16617-9EE4-FD12-BBE0-3A989CB655DE}" type="slidenum">
              <a:rPr/>
              <a:t>21</a:t>
            </a:fld>
            <a:endParaRPr/>
          </a:p>
        </p:txBody>
      </p:sp>
    </p:spTree>
    <p:extLst>
      <p:ext uri="{BB962C8B-B14F-4D97-AF65-F5344CB8AC3E}">
        <p14:creationId xmlns:p14="http://schemas.microsoft.com/office/powerpoint/2010/main" val="96720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AD44098-2D09-A009-884A-29A3162323EB}" type="slidenum">
              <a:rPr/>
              <a:t>22</a:t>
            </a:fld>
            <a:endParaRPr/>
          </a:p>
        </p:txBody>
      </p:sp>
    </p:spTree>
    <p:extLst>
      <p:ext uri="{BB962C8B-B14F-4D97-AF65-F5344CB8AC3E}">
        <p14:creationId xmlns:p14="http://schemas.microsoft.com/office/powerpoint/2010/main" val="37022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4537866-821A-8F8C-9A63-96124CBDD73D}" type="slidenum">
              <a:rPr/>
              <a:t>23</a:t>
            </a:fld>
            <a:endParaRPr/>
          </a:p>
        </p:txBody>
      </p:sp>
    </p:spTree>
    <p:extLst>
      <p:ext uri="{BB962C8B-B14F-4D97-AF65-F5344CB8AC3E}">
        <p14:creationId xmlns:p14="http://schemas.microsoft.com/office/powerpoint/2010/main" val="3762159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070E568-FFA3-72C4-9F55-C5ACEDCC43C2}" type="slidenum">
              <a:rPr/>
              <a:t>24</a:t>
            </a:fld>
            <a:endParaRPr/>
          </a:p>
        </p:txBody>
      </p:sp>
    </p:spTree>
    <p:extLst>
      <p:ext uri="{BB962C8B-B14F-4D97-AF65-F5344CB8AC3E}">
        <p14:creationId xmlns:p14="http://schemas.microsoft.com/office/powerpoint/2010/main" val="1615857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59BB78D-9938-902F-ED46-5629C52EBB6C}" type="slidenum">
              <a:rPr/>
              <a:t>25</a:t>
            </a:fld>
            <a:endParaRPr/>
          </a:p>
        </p:txBody>
      </p:sp>
    </p:spTree>
    <p:extLst>
      <p:ext uri="{BB962C8B-B14F-4D97-AF65-F5344CB8AC3E}">
        <p14:creationId xmlns:p14="http://schemas.microsoft.com/office/powerpoint/2010/main" val="119282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260383-3A37-328A-A3A8-AE93D03872A0}" type="slidenum">
              <a:rPr/>
              <a:t>2</a:t>
            </a:fld>
            <a:endParaRPr/>
          </a:p>
        </p:txBody>
      </p:sp>
    </p:spTree>
    <p:extLst>
      <p:ext uri="{BB962C8B-B14F-4D97-AF65-F5344CB8AC3E}">
        <p14:creationId xmlns:p14="http://schemas.microsoft.com/office/powerpoint/2010/main" val="21300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AAD34B9-F66B-A075-079C-585C28D939E1}" type="slidenum">
              <a:rPr/>
              <a:t>26</a:t>
            </a:fld>
            <a:endParaRPr/>
          </a:p>
        </p:txBody>
      </p:sp>
    </p:spTree>
    <p:extLst>
      <p:ext uri="{BB962C8B-B14F-4D97-AF65-F5344CB8AC3E}">
        <p14:creationId xmlns:p14="http://schemas.microsoft.com/office/powerpoint/2010/main" val="3956901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C47357-A338-C215-E0D2-B6F173C778C6}" type="slidenum">
              <a:rPr/>
              <a:t>27</a:t>
            </a:fld>
            <a:endParaRPr/>
          </a:p>
        </p:txBody>
      </p:sp>
    </p:spTree>
    <p:extLst>
      <p:ext uri="{BB962C8B-B14F-4D97-AF65-F5344CB8AC3E}">
        <p14:creationId xmlns:p14="http://schemas.microsoft.com/office/powerpoint/2010/main" val="1919359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1E16D0D-24AB-008E-FE2C-B84FB2D9FCBB}" type="slidenum">
              <a:rPr/>
              <a:t>28</a:t>
            </a:fld>
            <a:endParaRPr/>
          </a:p>
        </p:txBody>
      </p:sp>
    </p:spTree>
    <p:extLst>
      <p:ext uri="{BB962C8B-B14F-4D97-AF65-F5344CB8AC3E}">
        <p14:creationId xmlns:p14="http://schemas.microsoft.com/office/powerpoint/2010/main" val="2003306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F1698A6-88E3-A36E-F1FA-59F529681B0C}" type="slidenum">
              <a:rPr/>
              <a:t>29</a:t>
            </a:fld>
            <a:endParaRPr/>
          </a:p>
        </p:txBody>
      </p:sp>
    </p:spTree>
    <p:extLst>
      <p:ext uri="{BB962C8B-B14F-4D97-AF65-F5344CB8AC3E}">
        <p14:creationId xmlns:p14="http://schemas.microsoft.com/office/powerpoint/2010/main" val="348797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55682DF-9FDB-471A-12D0-0071C0EAD846}" type="slidenum">
              <a:rPr/>
              <a:t>30</a:t>
            </a:fld>
            <a:endParaRPr/>
          </a:p>
        </p:txBody>
      </p:sp>
    </p:spTree>
    <p:extLst>
      <p:ext uri="{BB962C8B-B14F-4D97-AF65-F5344CB8AC3E}">
        <p14:creationId xmlns:p14="http://schemas.microsoft.com/office/powerpoint/2010/main" val="1167163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E25154-F774-9212-029B-A7FDF3E6D70E}" type="slidenum">
              <a:rPr/>
              <a:t>31</a:t>
            </a:fld>
            <a:endParaRPr/>
          </a:p>
        </p:txBody>
      </p:sp>
    </p:spTree>
    <p:extLst>
      <p:ext uri="{BB962C8B-B14F-4D97-AF65-F5344CB8AC3E}">
        <p14:creationId xmlns:p14="http://schemas.microsoft.com/office/powerpoint/2010/main" val="3411017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EA3596-6E04-986D-6064-2F2C8D012645}" type="slidenum">
              <a:rPr/>
              <a:t>32</a:t>
            </a:fld>
            <a:endParaRPr/>
          </a:p>
        </p:txBody>
      </p:sp>
    </p:spTree>
    <p:extLst>
      <p:ext uri="{BB962C8B-B14F-4D97-AF65-F5344CB8AC3E}">
        <p14:creationId xmlns:p14="http://schemas.microsoft.com/office/powerpoint/2010/main" val="1559393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EA3596-6E04-986D-6064-2F2C8D012645}" type="slidenum">
              <a:rPr/>
              <a:t>33</a:t>
            </a:fld>
            <a:endParaRPr/>
          </a:p>
        </p:txBody>
      </p:sp>
    </p:spTree>
    <p:extLst>
      <p:ext uri="{BB962C8B-B14F-4D97-AF65-F5344CB8AC3E}">
        <p14:creationId xmlns:p14="http://schemas.microsoft.com/office/powerpoint/2010/main" val="3865145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35</a:t>
            </a:fld>
            <a:endParaRPr lang="en-US"/>
          </a:p>
        </p:txBody>
      </p:sp>
    </p:spTree>
    <p:extLst>
      <p:ext uri="{BB962C8B-B14F-4D97-AF65-F5344CB8AC3E}">
        <p14:creationId xmlns:p14="http://schemas.microsoft.com/office/powerpoint/2010/main" val="3498233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36</a:t>
            </a:fld>
            <a:endParaRPr lang="en-US"/>
          </a:p>
        </p:txBody>
      </p:sp>
    </p:spTree>
    <p:extLst>
      <p:ext uri="{BB962C8B-B14F-4D97-AF65-F5344CB8AC3E}">
        <p14:creationId xmlns:p14="http://schemas.microsoft.com/office/powerpoint/2010/main" val="339542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DC2DDD0-21EC-6AF9-739A-FCCCE953F6D2}" type="slidenum">
              <a:rPr/>
              <a:t>3</a:t>
            </a:fld>
            <a:endParaRPr/>
          </a:p>
        </p:txBody>
      </p:sp>
    </p:spTree>
    <p:extLst>
      <p:ext uri="{BB962C8B-B14F-4D97-AF65-F5344CB8AC3E}">
        <p14:creationId xmlns:p14="http://schemas.microsoft.com/office/powerpoint/2010/main" val="2888808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37</a:t>
            </a:fld>
            <a:endParaRPr lang="en-US"/>
          </a:p>
        </p:txBody>
      </p:sp>
    </p:spTree>
    <p:extLst>
      <p:ext uri="{BB962C8B-B14F-4D97-AF65-F5344CB8AC3E}">
        <p14:creationId xmlns:p14="http://schemas.microsoft.com/office/powerpoint/2010/main" val="666253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38</a:t>
            </a:fld>
            <a:endParaRPr lang="en-US"/>
          </a:p>
        </p:txBody>
      </p:sp>
    </p:spTree>
    <p:extLst>
      <p:ext uri="{BB962C8B-B14F-4D97-AF65-F5344CB8AC3E}">
        <p14:creationId xmlns:p14="http://schemas.microsoft.com/office/powerpoint/2010/main" val="789450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46</a:t>
            </a:fld>
            <a:endParaRPr lang="en-US"/>
          </a:p>
        </p:txBody>
      </p:sp>
    </p:spTree>
    <p:extLst>
      <p:ext uri="{BB962C8B-B14F-4D97-AF65-F5344CB8AC3E}">
        <p14:creationId xmlns:p14="http://schemas.microsoft.com/office/powerpoint/2010/main" val="2988074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06A0505-EDD3-855A-020E-C925AAD86E56}" type="slidenum">
              <a:rPr/>
              <a:t>4</a:t>
            </a:fld>
            <a:endParaRPr/>
          </a:p>
        </p:txBody>
      </p:sp>
    </p:spTree>
    <p:extLst>
      <p:ext uri="{BB962C8B-B14F-4D97-AF65-F5344CB8AC3E}">
        <p14:creationId xmlns:p14="http://schemas.microsoft.com/office/powerpoint/2010/main" val="18171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06A0505-EDD3-855A-020E-C925AAD86E56}" type="slidenum">
              <a:rPr/>
              <a:t>5</a:t>
            </a:fld>
            <a:endParaRPr/>
          </a:p>
        </p:txBody>
      </p:sp>
    </p:spTree>
    <p:extLst>
      <p:ext uri="{BB962C8B-B14F-4D97-AF65-F5344CB8AC3E}">
        <p14:creationId xmlns:p14="http://schemas.microsoft.com/office/powerpoint/2010/main" val="309831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838F2B9-2DA1-2C5F-E62C-7EB739C8D60D}" type="slidenum">
              <a:rPr/>
              <a:t>6</a:t>
            </a:fld>
            <a:endParaRPr/>
          </a:p>
        </p:txBody>
      </p:sp>
    </p:spTree>
    <p:extLst>
      <p:ext uri="{BB962C8B-B14F-4D97-AF65-F5344CB8AC3E}">
        <p14:creationId xmlns:p14="http://schemas.microsoft.com/office/powerpoint/2010/main" val="267066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719400-9C1F-D5E8-0F05-5D3848E5F8AF}" type="slidenum">
              <a:rPr/>
              <a:t>7</a:t>
            </a:fld>
            <a:endParaRPr/>
          </a:p>
        </p:txBody>
      </p:sp>
    </p:spTree>
    <p:extLst>
      <p:ext uri="{BB962C8B-B14F-4D97-AF65-F5344CB8AC3E}">
        <p14:creationId xmlns:p14="http://schemas.microsoft.com/office/powerpoint/2010/main" val="315198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en-US" dirty="0"/>
              <a:t>Dire </a:t>
            </a:r>
            <a:r>
              <a:rPr lang="en-US" dirty="0" err="1"/>
              <a:t>ici</a:t>
            </a:r>
            <a:r>
              <a:rPr lang="en-US" dirty="0"/>
              <a:t> que </a:t>
            </a:r>
            <a:r>
              <a:rPr lang="en-US" dirty="0" err="1"/>
              <a:t>l’on</a:t>
            </a:r>
            <a:r>
              <a:rPr lang="en-US" dirty="0"/>
              <a:t> ne </a:t>
            </a:r>
            <a:r>
              <a:rPr lang="en-US" dirty="0" err="1"/>
              <a:t>présente</a:t>
            </a:r>
            <a:r>
              <a:rPr lang="en-US" dirty="0"/>
              <a:t> pas le process </a:t>
            </a:r>
            <a:r>
              <a:rPr lang="en-US" dirty="0" err="1"/>
              <a:t>d’installation</a:t>
            </a:r>
            <a:r>
              <a:rPr lang="en-US" dirty="0"/>
              <a:t> </a:t>
            </a:r>
            <a:r>
              <a:rPr lang="en-US" dirty="0" err="1"/>
              <a:t>mais</a:t>
            </a:r>
            <a:r>
              <a:rPr lang="en-US" dirty="0"/>
              <a:t> </a:t>
            </a:r>
            <a:r>
              <a:rPr lang="en-US" dirty="0" err="1"/>
              <a:t>qu’il</a:t>
            </a:r>
            <a:r>
              <a:rPr lang="en-US" dirty="0"/>
              <a:t> </a:t>
            </a:r>
            <a:r>
              <a:rPr lang="en-US" dirty="0" err="1"/>
              <a:t>est</a:t>
            </a:r>
            <a:r>
              <a:rPr lang="en-US" dirty="0"/>
              <a:t> déjà </a:t>
            </a:r>
            <a:r>
              <a:rPr lang="en-US" dirty="0" err="1"/>
              <a:t>pris</a:t>
            </a:r>
            <a:r>
              <a:rPr lang="en-US" dirty="0"/>
              <a:t> </a:t>
            </a:r>
            <a:r>
              <a:rPr lang="en-US" dirty="0" err="1"/>
              <a:t>en</a:t>
            </a:r>
            <a:r>
              <a:rPr lang="en-US" dirty="0"/>
              <a:t> </a:t>
            </a:r>
            <a:r>
              <a:rPr lang="en-US" dirty="0" err="1"/>
              <a:t>compte</a:t>
            </a:r>
            <a:r>
              <a:rPr lang="en-US" dirty="0"/>
              <a:t> </a:t>
            </a:r>
            <a:r>
              <a:rPr lang="en-US" dirty="0" err="1"/>
              <a:t>dans</a:t>
            </a:r>
            <a:r>
              <a:rPr lang="en-US" dirty="0"/>
              <a:t> le design</a:t>
            </a:r>
          </a:p>
        </p:txBody>
      </p:sp>
      <p:sp>
        <p:nvSpPr>
          <p:cNvPr id="4" name="Espace réservé du numéro de diapositive 3"/>
          <p:cNvSpPr>
            <a:spLocks noGrp="1"/>
          </p:cNvSpPr>
          <p:nvPr>
            <p:ph type="sldNum" sz="quarter" idx="10"/>
          </p:nvPr>
        </p:nvSpPr>
        <p:spPr bwMode="auto"/>
        <p:txBody>
          <a:bodyPr/>
          <a:lstStyle/>
          <a:p>
            <a:pPr>
              <a:defRPr/>
            </a:pPr>
            <a:fld id="{E324C97D-AABA-4172-8EFB-094BF54857E8}" type="slidenum">
              <a:rPr lang="en-US"/>
              <a:t>8</a:t>
            </a:fld>
            <a:endParaRPr lang="en-US"/>
          </a:p>
        </p:txBody>
      </p:sp>
    </p:spTree>
    <p:extLst>
      <p:ext uri="{BB962C8B-B14F-4D97-AF65-F5344CB8AC3E}">
        <p14:creationId xmlns:p14="http://schemas.microsoft.com/office/powerpoint/2010/main" val="122842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C47357-A338-C215-E0D2-B6F173C778C6}" type="slidenum">
              <a:rPr/>
              <a:t>9</a:t>
            </a:fld>
            <a:endParaRPr/>
          </a:p>
        </p:txBody>
      </p:sp>
    </p:spTree>
    <p:extLst>
      <p:ext uri="{BB962C8B-B14F-4D97-AF65-F5344CB8AC3E}">
        <p14:creationId xmlns:p14="http://schemas.microsoft.com/office/powerpoint/2010/main" val="198803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4/5/2024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42823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4/5/2024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67660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4/5/2024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2197456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4"/>
          <p:cNvSpPr>
            <a:spLocks noGrp="1"/>
          </p:cNvSpPr>
          <p:nvPr>
            <p:ph type="ftr" sz="quarter" idx="17"/>
          </p:nvPr>
        </p:nvSpPr>
        <p:spPr/>
        <p:txBody>
          <a:bodyPr/>
          <a:lstStyle>
            <a:lvl1pPr>
              <a:defRPr/>
            </a:lvl1pPr>
          </a:lstStyle>
          <a:p>
            <a:pPr>
              <a:defRPr/>
            </a:pPr>
            <a:r>
              <a:rPr lang="en-US"/>
              <a:t>FD2 Cathode Installation Discussion</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‹N°›</a:t>
            </a:fld>
            <a:endParaRPr lang="en-US"/>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lang="en-US" sz="2200" b="0" i="0" kern="1200" dirty="0" smtClean="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lang="en-US" sz="2000" b="0" i="0" kern="1200" dirty="0" smtClean="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lang="en-US" sz="2000" b="0" i="0" kern="1200" dirty="0">
                <a:solidFill>
                  <a:srgbClr val="63666A"/>
                </a:solidFill>
                <a:latin typeface="Helvetica"/>
                <a:ea typeface="Geneva" charset="0"/>
                <a:cs typeface="+mn-cs"/>
              </a:defRPr>
            </a:lvl5pPr>
          </a:lstStyle>
          <a:p>
            <a:pPr marL="256032" lvl="0" indent="-265176" algn="l" defTabSz="457200" rtl="0" fontAlgn="base">
              <a:lnSpc>
                <a:spcPct val="100000"/>
              </a:lnSpc>
              <a:spcBef>
                <a:spcPts val="600"/>
              </a:spcBef>
              <a:spcAft>
                <a:spcPts val="600"/>
              </a:spcAft>
              <a:buFont typeface="Arial"/>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E57BC82D-A827-42AE-A090-8B827C4B3988}"/>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11/15/2023</a:t>
            </a:r>
            <a:endParaRPr lang="en-US" dirty="0"/>
          </a:p>
        </p:txBody>
      </p:sp>
    </p:spTree>
    <p:extLst>
      <p:ext uri="{BB962C8B-B14F-4D97-AF65-F5344CB8AC3E}">
        <p14:creationId xmlns:p14="http://schemas.microsoft.com/office/powerpoint/2010/main" val="142301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4/5/2024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64694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5B3990A-4EA9-4CBC-9502-D2108DA578F8}" type="datetimeFigureOut">
              <a:rPr lang="en-US" smtClean="0"/>
              <a:t>4/5/2024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251823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C5B3990A-4EA9-4CBC-9502-D2108DA578F8}" type="datetimeFigureOut">
              <a:rPr lang="en-US" smtClean="0"/>
              <a:t>4/5/2024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128808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C5B3990A-4EA9-4CBC-9502-D2108DA578F8}" type="datetimeFigureOut">
              <a:rPr lang="en-US" smtClean="0"/>
              <a:t>4/5/2024</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08275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C5B3990A-4EA9-4CBC-9502-D2108DA578F8}" type="datetimeFigureOut">
              <a:rPr lang="en-US" smtClean="0"/>
              <a:t>4/5/2024</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50114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5B3990A-4EA9-4CBC-9502-D2108DA578F8}" type="datetimeFigureOut">
              <a:rPr lang="en-US" smtClean="0"/>
              <a:t>4/5/2024</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59929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5B3990A-4EA9-4CBC-9502-D2108DA578F8}" type="datetimeFigureOut">
              <a:rPr lang="en-US" smtClean="0"/>
              <a:t>4/5/2024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144203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5B3990A-4EA9-4CBC-9502-D2108DA578F8}" type="datetimeFigureOut">
              <a:rPr lang="en-US" smtClean="0"/>
              <a:t>4/5/2024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1963496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3990A-4EA9-4CBC-9502-D2108DA578F8}" type="datetimeFigureOut">
              <a:rPr lang="en-US" smtClean="0"/>
              <a:t>4/5/2024</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C859B-BE47-4ED9-A753-DAB90E930B47}" type="slidenum">
              <a:rPr lang="en-US" smtClean="0"/>
              <a:t>‹N°›</a:t>
            </a:fld>
            <a:endParaRPr lang="en-US"/>
          </a:p>
        </p:txBody>
      </p:sp>
    </p:spTree>
    <p:extLst>
      <p:ext uri="{BB962C8B-B14F-4D97-AF65-F5344CB8AC3E}">
        <p14:creationId xmlns:p14="http://schemas.microsoft.com/office/powerpoint/2010/main" val="1721120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edms.cern.ch/document/2619007/3"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edms.cern.ch/document/2619007/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edms.cern.ch/document/3067365/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edms.cern.ch/document/3067365/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hyperlink" Target="https://edms.cern.ch/document/3067378/1"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edms.cern.ch/document/3067378/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 name="Image 13"/>
          <p:cNvPicPr>
            <a:picLocks noChangeAspect="1"/>
          </p:cNvPicPr>
          <p:nvPr/>
        </p:nvPicPr>
        <p:blipFill>
          <a:blip r:embed="rId3"/>
          <a:stretch/>
        </p:blipFill>
        <p:spPr bwMode="auto">
          <a:xfrm>
            <a:off x="4478918" y="824843"/>
            <a:ext cx="5626317" cy="5144157"/>
          </a:xfrm>
          <a:prstGeom prst="rect">
            <a:avLst/>
          </a:prstGeom>
        </p:spPr>
      </p:pic>
      <p:pic>
        <p:nvPicPr>
          <p:cNvPr id="6" name="Image 5"/>
          <p:cNvPicPr>
            <a:picLocks noChangeAspect="1"/>
          </p:cNvPicPr>
          <p:nvPr/>
        </p:nvPicPr>
        <p:blipFill>
          <a:blip r:embed="rId4"/>
          <a:srcRect l="570" t="7725" r="59130" b="8988"/>
          <a:stretch/>
        </p:blipFill>
        <p:spPr bwMode="auto">
          <a:xfrm>
            <a:off x="9900478" y="0"/>
            <a:ext cx="2291522" cy="946297"/>
          </a:xfrm>
          <a:prstGeom prst="rect">
            <a:avLst/>
          </a:prstGeom>
        </p:spPr>
      </p:pic>
      <p:sp>
        <p:nvSpPr>
          <p:cNvPr id="4" name="ZoneTexte 3"/>
          <p:cNvSpPr txBox="1"/>
          <p:nvPr/>
        </p:nvSpPr>
        <p:spPr bwMode="auto">
          <a:xfrm>
            <a:off x="8012291" y="5934670"/>
            <a:ext cx="4185824" cy="923330"/>
          </a:xfrm>
          <a:prstGeom prst="rect">
            <a:avLst/>
          </a:prstGeom>
          <a:noFill/>
        </p:spPr>
        <p:txBody>
          <a:bodyPr wrap="none" rtlCol="0">
            <a:spAutoFit/>
          </a:bodyPr>
          <a:lstStyle/>
          <a:p>
            <a:pPr marL="0" marR="0" lvl="0" indent="0" algn="r" defTabSz="914400">
              <a:lnSpc>
                <a:spcPct val="100000"/>
              </a:lnSpc>
              <a:spcBef>
                <a:spcPts val="0"/>
              </a:spcBef>
              <a:spcAft>
                <a:spcPts val="0"/>
              </a:spcAft>
              <a:buClrTx/>
              <a:buSzTx/>
              <a:buFontTx/>
              <a:buNone/>
              <a:defRPr/>
            </a:pPr>
            <a:r>
              <a:rPr lang="en-US" sz="1800" b="0" i="0" u="none" strike="noStrike" cap="none" spc="0">
                <a:ln>
                  <a:noFill/>
                </a:ln>
                <a:solidFill>
                  <a:prstClr val="black"/>
                </a:solidFill>
                <a:latin typeface="Times New Roman"/>
                <a:ea typeface="Arial"/>
                <a:cs typeface="Times New Roman"/>
              </a:rPr>
              <a:t>PRR Cathode Frame and Resistive mesh</a:t>
            </a:r>
            <a:endParaRPr/>
          </a:p>
          <a:p>
            <a:pPr marL="0" marR="0" lvl="0" indent="0" algn="r" defTabSz="914400">
              <a:lnSpc>
                <a:spcPct val="100000"/>
              </a:lnSpc>
              <a:spcBef>
                <a:spcPts val="0"/>
              </a:spcBef>
              <a:spcAft>
                <a:spcPts val="0"/>
              </a:spcAft>
              <a:buClrTx/>
              <a:buSzTx/>
              <a:buFontTx/>
              <a:buNone/>
              <a:defRPr/>
            </a:pPr>
            <a:r>
              <a:rPr lang="en-US" sz="1800" b="0" i="0" u="none" strike="noStrike" cap="none" spc="0">
                <a:ln>
                  <a:noFill/>
                </a:ln>
                <a:solidFill>
                  <a:prstClr val="black"/>
                </a:solidFill>
                <a:latin typeface="Times New Roman"/>
                <a:ea typeface="Arial"/>
                <a:cs typeface="Times New Roman"/>
              </a:rPr>
              <a:t>Fabien Cavalier on behalf of IJCLab team, </a:t>
            </a:r>
            <a:endParaRPr/>
          </a:p>
          <a:p>
            <a:pPr marL="0" marR="0" lvl="0" indent="0" algn="r" defTabSz="914400">
              <a:lnSpc>
                <a:spcPct val="100000"/>
              </a:lnSpc>
              <a:spcBef>
                <a:spcPts val="0"/>
              </a:spcBef>
              <a:spcAft>
                <a:spcPts val="0"/>
              </a:spcAft>
              <a:buClrTx/>
              <a:buSzTx/>
              <a:buFontTx/>
              <a:buNone/>
              <a:defRPr/>
            </a:pPr>
            <a:r>
              <a:rPr lang="en-US" sz="1800" b="0" i="0" u="none" strike="noStrike" cap="none" spc="0">
                <a:ln>
                  <a:noFill/>
                </a:ln>
                <a:solidFill>
                  <a:prstClr val="black"/>
                </a:solidFill>
                <a:latin typeface="Times New Roman"/>
                <a:ea typeface="Arial"/>
                <a:cs typeface="Times New Roman"/>
              </a:rPr>
              <a:t>April 5</a:t>
            </a:r>
            <a:r>
              <a:rPr lang="en-US" sz="1800" b="0" i="0" u="none" strike="noStrike" cap="none" spc="0" baseline="30000">
                <a:ln>
                  <a:noFill/>
                </a:ln>
                <a:solidFill>
                  <a:prstClr val="black"/>
                </a:solidFill>
                <a:latin typeface="Times New Roman"/>
                <a:ea typeface="Arial"/>
                <a:cs typeface="Times New Roman"/>
              </a:rPr>
              <a:t>th</a:t>
            </a:r>
            <a:r>
              <a:rPr lang="en-US" sz="1800" b="0" i="0" u="none" strike="noStrike" cap="none" spc="0">
                <a:ln>
                  <a:noFill/>
                </a:ln>
                <a:solidFill>
                  <a:prstClr val="black"/>
                </a:solidFill>
                <a:latin typeface="Times New Roman"/>
                <a:ea typeface="Arial"/>
                <a:cs typeface="Times New Roman"/>
              </a:rPr>
              <a:t> 2024</a:t>
            </a:r>
          </a:p>
        </p:txBody>
      </p:sp>
      <p:pic>
        <p:nvPicPr>
          <p:cNvPr id="5" name="Image 4"/>
          <p:cNvPicPr>
            <a:picLocks noChangeAspect="1"/>
          </p:cNvPicPr>
          <p:nvPr/>
        </p:nvPicPr>
        <p:blipFill>
          <a:blip r:embed="rId5"/>
          <a:stretch/>
        </p:blipFill>
        <p:spPr bwMode="auto">
          <a:xfrm>
            <a:off x="0" y="0"/>
            <a:ext cx="1818167" cy="1370310"/>
          </a:xfrm>
          <a:prstGeom prst="rect">
            <a:avLst/>
          </a:prstGeom>
        </p:spPr>
      </p:pic>
      <p:sp>
        <p:nvSpPr>
          <p:cNvPr id="7" name="ZoneTexte 6"/>
          <p:cNvSpPr txBox="1"/>
          <p:nvPr/>
        </p:nvSpPr>
        <p:spPr bwMode="auto">
          <a:xfrm>
            <a:off x="3744129" y="186138"/>
            <a:ext cx="4330032" cy="523220"/>
          </a:xfrm>
          <a:prstGeom prst="rect">
            <a:avLst/>
          </a:prstGeom>
          <a:noFill/>
        </p:spPr>
        <p:txBody>
          <a:bodyPr wrap="none" rtlCol="0">
            <a:spAutoFit/>
          </a:bodyPr>
          <a:lstStyle/>
          <a:p>
            <a:pPr marL="0" marR="0" lvl="0" indent="0" algn="l" defTabSz="914400">
              <a:lnSpc>
                <a:spcPct val="100000"/>
              </a:lnSpc>
              <a:spcBef>
                <a:spcPts val="0"/>
              </a:spcBef>
              <a:spcAft>
                <a:spcPts val="0"/>
              </a:spcAft>
              <a:buClrTx/>
              <a:buSzTx/>
              <a:buFontTx/>
              <a:buNone/>
              <a:defRPr/>
            </a:pPr>
            <a:r>
              <a:rPr lang="en-US" sz="2800" b="1" i="0" u="sng" strike="noStrike" cap="none" spc="0">
                <a:ln>
                  <a:noFill/>
                </a:ln>
                <a:solidFill>
                  <a:srgbClr val="FF0000"/>
                </a:solidFill>
                <a:latin typeface="Times New Roman"/>
                <a:ea typeface="Arial"/>
                <a:cs typeface="Times New Roman"/>
              </a:rPr>
              <a:t>Cathode Design and Status</a:t>
            </a:r>
          </a:p>
        </p:txBody>
      </p:sp>
      <p:sp>
        <p:nvSpPr>
          <p:cNvPr id="9" name="ZoneTexte 8"/>
          <p:cNvSpPr txBox="1"/>
          <p:nvPr/>
        </p:nvSpPr>
        <p:spPr bwMode="auto">
          <a:xfrm>
            <a:off x="0" y="3164681"/>
            <a:ext cx="4963313" cy="2308324"/>
          </a:xfrm>
          <a:prstGeom prst="rect">
            <a:avLst/>
          </a:prstGeom>
          <a:noFill/>
        </p:spPr>
        <p:txBody>
          <a:bodyPr wrap="square" rtlCol="0">
            <a:spAutoFit/>
          </a:bodyPr>
          <a:lstStyle/>
          <a:p>
            <a:pPr marL="285750" marR="0" lvl="0" indent="-285750" algn="l" defTabSz="914400">
              <a:lnSpc>
                <a:spcPct val="100000"/>
              </a:lnSpc>
              <a:spcBef>
                <a:spcPts val="0"/>
              </a:spcBef>
              <a:spcAft>
                <a:spcPts val="0"/>
              </a:spcAft>
              <a:buClrTx/>
              <a:buSzTx/>
              <a:buFont typeface="Arial"/>
              <a:buChar char="•"/>
              <a:defRPr/>
            </a:pPr>
            <a:r>
              <a:rPr lang="en-US" sz="1800" b="1" i="0" u="none" strike="noStrike" cap="none" spc="0" dirty="0">
                <a:ln>
                  <a:noFill/>
                </a:ln>
                <a:solidFill>
                  <a:prstClr val="black"/>
                </a:solidFill>
                <a:latin typeface="Times New Roman"/>
                <a:ea typeface="Arial"/>
                <a:cs typeface="Times New Roman"/>
              </a:rPr>
              <a:t>Cathode overview</a:t>
            </a:r>
          </a:p>
          <a:p>
            <a:pPr marR="0" lvl="0" algn="l" defTabSz="914400">
              <a:lnSpc>
                <a:spcPct val="100000"/>
              </a:lnSpc>
              <a:spcBef>
                <a:spcPts val="0"/>
              </a:spcBef>
              <a:spcAft>
                <a:spcPts val="0"/>
              </a:spcAft>
              <a:buClrTx/>
              <a:buSzTx/>
              <a:defRPr/>
            </a:pPr>
            <a:endParaRPr lang="en-US" b="1" dirty="0">
              <a:solidFill>
                <a:prstClr val="black"/>
              </a:solidFill>
              <a:latin typeface="Times New Roman"/>
              <a:cs typeface="Times New Roman"/>
            </a:endParaRPr>
          </a:p>
          <a:p>
            <a:pPr marL="285750" indent="-285750">
              <a:buFont typeface="Arial"/>
              <a:buChar char="•"/>
              <a:defRPr/>
            </a:pPr>
            <a:r>
              <a:rPr lang="en-US" b="1" dirty="0">
                <a:solidFill>
                  <a:prstClr val="black"/>
                </a:solidFill>
                <a:latin typeface="Times New Roman"/>
                <a:cs typeface="Times New Roman"/>
              </a:rPr>
              <a:t>½ Frame Production</a:t>
            </a:r>
          </a:p>
          <a:p>
            <a:pPr marL="285750" indent="-285750">
              <a:buFont typeface="Arial"/>
              <a:buChar char="•"/>
              <a:defRPr/>
            </a:pPr>
            <a:endParaRPr lang="en-US" b="1" dirty="0" smtClean="0">
              <a:solidFill>
                <a:prstClr val="black"/>
              </a:solidFill>
              <a:latin typeface="Times New Roman"/>
              <a:cs typeface="Times New Roman"/>
            </a:endParaRPr>
          </a:p>
          <a:p>
            <a:pPr marL="285750" indent="-285750">
              <a:buFont typeface="Arial"/>
              <a:buChar char="•"/>
              <a:defRPr/>
            </a:pPr>
            <a:r>
              <a:rPr lang="en-US" b="1" dirty="0" smtClean="0">
                <a:solidFill>
                  <a:prstClr val="black"/>
                </a:solidFill>
                <a:latin typeface="Times New Roman"/>
                <a:cs typeface="Times New Roman"/>
              </a:rPr>
              <a:t>Resistive </a:t>
            </a:r>
            <a:r>
              <a:rPr lang="en-US" b="1" dirty="0">
                <a:solidFill>
                  <a:prstClr val="black"/>
                </a:solidFill>
                <a:latin typeface="Times New Roman"/>
                <a:cs typeface="Times New Roman"/>
              </a:rPr>
              <a:t>Mesh Production</a:t>
            </a:r>
          </a:p>
          <a:p>
            <a:pPr marL="285750" marR="0" lvl="0" indent="-285750" algn="l" defTabSz="914400">
              <a:lnSpc>
                <a:spcPct val="100000"/>
              </a:lnSpc>
              <a:spcBef>
                <a:spcPts val="0"/>
              </a:spcBef>
              <a:spcAft>
                <a:spcPts val="0"/>
              </a:spcAft>
              <a:buClrTx/>
              <a:buSzTx/>
              <a:buFont typeface="Arial"/>
              <a:buChar char="•"/>
              <a:defRPr/>
            </a:pPr>
            <a:endParaRPr lang="en-US" sz="1800" b="1" i="0" u="none" strike="noStrike" cap="none" spc="0" dirty="0" smtClean="0">
              <a:ln>
                <a:noFill/>
              </a:ln>
              <a:solidFill>
                <a:prstClr val="black"/>
              </a:solidFill>
              <a:latin typeface="Times New Roman"/>
              <a:ea typeface="Arial"/>
              <a:cs typeface="Times New Roman"/>
            </a:endParaRPr>
          </a:p>
          <a:p>
            <a:pPr marL="285750" marR="0" lvl="0" indent="-285750" algn="l" defTabSz="914400">
              <a:lnSpc>
                <a:spcPct val="100000"/>
              </a:lnSpc>
              <a:spcBef>
                <a:spcPts val="0"/>
              </a:spcBef>
              <a:spcAft>
                <a:spcPts val="0"/>
              </a:spcAft>
              <a:buClrTx/>
              <a:buSzTx/>
              <a:buFont typeface="Arial"/>
              <a:buChar char="•"/>
              <a:defRPr/>
            </a:pPr>
            <a:r>
              <a:rPr lang="en-US" b="1" dirty="0" smtClean="0">
                <a:solidFill>
                  <a:prstClr val="black"/>
                </a:solidFill>
                <a:latin typeface="Times New Roman"/>
                <a:ea typeface="Arial"/>
                <a:cs typeface="Times New Roman"/>
              </a:rPr>
              <a:t>Conclusion</a:t>
            </a:r>
            <a:endParaRPr lang="en-US" sz="1800" b="1" i="0" u="none" strike="noStrike" cap="none" spc="0" dirty="0">
              <a:ln>
                <a:noFill/>
              </a:ln>
              <a:solidFill>
                <a:prstClr val="black"/>
              </a:solidFill>
              <a:latin typeface="Times New Roman"/>
              <a:ea typeface="Arial"/>
              <a:cs typeface="Times New Roman"/>
            </a:endParaRPr>
          </a:p>
          <a:p>
            <a:pPr marL="285750" marR="0" lvl="0" indent="-285750" algn="l" defTabSz="914400">
              <a:lnSpc>
                <a:spcPct val="100000"/>
              </a:lnSpc>
              <a:spcBef>
                <a:spcPts val="0"/>
              </a:spcBef>
              <a:spcAft>
                <a:spcPts val="0"/>
              </a:spcAft>
              <a:buClrTx/>
              <a:buSzTx/>
              <a:buFont typeface="Arial"/>
              <a:buChar char="•"/>
              <a:defRPr/>
            </a:pPr>
            <a:endParaRPr lang="en-US" sz="1800" b="1" i="0" u="none" strike="noStrike" cap="none" spc="0" dirty="0">
              <a:ln>
                <a:noFill/>
              </a:ln>
              <a:solidFill>
                <a:prstClr val="black"/>
              </a:solidFill>
              <a:latin typeface="Times New Roman"/>
              <a:ea typeface="Arial"/>
              <a:cs typeface="Times New Roman"/>
            </a:endParaRPr>
          </a:p>
        </p:txBody>
      </p:sp>
      <p:sp>
        <p:nvSpPr>
          <p:cNvPr id="2" name="Espace réservé du numéro de diapositive 1"/>
          <p:cNvSpPr>
            <a:spLocks noGrp="1"/>
          </p:cNvSpPr>
          <p:nvPr>
            <p:ph type="sldNum" sz="quarter" idx="12"/>
          </p:nvPr>
        </p:nvSpPr>
        <p:spPr bwMode="auto"/>
        <p:txBody>
          <a:bodyPr/>
          <a:lstStyle/>
          <a:p>
            <a:pPr>
              <a:defRPr/>
            </a:pPr>
            <a:fld id="{BAE15184-A527-4CAD-ABF8-3CA0BF00B7DB}" type="slidenum">
              <a:rPr lang="en-US"/>
              <a:t>1</a:t>
            </a:fld>
            <a:endParaRPr lang="en-US"/>
          </a:p>
        </p:txBody>
      </p:sp>
    </p:spTree>
    <p:extLst>
      <p:ext uri="{BB962C8B-B14F-4D97-AF65-F5344CB8AC3E}">
        <p14:creationId xmlns:p14="http://schemas.microsoft.com/office/powerpoint/2010/main" val="2160192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72737" y="93518"/>
            <a:ext cx="281840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Interfaces with </a:t>
            </a:r>
            <a:r>
              <a:rPr lang="en-US" sz="2400" b="1" dirty="0" smtClean="0">
                <a:solidFill>
                  <a:srgbClr val="FF0000"/>
                </a:solidFill>
                <a:latin typeface="Times New Roman"/>
                <a:cs typeface="Times New Roman"/>
              </a:rPr>
              <a:t>PDS</a:t>
            </a:r>
            <a:endParaRPr dirty="0"/>
          </a:p>
        </p:txBody>
      </p:sp>
      <p:sp>
        <p:nvSpPr>
          <p:cNvPr id="3" name="ZoneTexte 2"/>
          <p:cNvSpPr txBox="1"/>
          <p:nvPr/>
        </p:nvSpPr>
        <p:spPr bwMode="auto">
          <a:xfrm>
            <a:off x="0" y="663864"/>
            <a:ext cx="6612708" cy="1754326"/>
          </a:xfrm>
          <a:prstGeom prst="rect">
            <a:avLst/>
          </a:prstGeom>
          <a:noFill/>
        </p:spPr>
        <p:txBody>
          <a:bodyPr wrap="none" rtlCol="0">
            <a:spAutoFit/>
          </a:bodyPr>
          <a:lstStyle/>
          <a:p>
            <a:pPr marL="285750" indent="-285750">
              <a:buFont typeface="Arial"/>
              <a:buChar char="•"/>
              <a:defRPr/>
            </a:pPr>
            <a:r>
              <a:rPr lang="en-US" b="1" dirty="0">
                <a:solidFill>
                  <a:srgbClr val="0070C0"/>
                </a:solidFill>
                <a:latin typeface="Times New Roman"/>
                <a:cs typeface="Times New Roman"/>
              </a:rPr>
              <a:t>New design</a:t>
            </a:r>
            <a:r>
              <a:rPr lang="en-US" dirty="0">
                <a:latin typeface="Times New Roman"/>
                <a:cs typeface="Times New Roman"/>
              </a:rPr>
              <a:t> by PDS team of X-</a:t>
            </a:r>
            <a:r>
              <a:rPr lang="en-US" dirty="0" err="1">
                <a:latin typeface="Times New Roman"/>
                <a:cs typeface="Times New Roman"/>
              </a:rPr>
              <a:t>Arapuca</a:t>
            </a:r>
            <a:r>
              <a:rPr lang="en-US" dirty="0">
                <a:latin typeface="Times New Roman"/>
                <a:cs typeface="Times New Roman"/>
              </a:rPr>
              <a:t> support </a:t>
            </a:r>
            <a:endParaRPr dirty="0"/>
          </a:p>
          <a:p>
            <a:pPr marL="285750" indent="-285750">
              <a:buFont typeface="Arial"/>
              <a:buChar char="•"/>
              <a:defRPr/>
            </a:pPr>
            <a:endParaRPr lang="en-US" dirty="0">
              <a:latin typeface="Times New Roman"/>
              <a:cs typeface="Times New Roman"/>
            </a:endParaRPr>
          </a:p>
          <a:p>
            <a:pPr marL="285750" indent="-285750">
              <a:buFont typeface="Symbol" panose="05050102010706020507" pitchFamily="18" charset="2"/>
              <a:buChar char="Þ"/>
              <a:defRPr/>
            </a:pPr>
            <a:r>
              <a:rPr lang="en-US" dirty="0" smtClean="0">
                <a:latin typeface="Times New Roman"/>
                <a:cs typeface="Times New Roman"/>
              </a:rPr>
              <a:t>Allows </a:t>
            </a:r>
            <a:r>
              <a:rPr lang="en-US" dirty="0">
                <a:latin typeface="Times New Roman"/>
                <a:cs typeface="Times New Roman"/>
              </a:rPr>
              <a:t>a </a:t>
            </a:r>
            <a:r>
              <a:rPr lang="en-US" b="1" dirty="0">
                <a:solidFill>
                  <a:srgbClr val="0070C0"/>
                </a:solidFill>
                <a:latin typeface="Times New Roman"/>
                <a:cs typeface="Times New Roman"/>
              </a:rPr>
              <a:t>simpler installation with less stringent </a:t>
            </a:r>
            <a:r>
              <a:rPr lang="en-US" b="1" dirty="0" smtClean="0">
                <a:solidFill>
                  <a:srgbClr val="0070C0"/>
                </a:solidFill>
                <a:latin typeface="Times New Roman"/>
                <a:cs typeface="Times New Roman"/>
              </a:rPr>
              <a:t>tolerances</a:t>
            </a:r>
          </a:p>
          <a:p>
            <a:pPr marL="285750" indent="-285750">
              <a:buFont typeface="Symbol" panose="05050102010706020507" pitchFamily="18" charset="2"/>
              <a:buChar char="Þ"/>
              <a:defRPr/>
            </a:pPr>
            <a:endParaRPr b="1" dirty="0">
              <a:solidFill>
                <a:srgbClr val="0070C0"/>
              </a:solidFill>
            </a:endParaRPr>
          </a:p>
          <a:p>
            <a:pPr>
              <a:defRPr/>
            </a:pPr>
            <a:r>
              <a:rPr lang="en-US" dirty="0">
                <a:latin typeface="Times New Roman"/>
                <a:cs typeface="Times New Roman"/>
              </a:rPr>
              <a:t>=&gt; Just a </a:t>
            </a:r>
            <a:r>
              <a:rPr lang="en-US" b="1" dirty="0">
                <a:solidFill>
                  <a:srgbClr val="00B050"/>
                </a:solidFill>
                <a:latin typeface="Times New Roman"/>
                <a:cs typeface="Times New Roman"/>
              </a:rPr>
              <a:t>change of hole size </a:t>
            </a:r>
            <a:r>
              <a:rPr lang="en-US" dirty="0">
                <a:latin typeface="Times New Roman"/>
                <a:cs typeface="Times New Roman"/>
              </a:rPr>
              <a:t>with respect to previous </a:t>
            </a:r>
            <a:r>
              <a:rPr lang="en-US" dirty="0" smtClean="0">
                <a:latin typeface="Times New Roman"/>
                <a:cs typeface="Times New Roman"/>
              </a:rPr>
              <a:t>cathode design</a:t>
            </a:r>
            <a:endParaRPr lang="en-US" dirty="0">
              <a:latin typeface="Times New Roman"/>
              <a:cs typeface="Times New Roman"/>
            </a:endParaRPr>
          </a:p>
          <a:p>
            <a:pPr>
              <a:defRPr/>
            </a:pPr>
            <a:endParaRPr lang="en-US" dirty="0">
              <a:latin typeface="Times New Roman"/>
              <a:cs typeface="Times New Roman"/>
            </a:endParaRPr>
          </a:p>
        </p:txBody>
      </p:sp>
      <p:pic>
        <p:nvPicPr>
          <p:cNvPr id="7" name="Image 6"/>
          <p:cNvPicPr>
            <a:picLocks noChangeAspect="1"/>
          </p:cNvPicPr>
          <p:nvPr/>
        </p:nvPicPr>
        <p:blipFill>
          <a:blip r:embed="rId3"/>
          <a:stretch/>
        </p:blipFill>
        <p:spPr bwMode="auto">
          <a:xfrm>
            <a:off x="6794584" y="2332416"/>
            <a:ext cx="4796279" cy="3419850"/>
          </a:xfrm>
          <a:prstGeom prst="rect">
            <a:avLst/>
          </a:prstGeom>
        </p:spPr>
      </p:pic>
      <p:sp>
        <p:nvSpPr>
          <p:cNvPr id="8" name="ZoneTexte 7"/>
          <p:cNvSpPr txBox="1"/>
          <p:nvPr/>
        </p:nvSpPr>
        <p:spPr bwMode="auto">
          <a:xfrm>
            <a:off x="7334250" y="5841166"/>
            <a:ext cx="3884397" cy="369332"/>
          </a:xfrm>
          <a:prstGeom prst="rect">
            <a:avLst/>
          </a:prstGeom>
          <a:noFill/>
        </p:spPr>
        <p:txBody>
          <a:bodyPr wrap="none" rtlCol="0">
            <a:spAutoFit/>
          </a:bodyPr>
          <a:lstStyle/>
          <a:p>
            <a:pPr>
              <a:defRPr/>
            </a:pPr>
            <a:r>
              <a:rPr lang="en-US">
                <a:latin typeface="Times New Roman"/>
                <a:cs typeface="Times New Roman"/>
              </a:rPr>
              <a:t>Access from side for perimeter modules</a:t>
            </a:r>
            <a:endParaRPr/>
          </a:p>
        </p:txBody>
      </p:sp>
      <p:pic>
        <p:nvPicPr>
          <p:cNvPr id="9" name="Image 8"/>
          <p:cNvPicPr>
            <a:picLocks noChangeAspect="1"/>
          </p:cNvPicPr>
          <p:nvPr/>
        </p:nvPicPr>
        <p:blipFill>
          <a:blip r:embed="rId4"/>
          <a:stretch/>
        </p:blipFill>
        <p:spPr bwMode="auto">
          <a:xfrm>
            <a:off x="563037" y="2315807"/>
            <a:ext cx="5858496" cy="3654801"/>
          </a:xfrm>
          <a:prstGeom prst="rect">
            <a:avLst/>
          </a:prstGeom>
        </p:spPr>
      </p:pic>
      <p:sp>
        <p:nvSpPr>
          <p:cNvPr id="10" name="ZoneTexte 9"/>
          <p:cNvSpPr txBox="1"/>
          <p:nvPr/>
        </p:nvSpPr>
        <p:spPr bwMode="auto">
          <a:xfrm>
            <a:off x="1024177" y="6021408"/>
            <a:ext cx="5025735" cy="369332"/>
          </a:xfrm>
          <a:prstGeom prst="rect">
            <a:avLst/>
          </a:prstGeom>
          <a:noFill/>
        </p:spPr>
        <p:txBody>
          <a:bodyPr wrap="none" rtlCol="0">
            <a:spAutoFit/>
          </a:bodyPr>
          <a:lstStyle/>
          <a:p>
            <a:pPr>
              <a:defRPr/>
            </a:pPr>
            <a:r>
              <a:rPr lang="en-US" dirty="0">
                <a:latin typeface="Times New Roman"/>
                <a:cs typeface="Times New Roman"/>
              </a:rPr>
              <a:t>A</a:t>
            </a:r>
            <a:r>
              <a:rPr lang="en-US" dirty="0" smtClean="0">
                <a:latin typeface="Times New Roman"/>
                <a:cs typeface="Times New Roman"/>
              </a:rPr>
              <a:t>djustment </a:t>
            </a:r>
            <a:r>
              <a:rPr lang="en-US" dirty="0">
                <a:latin typeface="Times New Roman"/>
                <a:cs typeface="Times New Roman"/>
              </a:rPr>
              <a:t>access from below for internal modules </a:t>
            </a:r>
            <a:endParaRPr dirty="0"/>
          </a:p>
        </p:txBody>
      </p:sp>
      <p:sp>
        <p:nvSpPr>
          <p:cNvPr id="4" name="Espace réservé du numéro de diapositive 3">
            <a:extLst>
              <a:ext uri="{FF2B5EF4-FFF2-40B4-BE49-F238E27FC236}">
                <a16:creationId xmlns:a16="http://schemas.microsoft.com/office/drawing/2014/main" id="{A995754A-35C0-4F5D-B0AF-8DCC452EF2FB}"/>
              </a:ext>
            </a:extLst>
          </p:cNvPr>
          <p:cNvSpPr>
            <a:spLocks noGrp="1"/>
          </p:cNvSpPr>
          <p:nvPr>
            <p:ph type="sldNum" sz="quarter" idx="12"/>
          </p:nvPr>
        </p:nvSpPr>
        <p:spPr/>
        <p:txBody>
          <a:bodyPr/>
          <a:lstStyle/>
          <a:p>
            <a:pPr>
              <a:defRPr/>
            </a:pPr>
            <a:fld id="{96FC859B-BE47-4ED9-A753-DAB90E930B47}" type="slidenum">
              <a:rPr lang="en-US" smtClean="0"/>
              <a:t>10</a:t>
            </a:fld>
            <a:endParaRPr lang="en-US"/>
          </a:p>
        </p:txBody>
      </p:sp>
      <p:sp>
        <p:nvSpPr>
          <p:cNvPr id="11" name="ZoneTexte 10"/>
          <p:cNvSpPr txBox="1"/>
          <p:nvPr/>
        </p:nvSpPr>
        <p:spPr>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#1</a:t>
            </a:r>
          </a:p>
        </p:txBody>
      </p:sp>
      <p:cxnSp>
        <p:nvCxnSpPr>
          <p:cNvPr id="6" name="Connecteur droit avec flèche 5"/>
          <p:cNvCxnSpPr/>
          <p:nvPr/>
        </p:nvCxnSpPr>
        <p:spPr>
          <a:xfrm flipH="1">
            <a:off x="3433666" y="998376"/>
            <a:ext cx="755779" cy="1716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bwMode="auto">
          <a:xfrm>
            <a:off x="4842588" y="998376"/>
            <a:ext cx="4276012" cy="3510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0" y="6488668"/>
            <a:ext cx="60580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Interface </a:t>
            </a:r>
            <a:r>
              <a:rPr lang="en-US" dirty="0" smtClean="0">
                <a:latin typeface="Times New Roman" panose="02020603050405020304" pitchFamily="18" charset="0"/>
                <a:cs typeface="Times New Roman" panose="02020603050405020304" pitchFamily="18" charset="0"/>
              </a:rPr>
              <a:t>drawing: </a:t>
            </a:r>
            <a:r>
              <a:rPr lang="en-US" dirty="0">
                <a:latin typeface="Times New Roman" panose="02020603050405020304" pitchFamily="18" charset="0"/>
                <a:cs typeface="Times New Roman" panose="02020603050405020304" pitchFamily="18" charset="0"/>
                <a:hlinkClick r:id="rId5"/>
              </a:rPr>
              <a:t>https://</a:t>
            </a:r>
            <a:r>
              <a:rPr lang="en-US" dirty="0" smtClean="0">
                <a:latin typeface="Times New Roman" panose="02020603050405020304" pitchFamily="18" charset="0"/>
                <a:cs typeface="Times New Roman" panose="02020603050405020304" pitchFamily="18" charset="0"/>
                <a:hlinkClick r:id="rId5"/>
              </a:rPr>
              <a:t>edms.cern.ch/document/2619007/3</a:t>
            </a:r>
            <a:r>
              <a:rPr lang="en-US"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3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72737" y="93518"/>
            <a:ext cx="281840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Interfaces with PDS</a:t>
            </a:r>
            <a:endParaRPr dirty="0"/>
          </a:p>
        </p:txBody>
      </p:sp>
      <p:sp>
        <p:nvSpPr>
          <p:cNvPr id="3" name="ZoneTexte 2"/>
          <p:cNvSpPr txBox="1"/>
          <p:nvPr/>
        </p:nvSpPr>
        <p:spPr bwMode="auto">
          <a:xfrm>
            <a:off x="0" y="1943100"/>
            <a:ext cx="4324350" cy="1754326"/>
          </a:xfrm>
          <a:prstGeom prst="rect">
            <a:avLst/>
          </a:prstGeom>
          <a:noFill/>
        </p:spPr>
        <p:txBody>
          <a:bodyPr wrap="square" rtlCol="0">
            <a:spAutoFit/>
          </a:bodyPr>
          <a:lstStyle/>
          <a:p>
            <a:pPr marL="285750" indent="-285750">
              <a:buFont typeface="Arial"/>
              <a:buChar char="•"/>
              <a:defRPr/>
            </a:pPr>
            <a:r>
              <a:rPr lang="en-US" b="1" dirty="0">
                <a:solidFill>
                  <a:srgbClr val="0070C0"/>
                </a:solidFill>
                <a:latin typeface="Times New Roman"/>
                <a:cs typeface="Times New Roman"/>
              </a:rPr>
              <a:t>Fiber routing similar </a:t>
            </a:r>
            <a:r>
              <a:rPr lang="en-US" dirty="0">
                <a:latin typeface="Times New Roman"/>
                <a:cs typeface="Times New Roman"/>
              </a:rPr>
              <a:t>to Module-0 one</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Fixation holes added </a:t>
            </a:r>
            <a:r>
              <a:rPr lang="en-US" dirty="0">
                <a:latin typeface="Times New Roman"/>
                <a:cs typeface="Times New Roman"/>
              </a:rPr>
              <a:t>on the perimeter</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Several possible positions </a:t>
            </a:r>
            <a:r>
              <a:rPr lang="en-US" dirty="0">
                <a:latin typeface="Times New Roman"/>
                <a:cs typeface="Times New Roman"/>
              </a:rPr>
              <a:t>for the support bracket and </a:t>
            </a:r>
            <a:r>
              <a:rPr lang="en-US" b="1" dirty="0">
                <a:solidFill>
                  <a:srgbClr val="0070C0"/>
                </a:solidFill>
                <a:latin typeface="Times New Roman"/>
                <a:cs typeface="Times New Roman"/>
              </a:rPr>
              <a:t>possibility to flip it </a:t>
            </a:r>
            <a:endParaRPr b="1" dirty="0">
              <a:solidFill>
                <a:srgbClr val="0070C0"/>
              </a:solidFill>
            </a:endParaRPr>
          </a:p>
        </p:txBody>
      </p:sp>
      <p:pic>
        <p:nvPicPr>
          <p:cNvPr id="4" name="Image 3"/>
          <p:cNvPicPr>
            <a:picLocks noChangeAspect="1"/>
          </p:cNvPicPr>
          <p:nvPr/>
        </p:nvPicPr>
        <p:blipFill>
          <a:blip r:embed="rId3"/>
          <a:stretch/>
        </p:blipFill>
        <p:spPr bwMode="auto">
          <a:xfrm>
            <a:off x="4222173" y="475354"/>
            <a:ext cx="7969827" cy="5686971"/>
          </a:xfrm>
          <a:prstGeom prst="rect">
            <a:avLst/>
          </a:prstGeom>
        </p:spPr>
      </p:pic>
      <p:sp>
        <p:nvSpPr>
          <p:cNvPr id="5" name="ZoneTexte 4"/>
          <p:cNvSpPr txBox="1"/>
          <p:nvPr/>
        </p:nvSpPr>
        <p:spPr bwMode="auto">
          <a:xfrm>
            <a:off x="9393381" y="6488668"/>
            <a:ext cx="1778051" cy="369332"/>
          </a:xfrm>
          <a:prstGeom prst="rect">
            <a:avLst/>
          </a:prstGeom>
          <a:noFill/>
        </p:spPr>
        <p:txBody>
          <a:bodyPr wrap="none" rtlCol="0">
            <a:spAutoFit/>
          </a:bodyPr>
          <a:lstStyle/>
          <a:p>
            <a:pPr>
              <a:defRPr/>
            </a:pPr>
            <a:r>
              <a:rPr lang="en-US">
                <a:latin typeface="Times New Roman"/>
                <a:cs typeface="Times New Roman"/>
              </a:rPr>
              <a:t>©</a:t>
            </a:r>
            <a:r>
              <a:rPr lang="fr-FR"/>
              <a:t>Manhong Zhao</a:t>
            </a:r>
            <a:endParaRPr lang="en-US">
              <a:latin typeface="Times New Roman"/>
              <a:cs typeface="Times New Roman"/>
            </a:endParaRPr>
          </a:p>
        </p:txBody>
      </p:sp>
      <p:cxnSp>
        <p:nvCxnSpPr>
          <p:cNvPr id="7" name="Connecteur droit avec flèche 6"/>
          <p:cNvCxnSpPr>
            <a:cxnSpLocks/>
          </p:cNvCxnSpPr>
          <p:nvPr/>
        </p:nvCxnSpPr>
        <p:spPr bwMode="auto">
          <a:xfrm>
            <a:off x="3740727" y="3730336"/>
            <a:ext cx="1984664" cy="1787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6A45C1ED-BF12-4783-AF1E-D4582B70DD8F}"/>
              </a:ext>
            </a:extLst>
          </p:cNvPr>
          <p:cNvSpPr>
            <a:spLocks noGrp="1"/>
          </p:cNvSpPr>
          <p:nvPr>
            <p:ph type="sldNum" sz="quarter" idx="12"/>
          </p:nvPr>
        </p:nvSpPr>
        <p:spPr/>
        <p:txBody>
          <a:bodyPr/>
          <a:lstStyle/>
          <a:p>
            <a:pPr>
              <a:defRPr/>
            </a:pPr>
            <a:fld id="{96FC859B-BE47-4ED9-A753-DAB90E930B47}" type="slidenum">
              <a:rPr lang="en-US" smtClean="0"/>
              <a:t>11</a:t>
            </a:fld>
            <a:endParaRPr lang="en-US"/>
          </a:p>
        </p:txBody>
      </p:sp>
      <p:sp>
        <p:nvSpPr>
          <p:cNvPr id="8" name="ZoneTexte 7"/>
          <p:cNvSpPr txBox="1"/>
          <p:nvPr/>
        </p:nvSpPr>
        <p:spPr>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#1</a:t>
            </a:r>
          </a:p>
        </p:txBody>
      </p:sp>
      <p:sp>
        <p:nvSpPr>
          <p:cNvPr id="9" name="ZoneTexte 8"/>
          <p:cNvSpPr txBox="1"/>
          <p:nvPr/>
        </p:nvSpPr>
        <p:spPr bwMode="auto">
          <a:xfrm>
            <a:off x="0" y="6488668"/>
            <a:ext cx="60580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Interface </a:t>
            </a:r>
            <a:r>
              <a:rPr lang="en-US" dirty="0" smtClean="0">
                <a:latin typeface="Times New Roman" panose="02020603050405020304" pitchFamily="18" charset="0"/>
                <a:cs typeface="Times New Roman" panose="02020603050405020304" pitchFamily="18" charset="0"/>
              </a:rPr>
              <a:t>drawing: </a:t>
            </a:r>
            <a:r>
              <a:rPr lang="en-US" dirty="0">
                <a:latin typeface="Times New Roman" panose="02020603050405020304" pitchFamily="18" charset="0"/>
                <a:cs typeface="Times New Roman" panose="02020603050405020304" pitchFamily="18" charset="0"/>
                <a:hlinkClick r:id="rId4"/>
              </a:rPr>
              <a:t>https://</a:t>
            </a:r>
            <a:r>
              <a:rPr lang="en-US" dirty="0" smtClean="0">
                <a:latin typeface="Times New Roman" panose="02020603050405020304" pitchFamily="18" charset="0"/>
                <a:cs typeface="Times New Roman" panose="02020603050405020304" pitchFamily="18" charset="0"/>
                <a:hlinkClick r:id="rId4"/>
              </a:rPr>
              <a:t>edms.cern.ch/document/2619007/3</a:t>
            </a:r>
            <a:r>
              <a:rPr lang="en-US"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641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252909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Produced Objects</a:t>
            </a:r>
            <a:endParaRPr dirty="0"/>
          </a:p>
        </p:txBody>
      </p:sp>
      <p:pic>
        <p:nvPicPr>
          <p:cNvPr id="4" name="Image 3"/>
          <p:cNvPicPr/>
          <p:nvPr/>
        </p:nvPicPr>
        <p:blipFill>
          <a:blip r:embed="rId3"/>
          <a:srcRect b="2799"/>
          <a:stretch/>
        </p:blipFill>
        <p:spPr bwMode="auto">
          <a:xfrm>
            <a:off x="3425248" y="1432445"/>
            <a:ext cx="8766752" cy="4604674"/>
          </a:xfrm>
          <a:prstGeom prst="rect">
            <a:avLst/>
          </a:prstGeom>
          <a:ln>
            <a:noFill/>
          </a:ln>
        </p:spPr>
      </p:pic>
      <p:sp>
        <p:nvSpPr>
          <p:cNvPr id="3" name="ZoneTexte 2"/>
          <p:cNvSpPr txBox="1"/>
          <p:nvPr/>
        </p:nvSpPr>
        <p:spPr bwMode="auto">
          <a:xfrm>
            <a:off x="0" y="1022350"/>
            <a:ext cx="5448300" cy="4247317"/>
          </a:xfrm>
          <a:prstGeom prst="rect">
            <a:avLst/>
          </a:prstGeom>
          <a:noFill/>
        </p:spPr>
        <p:txBody>
          <a:bodyPr wrap="square" rtlCol="0">
            <a:spAutoFit/>
          </a:bodyPr>
          <a:lstStyle/>
          <a:p>
            <a:pPr marL="285750" indent="-285750">
              <a:buFont typeface="Arial"/>
              <a:buChar char="•"/>
              <a:defRPr/>
            </a:pPr>
            <a:r>
              <a:rPr lang="en-US" b="1" dirty="0">
                <a:solidFill>
                  <a:srgbClr val="0070C0"/>
                </a:solidFill>
                <a:latin typeface="Times New Roman"/>
                <a:cs typeface="Times New Roman"/>
              </a:rPr>
              <a:t>172 ½ identical frames </a:t>
            </a:r>
            <a:r>
              <a:rPr lang="en-US" dirty="0">
                <a:latin typeface="Times New Roman"/>
                <a:cs typeface="Times New Roman"/>
              </a:rPr>
              <a:t>will be ordered (</a:t>
            </a:r>
            <a:r>
              <a:rPr lang="en-US" b="1" dirty="0">
                <a:solidFill>
                  <a:srgbClr val="0070C0"/>
                </a:solidFill>
                <a:latin typeface="Times New Roman"/>
                <a:cs typeface="Times New Roman"/>
              </a:rPr>
              <a:t>12 spares</a:t>
            </a:r>
            <a:r>
              <a:rPr lang="en-US" dirty="0">
                <a:latin typeface="Times New Roman"/>
                <a:cs typeface="Times New Roman"/>
              </a:rPr>
              <a:t>)</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516 cross ribs H1-H3</a:t>
            </a:r>
            <a:endParaRPr b="1" dirty="0">
              <a:solidFill>
                <a:srgbClr val="0070C0"/>
              </a:solidFill>
            </a:endParaRP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516 cross ribs H2-H4</a:t>
            </a:r>
            <a:endParaRPr b="1" dirty="0">
              <a:solidFill>
                <a:srgbClr val="0070C0"/>
              </a:solidFill>
            </a:endParaRPr>
          </a:p>
          <a:p>
            <a:pPr marL="285750" indent="-285750">
              <a:buFont typeface="Arial"/>
              <a:buChar char="•"/>
              <a:defRPr/>
            </a:pPr>
            <a:endParaRPr lang="en-US" dirty="0">
              <a:latin typeface="Times New Roman"/>
              <a:cs typeface="Times New Roman"/>
            </a:endParaRPr>
          </a:p>
          <a:p>
            <a:pPr>
              <a:defRPr/>
            </a:pPr>
            <a:endParaRPr lang="en-US" dirty="0">
              <a:latin typeface="Times New Roman"/>
              <a:cs typeface="Times New Roman"/>
            </a:endParaRPr>
          </a:p>
          <a:p>
            <a:pPr>
              <a:defRPr/>
            </a:pPr>
            <a:endParaRPr lang="en-US" dirty="0">
              <a:latin typeface="Times New Roman"/>
              <a:cs typeface="Times New Roman"/>
            </a:endParaRPr>
          </a:p>
          <a:p>
            <a:pPr>
              <a:defRPr/>
            </a:pPr>
            <a:endParaRPr lang="en-US" dirty="0" smtClean="0">
              <a:latin typeface="Times New Roman"/>
              <a:cs typeface="Times New Roman"/>
            </a:endParaRPr>
          </a:p>
          <a:p>
            <a:pPr>
              <a:defRPr/>
            </a:pPr>
            <a:r>
              <a:rPr lang="en-US" dirty="0" smtClean="0">
                <a:latin typeface="Times New Roman"/>
                <a:cs typeface="Times New Roman"/>
              </a:rPr>
              <a:t>Remark:</a:t>
            </a:r>
            <a:endParaRPr lang="en-US" dirty="0">
              <a:latin typeface="Times New Roman"/>
              <a:cs typeface="Times New Roman"/>
            </a:endParaRPr>
          </a:p>
          <a:p>
            <a:pPr marL="285750" indent="-285750">
              <a:buFont typeface="Arial"/>
              <a:buChar char="•"/>
              <a:defRPr/>
            </a:pPr>
            <a:r>
              <a:rPr lang="en-US" dirty="0" smtClean="0">
                <a:latin typeface="Times New Roman"/>
                <a:cs typeface="Times New Roman"/>
              </a:rPr>
              <a:t>Support plates for handling </a:t>
            </a:r>
            <a:r>
              <a:rPr lang="en-US" dirty="0">
                <a:latin typeface="Times New Roman"/>
                <a:cs typeface="Times New Roman"/>
              </a:rPr>
              <a:t>provided by IJCLab</a:t>
            </a:r>
            <a:endParaRPr dirty="0"/>
          </a:p>
          <a:p>
            <a:pPr marL="285750" indent="-285750">
              <a:buFont typeface="Arial"/>
              <a:buChar char="•"/>
              <a:defRPr/>
            </a:pPr>
            <a:r>
              <a:rPr lang="en-US" dirty="0">
                <a:latin typeface="Times New Roman"/>
                <a:cs typeface="Times New Roman"/>
              </a:rPr>
              <a:t>Transport boxes provided by </a:t>
            </a:r>
            <a:r>
              <a:rPr lang="en-US" dirty="0" err="1">
                <a:latin typeface="Times New Roman"/>
                <a:cs typeface="Times New Roman"/>
              </a:rPr>
              <a:t>IJCLab</a:t>
            </a:r>
            <a:endParaRPr dirty="0"/>
          </a:p>
          <a:p>
            <a:pPr marL="285750" indent="-285750">
              <a:buFont typeface="Arial"/>
              <a:buChar char="•"/>
              <a:defRPr/>
            </a:pPr>
            <a:endParaRPr lang="en-US" dirty="0">
              <a:latin typeface="Times New Roman"/>
              <a:cs typeface="Times New Roman"/>
            </a:endParaRPr>
          </a:p>
          <a:p>
            <a:pPr>
              <a:defRPr/>
            </a:pPr>
            <a:r>
              <a:rPr lang="en-US" dirty="0">
                <a:latin typeface="Times New Roman"/>
                <a:cs typeface="Times New Roman"/>
              </a:rPr>
              <a:t>=&gt; To be validated at the final Cathode PRR after Bat 185 tests@ CERN</a:t>
            </a:r>
            <a:endParaRPr dirty="0"/>
          </a:p>
        </p:txBody>
      </p:sp>
      <p:sp>
        <p:nvSpPr>
          <p:cNvPr id="5" name="Espace réservé du numéro de diapositive 4">
            <a:extLst>
              <a:ext uri="{FF2B5EF4-FFF2-40B4-BE49-F238E27FC236}">
                <a16:creationId xmlns:a16="http://schemas.microsoft.com/office/drawing/2014/main" id="{CADDDFEB-F35F-485F-BB50-D9F6678DBF7F}"/>
              </a:ext>
            </a:extLst>
          </p:cNvPr>
          <p:cNvSpPr>
            <a:spLocks noGrp="1"/>
          </p:cNvSpPr>
          <p:nvPr>
            <p:ph type="sldNum" sz="quarter" idx="12"/>
          </p:nvPr>
        </p:nvSpPr>
        <p:spPr/>
        <p:txBody>
          <a:bodyPr/>
          <a:lstStyle/>
          <a:p>
            <a:pPr>
              <a:defRPr/>
            </a:pPr>
            <a:fld id="{96FC859B-BE47-4ED9-A753-DAB90E930B47}" type="slidenum">
              <a:rPr lang="en-US" smtClean="0"/>
              <a:t>12</a:t>
            </a:fld>
            <a:endParaRPr lang="en-US"/>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#4</a:t>
            </a:r>
          </a:p>
        </p:txBody>
      </p:sp>
    </p:spTree>
    <p:extLst>
      <p:ext uri="{BB962C8B-B14F-4D97-AF65-F5344CB8AC3E}">
        <p14:creationId xmlns:p14="http://schemas.microsoft.com/office/powerpoint/2010/main" val="381060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4059958"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QA/QC at the production site</a:t>
            </a:r>
            <a:endParaRPr dirty="0"/>
          </a:p>
        </p:txBody>
      </p:sp>
      <p:sp>
        <p:nvSpPr>
          <p:cNvPr id="3" name="ZoneTexte 2"/>
          <p:cNvSpPr txBox="1"/>
          <p:nvPr/>
        </p:nvSpPr>
        <p:spPr bwMode="auto">
          <a:xfrm>
            <a:off x="1" y="1132609"/>
            <a:ext cx="12192000" cy="3785652"/>
          </a:xfrm>
          <a:prstGeom prst="rect">
            <a:avLst/>
          </a:prstGeom>
          <a:noFill/>
        </p:spPr>
        <p:txBody>
          <a:bodyPr wrap="square" rtlCol="0">
            <a:spAutoFit/>
          </a:bodyPr>
          <a:lstStyle/>
          <a:p>
            <a:pPr marL="285750" indent="-285750">
              <a:buFont typeface="Arial"/>
              <a:buChar char="•"/>
              <a:defRPr/>
            </a:pPr>
            <a:r>
              <a:rPr lang="en-US" dirty="0">
                <a:latin typeface="Times New Roman"/>
                <a:cs typeface="Times New Roman"/>
              </a:rPr>
              <a:t>Provider should be ISO 9001 V2015 certified (as a minimum), or must have an equivalent quality organization, which it must justify in its application</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Material </a:t>
            </a:r>
            <a:r>
              <a:rPr lang="en-US" dirty="0" smtClean="0">
                <a:latin typeface="Times New Roman"/>
                <a:cs typeface="Times New Roman"/>
              </a:rPr>
              <a:t>certificate</a:t>
            </a:r>
            <a:endParaRPr lang="en-US" dirty="0">
              <a:latin typeface="Times New Roman"/>
              <a:cs typeface="Times New Roman"/>
            </a:endParaRPr>
          </a:p>
          <a:p>
            <a:pPr marL="285750" indent="-285750">
              <a:buFont typeface="Arial"/>
              <a:buChar char="•"/>
              <a:defRPr/>
            </a:pPr>
            <a:r>
              <a:rPr lang="en-US" dirty="0">
                <a:latin typeface="Times New Roman"/>
                <a:cs typeface="Times New Roman"/>
              </a:rPr>
              <a:t>Dimensional inspection </a:t>
            </a:r>
          </a:p>
          <a:p>
            <a:pPr marL="285750" indent="-285750">
              <a:buFont typeface="Arial"/>
              <a:buChar char="•"/>
              <a:defRPr/>
            </a:pPr>
            <a:r>
              <a:rPr lang="en-US" dirty="0" smtClean="0">
                <a:latin typeface="Times New Roman"/>
                <a:cs typeface="Times New Roman"/>
              </a:rPr>
              <a:t>Cleanliness</a:t>
            </a:r>
            <a:endParaRPr lang="en-US" dirty="0">
              <a:latin typeface="Times New Roman"/>
              <a:cs typeface="Times New Roman"/>
            </a:endParaRPr>
          </a:p>
          <a:p>
            <a:pPr marL="285750" indent="-285750">
              <a:buFont typeface="Arial"/>
              <a:buChar char="•"/>
              <a:defRPr/>
            </a:pPr>
            <a:r>
              <a:rPr lang="en-US" dirty="0">
                <a:latin typeface="Times New Roman"/>
                <a:cs typeface="Times New Roman"/>
              </a:rPr>
              <a:t>Gluing assembly</a:t>
            </a:r>
          </a:p>
          <a:p>
            <a:pPr marL="285750" indent="-285750">
              <a:buFont typeface="Arial"/>
              <a:buChar char="•"/>
              <a:defRPr/>
            </a:pPr>
            <a:r>
              <a:rPr lang="en-US" dirty="0">
                <a:latin typeface="Times New Roman"/>
                <a:cs typeface="Times New Roman"/>
              </a:rPr>
              <a:t>Screw assembly</a:t>
            </a:r>
            <a:endParaRPr dirty="0"/>
          </a:p>
          <a:p>
            <a:pPr marL="285750" indent="-285750">
              <a:buFont typeface="Arial"/>
              <a:buChar char="•"/>
              <a:defRPr/>
            </a:pPr>
            <a:r>
              <a:rPr lang="en-US" dirty="0">
                <a:latin typeface="Times New Roman"/>
                <a:cs typeface="Times New Roman"/>
              </a:rPr>
              <a:t>Labelling</a:t>
            </a:r>
          </a:p>
          <a:p>
            <a:pPr marL="285750" indent="-285750">
              <a:buFont typeface="Arial"/>
              <a:buChar char="•"/>
              <a:defRPr/>
            </a:pPr>
            <a:r>
              <a:rPr lang="en-US" dirty="0">
                <a:latin typeface="Times New Roman"/>
                <a:cs typeface="Times New Roman"/>
              </a:rPr>
              <a:t>Acceptance tests for each </a:t>
            </a:r>
            <a:r>
              <a:rPr lang="en-US" dirty="0" smtClean="0">
                <a:latin typeface="Times New Roman"/>
                <a:cs typeface="Times New Roman"/>
              </a:rPr>
              <a:t>batch</a:t>
            </a:r>
            <a:endParaRPr lang="en-US" dirty="0">
              <a:latin typeface="Times New Roman"/>
              <a:cs typeface="Times New Roman"/>
            </a:endParaRPr>
          </a:p>
          <a:p>
            <a:pPr marL="285750" indent="-285750">
              <a:buFont typeface="Arial"/>
              <a:buChar char="•"/>
              <a:defRPr/>
            </a:pPr>
            <a:endParaRPr lang="en-US" dirty="0" smtClean="0">
              <a:latin typeface="Times New Roman"/>
              <a:cs typeface="Times New Roman"/>
            </a:endParaRPr>
          </a:p>
          <a:p>
            <a:pPr marL="285750" indent="-285750">
              <a:buFont typeface="Arial"/>
              <a:buChar char="•"/>
              <a:defRPr/>
            </a:pPr>
            <a:endParaRPr lang="en-US" dirty="0">
              <a:latin typeface="Times New Roman"/>
              <a:cs typeface="Times New Roman"/>
            </a:endParaRPr>
          </a:p>
          <a:p>
            <a:pPr algn="ctr">
              <a:defRPr/>
            </a:pPr>
            <a:r>
              <a:rPr lang="en-US" sz="2400" b="1" dirty="0">
                <a:solidFill>
                  <a:srgbClr val="FF0000"/>
                </a:solidFill>
                <a:latin typeface="Times New Roman"/>
                <a:cs typeface="Times New Roman"/>
              </a:rPr>
              <a:t>Non-compliant parts will be rejected </a:t>
            </a:r>
          </a:p>
        </p:txBody>
      </p:sp>
      <p:sp>
        <p:nvSpPr>
          <p:cNvPr id="4" name="Espace réservé du numéro de diapositive 3">
            <a:extLst>
              <a:ext uri="{FF2B5EF4-FFF2-40B4-BE49-F238E27FC236}">
                <a16:creationId xmlns:a16="http://schemas.microsoft.com/office/drawing/2014/main" id="{F98D1E73-1EFA-4E92-9E9C-DCCCC435E5AD}"/>
              </a:ext>
            </a:extLst>
          </p:cNvPr>
          <p:cNvSpPr>
            <a:spLocks noGrp="1"/>
          </p:cNvSpPr>
          <p:nvPr>
            <p:ph type="sldNum" sz="quarter" idx="12"/>
          </p:nvPr>
        </p:nvSpPr>
        <p:spPr/>
        <p:txBody>
          <a:bodyPr/>
          <a:lstStyle/>
          <a:p>
            <a:pPr>
              <a:defRPr/>
            </a:pPr>
            <a:fld id="{96FC859B-BE47-4ED9-A753-DAB90E930B47}" type="slidenum">
              <a:rPr lang="en-US" smtClean="0"/>
              <a:t>13</a:t>
            </a:fld>
            <a:endParaRPr lang="en-US"/>
          </a:p>
        </p:txBody>
      </p:sp>
      <p:sp>
        <p:nvSpPr>
          <p:cNvPr id="5" name="ZoneTexte 4"/>
          <p:cNvSpPr txBox="1"/>
          <p:nvPr/>
        </p:nvSpPr>
        <p:spPr bwMode="auto">
          <a:xfrm>
            <a:off x="127000" y="6350000"/>
            <a:ext cx="7983917" cy="369332"/>
          </a:xfrm>
          <a:prstGeom prst="rect">
            <a:avLst/>
          </a:prstGeom>
          <a:noFill/>
        </p:spPr>
        <p:txBody>
          <a:bodyPr wrap="none" rtlCol="0">
            <a:spAutoFit/>
          </a:bodyPr>
          <a:lstStyle/>
          <a:p>
            <a:r>
              <a:rPr lang="en-US" dirty="0" smtClean="0"/>
              <a:t>See examples hereafter and </a:t>
            </a:r>
            <a:r>
              <a:rPr lang="en-US" dirty="0">
                <a:hlinkClick r:id="rId3"/>
              </a:rPr>
              <a:t>https://</a:t>
            </a:r>
            <a:r>
              <a:rPr lang="en-US" dirty="0" smtClean="0">
                <a:hlinkClick r:id="rId3"/>
              </a:rPr>
              <a:t>edms.cern.ch/document/3067365/1</a:t>
            </a:r>
            <a:r>
              <a:rPr lang="en-US" dirty="0" smtClean="0"/>
              <a:t> for details</a:t>
            </a:r>
            <a:endParaRPr lang="en-US" dirty="0"/>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254615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09C5A21-D134-496E-A0F5-4EC09BEFC532}"/>
              </a:ext>
            </a:extLst>
          </p:cNvPr>
          <p:cNvSpPr txBox="1"/>
          <p:nvPr/>
        </p:nvSpPr>
        <p:spPr>
          <a:xfrm>
            <a:off x="281238" y="1378489"/>
            <a:ext cx="10487026" cy="338554"/>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The materials follow the recommendations of </a:t>
            </a:r>
            <a:r>
              <a:rPr lang="en-GB" sz="1600" b="1" dirty="0">
                <a:solidFill>
                  <a:srgbClr val="0070C0"/>
                </a:solidFill>
                <a:latin typeface="Times New Roman" panose="02020603050405020304" pitchFamily="18" charset="0"/>
                <a:cs typeface="Times New Roman" panose="02020603050405020304" pitchFamily="18" charset="0"/>
              </a:rPr>
              <a:t>standard EN60893 or EN13706</a:t>
            </a:r>
            <a:r>
              <a:rPr lang="en-GB" sz="1600" dirty="0">
                <a:latin typeface="Times New Roman" panose="02020603050405020304" pitchFamily="18" charset="0"/>
                <a:cs typeface="Times New Roman" panose="02020603050405020304" pitchFamily="18" charset="0"/>
              </a:rPr>
              <a:t>.</a:t>
            </a:r>
          </a:p>
        </p:txBody>
      </p:sp>
      <p:sp>
        <p:nvSpPr>
          <p:cNvPr id="8" name="ZoneTexte 7">
            <a:extLst>
              <a:ext uri="{FF2B5EF4-FFF2-40B4-BE49-F238E27FC236}">
                <a16:creationId xmlns:a16="http://schemas.microsoft.com/office/drawing/2014/main" id="{CC1A6B26-4F9E-4E6E-B1B0-D61FF7C2D2D8}"/>
              </a:ext>
            </a:extLst>
          </p:cNvPr>
          <p:cNvSpPr txBox="1"/>
          <p:nvPr/>
        </p:nvSpPr>
        <p:spPr>
          <a:xfrm>
            <a:off x="154906" y="4678344"/>
            <a:ext cx="11750342" cy="1384995"/>
          </a:xfrm>
          <a:prstGeom prst="rect">
            <a:avLst/>
          </a:prstGeom>
          <a:noFill/>
        </p:spPr>
        <p:txBody>
          <a:bodyPr wrap="square">
            <a:spAutoFit/>
          </a:bodyPr>
          <a:lstStyle/>
          <a:p>
            <a:pPr marL="285750" indent="-285750">
              <a:buFont typeface="Wingdings" panose="05000000000000000000" pitchFamily="2" charset="2"/>
              <a:buChar char="ü"/>
            </a:pPr>
            <a:r>
              <a:rPr lang="en-GB" sz="1400" dirty="0">
                <a:latin typeface="Times New Roman" panose="02020603050405020304" pitchFamily="18" charset="0"/>
                <a:cs typeface="Times New Roman" panose="02020603050405020304" pitchFamily="18" charset="0"/>
              </a:rPr>
              <a:t>Material certificates will be supplied in accordance with </a:t>
            </a:r>
            <a:r>
              <a:rPr lang="en-GB" sz="1400" b="1" dirty="0">
                <a:solidFill>
                  <a:srgbClr val="0070C0"/>
                </a:solidFill>
                <a:latin typeface="Times New Roman" panose="02020603050405020304" pitchFamily="18" charset="0"/>
                <a:cs typeface="Times New Roman" panose="02020603050405020304" pitchFamily="18" charset="0"/>
              </a:rPr>
              <a:t>standard EN 10204 2.1 </a:t>
            </a:r>
            <a:r>
              <a:rPr lang="en-GB" sz="1400" dirty="0">
                <a:latin typeface="Times New Roman" panose="02020603050405020304" pitchFamily="18" charset="0"/>
                <a:cs typeface="Times New Roman" panose="02020603050405020304" pitchFamily="18" charset="0"/>
              </a:rPr>
              <a:t>by default and for all the characteristics specified in [A1]</a:t>
            </a:r>
          </a:p>
          <a:p>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GB" sz="1400" dirty="0">
                <a:latin typeface="Times New Roman" panose="02020603050405020304" pitchFamily="18" charset="0"/>
                <a:cs typeface="Times New Roman" panose="02020603050405020304" pitchFamily="18" charset="0"/>
              </a:rPr>
              <a:t>Exceptions: </a:t>
            </a:r>
          </a:p>
          <a:p>
            <a:endParaRPr lang="en-GB" sz="1400" dirty="0">
              <a:latin typeface="Times New Roman" panose="02020603050405020304" pitchFamily="18" charset="0"/>
              <a:cs typeface="Times New Roman" panose="02020603050405020304" pitchFamily="18" charset="0"/>
            </a:endParaRPr>
          </a:p>
          <a:p>
            <a:pPr marL="534988" indent="-174625">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modulus of elasticity and strength for materials n°1 and 2 : </a:t>
            </a:r>
            <a:r>
              <a:rPr lang="en-GB" sz="1400" b="1" dirty="0">
                <a:solidFill>
                  <a:srgbClr val="0070C0"/>
                </a:solidFill>
                <a:latin typeface="Times New Roman" panose="02020603050405020304" pitchFamily="18" charset="0"/>
                <a:cs typeface="Times New Roman" panose="02020603050405020304" pitchFamily="18" charset="0"/>
              </a:rPr>
              <a:t>certificate 3.1 based on tests on samples </a:t>
            </a:r>
            <a:r>
              <a:rPr lang="en-GB" sz="1400" dirty="0">
                <a:latin typeface="Times New Roman" panose="02020603050405020304" pitchFamily="18" charset="0"/>
                <a:cs typeface="Times New Roman" panose="02020603050405020304" pitchFamily="18" charset="0"/>
              </a:rPr>
              <a:t>taken for each production batch before processing</a:t>
            </a:r>
          </a:p>
          <a:p>
            <a:pPr marL="534988" indent="-174625">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strength for materials n°3 and 4 : </a:t>
            </a:r>
            <a:r>
              <a:rPr lang="en-GB" sz="1400" b="1" dirty="0">
                <a:solidFill>
                  <a:srgbClr val="0070C0"/>
                </a:solidFill>
                <a:latin typeface="Times New Roman" panose="02020603050405020304" pitchFamily="18" charset="0"/>
                <a:cs typeface="Times New Roman" panose="02020603050405020304" pitchFamily="18" charset="0"/>
              </a:rPr>
              <a:t>certificate 3.1 based on tests on samples </a:t>
            </a:r>
            <a:r>
              <a:rPr lang="en-GB" sz="1400" dirty="0">
                <a:latin typeface="Times New Roman" panose="02020603050405020304" pitchFamily="18" charset="0"/>
                <a:cs typeface="Times New Roman" panose="02020603050405020304" pitchFamily="18" charset="0"/>
              </a:rPr>
              <a:t>taken for each production batch before processing</a:t>
            </a:r>
          </a:p>
        </p:txBody>
      </p:sp>
      <p:pic>
        <p:nvPicPr>
          <p:cNvPr id="10" name="Image 9">
            <a:extLst>
              <a:ext uri="{FF2B5EF4-FFF2-40B4-BE49-F238E27FC236}">
                <a16:creationId xmlns:a16="http://schemas.microsoft.com/office/drawing/2014/main" id="{06C4178D-DF5A-46CD-9E03-4A587B84E7D3}"/>
              </a:ext>
            </a:extLst>
          </p:cNvPr>
          <p:cNvPicPr>
            <a:picLocks noChangeAspect="1"/>
          </p:cNvPicPr>
          <p:nvPr/>
        </p:nvPicPr>
        <p:blipFill>
          <a:blip r:embed="rId2"/>
          <a:stretch>
            <a:fillRect/>
          </a:stretch>
        </p:blipFill>
        <p:spPr>
          <a:xfrm>
            <a:off x="1430407" y="1851610"/>
            <a:ext cx="4970142" cy="2333374"/>
          </a:xfrm>
          <a:prstGeom prst="rect">
            <a:avLst/>
          </a:prstGeom>
        </p:spPr>
      </p:pic>
      <p:sp>
        <p:nvSpPr>
          <p:cNvPr id="12" name="ZoneTexte 11">
            <a:extLst>
              <a:ext uri="{FF2B5EF4-FFF2-40B4-BE49-F238E27FC236}">
                <a16:creationId xmlns:a16="http://schemas.microsoft.com/office/drawing/2014/main" id="{7646F6BB-8FB1-4578-A6A5-99FED7C9367B}"/>
              </a:ext>
            </a:extLst>
          </p:cNvPr>
          <p:cNvSpPr txBox="1"/>
          <p:nvPr/>
        </p:nvSpPr>
        <p:spPr>
          <a:xfrm>
            <a:off x="3234991" y="4140262"/>
            <a:ext cx="6097002" cy="307777"/>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[A1]</a:t>
            </a:r>
          </a:p>
        </p:txBody>
      </p:sp>
      <p:sp>
        <p:nvSpPr>
          <p:cNvPr id="14" name="ZoneTexte 13">
            <a:extLst>
              <a:ext uri="{FF2B5EF4-FFF2-40B4-BE49-F238E27FC236}">
                <a16:creationId xmlns:a16="http://schemas.microsoft.com/office/drawing/2014/main" id="{3BF3CDAB-E522-49AC-A752-9014BF48B334}"/>
              </a:ext>
            </a:extLst>
          </p:cNvPr>
          <p:cNvSpPr txBox="1"/>
          <p:nvPr/>
        </p:nvSpPr>
        <p:spPr>
          <a:xfrm>
            <a:off x="265447" y="825735"/>
            <a:ext cx="6097002" cy="400110"/>
          </a:xfrm>
          <a:prstGeom prst="rect">
            <a:avLst/>
          </a:prstGeom>
          <a:noFill/>
        </p:spPr>
        <p:txBody>
          <a:bodyPr wrap="square">
            <a:spAutoFit/>
          </a:bodyPr>
          <a:lstStyle/>
          <a:p>
            <a:r>
              <a:rPr lang="en-GB" sz="2000" dirty="0">
                <a:solidFill>
                  <a:srgbClr val="0000FF"/>
                </a:solidFill>
                <a:latin typeface="Times New Roman" panose="02020603050405020304" pitchFamily="18" charset="0"/>
                <a:cs typeface="Times New Roman" panose="02020603050405020304" pitchFamily="18" charset="0"/>
              </a:rPr>
              <a:t>Nature of materials</a:t>
            </a:r>
          </a:p>
        </p:txBody>
      </p:sp>
      <p:sp>
        <p:nvSpPr>
          <p:cNvPr id="17" name="ZoneTexte 16">
            <a:extLst>
              <a:ext uri="{FF2B5EF4-FFF2-40B4-BE49-F238E27FC236}">
                <a16:creationId xmlns:a16="http://schemas.microsoft.com/office/drawing/2014/main" id="{D8BFA9F6-81F7-4C01-980F-4F5E1C96FE19}"/>
              </a:ext>
            </a:extLst>
          </p:cNvPr>
          <p:cNvSpPr txBox="1"/>
          <p:nvPr/>
        </p:nvSpPr>
        <p:spPr>
          <a:xfrm>
            <a:off x="161571" y="94403"/>
            <a:ext cx="6097022" cy="400110"/>
          </a:xfrm>
          <a:prstGeom prst="rect">
            <a:avLst/>
          </a:prstGeom>
          <a:noFill/>
        </p:spPr>
        <p:txBody>
          <a:bodyPr wrap="square">
            <a:spAutoFit/>
          </a:bodyPr>
          <a:lstStyle/>
          <a:p>
            <a:r>
              <a:rPr lang="en-GB" sz="2000" b="1" dirty="0" smtClean="0">
                <a:solidFill>
                  <a:srgbClr val="FF0000"/>
                </a:solidFill>
                <a:latin typeface="Times New Roman" panose="02020603050405020304" pitchFamily="18" charset="0"/>
                <a:cs typeface="Times New Roman" panose="02020603050405020304" pitchFamily="18" charset="0"/>
              </a:rPr>
              <a:t>Technical </a:t>
            </a:r>
            <a:r>
              <a:rPr lang="en-GB" sz="2000" b="1" dirty="0">
                <a:solidFill>
                  <a:srgbClr val="FF0000"/>
                </a:solidFill>
                <a:latin typeface="Times New Roman" panose="02020603050405020304" pitchFamily="18" charset="0"/>
                <a:cs typeface="Times New Roman" panose="02020603050405020304" pitchFamily="18" charset="0"/>
              </a:rPr>
              <a:t>specifications for manufacturing (1)</a:t>
            </a:r>
          </a:p>
        </p:txBody>
      </p:sp>
      <p:sp>
        <p:nvSpPr>
          <p:cNvPr id="9" name="ZoneTexte 8"/>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998502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15B36C8-1B56-4E71-B3DB-5B005C88D67B}"/>
              </a:ext>
            </a:extLst>
          </p:cNvPr>
          <p:cNvSpPr txBox="1"/>
          <p:nvPr/>
        </p:nvSpPr>
        <p:spPr>
          <a:xfrm>
            <a:off x="425616" y="1221120"/>
            <a:ext cx="10962273" cy="2031325"/>
          </a:xfrm>
          <a:prstGeom prst="rect">
            <a:avLst/>
          </a:prstGeom>
          <a:noFill/>
        </p:spPr>
        <p:txBody>
          <a:bodyPr wrap="square">
            <a:spAutoFit/>
          </a:bodyPr>
          <a:lstStyle/>
          <a:p>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Dimensional check of </a:t>
            </a:r>
            <a:r>
              <a:rPr lang="en-GB" sz="1400" b="1" dirty="0">
                <a:solidFill>
                  <a:srgbClr val="0070C0"/>
                </a:solidFill>
                <a:latin typeface="Times New Roman" panose="02020603050405020304" pitchFamily="18" charset="0"/>
                <a:cs typeface="Times New Roman" panose="02020603050405020304" pitchFamily="18" charset="0"/>
              </a:rPr>
              <a:t>all dimensions for all the first parts of a series machined by numerical programming </a:t>
            </a:r>
            <a:r>
              <a:rPr lang="en-GB" sz="1400" dirty="0">
                <a:latin typeface="Times New Roman" panose="02020603050405020304" pitchFamily="18" charset="0"/>
                <a:cs typeface="Times New Roman" panose="02020603050405020304" pitchFamily="18" charset="0"/>
                <a:sym typeface="Wingdings" panose="05000000000000000000" pitchFamily="2" charset="2"/>
              </a:rPr>
              <a:t> </a:t>
            </a:r>
            <a:r>
              <a:rPr lang="en-GB" sz="1400" dirty="0">
                <a:latin typeface="Times New Roman" panose="02020603050405020304" pitchFamily="18" charset="0"/>
                <a:cs typeface="Times New Roman" panose="02020603050405020304" pitchFamily="18" charset="0"/>
              </a:rPr>
              <a:t>inspection report.   </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Dimensional check for </a:t>
            </a:r>
            <a:r>
              <a:rPr lang="en-GB" sz="1400" b="1" dirty="0">
                <a:solidFill>
                  <a:srgbClr val="0070C0"/>
                </a:solidFill>
                <a:latin typeface="Times New Roman" panose="02020603050405020304" pitchFamily="18" charset="0"/>
                <a:cs typeface="Times New Roman" panose="02020603050405020304" pitchFamily="18" charset="0"/>
              </a:rPr>
              <a:t>framed dimensions or dimensions with tolerances : 2% of samples from the same series</a:t>
            </a:r>
            <a:r>
              <a:rPr lang="en-GB" sz="1400" dirty="0">
                <a:solidFill>
                  <a:srgbClr val="0070C0"/>
                </a:solidFill>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out of the entire production run </a:t>
            </a:r>
            <a:r>
              <a:rPr lang="en-GB" sz="1400" dirty="0">
                <a:latin typeface="Times New Roman" panose="02020603050405020304" pitchFamily="18" charset="0"/>
                <a:cs typeface="Times New Roman" panose="02020603050405020304" pitchFamily="18" charset="0"/>
                <a:sym typeface="Wingdings" panose="05000000000000000000" pitchFamily="2" charset="2"/>
              </a:rPr>
              <a:t> </a:t>
            </a:r>
            <a:r>
              <a:rPr lang="en-GB" sz="1400" dirty="0">
                <a:latin typeface="Times New Roman" panose="02020603050405020304" pitchFamily="18" charset="0"/>
                <a:cs typeface="Times New Roman" panose="02020603050405020304" pitchFamily="18" charset="0"/>
              </a:rPr>
              <a:t>inspection report.</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After dimensional inspection, a stop point may be requested before factory acceptance. </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D43D025C-A071-4CC0-9760-698EDC9B8CCB}"/>
              </a:ext>
            </a:extLst>
          </p:cNvPr>
          <p:cNvSpPr txBox="1"/>
          <p:nvPr/>
        </p:nvSpPr>
        <p:spPr>
          <a:xfrm>
            <a:off x="519165" y="889603"/>
            <a:ext cx="6097002" cy="400110"/>
          </a:xfrm>
          <a:prstGeom prst="rect">
            <a:avLst/>
          </a:prstGeom>
          <a:noFill/>
        </p:spPr>
        <p:txBody>
          <a:bodyPr wrap="square">
            <a:spAutoFit/>
          </a:bodyPr>
          <a:lstStyle/>
          <a:p>
            <a:r>
              <a:rPr lang="en-GB" sz="2000" dirty="0">
                <a:solidFill>
                  <a:srgbClr val="0000FF"/>
                </a:solidFill>
                <a:latin typeface="Times New Roman" panose="02020603050405020304" pitchFamily="18" charset="0"/>
                <a:cs typeface="Times New Roman" panose="02020603050405020304" pitchFamily="18" charset="0"/>
              </a:rPr>
              <a:t>Dimensional inspection</a:t>
            </a:r>
          </a:p>
        </p:txBody>
      </p:sp>
      <p:sp>
        <p:nvSpPr>
          <p:cNvPr id="7" name="ZoneTexte 6">
            <a:extLst>
              <a:ext uri="{FF2B5EF4-FFF2-40B4-BE49-F238E27FC236}">
                <a16:creationId xmlns:a16="http://schemas.microsoft.com/office/drawing/2014/main" id="{6979420C-FBF5-4235-BAB0-BF35ED3DECAE}"/>
              </a:ext>
            </a:extLst>
          </p:cNvPr>
          <p:cNvSpPr txBox="1"/>
          <p:nvPr/>
        </p:nvSpPr>
        <p:spPr>
          <a:xfrm>
            <a:off x="353426" y="3953294"/>
            <a:ext cx="11281110" cy="2893100"/>
          </a:xfrm>
          <a:prstGeom prst="rect">
            <a:avLst/>
          </a:prstGeom>
          <a:noFill/>
        </p:spPr>
        <p:txBody>
          <a:bodyPr wrap="square">
            <a:spAutoFit/>
          </a:bodyPr>
          <a:lstStyle/>
          <a:p>
            <a:pPr marL="285750" indent="-285750">
              <a:buFont typeface="Wingdings" panose="05000000000000000000" pitchFamily="2" charset="2"/>
              <a:buChar char="§"/>
            </a:pPr>
            <a:r>
              <a:rPr lang="en-GB" sz="1400" b="1" dirty="0">
                <a:solidFill>
                  <a:srgbClr val="0070C0"/>
                </a:solidFill>
                <a:latin typeface="Times New Roman" panose="02020603050405020304" pitchFamily="18" charset="0"/>
                <a:cs typeface="Times New Roman" panose="02020603050405020304" pitchFamily="18" charset="0"/>
              </a:rPr>
              <a:t>Cleaning method</a:t>
            </a:r>
            <a:r>
              <a:rPr lang="en-GB" sz="1400" dirty="0">
                <a:latin typeface="Times New Roman" panose="02020603050405020304" pitchFamily="18" charset="0"/>
                <a:cs typeface="Times New Roman" panose="02020603050405020304" pitchFamily="18" charset="0"/>
              </a:rPr>
              <a:t>: use a white cotton </a:t>
            </a:r>
            <a:r>
              <a:rPr lang="en-GB" sz="1400" dirty="0" err="1">
                <a:latin typeface="Times New Roman" panose="02020603050405020304" pitchFamily="18" charset="0"/>
                <a:cs typeface="Times New Roman" panose="02020603050405020304" pitchFamily="18" charset="0"/>
              </a:rPr>
              <a:t>cbatchh</a:t>
            </a:r>
            <a:r>
              <a:rPr lang="en-GB" sz="1400" dirty="0">
                <a:latin typeface="Times New Roman" panose="02020603050405020304" pitchFamily="18" charset="0"/>
                <a:cs typeface="Times New Roman" panose="02020603050405020304" pitchFamily="18" charset="0"/>
              </a:rPr>
              <a:t> soaked in denatured alcohol to be rubbed on each part</a:t>
            </a:r>
          </a:p>
          <a:p>
            <a:pPr marL="285750" indent="-285750">
              <a:buFont typeface="Wingdings" panose="05000000000000000000" pitchFamily="2" charset="2"/>
              <a:buChar char="§"/>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After completion of the manufacturing operations and before assembly, the parts must be cleaned, if necessary, to </a:t>
            </a:r>
            <a:r>
              <a:rPr lang="en-GB" sz="1400" b="1" dirty="0">
                <a:solidFill>
                  <a:srgbClr val="0070C0"/>
                </a:solidFill>
                <a:latin typeface="Times New Roman" panose="02020603050405020304" pitchFamily="18" charset="0"/>
                <a:cs typeface="Times New Roman" panose="02020603050405020304" pitchFamily="18" charset="0"/>
              </a:rPr>
              <a:t>remove all traces of contamination, dust, grease, hydrocarbons and any other substances which could pollute and dissolve in the liquid argon</a:t>
            </a:r>
            <a:r>
              <a:rPr lang="en-GB" sz="1400" b="1"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Test, inspection and handling equipment must be thoroughly cleaned and degreased before use</a:t>
            </a:r>
            <a:r>
              <a:rPr lang="en-GB" sz="1400"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Particular care must be taken to prepare and clean the parts and surrounding areas before and after bonding. </a:t>
            </a:r>
          </a:p>
          <a:p>
            <a:pPr marL="285750" indent="-285750">
              <a:buFont typeface="Wingdings" panose="05000000000000000000" pitchFamily="2" charset="2"/>
              <a:buChar char="§"/>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After cleaning, the various components must be handled in such a way as to maintain their cleanliness.</a:t>
            </a:r>
          </a:p>
          <a:p>
            <a:pPr marL="285750" indent="-285750">
              <a:buFont typeface="Wingdings" panose="05000000000000000000" pitchFamily="2" charset="2"/>
              <a:buChar char="§"/>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GB" sz="1400" dirty="0">
                <a:latin typeface="Times New Roman" panose="02020603050405020304" pitchFamily="18" charset="0"/>
                <a:cs typeface="Times New Roman" panose="02020603050405020304" pitchFamily="18" charset="0"/>
              </a:rPr>
              <a:t>The cleanliness check will be validated on receipt at the factory. During the inspection, the mechanical part is rubbed to check that no heavy dark marks are visible on a damp white </a:t>
            </a:r>
            <a:r>
              <a:rPr lang="en-GB" sz="1400" dirty="0" smtClean="0">
                <a:latin typeface="Times New Roman" panose="02020603050405020304" pitchFamily="18" charset="0"/>
                <a:cs typeface="Times New Roman" panose="02020603050405020304" pitchFamily="18" charset="0"/>
              </a:rPr>
              <a:t>batch</a:t>
            </a:r>
            <a:r>
              <a:rPr lang="en-GB" sz="1400" dirty="0">
                <a:latin typeface="Times New Roman" panose="02020603050405020304" pitchFamily="18" charset="0"/>
                <a:cs typeface="Times New Roman" panose="02020603050405020304" pitchFamily="18" charset="0"/>
              </a:rPr>
              <a:t>.  If this is not the case, the Contractor must proceed with cleaning to achieve the objective.</a:t>
            </a:r>
          </a:p>
        </p:txBody>
      </p:sp>
      <p:sp>
        <p:nvSpPr>
          <p:cNvPr id="9" name="ZoneTexte 8">
            <a:extLst>
              <a:ext uri="{FF2B5EF4-FFF2-40B4-BE49-F238E27FC236}">
                <a16:creationId xmlns:a16="http://schemas.microsoft.com/office/drawing/2014/main" id="{5650448C-F228-4838-9C67-73FAB07B3EAA}"/>
              </a:ext>
            </a:extLst>
          </p:cNvPr>
          <p:cNvSpPr txBox="1"/>
          <p:nvPr/>
        </p:nvSpPr>
        <p:spPr>
          <a:xfrm>
            <a:off x="425616" y="3295404"/>
            <a:ext cx="609700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Cleaning and cleanliness control</a:t>
            </a:r>
            <a:endParaRPr lang="en-GB" dirty="0">
              <a:solidFill>
                <a:srgbClr val="0000FF"/>
              </a:solidFill>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B11FB7C3-C2C1-4961-83D6-1C8EA9830688}"/>
              </a:ext>
            </a:extLst>
          </p:cNvPr>
          <p:cNvSpPr txBox="1"/>
          <p:nvPr/>
        </p:nvSpPr>
        <p:spPr>
          <a:xfrm>
            <a:off x="0" y="183303"/>
            <a:ext cx="6097022" cy="400110"/>
          </a:xfrm>
          <a:prstGeom prst="rect">
            <a:avLst/>
          </a:prstGeom>
          <a:noFill/>
        </p:spPr>
        <p:txBody>
          <a:bodyPr wrap="square">
            <a:spAutoFit/>
          </a:bodyPr>
          <a:lstStyle/>
          <a:p>
            <a:r>
              <a:rPr lang="en-GB" sz="2000" b="1" dirty="0" smtClean="0">
                <a:solidFill>
                  <a:srgbClr val="FF0000"/>
                </a:solidFill>
                <a:latin typeface="Times New Roman" panose="02020603050405020304" pitchFamily="18" charset="0"/>
                <a:cs typeface="Times New Roman" panose="02020603050405020304" pitchFamily="18" charset="0"/>
              </a:rPr>
              <a:t>Technical </a:t>
            </a:r>
            <a:r>
              <a:rPr lang="en-GB" sz="2000" b="1" dirty="0">
                <a:solidFill>
                  <a:srgbClr val="FF0000"/>
                </a:solidFill>
                <a:latin typeface="Times New Roman" panose="02020603050405020304" pitchFamily="18" charset="0"/>
                <a:cs typeface="Times New Roman" panose="02020603050405020304" pitchFamily="18" charset="0"/>
              </a:rPr>
              <a:t>specifications for manufacturing (2)</a:t>
            </a:r>
          </a:p>
        </p:txBody>
      </p:sp>
      <p:sp>
        <p:nvSpPr>
          <p:cNvPr id="8" name="ZoneTexte 7"/>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755436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5C67979-3106-47D0-9290-CB559D99D1D1}"/>
              </a:ext>
            </a:extLst>
          </p:cNvPr>
          <p:cNvSpPr txBox="1"/>
          <p:nvPr/>
        </p:nvSpPr>
        <p:spPr>
          <a:xfrm>
            <a:off x="425615" y="1342723"/>
            <a:ext cx="11503696" cy="738664"/>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	</a:t>
            </a:r>
          </a:p>
          <a:p>
            <a:r>
              <a:rPr lang="en-GB" sz="1400" dirty="0">
                <a:latin typeface="Times New Roman" panose="02020603050405020304" pitchFamily="18" charset="0"/>
                <a:cs typeface="Times New Roman" panose="02020603050405020304" pitchFamily="18" charset="0"/>
              </a:rPr>
              <a:t>After cleaning, </a:t>
            </a:r>
            <a:r>
              <a:rPr lang="en-GB" sz="1400" b="1" dirty="0">
                <a:solidFill>
                  <a:srgbClr val="0070C0"/>
                </a:solidFill>
                <a:latin typeface="Times New Roman" panose="02020603050405020304" pitchFamily="18" charset="0"/>
                <a:cs typeface="Times New Roman" panose="02020603050405020304" pitchFamily="18" charset="0"/>
              </a:rPr>
              <a:t>parts should be handled using clean gloves</a:t>
            </a:r>
            <a:r>
              <a:rPr lang="en-GB" sz="1400" dirty="0">
                <a:latin typeface="Times New Roman" panose="02020603050405020304" pitchFamily="18" charset="0"/>
                <a:cs typeface="Times New Roman" panose="02020603050405020304" pitchFamily="18" charset="0"/>
              </a:rPr>
              <a:t>. They should be protected as far as possible from the ambient pollution of the workshop when stored for long periods. </a:t>
            </a:r>
          </a:p>
        </p:txBody>
      </p:sp>
      <p:sp>
        <p:nvSpPr>
          <p:cNvPr id="5" name="ZoneTexte 4">
            <a:extLst>
              <a:ext uri="{FF2B5EF4-FFF2-40B4-BE49-F238E27FC236}">
                <a16:creationId xmlns:a16="http://schemas.microsoft.com/office/drawing/2014/main" id="{06EFC9E0-A2C8-477A-A91A-CE42AA947131}"/>
              </a:ext>
            </a:extLst>
          </p:cNvPr>
          <p:cNvSpPr txBox="1"/>
          <p:nvPr/>
        </p:nvSpPr>
        <p:spPr>
          <a:xfrm>
            <a:off x="455445" y="940282"/>
            <a:ext cx="6097002"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Handling and packaging</a:t>
            </a:r>
          </a:p>
        </p:txBody>
      </p:sp>
      <p:sp>
        <p:nvSpPr>
          <p:cNvPr id="7" name="ZoneTexte 6">
            <a:extLst>
              <a:ext uri="{FF2B5EF4-FFF2-40B4-BE49-F238E27FC236}">
                <a16:creationId xmlns:a16="http://schemas.microsoft.com/office/drawing/2014/main" id="{7B498914-4134-469E-8EEC-56F41342648E}"/>
              </a:ext>
            </a:extLst>
          </p:cNvPr>
          <p:cNvSpPr txBox="1"/>
          <p:nvPr/>
        </p:nvSpPr>
        <p:spPr>
          <a:xfrm>
            <a:off x="347412" y="3002067"/>
            <a:ext cx="11581899" cy="1600438"/>
          </a:xfrm>
          <a:prstGeom prst="rect">
            <a:avLst/>
          </a:prstGeom>
          <a:noFill/>
        </p:spPr>
        <p:txBody>
          <a:bodyPr wrap="square">
            <a:spAutoFit/>
          </a:bodyPr>
          <a:lstStyle/>
          <a:p>
            <a:pPr marL="285750" indent="-195263">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Gluing must be carried out exclusively with </a:t>
            </a:r>
            <a:r>
              <a:rPr lang="en-GB" sz="1400" b="1" dirty="0">
                <a:solidFill>
                  <a:srgbClr val="0070C0"/>
                </a:solidFill>
                <a:latin typeface="Times New Roman" panose="02020603050405020304" pitchFamily="18" charset="0"/>
                <a:cs typeface="Times New Roman" panose="02020603050405020304" pitchFamily="18" charset="0"/>
              </a:rPr>
              <a:t>araldite 2011 glue</a:t>
            </a:r>
          </a:p>
          <a:p>
            <a:pPr marL="285750" indent="-195263">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195263">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Particular care must be taken in preparing (sanding) and cleaning the parts before (dusting and degreasing) and after bonding (removal of excess adhesive), as well as the surrounding areas. In particular, pads should be added under M4 </a:t>
            </a:r>
            <a:r>
              <a:rPr lang="en-GB" sz="1400" dirty="0" err="1">
                <a:latin typeface="Times New Roman" panose="02020603050405020304" pitchFamily="18" charset="0"/>
                <a:cs typeface="Times New Roman" panose="02020603050405020304" pitchFamily="18" charset="0"/>
              </a:rPr>
              <a:t>tappings</a:t>
            </a:r>
            <a:r>
              <a:rPr lang="en-GB" sz="1400" dirty="0">
                <a:latin typeface="Times New Roman" panose="02020603050405020304" pitchFamily="18" charset="0"/>
                <a:cs typeface="Times New Roman" panose="02020603050405020304" pitchFamily="18" charset="0"/>
              </a:rPr>
              <a:t> to prevent glue build-up.</a:t>
            </a:r>
          </a:p>
          <a:p>
            <a:pPr marL="285750" indent="-195263">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pPr marL="285750" indent="-195263">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The contractor is advised to pre-assemble the system in order to check the conformity of the mechanical elements and screws.</a:t>
            </a:r>
            <a:r>
              <a:rPr lang="en-GB" sz="1400" b="1" dirty="0">
                <a:latin typeface="Times New Roman" panose="02020603050405020304" pitchFamily="18" charset="0"/>
                <a:cs typeface="Times New Roman" panose="02020603050405020304" pitchFamily="18" charset="0"/>
              </a:rPr>
              <a:t> </a:t>
            </a:r>
            <a:r>
              <a:rPr lang="en-GB" sz="1400" b="1" dirty="0">
                <a:solidFill>
                  <a:srgbClr val="0070C0"/>
                </a:solidFill>
                <a:latin typeface="Times New Roman" panose="02020603050405020304" pitchFamily="18" charset="0"/>
                <a:cs typeface="Times New Roman" panose="02020603050405020304" pitchFamily="18" charset="0"/>
              </a:rPr>
              <a:t>It must be ensured that the half-frames are easy to assemble, without having to force all the parts together</a:t>
            </a:r>
            <a:r>
              <a:rPr lang="en-GB" sz="1400" dirty="0">
                <a:solidFill>
                  <a:srgbClr val="0070C0"/>
                </a:solidFill>
                <a:latin typeface="Times New Roman" panose="02020603050405020304" pitchFamily="18" charset="0"/>
                <a:cs typeface="Times New Roman" panose="02020603050405020304" pitchFamily="18" charset="0"/>
              </a:rPr>
              <a:t>.</a:t>
            </a:r>
          </a:p>
        </p:txBody>
      </p:sp>
      <p:sp>
        <p:nvSpPr>
          <p:cNvPr id="9" name="ZoneTexte 8">
            <a:extLst>
              <a:ext uri="{FF2B5EF4-FFF2-40B4-BE49-F238E27FC236}">
                <a16:creationId xmlns:a16="http://schemas.microsoft.com/office/drawing/2014/main" id="{C58FA122-FE43-472A-AF13-2D988C4DE978}"/>
              </a:ext>
            </a:extLst>
          </p:cNvPr>
          <p:cNvSpPr txBox="1"/>
          <p:nvPr/>
        </p:nvSpPr>
        <p:spPr>
          <a:xfrm>
            <a:off x="455445" y="2496221"/>
            <a:ext cx="609700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Gluing assembly</a:t>
            </a:r>
          </a:p>
        </p:txBody>
      </p:sp>
      <p:sp>
        <p:nvSpPr>
          <p:cNvPr id="11" name="ZoneTexte 10">
            <a:extLst>
              <a:ext uri="{FF2B5EF4-FFF2-40B4-BE49-F238E27FC236}">
                <a16:creationId xmlns:a16="http://schemas.microsoft.com/office/drawing/2014/main" id="{63033D58-40F9-48E6-AC03-4FA1BB6D56CB}"/>
              </a:ext>
            </a:extLst>
          </p:cNvPr>
          <p:cNvSpPr txBox="1"/>
          <p:nvPr/>
        </p:nvSpPr>
        <p:spPr>
          <a:xfrm>
            <a:off x="455445" y="5640153"/>
            <a:ext cx="11281110" cy="584775"/>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Components must be screwed together </a:t>
            </a:r>
            <a:r>
              <a:rPr lang="en-GB" sz="1600" b="1" dirty="0">
                <a:solidFill>
                  <a:srgbClr val="0070C0"/>
                </a:solidFill>
                <a:latin typeface="Times New Roman" panose="02020603050405020304" pitchFamily="18" charset="0"/>
                <a:cs typeface="Times New Roman" panose="02020603050405020304" pitchFamily="18" charset="0"/>
              </a:rPr>
              <a:t>in compliance with the rules of the art relating to composite materials </a:t>
            </a:r>
            <a:r>
              <a:rPr lang="en-GB" sz="1600" dirty="0">
                <a:latin typeface="Times New Roman" panose="02020603050405020304" pitchFamily="18" charset="0"/>
                <a:cs typeface="Times New Roman" panose="02020603050405020304" pitchFamily="18" charset="0"/>
              </a:rPr>
              <a:t>(tightening torques defined in appendix [A3]). </a:t>
            </a:r>
          </a:p>
        </p:txBody>
      </p:sp>
      <p:sp>
        <p:nvSpPr>
          <p:cNvPr id="13" name="ZoneTexte 12">
            <a:extLst>
              <a:ext uri="{FF2B5EF4-FFF2-40B4-BE49-F238E27FC236}">
                <a16:creationId xmlns:a16="http://schemas.microsoft.com/office/drawing/2014/main" id="{2EF808CC-4DC6-4FED-9E42-EEE55A7B4763}"/>
              </a:ext>
            </a:extLst>
          </p:cNvPr>
          <p:cNvSpPr txBox="1"/>
          <p:nvPr/>
        </p:nvSpPr>
        <p:spPr>
          <a:xfrm>
            <a:off x="455445" y="5034615"/>
            <a:ext cx="6097002"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Screw assembly</a:t>
            </a:r>
          </a:p>
        </p:txBody>
      </p:sp>
      <p:sp>
        <p:nvSpPr>
          <p:cNvPr id="14" name="ZoneTexte 13">
            <a:extLst>
              <a:ext uri="{FF2B5EF4-FFF2-40B4-BE49-F238E27FC236}">
                <a16:creationId xmlns:a16="http://schemas.microsoft.com/office/drawing/2014/main" id="{D9AC456E-C1AC-42C1-8C52-2EFA25650ABE}"/>
              </a:ext>
            </a:extLst>
          </p:cNvPr>
          <p:cNvSpPr txBox="1"/>
          <p:nvPr/>
        </p:nvSpPr>
        <p:spPr>
          <a:xfrm>
            <a:off x="0" y="234103"/>
            <a:ext cx="6097022" cy="400110"/>
          </a:xfrm>
          <a:prstGeom prst="rect">
            <a:avLst/>
          </a:prstGeom>
          <a:noFill/>
        </p:spPr>
        <p:txBody>
          <a:bodyPr wrap="square">
            <a:spAutoFit/>
          </a:bodyPr>
          <a:lstStyle/>
          <a:p>
            <a:r>
              <a:rPr lang="en-GB" sz="2000" b="1" dirty="0" smtClean="0">
                <a:solidFill>
                  <a:srgbClr val="FF0000"/>
                </a:solidFill>
                <a:latin typeface="Times New Roman" panose="02020603050405020304" pitchFamily="18" charset="0"/>
                <a:cs typeface="Times New Roman" panose="02020603050405020304" pitchFamily="18" charset="0"/>
              </a:rPr>
              <a:t>Technical </a:t>
            </a:r>
            <a:r>
              <a:rPr lang="en-GB" sz="2000" b="1" dirty="0">
                <a:solidFill>
                  <a:srgbClr val="FF0000"/>
                </a:solidFill>
                <a:latin typeface="Times New Roman" panose="02020603050405020304" pitchFamily="18" charset="0"/>
                <a:cs typeface="Times New Roman" panose="02020603050405020304" pitchFamily="18" charset="0"/>
              </a:rPr>
              <a:t>specifications for manufacturing (3)</a:t>
            </a:r>
          </a:p>
        </p:txBody>
      </p:sp>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101136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69AE094-6F43-409E-812A-6A6699969B6D}"/>
              </a:ext>
            </a:extLst>
          </p:cNvPr>
          <p:cNvSpPr txBox="1"/>
          <p:nvPr/>
        </p:nvSpPr>
        <p:spPr>
          <a:xfrm>
            <a:off x="232860" y="1587735"/>
            <a:ext cx="11726279" cy="954107"/>
          </a:xfrm>
          <a:prstGeom prst="rect">
            <a:avLst/>
          </a:prstGeom>
          <a:noFill/>
        </p:spPr>
        <p:txBody>
          <a:bodyPr wrap="square">
            <a:spAutoFit/>
          </a:bodyPr>
          <a:lstStyle/>
          <a:p>
            <a:r>
              <a:rPr lang="en-GB" sz="1400" b="1" dirty="0">
                <a:solidFill>
                  <a:srgbClr val="0070C0"/>
                </a:solidFill>
                <a:latin typeface="Times New Roman" panose="02020603050405020304" pitchFamily="18" charset="0"/>
                <a:cs typeface="Times New Roman" panose="02020603050405020304" pitchFamily="18" charset="0"/>
              </a:rPr>
              <a:t>All half-frames must undergo an interlocking check</a:t>
            </a:r>
            <a:r>
              <a:rPr lang="en-GB" sz="1400" dirty="0">
                <a:latin typeface="Times New Roman" panose="02020603050405020304" pitchFamily="18" charset="0"/>
                <a:cs typeface="Times New Roman" panose="02020603050405020304" pitchFamily="18" charset="0"/>
              </a:rPr>
              <a:t>, done at reception at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and by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The checking and adjustment method is defined in document [A3] on the dedicated technical plan. Test equipment will be supplied by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It is imperative that the quality of the interlocking is checked, can be adjusted during assembly, and </a:t>
            </a:r>
            <a:r>
              <a:rPr lang="en-GB" sz="1400" b="1" dirty="0">
                <a:solidFill>
                  <a:srgbClr val="0070C0"/>
                </a:solidFill>
                <a:latin typeface="Times New Roman" panose="02020603050405020304" pitchFamily="18" charset="0"/>
                <a:cs typeface="Times New Roman" panose="02020603050405020304" pitchFamily="18" charset="0"/>
              </a:rPr>
              <a:t>the result must appear in the test report. A stop point may be requested before the factory acceptance test.</a:t>
            </a:r>
          </a:p>
        </p:txBody>
      </p:sp>
      <p:sp>
        <p:nvSpPr>
          <p:cNvPr id="5" name="ZoneTexte 4">
            <a:extLst>
              <a:ext uri="{FF2B5EF4-FFF2-40B4-BE49-F238E27FC236}">
                <a16:creationId xmlns:a16="http://schemas.microsoft.com/office/drawing/2014/main" id="{BD2B5113-D003-4DF7-9283-DB081E5E9E36}"/>
              </a:ext>
            </a:extLst>
          </p:cNvPr>
          <p:cNvSpPr txBox="1"/>
          <p:nvPr/>
        </p:nvSpPr>
        <p:spPr>
          <a:xfrm>
            <a:off x="289796" y="1078647"/>
            <a:ext cx="609700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Interlocking check  </a:t>
            </a:r>
          </a:p>
        </p:txBody>
      </p:sp>
      <p:sp>
        <p:nvSpPr>
          <p:cNvPr id="7" name="ZoneTexte 6">
            <a:extLst>
              <a:ext uri="{FF2B5EF4-FFF2-40B4-BE49-F238E27FC236}">
                <a16:creationId xmlns:a16="http://schemas.microsoft.com/office/drawing/2014/main" id="{7AE18B7E-5F3A-46B7-8107-EDF0AD05C083}"/>
              </a:ext>
            </a:extLst>
          </p:cNvPr>
          <p:cNvSpPr txBox="1"/>
          <p:nvPr/>
        </p:nvSpPr>
        <p:spPr>
          <a:xfrm>
            <a:off x="203878" y="3341313"/>
            <a:ext cx="11675728" cy="954107"/>
          </a:xfrm>
          <a:prstGeom prst="rect">
            <a:avLst/>
          </a:prstGeom>
          <a:noFill/>
        </p:spPr>
        <p:txBody>
          <a:bodyPr wrap="square">
            <a:spAutoFit/>
          </a:bodyPr>
          <a:lstStyle/>
          <a:p>
            <a:r>
              <a:rPr lang="en-GB" sz="1400" b="1" dirty="0">
                <a:solidFill>
                  <a:srgbClr val="0070C0"/>
                </a:solidFill>
                <a:latin typeface="Times New Roman" panose="02020603050405020304" pitchFamily="18" charset="0"/>
                <a:cs typeface="Times New Roman" panose="02020603050405020304" pitchFamily="18" charset="0"/>
              </a:rPr>
              <a:t>All half-frames must be tested for bending deformation under load</a:t>
            </a:r>
            <a:r>
              <a:rPr lang="en-GB" sz="1400" dirty="0">
                <a:solidFill>
                  <a:srgbClr val="0070C0"/>
                </a:solidFill>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done at reception at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and by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The test method is defined in document [A3] on the dedicated technical plan. Test equipment will be supplied by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a:t>
            </a:r>
          </a:p>
          <a:p>
            <a:r>
              <a:rPr lang="en-GB" sz="1400" dirty="0">
                <a:latin typeface="Times New Roman" panose="02020603050405020304" pitchFamily="18" charset="0"/>
                <a:cs typeface="Times New Roman" panose="02020603050405020304" pitchFamily="18" charset="0"/>
              </a:rPr>
              <a:t>During the deformation test under load, a visual examination and an out-of-limit deformation value should enable us to detect, if necessary, any problems of material resistance, or assembly by screwing and/or gluing.</a:t>
            </a:r>
          </a:p>
        </p:txBody>
      </p:sp>
      <p:sp>
        <p:nvSpPr>
          <p:cNvPr id="9" name="ZoneTexte 8">
            <a:extLst>
              <a:ext uri="{FF2B5EF4-FFF2-40B4-BE49-F238E27FC236}">
                <a16:creationId xmlns:a16="http://schemas.microsoft.com/office/drawing/2014/main" id="{8C2782DA-187B-4FB8-A8E5-EEB9D80E74EF}"/>
              </a:ext>
            </a:extLst>
          </p:cNvPr>
          <p:cNvSpPr txBox="1"/>
          <p:nvPr/>
        </p:nvSpPr>
        <p:spPr>
          <a:xfrm>
            <a:off x="232860" y="5213052"/>
            <a:ext cx="11769238" cy="954107"/>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The Contractor will propose a method for labelling and identifying the series of half-frames and their transport boxes. </a:t>
            </a:r>
            <a:r>
              <a:rPr lang="en-GB" sz="1400" b="1" dirty="0">
                <a:solidFill>
                  <a:srgbClr val="0070C0"/>
                </a:solidFill>
                <a:latin typeface="Times New Roman" panose="02020603050405020304" pitchFamily="18" charset="0"/>
                <a:cs typeface="Times New Roman" panose="02020603050405020304" pitchFamily="18" charset="0"/>
              </a:rPr>
              <a:t>This labelling must remain visible and legible. </a:t>
            </a:r>
          </a:p>
          <a:p>
            <a:r>
              <a:rPr lang="en-GB" sz="1400" b="1" dirty="0">
                <a:solidFill>
                  <a:srgbClr val="0070C0"/>
                </a:solidFill>
                <a:latin typeface="Times New Roman" panose="02020603050405020304" pitchFamily="18" charset="0"/>
                <a:cs typeface="Times New Roman" panose="02020603050405020304" pitchFamily="18" charset="0"/>
              </a:rPr>
              <a:t>This control will be validated on acceptance at the factory and must also be archived on a computer file of the type indicated in §13.1, attached to the manufacturing and control file</a:t>
            </a:r>
            <a:r>
              <a:rPr lang="en-GB" sz="1400" dirty="0">
                <a:solidFill>
                  <a:srgbClr val="0070C0"/>
                </a:solidFill>
                <a:latin typeface="Times New Roman" panose="02020603050405020304" pitchFamily="18" charset="0"/>
                <a:cs typeface="Times New Roman" panose="02020603050405020304" pitchFamily="18" charset="0"/>
              </a:rPr>
              <a:t>.  </a:t>
            </a:r>
          </a:p>
        </p:txBody>
      </p:sp>
      <p:sp>
        <p:nvSpPr>
          <p:cNvPr id="11" name="ZoneTexte 10">
            <a:extLst>
              <a:ext uri="{FF2B5EF4-FFF2-40B4-BE49-F238E27FC236}">
                <a16:creationId xmlns:a16="http://schemas.microsoft.com/office/drawing/2014/main" id="{0BB895E6-206B-42BE-9611-7033F95F8969}"/>
              </a:ext>
            </a:extLst>
          </p:cNvPr>
          <p:cNvSpPr txBox="1"/>
          <p:nvPr/>
        </p:nvSpPr>
        <p:spPr>
          <a:xfrm>
            <a:off x="203878" y="2923841"/>
            <a:ext cx="609702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Deformation test</a:t>
            </a:r>
          </a:p>
        </p:txBody>
      </p:sp>
      <p:sp>
        <p:nvSpPr>
          <p:cNvPr id="13" name="ZoneTexte 12">
            <a:extLst>
              <a:ext uri="{FF2B5EF4-FFF2-40B4-BE49-F238E27FC236}">
                <a16:creationId xmlns:a16="http://schemas.microsoft.com/office/drawing/2014/main" id="{8AE64500-8FE4-4873-914F-B05820BCF2C0}"/>
              </a:ext>
            </a:extLst>
          </p:cNvPr>
          <p:cNvSpPr txBox="1"/>
          <p:nvPr/>
        </p:nvSpPr>
        <p:spPr>
          <a:xfrm>
            <a:off x="232860" y="4726812"/>
            <a:ext cx="6097022" cy="369332"/>
          </a:xfrm>
          <a:prstGeom prst="rect">
            <a:avLst/>
          </a:prstGeom>
          <a:noFill/>
        </p:spPr>
        <p:txBody>
          <a:bodyPr wrap="square">
            <a:spAutoFit/>
          </a:bodyPr>
          <a:lstStyle/>
          <a:p>
            <a:r>
              <a:rPr lang="en-GB" sz="1800" dirty="0" err="1">
                <a:solidFill>
                  <a:srgbClr val="0000FF"/>
                </a:solidFill>
                <a:latin typeface="Times New Roman" panose="02020603050405020304" pitchFamily="18" charset="0"/>
                <a:cs typeface="Times New Roman" panose="02020603050405020304" pitchFamily="18" charset="0"/>
              </a:rPr>
              <a:t>Labeling</a:t>
            </a:r>
            <a:r>
              <a:rPr lang="en-GB" sz="1800" dirty="0">
                <a:solidFill>
                  <a:srgbClr val="0000FF"/>
                </a:solidFill>
                <a:latin typeface="Times New Roman" panose="02020603050405020304" pitchFamily="18" charset="0"/>
                <a:cs typeface="Times New Roman" panose="02020603050405020304" pitchFamily="18" charset="0"/>
              </a:rPr>
              <a:t> control</a:t>
            </a:r>
          </a:p>
        </p:txBody>
      </p:sp>
      <p:sp>
        <p:nvSpPr>
          <p:cNvPr id="14" name="ZoneTexte 13">
            <a:extLst>
              <a:ext uri="{FF2B5EF4-FFF2-40B4-BE49-F238E27FC236}">
                <a16:creationId xmlns:a16="http://schemas.microsoft.com/office/drawing/2014/main" id="{2BA00121-146B-4936-8403-407780463B74}"/>
              </a:ext>
            </a:extLst>
          </p:cNvPr>
          <p:cNvSpPr txBox="1"/>
          <p:nvPr/>
        </p:nvSpPr>
        <p:spPr>
          <a:xfrm>
            <a:off x="0" y="183303"/>
            <a:ext cx="6097022" cy="400110"/>
          </a:xfrm>
          <a:prstGeom prst="rect">
            <a:avLst/>
          </a:prstGeom>
          <a:noFill/>
        </p:spPr>
        <p:txBody>
          <a:bodyPr wrap="square">
            <a:spAutoFit/>
          </a:bodyPr>
          <a:lstStyle/>
          <a:p>
            <a:r>
              <a:rPr lang="en-GB" sz="2000" b="1" dirty="0" smtClean="0">
                <a:solidFill>
                  <a:srgbClr val="FF0000"/>
                </a:solidFill>
                <a:latin typeface="Times New Roman" panose="02020603050405020304" pitchFamily="18" charset="0"/>
                <a:cs typeface="Times New Roman" panose="02020603050405020304" pitchFamily="18" charset="0"/>
              </a:rPr>
              <a:t>Technical </a:t>
            </a:r>
            <a:r>
              <a:rPr lang="en-GB" sz="2000" b="1" dirty="0">
                <a:solidFill>
                  <a:srgbClr val="FF0000"/>
                </a:solidFill>
                <a:latin typeface="Times New Roman" panose="02020603050405020304" pitchFamily="18" charset="0"/>
                <a:cs typeface="Times New Roman" panose="02020603050405020304" pitchFamily="18" charset="0"/>
              </a:rPr>
              <a:t>specifications for manufacturing (4)</a:t>
            </a:r>
          </a:p>
        </p:txBody>
      </p:sp>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3972684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7E813B5-F96E-4D9E-8AAB-B81B18828D8B}"/>
              </a:ext>
            </a:extLst>
          </p:cNvPr>
          <p:cNvSpPr txBox="1"/>
          <p:nvPr/>
        </p:nvSpPr>
        <p:spPr>
          <a:xfrm>
            <a:off x="317585" y="1323611"/>
            <a:ext cx="11336411" cy="738664"/>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The Contractor must </a:t>
            </a:r>
            <a:r>
              <a:rPr lang="en-GB" sz="1400" b="1" dirty="0">
                <a:solidFill>
                  <a:srgbClr val="0070C0"/>
                </a:solidFill>
                <a:latin typeface="Times New Roman" panose="02020603050405020304" pitchFamily="18" charset="0"/>
                <a:cs typeface="Times New Roman" panose="02020603050405020304" pitchFamily="18" charset="0"/>
              </a:rPr>
              <a:t>use specific dry and clean storage areas to prevent damage and deterioration of raw materials, articles made by service providers and equipment awaiting use or delivery</a:t>
            </a:r>
            <a:r>
              <a:rPr lang="en-GB" sz="1400" b="1"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in compliance with paragraph §10.5 and the schedule execution of paragraph §15. </a:t>
            </a:r>
          </a:p>
          <a:p>
            <a:endParaRPr lang="en-GB" sz="1400"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40A6F52B-2B6C-4D3D-9386-E7D72E8EDC45}"/>
              </a:ext>
            </a:extLst>
          </p:cNvPr>
          <p:cNvSpPr txBox="1"/>
          <p:nvPr/>
        </p:nvSpPr>
        <p:spPr>
          <a:xfrm>
            <a:off x="317585" y="954279"/>
            <a:ext cx="609702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Storage of half-frames out of packaging</a:t>
            </a:r>
          </a:p>
        </p:txBody>
      </p:sp>
      <p:sp>
        <p:nvSpPr>
          <p:cNvPr id="7" name="ZoneTexte 6">
            <a:extLst>
              <a:ext uri="{FF2B5EF4-FFF2-40B4-BE49-F238E27FC236}">
                <a16:creationId xmlns:a16="http://schemas.microsoft.com/office/drawing/2014/main" id="{FEE5C57C-4340-49F1-8E2E-68735062504A}"/>
              </a:ext>
            </a:extLst>
          </p:cNvPr>
          <p:cNvSpPr txBox="1"/>
          <p:nvPr/>
        </p:nvSpPr>
        <p:spPr>
          <a:xfrm>
            <a:off x="360545" y="2184462"/>
            <a:ext cx="609702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Packaging</a:t>
            </a:r>
          </a:p>
        </p:txBody>
      </p:sp>
      <p:sp>
        <p:nvSpPr>
          <p:cNvPr id="9" name="ZoneTexte 8">
            <a:extLst>
              <a:ext uri="{FF2B5EF4-FFF2-40B4-BE49-F238E27FC236}">
                <a16:creationId xmlns:a16="http://schemas.microsoft.com/office/drawing/2014/main" id="{E594000C-E70E-4081-8EE3-DC3080E10589}"/>
              </a:ext>
            </a:extLst>
          </p:cNvPr>
          <p:cNvSpPr txBox="1"/>
          <p:nvPr/>
        </p:nvSpPr>
        <p:spPr>
          <a:xfrm>
            <a:off x="317585" y="2560218"/>
            <a:ext cx="11434602" cy="1169551"/>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The packaging of the half-frames for transport is the responsibility of the Contractor. The principle is defined on a dedicated technical plan in document [A4] and shows its principle: 1</a:t>
            </a:r>
            <a:r>
              <a:rPr lang="en-GB" sz="1400" dirty="0">
                <a:solidFill>
                  <a:srgbClr val="0070C0"/>
                </a:solidFill>
                <a:latin typeface="Times New Roman" panose="02020603050405020304" pitchFamily="18" charset="0"/>
                <a:cs typeface="Times New Roman" panose="02020603050405020304" pitchFamily="18" charset="0"/>
              </a:rPr>
              <a:t>) </a:t>
            </a:r>
            <a:r>
              <a:rPr lang="en-GB" sz="1400" b="1" dirty="0" smtClean="0">
                <a:solidFill>
                  <a:srgbClr val="0070C0"/>
                </a:solidFill>
                <a:latin typeface="Times New Roman" panose="02020603050405020304" pitchFamily="18" charset="0"/>
                <a:cs typeface="Times New Roman" panose="02020603050405020304" pitchFamily="18" charset="0"/>
              </a:rPr>
              <a:t>the packaging must provide protection against dust by winding plastic stretch film around each half-frame (except around the ear supports); </a:t>
            </a:r>
            <a:r>
              <a:rPr lang="en-GB" sz="1400" b="1" dirty="0">
                <a:solidFill>
                  <a:srgbClr val="0070C0"/>
                </a:solidFill>
                <a:latin typeface="Times New Roman" panose="02020603050405020304" pitchFamily="18" charset="0"/>
                <a:cs typeface="Times New Roman" panose="02020603050405020304" pitchFamily="18" charset="0"/>
              </a:rPr>
              <a:t>2) the </a:t>
            </a:r>
            <a:r>
              <a:rPr lang="en-GB" sz="1400" b="1" dirty="0" smtClean="0">
                <a:solidFill>
                  <a:srgbClr val="0070C0"/>
                </a:solidFill>
                <a:latin typeface="Times New Roman" panose="02020603050405020304" pitchFamily="18" charset="0"/>
                <a:cs typeface="Times New Roman" panose="02020603050405020304" pitchFamily="18" charset="0"/>
              </a:rPr>
              <a:t>fixing </a:t>
            </a:r>
            <a:r>
              <a:rPr lang="en-GB" sz="1400" b="1" dirty="0">
                <a:solidFill>
                  <a:srgbClr val="0070C0"/>
                </a:solidFill>
                <a:latin typeface="Times New Roman" panose="02020603050405020304" pitchFamily="18" charset="0"/>
                <a:cs typeface="Times New Roman" panose="02020603050405020304" pitchFamily="18" charset="0"/>
              </a:rPr>
              <a:t>of the half-frames by the ear supports on the internal racks of the transport box guarantees any possible shocks inherent to handling and transport.</a:t>
            </a:r>
          </a:p>
          <a:p>
            <a:r>
              <a:rPr lang="en-GB" sz="1400" dirty="0">
                <a:latin typeface="Times New Roman" panose="02020603050405020304" pitchFamily="18" charset="0"/>
                <a:cs typeface="Times New Roman" panose="02020603050405020304" pitchFamily="18" charset="0"/>
              </a:rPr>
              <a:t>The closed box will be referenced following the remarks in §9.10. </a:t>
            </a:r>
          </a:p>
        </p:txBody>
      </p:sp>
      <p:sp>
        <p:nvSpPr>
          <p:cNvPr id="10" name="ZoneTexte 9">
            <a:extLst>
              <a:ext uri="{FF2B5EF4-FFF2-40B4-BE49-F238E27FC236}">
                <a16:creationId xmlns:a16="http://schemas.microsoft.com/office/drawing/2014/main" id="{FF6855AE-B4AE-4CE6-B785-3447F8A71858}"/>
              </a:ext>
            </a:extLst>
          </p:cNvPr>
          <p:cNvSpPr txBox="1"/>
          <p:nvPr/>
        </p:nvSpPr>
        <p:spPr>
          <a:xfrm>
            <a:off x="0" y="196003"/>
            <a:ext cx="6097022" cy="400110"/>
          </a:xfrm>
          <a:prstGeom prst="rect">
            <a:avLst/>
          </a:prstGeom>
          <a:noFill/>
        </p:spPr>
        <p:txBody>
          <a:bodyPr wrap="square">
            <a:spAutoFit/>
          </a:bodyPr>
          <a:lstStyle/>
          <a:p>
            <a:r>
              <a:rPr lang="en-GB" sz="2000" b="1" dirty="0" smtClean="0">
                <a:solidFill>
                  <a:srgbClr val="FF0000"/>
                </a:solidFill>
                <a:latin typeface="Times New Roman" panose="02020603050405020304" pitchFamily="18" charset="0"/>
                <a:cs typeface="Times New Roman" panose="02020603050405020304" pitchFamily="18" charset="0"/>
              </a:rPr>
              <a:t>Technical </a:t>
            </a:r>
            <a:r>
              <a:rPr lang="en-GB" sz="2000" b="1" dirty="0">
                <a:solidFill>
                  <a:srgbClr val="FF0000"/>
                </a:solidFill>
                <a:latin typeface="Times New Roman" panose="02020603050405020304" pitchFamily="18" charset="0"/>
                <a:cs typeface="Times New Roman" panose="02020603050405020304" pitchFamily="18" charset="0"/>
              </a:rPr>
              <a:t>specifications for manufacturing (5)</a:t>
            </a:r>
          </a:p>
        </p:txBody>
      </p:sp>
      <p:sp>
        <p:nvSpPr>
          <p:cNvPr id="8" name="ZoneTexte 7"/>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130265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624889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Production and delivery Schedule for ½ frame</a:t>
            </a:r>
            <a:endParaRPr dirty="0"/>
          </a:p>
        </p:txBody>
      </p:sp>
      <p:sp>
        <p:nvSpPr>
          <p:cNvPr id="4" name="ZoneTexte 3"/>
          <p:cNvSpPr txBox="1"/>
          <p:nvPr/>
        </p:nvSpPr>
        <p:spPr bwMode="auto">
          <a:xfrm>
            <a:off x="3273136" y="2462645"/>
            <a:ext cx="1422184" cy="369332"/>
          </a:xfrm>
          <a:prstGeom prst="rect">
            <a:avLst/>
          </a:prstGeom>
          <a:noFill/>
        </p:spPr>
        <p:txBody>
          <a:bodyPr wrap="none" rtlCol="0">
            <a:spAutoFit/>
          </a:bodyPr>
          <a:lstStyle/>
          <a:p>
            <a:pPr>
              <a:defRPr/>
            </a:pPr>
            <a:r>
              <a:rPr lang="en-US">
                <a:latin typeface="Times New Roman"/>
                <a:cs typeface="Times New Roman"/>
              </a:rPr>
              <a:t>Call Opening</a:t>
            </a:r>
            <a:endParaRPr/>
          </a:p>
        </p:txBody>
      </p:sp>
      <p:sp>
        <p:nvSpPr>
          <p:cNvPr id="5" name="ZoneTexte 4"/>
          <p:cNvSpPr txBox="1"/>
          <p:nvPr/>
        </p:nvSpPr>
        <p:spPr bwMode="auto">
          <a:xfrm>
            <a:off x="4630882" y="2407226"/>
            <a:ext cx="1922321" cy="369332"/>
          </a:xfrm>
          <a:prstGeom prst="rect">
            <a:avLst/>
          </a:prstGeom>
          <a:noFill/>
        </p:spPr>
        <p:txBody>
          <a:bodyPr wrap="none" rtlCol="0">
            <a:spAutoFit/>
          </a:bodyPr>
          <a:lstStyle/>
          <a:p>
            <a:pPr>
              <a:defRPr/>
            </a:pPr>
            <a:r>
              <a:rPr lang="en-US">
                <a:latin typeface="Times New Roman"/>
                <a:cs typeface="Times New Roman"/>
              </a:rPr>
              <a:t>Contract Signature</a:t>
            </a:r>
            <a:endParaRPr/>
          </a:p>
        </p:txBody>
      </p:sp>
      <p:cxnSp>
        <p:nvCxnSpPr>
          <p:cNvPr id="7" name="Connecteur droit avec flèche 6"/>
          <p:cNvCxnSpPr>
            <a:cxnSpLocks/>
            <a:stCxn id="4" idx="0"/>
          </p:cNvCxnSpPr>
          <p:nvPr/>
        </p:nvCxnSpPr>
        <p:spPr bwMode="auto">
          <a:xfrm flipH="1" flipV="1">
            <a:off x="3969327" y="2098962"/>
            <a:ext cx="14901" cy="363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cxnSpLocks/>
          </p:cNvCxnSpPr>
          <p:nvPr/>
        </p:nvCxnSpPr>
        <p:spPr bwMode="auto">
          <a:xfrm flipH="1" flipV="1">
            <a:off x="4987636" y="2026226"/>
            <a:ext cx="312775" cy="4017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cxnSpLocks/>
          </p:cNvCxnSpPr>
          <p:nvPr/>
        </p:nvCxnSpPr>
        <p:spPr bwMode="auto">
          <a:xfrm flipH="1" flipV="1">
            <a:off x="6480465" y="2012372"/>
            <a:ext cx="668482" cy="5957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bwMode="auto">
          <a:xfrm>
            <a:off x="6837219" y="2587335"/>
            <a:ext cx="1133644" cy="369332"/>
          </a:xfrm>
          <a:prstGeom prst="rect">
            <a:avLst/>
          </a:prstGeom>
          <a:noFill/>
        </p:spPr>
        <p:txBody>
          <a:bodyPr wrap="square" rtlCol="0">
            <a:spAutoFit/>
          </a:bodyPr>
          <a:lstStyle/>
          <a:p>
            <a:pPr>
              <a:defRPr/>
            </a:pPr>
            <a:r>
              <a:rPr lang="en-US">
                <a:latin typeface="Times New Roman"/>
                <a:cs typeface="Times New Roman"/>
              </a:rPr>
              <a:t>Deliveries</a:t>
            </a:r>
            <a:endParaRPr/>
          </a:p>
        </p:txBody>
      </p:sp>
      <p:cxnSp>
        <p:nvCxnSpPr>
          <p:cNvPr id="12" name="Connecteur droit avec flèche 11"/>
          <p:cNvCxnSpPr>
            <a:cxnSpLocks/>
          </p:cNvCxnSpPr>
          <p:nvPr/>
        </p:nvCxnSpPr>
        <p:spPr bwMode="auto">
          <a:xfrm flipH="1" flipV="1">
            <a:off x="7117773" y="2015836"/>
            <a:ext cx="124692" cy="5507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cxnSpLocks/>
          </p:cNvCxnSpPr>
          <p:nvPr/>
        </p:nvCxnSpPr>
        <p:spPr bwMode="auto">
          <a:xfrm flipV="1">
            <a:off x="7762009" y="2026227"/>
            <a:ext cx="779318" cy="571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p:cNvCxnSpPr>
          <p:nvPr/>
        </p:nvCxnSpPr>
        <p:spPr bwMode="auto">
          <a:xfrm flipV="1">
            <a:off x="7876310" y="2026226"/>
            <a:ext cx="1174172" cy="581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bwMode="auto">
          <a:xfrm>
            <a:off x="93519" y="3304309"/>
            <a:ext cx="8158003" cy="2031325"/>
          </a:xfrm>
          <a:prstGeom prst="rect">
            <a:avLst/>
          </a:prstGeom>
          <a:noFill/>
        </p:spPr>
        <p:txBody>
          <a:bodyPr wrap="none" rtlCol="0">
            <a:spAutoFit/>
          </a:bodyPr>
          <a:lstStyle/>
          <a:p>
            <a:pPr marL="285750" indent="-285750">
              <a:buFont typeface="Arial"/>
              <a:buChar char="•"/>
              <a:defRPr/>
            </a:pPr>
            <a:r>
              <a:rPr lang="en-US" dirty="0">
                <a:latin typeface="Times New Roman"/>
                <a:cs typeface="Times New Roman"/>
              </a:rPr>
              <a:t>Providers are </a:t>
            </a:r>
            <a:r>
              <a:rPr lang="en-US" b="1" dirty="0">
                <a:solidFill>
                  <a:srgbClr val="0070C0"/>
                </a:solidFill>
                <a:latin typeface="Times New Roman"/>
                <a:cs typeface="Times New Roman"/>
              </a:rPr>
              <a:t>responsible up to the delivery </a:t>
            </a:r>
            <a:r>
              <a:rPr lang="en-US" dirty="0">
                <a:latin typeface="Times New Roman"/>
                <a:cs typeface="Times New Roman"/>
              </a:rPr>
              <a:t>at IJCLab</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Providers can propose a more aggressive planning =&gt; better score in the evaluation</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Providers can anticipate some deliveries but cannot go below the average rate</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Penalties</a:t>
            </a:r>
            <a:r>
              <a:rPr lang="en-US" dirty="0">
                <a:latin typeface="Times New Roman"/>
                <a:cs typeface="Times New Roman"/>
              </a:rPr>
              <a:t> foreseen (1000 € per day) in case of delays</a:t>
            </a:r>
            <a:endParaRPr dirty="0"/>
          </a:p>
        </p:txBody>
      </p:sp>
      <p:pic>
        <p:nvPicPr>
          <p:cNvPr id="11" name="Image 10"/>
          <p:cNvPicPr>
            <a:picLocks noChangeAspect="1"/>
          </p:cNvPicPr>
          <p:nvPr/>
        </p:nvPicPr>
        <p:blipFill>
          <a:blip r:embed="rId3"/>
          <a:stretch/>
        </p:blipFill>
        <p:spPr bwMode="auto">
          <a:xfrm>
            <a:off x="211282" y="1037791"/>
            <a:ext cx="11675918" cy="934429"/>
          </a:xfrm>
          <a:prstGeom prst="rect">
            <a:avLst/>
          </a:prstGeom>
        </p:spPr>
      </p:pic>
      <p:cxnSp>
        <p:nvCxnSpPr>
          <p:cNvPr id="34" name="Connecteur droit avec flèche 33"/>
          <p:cNvCxnSpPr>
            <a:cxnSpLocks/>
          </p:cNvCxnSpPr>
          <p:nvPr/>
        </p:nvCxnSpPr>
        <p:spPr bwMode="auto">
          <a:xfrm flipV="1">
            <a:off x="7647708" y="1981201"/>
            <a:ext cx="432955" cy="616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cxnSpLocks/>
            <a:stCxn id="10" idx="0"/>
          </p:cNvCxnSpPr>
          <p:nvPr/>
        </p:nvCxnSpPr>
        <p:spPr bwMode="auto">
          <a:xfrm flipV="1">
            <a:off x="7404041" y="1995055"/>
            <a:ext cx="15068" cy="592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07647F03-4601-467E-B67A-E4D22951271E}"/>
              </a:ext>
            </a:extLst>
          </p:cNvPr>
          <p:cNvSpPr>
            <a:spLocks noGrp="1"/>
          </p:cNvSpPr>
          <p:nvPr>
            <p:ph type="sldNum" sz="quarter" idx="12"/>
          </p:nvPr>
        </p:nvSpPr>
        <p:spPr/>
        <p:txBody>
          <a:bodyPr/>
          <a:lstStyle/>
          <a:p>
            <a:pPr>
              <a:defRPr/>
            </a:pPr>
            <a:fld id="{96FC859B-BE47-4ED9-A753-DAB90E930B47}" type="slidenum">
              <a:rPr lang="en-US" smtClean="0"/>
              <a:t>19</a:t>
            </a:fld>
            <a:endParaRPr lang="en-US"/>
          </a:p>
        </p:txBody>
      </p:sp>
      <p:sp>
        <p:nvSpPr>
          <p:cNvPr id="17" name="ZoneTexte 16"/>
          <p:cNvSpPr txBox="1"/>
          <p:nvPr/>
        </p:nvSpPr>
        <p:spPr bwMode="auto">
          <a:xfrm>
            <a:off x="127000" y="6350000"/>
            <a:ext cx="7983917" cy="369332"/>
          </a:xfrm>
          <a:prstGeom prst="rect">
            <a:avLst/>
          </a:prstGeom>
          <a:noFill/>
        </p:spPr>
        <p:txBody>
          <a:bodyPr wrap="none" rtlCol="0">
            <a:spAutoFit/>
          </a:bodyPr>
          <a:lstStyle/>
          <a:p>
            <a:r>
              <a:rPr lang="en-US" dirty="0" smtClean="0"/>
              <a:t>See example hereafter and </a:t>
            </a:r>
            <a:r>
              <a:rPr lang="en-US" dirty="0">
                <a:hlinkClick r:id="rId4"/>
              </a:rPr>
              <a:t>https://</a:t>
            </a:r>
            <a:r>
              <a:rPr lang="en-US" dirty="0" smtClean="0">
                <a:hlinkClick r:id="rId4"/>
              </a:rPr>
              <a:t>edms.cern.ch/document/3067365/1</a:t>
            </a:r>
            <a:r>
              <a:rPr lang="en-US" dirty="0" smtClean="0"/>
              <a:t> for details</a:t>
            </a:r>
            <a:endParaRPr lang="en-US" dirty="0"/>
          </a:p>
        </p:txBody>
      </p:sp>
    </p:spTree>
    <p:extLst>
      <p:ext uri="{BB962C8B-B14F-4D97-AF65-F5344CB8AC3E}">
        <p14:creationId xmlns:p14="http://schemas.microsoft.com/office/powerpoint/2010/main" val="332288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4"/>
          <p:cNvPicPr>
            <a:picLocks noChangeAspect="1"/>
          </p:cNvPicPr>
          <p:nvPr/>
        </p:nvPicPr>
        <p:blipFill>
          <a:blip r:embed="rId3"/>
          <a:srcRect l="10833" t="455" r="40758" b="32424"/>
          <a:stretch/>
        </p:blipFill>
        <p:spPr bwMode="auto">
          <a:xfrm>
            <a:off x="6451600" y="116840"/>
            <a:ext cx="5628195" cy="5852793"/>
          </a:xfrm>
          <a:prstGeom prst="rect">
            <a:avLst/>
          </a:prstGeom>
        </p:spPr>
      </p:pic>
      <p:sp>
        <p:nvSpPr>
          <p:cNvPr id="6" name="ZoneTexte 5"/>
          <p:cNvSpPr txBox="1"/>
          <p:nvPr/>
        </p:nvSpPr>
        <p:spPr bwMode="auto">
          <a:xfrm>
            <a:off x="0" y="0"/>
            <a:ext cx="3046027" cy="523220"/>
          </a:xfrm>
          <a:prstGeom prst="rect">
            <a:avLst/>
          </a:prstGeom>
          <a:noFill/>
        </p:spPr>
        <p:txBody>
          <a:bodyPr wrap="none" rtlCol="0">
            <a:spAutoFit/>
          </a:bodyPr>
          <a:lstStyle/>
          <a:p>
            <a:pPr>
              <a:defRPr/>
            </a:pPr>
            <a:r>
              <a:rPr lang="fr-FR" sz="2800" b="1" u="sng" dirty="0">
                <a:solidFill>
                  <a:srgbClr val="FF0000"/>
                </a:solidFill>
                <a:latin typeface="Times New Roman"/>
                <a:cs typeface="Times New Roman"/>
              </a:rPr>
              <a:t>Cathode </a:t>
            </a:r>
            <a:r>
              <a:rPr lang="fr-FR" sz="2800" b="1" u="sng" dirty="0" err="1">
                <a:solidFill>
                  <a:srgbClr val="FF0000"/>
                </a:solidFill>
                <a:latin typeface="Times New Roman"/>
                <a:cs typeface="Times New Roman"/>
              </a:rPr>
              <a:t>Overview</a:t>
            </a:r>
            <a:endParaRPr lang="fr-FR" sz="2800" b="1" u="sng" dirty="0">
              <a:solidFill>
                <a:srgbClr val="FF0000"/>
              </a:solidFill>
              <a:latin typeface="Times New Roman"/>
              <a:cs typeface="Times New Roman"/>
            </a:endParaRPr>
          </a:p>
        </p:txBody>
      </p:sp>
      <p:pic>
        <p:nvPicPr>
          <p:cNvPr id="3" name="Image 2"/>
          <p:cNvPicPr>
            <a:picLocks noChangeAspect="1"/>
          </p:cNvPicPr>
          <p:nvPr/>
        </p:nvPicPr>
        <p:blipFill>
          <a:blip r:embed="rId4"/>
          <a:stretch/>
        </p:blipFill>
        <p:spPr bwMode="auto">
          <a:xfrm>
            <a:off x="1429375" y="736600"/>
            <a:ext cx="3200106" cy="5676900"/>
          </a:xfrm>
          <a:prstGeom prst="rect">
            <a:avLst/>
          </a:prstGeom>
        </p:spPr>
      </p:pic>
      <p:sp>
        <p:nvSpPr>
          <p:cNvPr id="2" name="Espace réservé du numéro de diapositive 1">
            <a:extLst>
              <a:ext uri="{FF2B5EF4-FFF2-40B4-BE49-F238E27FC236}">
                <a16:creationId xmlns:a16="http://schemas.microsoft.com/office/drawing/2014/main" id="{077441F0-75A2-4B76-81B1-EFD45543EE3D}"/>
              </a:ext>
            </a:extLst>
          </p:cNvPr>
          <p:cNvSpPr>
            <a:spLocks noGrp="1"/>
          </p:cNvSpPr>
          <p:nvPr>
            <p:ph type="sldNum" sz="quarter" idx="12"/>
          </p:nvPr>
        </p:nvSpPr>
        <p:spPr/>
        <p:txBody>
          <a:bodyPr/>
          <a:lstStyle/>
          <a:p>
            <a:pPr>
              <a:defRPr/>
            </a:pPr>
            <a:fld id="{96FC859B-BE47-4ED9-A753-DAB90E930B47}" type="slidenum">
              <a:rPr lang="en-US" smtClean="0"/>
              <a:t>2</a:t>
            </a:fld>
            <a:endParaRPr lang="en-US"/>
          </a:p>
        </p:txBody>
      </p:sp>
      <p:sp>
        <p:nvSpPr>
          <p:cNvPr id="4" name="ZoneTexte 3"/>
          <p:cNvSpPr txBox="1"/>
          <p:nvPr/>
        </p:nvSpPr>
        <p:spPr>
          <a:xfrm>
            <a:off x="8343900" y="6045200"/>
            <a:ext cx="2012089"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Module-0 Cathodes</a:t>
            </a:r>
            <a:endParaRPr lang="en-US" dirty="0" smtClean="0">
              <a:solidFill>
                <a:srgbClr val="FF0000"/>
              </a:solidFill>
              <a:latin typeface="Times New Roman" panose="02020603050405020304" pitchFamily="18" charset="0"/>
              <a:cs typeface="Times New Roman" panose="02020603050405020304" pitchFamily="18" charset="0"/>
            </a:endParaRPr>
          </a:p>
        </p:txBody>
      </p:sp>
      <p:sp>
        <p:nvSpPr>
          <p:cNvPr id="7" name="ZoneTexte 6"/>
          <p:cNvSpPr txBox="1"/>
          <p:nvPr/>
        </p:nvSpPr>
        <p:spPr bwMode="auto">
          <a:xfrm>
            <a:off x="1803400" y="6488668"/>
            <a:ext cx="2178802"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Cathode Components</a:t>
            </a:r>
            <a:endParaRPr lang="en-US" dirty="0" smtClean="0">
              <a:solidFill>
                <a:srgbClr val="FF0000"/>
              </a:solidFill>
              <a:latin typeface="Times New Roman" panose="02020603050405020304" pitchFamily="18" charset="0"/>
              <a:cs typeface="Times New Roman" panose="02020603050405020304" pitchFamily="18" charset="0"/>
            </a:endParaRPr>
          </a:p>
        </p:txBody>
      </p:sp>
      <p:sp>
        <p:nvSpPr>
          <p:cNvPr id="8" name="Ellipse 7"/>
          <p:cNvSpPr/>
          <p:nvPr/>
        </p:nvSpPr>
        <p:spPr>
          <a:xfrm>
            <a:off x="2362200" y="647700"/>
            <a:ext cx="1219200" cy="40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p:nvPr/>
        </p:nvSpPr>
        <p:spPr bwMode="auto">
          <a:xfrm>
            <a:off x="1511300" y="5334000"/>
            <a:ext cx="1219200" cy="40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bwMode="auto">
          <a:xfrm>
            <a:off x="2794000" y="5232400"/>
            <a:ext cx="1219200" cy="40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bwMode="auto">
          <a:xfrm rot="5400000">
            <a:off x="3676650" y="2635250"/>
            <a:ext cx="1612900" cy="406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0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F11BD7-37BA-4232-952B-EDEAF99E41CA}"/>
              </a:ext>
            </a:extLst>
          </p:cNvPr>
          <p:cNvSpPr txBox="1"/>
          <p:nvPr/>
        </p:nvSpPr>
        <p:spPr>
          <a:xfrm>
            <a:off x="473074" y="355601"/>
            <a:ext cx="9598026" cy="6186309"/>
          </a:xfrm>
          <a:prstGeom prst="rect">
            <a:avLst/>
          </a:prstGeom>
          <a:noFill/>
        </p:spPr>
        <p:txBody>
          <a:bodyPr wrap="square">
            <a:spAutoFit/>
          </a:bodyPr>
          <a:lstStyle/>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T0 : notification date.</a:t>
            </a:r>
          </a:p>
          <a:p>
            <a:r>
              <a:rPr lang="en-GB" sz="1200" dirty="0">
                <a:latin typeface="Times New Roman" panose="02020603050405020304" pitchFamily="18" charset="0"/>
                <a:cs typeface="Times New Roman" panose="02020603050405020304" pitchFamily="18" charset="0"/>
              </a:rPr>
              <a:t>• T1 (T0+2 weeks): Preparatory meeting between the Contractor and the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T2 (T1+3 weeks): Submission of the detailed manufacturing and final delivery schedule.</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Before T3: </a:t>
            </a:r>
            <a:r>
              <a:rPr lang="en-GB" sz="1200" b="1" dirty="0">
                <a:solidFill>
                  <a:srgbClr val="0070C0"/>
                </a:solidFill>
                <a:latin typeface="Times New Roman" panose="02020603050405020304" pitchFamily="18" charset="0"/>
                <a:cs typeface="Times New Roman" panose="02020603050405020304" pitchFamily="18" charset="0"/>
              </a:rPr>
              <a:t>provision of material certificate 3.1 of the material supplied</a:t>
            </a:r>
            <a:r>
              <a:rPr lang="en-GB" sz="1200" b="1" dirty="0">
                <a:latin typeface="Times New Roman" panose="02020603050405020304" pitchFamily="18" charset="0"/>
                <a:cs typeface="Times New Roman" panose="02020603050405020304" pitchFamily="18" charset="0"/>
              </a:rPr>
              <a:t> </a:t>
            </a:r>
            <a:r>
              <a:rPr lang="en-GB" sz="1200" dirty="0">
                <a:latin typeface="Times New Roman" panose="02020603050405020304" pitchFamily="18" charset="0"/>
                <a:cs typeface="Times New Roman" panose="02020603050405020304" pitchFamily="18" charset="0"/>
              </a:rPr>
              <a:t>(see §9.1)</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T3 (T2+16 weeks max): </a:t>
            </a:r>
            <a:r>
              <a:rPr lang="en-GB" sz="1200" b="1" dirty="0">
                <a:solidFill>
                  <a:srgbClr val="0070C0"/>
                </a:solidFill>
                <a:latin typeface="Times New Roman" panose="02020603050405020304" pitchFamily="18" charset="0"/>
                <a:cs typeface="Times New Roman" panose="02020603050405020304" pitchFamily="18" charset="0"/>
              </a:rPr>
              <a:t>Factory pre-acceptance testing of the first half-frame </a:t>
            </a:r>
            <a:r>
              <a:rPr lang="en-GB" sz="1200" dirty="0">
                <a:latin typeface="Times New Roman" panose="02020603050405020304" pitchFamily="18" charset="0"/>
                <a:cs typeface="Times New Roman" panose="02020603050405020304" pitchFamily="18" charset="0"/>
              </a:rPr>
              <a:t>(§10)</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T4 (T2 + 26 weeks): Factory acceptance testing for </a:t>
            </a:r>
            <a:r>
              <a:rPr lang="en-GB" sz="1200" b="1" dirty="0">
                <a:solidFill>
                  <a:srgbClr val="0070C0"/>
                </a:solidFill>
                <a:latin typeface="Times New Roman" panose="02020603050405020304" pitchFamily="18" charset="0"/>
                <a:cs typeface="Times New Roman" panose="02020603050405020304" pitchFamily="18" charset="0"/>
              </a:rPr>
              <a:t>batch no. 1 of 12 half-frames </a:t>
            </a:r>
            <a:r>
              <a:rPr lang="en-GB" sz="1200" dirty="0">
                <a:latin typeface="Times New Roman" panose="02020603050405020304" pitchFamily="18" charset="0"/>
                <a:cs typeface="Times New Roman" panose="02020603050405020304" pitchFamily="18" charset="0"/>
              </a:rPr>
              <a:t>between Contractor and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T4 bis (T4 + 2 weeks): Delivery to IJCLAB of batch no. 1</a:t>
            </a:r>
          </a:p>
          <a:p>
            <a:r>
              <a:rPr lang="en-GB" sz="1200" dirty="0">
                <a:latin typeface="Times New Roman" panose="02020603050405020304" pitchFamily="18" charset="0"/>
                <a:cs typeface="Times New Roman" panose="02020603050405020304" pitchFamily="18" charset="0"/>
              </a:rPr>
              <a:t>• T4 </a:t>
            </a:r>
            <a:r>
              <a:rPr lang="en-GB" sz="1200" dirty="0" err="1">
                <a:latin typeface="Times New Roman" panose="02020603050405020304" pitchFamily="18" charset="0"/>
                <a:cs typeface="Times New Roman" panose="02020603050405020304" pitchFamily="18" charset="0"/>
              </a:rPr>
              <a:t>ter</a:t>
            </a:r>
            <a:r>
              <a:rPr lang="en-GB" sz="1200" dirty="0">
                <a:latin typeface="Times New Roman" panose="02020603050405020304" pitchFamily="18" charset="0"/>
                <a:cs typeface="Times New Roman" panose="02020603050405020304" pitchFamily="18" charset="0"/>
              </a:rPr>
              <a:t> (T4 bis + 4 weeks): end date of the </a:t>
            </a:r>
            <a:r>
              <a:rPr lang="en-GB" sz="1200" dirty="0" err="1">
                <a:latin typeface="Times New Roman" panose="02020603050405020304" pitchFamily="18" charset="0"/>
                <a:cs typeface="Times New Roman" panose="02020603050405020304" pitchFamily="18" charset="0"/>
              </a:rPr>
              <a:t>IJCLab</a:t>
            </a:r>
            <a:r>
              <a:rPr lang="en-GB" sz="1200" dirty="0">
                <a:latin typeface="Times New Roman" panose="02020603050405020304" pitchFamily="18" charset="0"/>
                <a:cs typeface="Times New Roman" panose="02020603050405020304" pitchFamily="18" charset="0"/>
              </a:rPr>
              <a:t> control period to declare conformity and final receipt of the batch.</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T5 (T4 + 8 weeks): Acceptance testing for </a:t>
            </a:r>
            <a:r>
              <a:rPr lang="en-GB" sz="1200" b="1" dirty="0">
                <a:solidFill>
                  <a:srgbClr val="0070C0"/>
                </a:solidFill>
                <a:latin typeface="Times New Roman" panose="02020603050405020304" pitchFamily="18" charset="0"/>
                <a:cs typeface="Times New Roman" panose="02020603050405020304" pitchFamily="18" charset="0"/>
              </a:rPr>
              <a:t>batch no. 2 of 36 half-frames </a:t>
            </a:r>
            <a:r>
              <a:rPr lang="en-GB" sz="1200" dirty="0">
                <a:latin typeface="Times New Roman" panose="02020603050405020304" pitchFamily="18" charset="0"/>
                <a:cs typeface="Times New Roman" panose="02020603050405020304" pitchFamily="18" charset="0"/>
              </a:rPr>
              <a:t>between Contractor and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T5 bis (T5+ 2 weeks): Delivery to IJCLAB of batch no. 2</a:t>
            </a:r>
          </a:p>
          <a:p>
            <a:r>
              <a:rPr lang="en-GB" sz="1200" dirty="0">
                <a:latin typeface="Times New Roman" panose="02020603050405020304" pitchFamily="18" charset="0"/>
                <a:cs typeface="Times New Roman" panose="02020603050405020304" pitchFamily="18" charset="0"/>
              </a:rPr>
              <a:t>• T5 </a:t>
            </a:r>
            <a:r>
              <a:rPr lang="en-GB" sz="1200" dirty="0" err="1">
                <a:latin typeface="Times New Roman" panose="02020603050405020304" pitchFamily="18" charset="0"/>
                <a:cs typeface="Times New Roman" panose="02020603050405020304" pitchFamily="18" charset="0"/>
              </a:rPr>
              <a:t>ter</a:t>
            </a:r>
            <a:r>
              <a:rPr lang="en-GB" sz="1200" dirty="0">
                <a:latin typeface="Times New Roman" panose="02020603050405020304" pitchFamily="18" charset="0"/>
                <a:cs typeface="Times New Roman" panose="02020603050405020304" pitchFamily="18" charset="0"/>
              </a:rPr>
              <a:t> (T5 bis + 4 weeks): end date of the </a:t>
            </a:r>
            <a:r>
              <a:rPr lang="en-GB" sz="1200" dirty="0" err="1">
                <a:latin typeface="Times New Roman" panose="02020603050405020304" pitchFamily="18" charset="0"/>
                <a:cs typeface="Times New Roman" panose="02020603050405020304" pitchFamily="18" charset="0"/>
              </a:rPr>
              <a:t>IJCLab</a:t>
            </a:r>
            <a:r>
              <a:rPr lang="en-GB" sz="1200" dirty="0">
                <a:latin typeface="Times New Roman" panose="02020603050405020304" pitchFamily="18" charset="0"/>
                <a:cs typeface="Times New Roman" panose="02020603050405020304" pitchFamily="18" charset="0"/>
              </a:rPr>
              <a:t> control period to declare conformity and final receipt of the batch.</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T6 (T5+8 weeks): Acceptance testing for </a:t>
            </a:r>
            <a:r>
              <a:rPr lang="en-GB" sz="1200" b="1" dirty="0">
                <a:solidFill>
                  <a:srgbClr val="0070C0"/>
                </a:solidFill>
                <a:latin typeface="Times New Roman" panose="02020603050405020304" pitchFamily="18" charset="0"/>
                <a:cs typeface="Times New Roman" panose="02020603050405020304" pitchFamily="18" charset="0"/>
              </a:rPr>
              <a:t>batch no. 3 of 36 half-frames </a:t>
            </a:r>
            <a:r>
              <a:rPr lang="en-GB" sz="1200" dirty="0">
                <a:latin typeface="Times New Roman" panose="02020603050405020304" pitchFamily="18" charset="0"/>
                <a:cs typeface="Times New Roman" panose="02020603050405020304" pitchFamily="18" charset="0"/>
              </a:rPr>
              <a:t>between Contractor and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T6 bis (T6+ 2 weeks): Delivery to IJCLAB of batch no. 3</a:t>
            </a:r>
          </a:p>
          <a:p>
            <a:r>
              <a:rPr lang="en-GB" sz="1200" dirty="0">
                <a:latin typeface="Times New Roman" panose="02020603050405020304" pitchFamily="18" charset="0"/>
                <a:cs typeface="Times New Roman" panose="02020603050405020304" pitchFamily="18" charset="0"/>
              </a:rPr>
              <a:t>• T6 </a:t>
            </a:r>
            <a:r>
              <a:rPr lang="en-GB" sz="1200" dirty="0" err="1">
                <a:latin typeface="Times New Roman" panose="02020603050405020304" pitchFamily="18" charset="0"/>
                <a:cs typeface="Times New Roman" panose="02020603050405020304" pitchFamily="18" charset="0"/>
              </a:rPr>
              <a:t>ter</a:t>
            </a:r>
            <a:r>
              <a:rPr lang="en-GB" sz="1200" dirty="0">
                <a:latin typeface="Times New Roman" panose="02020603050405020304" pitchFamily="18" charset="0"/>
                <a:cs typeface="Times New Roman" panose="02020603050405020304" pitchFamily="18" charset="0"/>
              </a:rPr>
              <a:t> (T6 bis + 4 weeks): end date of the </a:t>
            </a:r>
            <a:r>
              <a:rPr lang="en-GB" sz="1200" dirty="0" err="1">
                <a:latin typeface="Times New Roman" panose="02020603050405020304" pitchFamily="18" charset="0"/>
                <a:cs typeface="Times New Roman" panose="02020603050405020304" pitchFamily="18" charset="0"/>
              </a:rPr>
              <a:t>IJCLab</a:t>
            </a:r>
            <a:r>
              <a:rPr lang="en-GB" sz="1200" dirty="0">
                <a:latin typeface="Times New Roman" panose="02020603050405020304" pitchFamily="18" charset="0"/>
                <a:cs typeface="Times New Roman" panose="02020603050405020304" pitchFamily="18" charset="0"/>
              </a:rPr>
              <a:t> control period to declare conformity and final receipt of the batch.</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T7 (T6+ 8 weeks): Acceptance testing for </a:t>
            </a:r>
            <a:r>
              <a:rPr lang="en-GB" sz="1200" b="1" dirty="0">
                <a:solidFill>
                  <a:srgbClr val="0070C0"/>
                </a:solidFill>
                <a:latin typeface="Times New Roman" panose="02020603050405020304" pitchFamily="18" charset="0"/>
                <a:cs typeface="Times New Roman" panose="02020603050405020304" pitchFamily="18" charset="0"/>
              </a:rPr>
              <a:t>batch no. 4 of 36 half-frames </a:t>
            </a:r>
            <a:r>
              <a:rPr lang="en-GB" sz="1200" dirty="0">
                <a:latin typeface="Times New Roman" panose="02020603050405020304" pitchFamily="18" charset="0"/>
                <a:cs typeface="Times New Roman" panose="02020603050405020304" pitchFamily="18" charset="0"/>
              </a:rPr>
              <a:t>between Contractor and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T7 bis (T7+ 2 weeks): Delivery to IJCLAB of batch no. 4</a:t>
            </a:r>
          </a:p>
          <a:p>
            <a:r>
              <a:rPr lang="en-GB" sz="1200" dirty="0">
                <a:latin typeface="Times New Roman" panose="02020603050405020304" pitchFamily="18" charset="0"/>
                <a:cs typeface="Times New Roman" panose="02020603050405020304" pitchFamily="18" charset="0"/>
              </a:rPr>
              <a:t>• T7 </a:t>
            </a:r>
            <a:r>
              <a:rPr lang="en-GB" sz="1200" dirty="0" err="1">
                <a:latin typeface="Times New Roman" panose="02020603050405020304" pitchFamily="18" charset="0"/>
                <a:cs typeface="Times New Roman" panose="02020603050405020304" pitchFamily="18" charset="0"/>
              </a:rPr>
              <a:t>ter</a:t>
            </a:r>
            <a:r>
              <a:rPr lang="en-GB" sz="1200" dirty="0">
                <a:latin typeface="Times New Roman" panose="02020603050405020304" pitchFamily="18" charset="0"/>
                <a:cs typeface="Times New Roman" panose="02020603050405020304" pitchFamily="18" charset="0"/>
              </a:rPr>
              <a:t> (T7 bis + 4 weeks): end date of the </a:t>
            </a:r>
            <a:r>
              <a:rPr lang="en-GB" sz="1200" dirty="0" err="1">
                <a:latin typeface="Times New Roman" panose="02020603050405020304" pitchFamily="18" charset="0"/>
                <a:cs typeface="Times New Roman" panose="02020603050405020304" pitchFamily="18" charset="0"/>
              </a:rPr>
              <a:t>IJCLab</a:t>
            </a:r>
            <a:r>
              <a:rPr lang="en-GB" sz="1200" dirty="0">
                <a:latin typeface="Times New Roman" panose="02020603050405020304" pitchFamily="18" charset="0"/>
                <a:cs typeface="Times New Roman" panose="02020603050405020304" pitchFamily="18" charset="0"/>
              </a:rPr>
              <a:t> control period to declare conformity and final receipt of the batch.</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T8 (T7+ 8 weeks): Acceptance testing for </a:t>
            </a:r>
            <a:r>
              <a:rPr lang="en-GB" sz="1200" b="1" dirty="0">
                <a:solidFill>
                  <a:srgbClr val="0070C0"/>
                </a:solidFill>
                <a:latin typeface="Times New Roman" panose="02020603050405020304" pitchFamily="18" charset="0"/>
                <a:cs typeface="Times New Roman" panose="02020603050405020304" pitchFamily="18" charset="0"/>
              </a:rPr>
              <a:t>batch no. 5 of 36 half-frames </a:t>
            </a:r>
            <a:r>
              <a:rPr lang="en-GB" sz="1200" dirty="0">
                <a:latin typeface="Times New Roman" panose="02020603050405020304" pitchFamily="18" charset="0"/>
                <a:cs typeface="Times New Roman" panose="02020603050405020304" pitchFamily="18" charset="0"/>
              </a:rPr>
              <a:t>between Contractor and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T8 bis (T8+ 2 weeks): Delivery to IJCLAB of batch no. 5</a:t>
            </a:r>
          </a:p>
          <a:p>
            <a:r>
              <a:rPr lang="en-GB" sz="1200" dirty="0">
                <a:latin typeface="Times New Roman" panose="02020603050405020304" pitchFamily="18" charset="0"/>
                <a:cs typeface="Times New Roman" panose="02020603050405020304" pitchFamily="18" charset="0"/>
              </a:rPr>
              <a:t>• T8 </a:t>
            </a:r>
            <a:r>
              <a:rPr lang="en-GB" sz="1200" dirty="0" err="1">
                <a:latin typeface="Times New Roman" panose="02020603050405020304" pitchFamily="18" charset="0"/>
                <a:cs typeface="Times New Roman" panose="02020603050405020304" pitchFamily="18" charset="0"/>
              </a:rPr>
              <a:t>ter</a:t>
            </a:r>
            <a:r>
              <a:rPr lang="en-GB" sz="1200" dirty="0">
                <a:latin typeface="Times New Roman" panose="02020603050405020304" pitchFamily="18" charset="0"/>
                <a:cs typeface="Times New Roman" panose="02020603050405020304" pitchFamily="18" charset="0"/>
              </a:rPr>
              <a:t> (T8 bis + 4 weeks): end date of the </a:t>
            </a:r>
            <a:r>
              <a:rPr lang="en-GB" sz="1200" dirty="0" err="1">
                <a:latin typeface="Times New Roman" panose="02020603050405020304" pitchFamily="18" charset="0"/>
                <a:cs typeface="Times New Roman" panose="02020603050405020304" pitchFamily="18" charset="0"/>
              </a:rPr>
              <a:t>IJCLab</a:t>
            </a:r>
            <a:r>
              <a:rPr lang="en-GB" sz="1200" dirty="0">
                <a:latin typeface="Times New Roman" panose="02020603050405020304" pitchFamily="18" charset="0"/>
                <a:cs typeface="Times New Roman" panose="02020603050405020304" pitchFamily="18" charset="0"/>
              </a:rPr>
              <a:t> control period to declare conformity and final receipt of the batch.</a:t>
            </a:r>
          </a:p>
          <a:p>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T9 (T8+ 4 weeks): Acceptance testing for </a:t>
            </a:r>
            <a:r>
              <a:rPr lang="en-GB" sz="1200" b="1" dirty="0">
                <a:solidFill>
                  <a:srgbClr val="0070C0"/>
                </a:solidFill>
                <a:latin typeface="Times New Roman" panose="02020603050405020304" pitchFamily="18" charset="0"/>
                <a:cs typeface="Times New Roman" panose="02020603050405020304" pitchFamily="18" charset="0"/>
              </a:rPr>
              <a:t>batch no. 6 of 16 half-frames </a:t>
            </a:r>
            <a:r>
              <a:rPr lang="en-GB" sz="1200" dirty="0">
                <a:latin typeface="Times New Roman" panose="02020603050405020304" pitchFamily="18" charset="0"/>
                <a:cs typeface="Times New Roman" panose="02020603050405020304" pitchFamily="18" charset="0"/>
              </a:rPr>
              <a:t>(or the remaining number in the event of intermediate deliveries) between Contractor and </a:t>
            </a:r>
            <a:r>
              <a:rPr lang="en-GB" sz="1200" dirty="0" err="1">
                <a:latin typeface="Times New Roman" panose="02020603050405020304" pitchFamily="18" charset="0"/>
                <a:cs typeface="Times New Roman" panose="02020603050405020304" pitchFamily="18" charset="0"/>
              </a:rPr>
              <a:t>IJCLab</a:t>
            </a:r>
            <a:endParaRPr lang="en-GB" sz="1200" dirty="0">
              <a:latin typeface="Times New Roman" panose="02020603050405020304" pitchFamily="18" charset="0"/>
              <a:cs typeface="Times New Roman" panose="02020603050405020304" pitchFamily="18" charset="0"/>
            </a:endParaRPr>
          </a:p>
          <a:p>
            <a:r>
              <a:rPr lang="en-GB" sz="1200" dirty="0">
                <a:latin typeface="Times New Roman" panose="02020603050405020304" pitchFamily="18" charset="0"/>
                <a:cs typeface="Times New Roman" panose="02020603050405020304" pitchFamily="18" charset="0"/>
              </a:rPr>
              <a:t>• T9 bis (T9+ 2 weeks): Delivery to IJCLAB of batch no. 6</a:t>
            </a:r>
          </a:p>
          <a:p>
            <a:r>
              <a:rPr lang="en-GB" sz="1200" dirty="0">
                <a:latin typeface="Times New Roman" panose="02020603050405020304" pitchFamily="18" charset="0"/>
                <a:cs typeface="Times New Roman" panose="02020603050405020304" pitchFamily="18" charset="0"/>
              </a:rPr>
              <a:t>• T9 </a:t>
            </a:r>
            <a:r>
              <a:rPr lang="en-GB" sz="1200" dirty="0" err="1">
                <a:latin typeface="Times New Roman" panose="02020603050405020304" pitchFamily="18" charset="0"/>
                <a:cs typeface="Times New Roman" panose="02020603050405020304" pitchFamily="18" charset="0"/>
              </a:rPr>
              <a:t>ter</a:t>
            </a:r>
            <a:r>
              <a:rPr lang="en-GB" sz="1200" dirty="0">
                <a:latin typeface="Times New Roman" panose="02020603050405020304" pitchFamily="18" charset="0"/>
                <a:cs typeface="Times New Roman" panose="02020603050405020304" pitchFamily="18" charset="0"/>
              </a:rPr>
              <a:t> (T9 bis + 4 weeks): end date of the </a:t>
            </a:r>
            <a:r>
              <a:rPr lang="en-GB" sz="1200" dirty="0" err="1">
                <a:latin typeface="Times New Roman" panose="02020603050405020304" pitchFamily="18" charset="0"/>
                <a:cs typeface="Times New Roman" panose="02020603050405020304" pitchFamily="18" charset="0"/>
              </a:rPr>
              <a:t>IJCLab</a:t>
            </a:r>
            <a:r>
              <a:rPr lang="en-GB" sz="1200" dirty="0">
                <a:latin typeface="Times New Roman" panose="02020603050405020304" pitchFamily="18" charset="0"/>
                <a:cs typeface="Times New Roman" panose="02020603050405020304" pitchFamily="18" charset="0"/>
              </a:rPr>
              <a:t> control period to declare conformity and final receipt of the batch.</a:t>
            </a:r>
          </a:p>
        </p:txBody>
      </p:sp>
      <p:sp>
        <p:nvSpPr>
          <p:cNvPr id="5" name="ZoneTexte 4">
            <a:extLst>
              <a:ext uri="{FF2B5EF4-FFF2-40B4-BE49-F238E27FC236}">
                <a16:creationId xmlns:a16="http://schemas.microsoft.com/office/drawing/2014/main" id="{E9A3A790-7945-4E4D-A456-C68C063C3451}"/>
              </a:ext>
            </a:extLst>
          </p:cNvPr>
          <p:cNvSpPr txBox="1"/>
          <p:nvPr/>
        </p:nvSpPr>
        <p:spPr>
          <a:xfrm>
            <a:off x="0" y="0"/>
            <a:ext cx="6097002" cy="369332"/>
          </a:xfrm>
          <a:prstGeom prst="rect">
            <a:avLst/>
          </a:prstGeom>
          <a:noFill/>
        </p:spPr>
        <p:txBody>
          <a:bodyPr wrap="square">
            <a:spAutoFit/>
          </a:bodyPr>
          <a:lstStyle/>
          <a:p>
            <a:r>
              <a:rPr lang="en-GB" sz="1800" b="1" dirty="0">
                <a:solidFill>
                  <a:srgbClr val="FF0000"/>
                </a:solidFill>
                <a:latin typeface="Times New Roman" panose="02020603050405020304" pitchFamily="18" charset="0"/>
                <a:cs typeface="Times New Roman" panose="02020603050405020304" pitchFamily="18" charset="0"/>
              </a:rPr>
              <a:t>Example of planning for the frame production &amp; delivery</a:t>
            </a:r>
          </a:p>
        </p:txBody>
      </p:sp>
    </p:spTree>
    <p:extLst>
      <p:ext uri="{BB962C8B-B14F-4D97-AF65-F5344CB8AC3E}">
        <p14:creationId xmlns:p14="http://schemas.microsoft.com/office/powerpoint/2010/main" val="2307929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4097597"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Compliance </a:t>
            </a:r>
            <a:r>
              <a:rPr lang="en-US" sz="2400" b="1" dirty="0" smtClean="0">
                <a:solidFill>
                  <a:srgbClr val="FF0000"/>
                </a:solidFill>
                <a:latin typeface="Times New Roman"/>
                <a:cs typeface="Times New Roman"/>
              </a:rPr>
              <a:t>Office Validation</a:t>
            </a:r>
            <a:endParaRPr dirty="0"/>
          </a:p>
        </p:txBody>
      </p:sp>
      <p:pic>
        <p:nvPicPr>
          <p:cNvPr id="3" name="Image 2"/>
          <p:cNvPicPr/>
          <p:nvPr/>
        </p:nvPicPr>
        <p:blipFill>
          <a:blip r:embed="rId3"/>
          <a:stretch/>
        </p:blipFill>
        <p:spPr bwMode="auto">
          <a:xfrm>
            <a:off x="4768936" y="363682"/>
            <a:ext cx="7423064" cy="3869113"/>
          </a:xfrm>
          <a:prstGeom prst="rect">
            <a:avLst/>
          </a:prstGeom>
          <a:noFill/>
          <a:ln>
            <a:noFill/>
          </a:ln>
        </p:spPr>
      </p:pic>
      <p:sp>
        <p:nvSpPr>
          <p:cNvPr id="4" name="ZoneTexte 3"/>
          <p:cNvSpPr txBox="1"/>
          <p:nvPr/>
        </p:nvSpPr>
        <p:spPr bwMode="auto">
          <a:xfrm>
            <a:off x="0" y="1039091"/>
            <a:ext cx="4705350" cy="5078313"/>
          </a:xfrm>
          <a:prstGeom prst="rect">
            <a:avLst/>
          </a:prstGeom>
          <a:noFill/>
        </p:spPr>
        <p:txBody>
          <a:bodyPr wrap="square" rtlCol="0">
            <a:spAutoFit/>
          </a:bodyPr>
          <a:lstStyle/>
          <a:p>
            <a:pPr marL="285750" indent="-285750">
              <a:buFont typeface="Arial"/>
              <a:buChar char="•"/>
              <a:defRPr/>
            </a:pPr>
            <a:r>
              <a:rPr lang="en-US" b="1" dirty="0">
                <a:solidFill>
                  <a:srgbClr val="0070C0"/>
                </a:solidFill>
                <a:latin typeface="Times New Roman"/>
                <a:cs typeface="Times New Roman"/>
              </a:rPr>
              <a:t>New analysis </a:t>
            </a:r>
            <a:r>
              <a:rPr lang="en-US" dirty="0">
                <a:latin typeface="Times New Roman"/>
                <a:cs typeface="Times New Roman"/>
              </a:rPr>
              <a:t>(compared to FDR) to take into account design changes (no glue and only screws)</a:t>
            </a:r>
          </a:p>
          <a:p>
            <a:pP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Clarification on materials</a:t>
            </a:r>
            <a:r>
              <a:rPr lang="en-US" dirty="0">
                <a:latin typeface="Times New Roman"/>
                <a:cs typeface="Times New Roman"/>
              </a:rPr>
              <a:t>:</a:t>
            </a:r>
            <a:endParaRPr dirty="0"/>
          </a:p>
          <a:p>
            <a:pPr marL="742950" lvl="1" indent="-285750">
              <a:buFont typeface="Arial"/>
              <a:buChar char="•"/>
              <a:defRPr/>
            </a:pPr>
            <a:r>
              <a:rPr lang="en-US" dirty="0" smtClean="0">
                <a:latin typeface="Times New Roman"/>
                <a:cs typeface="Times New Roman"/>
              </a:rPr>
              <a:t>STTC requirements are more stringent than the ones used in the structural analysis </a:t>
            </a:r>
          </a:p>
          <a:p>
            <a:pPr marL="742950" lvl="1" indent="-285750">
              <a:buFont typeface="Arial"/>
              <a:buChar char="•"/>
              <a:defRPr/>
            </a:pPr>
            <a:r>
              <a:rPr lang="en-US" dirty="0" smtClean="0">
                <a:latin typeface="Times New Roman"/>
                <a:cs typeface="Times New Roman"/>
              </a:rPr>
              <a:t>Request </a:t>
            </a:r>
            <a:r>
              <a:rPr lang="en-US" dirty="0">
                <a:latin typeface="Times New Roman"/>
                <a:cs typeface="Times New Roman"/>
              </a:rPr>
              <a:t>3.1 certificates on all critical data used in FEA analysis</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Information on tests (see next slide)</a:t>
            </a:r>
          </a:p>
          <a:p>
            <a:pPr marL="285750" indent="-285750">
              <a:buFont typeface="Symbol"/>
              <a:buChar char="Þ"/>
              <a:defRPr/>
            </a:pPr>
            <a:endParaRPr lang="en-US" dirty="0" smtClean="0">
              <a:latin typeface="Times New Roman"/>
              <a:cs typeface="Times New Roman"/>
            </a:endParaRPr>
          </a:p>
          <a:p>
            <a:pPr marL="285750" indent="-285750">
              <a:buFont typeface="Symbol"/>
              <a:buChar char="Þ"/>
              <a:defRPr/>
            </a:pPr>
            <a:r>
              <a:rPr lang="en-US" b="1" dirty="0">
                <a:solidFill>
                  <a:srgbClr val="00B050"/>
                </a:solidFill>
                <a:latin typeface="Times New Roman"/>
                <a:cs typeface="Times New Roman"/>
              </a:rPr>
              <a:t>Same conclusions about deformation and safety </a:t>
            </a:r>
            <a:r>
              <a:rPr lang="en-US" b="1" dirty="0" smtClean="0">
                <a:solidFill>
                  <a:srgbClr val="00B050"/>
                </a:solidFill>
                <a:latin typeface="Times New Roman"/>
                <a:cs typeface="Times New Roman"/>
              </a:rPr>
              <a:t>margins</a:t>
            </a:r>
          </a:p>
          <a:p>
            <a:pPr marL="285750" indent="-285750">
              <a:buFont typeface="Symbol"/>
              <a:buChar char="Þ"/>
              <a:defRPr/>
            </a:pPr>
            <a:endParaRPr lang="en-US" dirty="0">
              <a:solidFill>
                <a:prstClr val="black"/>
              </a:solidFill>
              <a:latin typeface="Times New Roman"/>
              <a:cs typeface="Times New Roman"/>
            </a:endParaRPr>
          </a:p>
          <a:p>
            <a:pPr marL="285750" indent="-285750">
              <a:buFont typeface="Symbol"/>
              <a:buChar char="Þ"/>
              <a:defRPr/>
            </a:pPr>
            <a:r>
              <a:rPr lang="en-US" b="1" dirty="0" smtClean="0">
                <a:solidFill>
                  <a:srgbClr val="00B050"/>
                </a:solidFill>
                <a:latin typeface="Times New Roman"/>
                <a:cs typeface="Times New Roman"/>
              </a:rPr>
              <a:t>Validation from Compliance Office</a:t>
            </a:r>
            <a:endParaRPr lang="en-US" b="1" dirty="0">
              <a:solidFill>
                <a:srgbClr val="00B050"/>
              </a:solidFill>
              <a:latin typeface="Times New Roman"/>
              <a:cs typeface="Times New Roman"/>
            </a:endParaRPr>
          </a:p>
          <a:p>
            <a:pPr marL="285750" indent="-285750">
              <a:buFont typeface="Symbol"/>
              <a:buChar char="Þ"/>
              <a:defRPr/>
            </a:pPr>
            <a:endParaRPr lang="en-US" dirty="0">
              <a:latin typeface="Times New Roman"/>
              <a:cs typeface="Times New Roman"/>
            </a:endParaRPr>
          </a:p>
        </p:txBody>
      </p:sp>
      <p:sp>
        <p:nvSpPr>
          <p:cNvPr id="5" name="Espace réservé du numéro de diapositive 4">
            <a:extLst>
              <a:ext uri="{FF2B5EF4-FFF2-40B4-BE49-F238E27FC236}">
                <a16:creationId xmlns:a16="http://schemas.microsoft.com/office/drawing/2014/main" id="{E6ADD31D-AAA4-4583-B81B-271D66E393EB}"/>
              </a:ext>
            </a:extLst>
          </p:cNvPr>
          <p:cNvSpPr>
            <a:spLocks noGrp="1"/>
          </p:cNvSpPr>
          <p:nvPr>
            <p:ph type="sldNum" sz="quarter" idx="12"/>
          </p:nvPr>
        </p:nvSpPr>
        <p:spPr/>
        <p:txBody>
          <a:bodyPr/>
          <a:lstStyle/>
          <a:p>
            <a:pPr>
              <a:defRPr/>
            </a:pPr>
            <a:fld id="{96FC859B-BE47-4ED9-A753-DAB90E930B47}" type="slidenum">
              <a:rPr lang="en-US" smtClean="0"/>
              <a:t>21</a:t>
            </a:fld>
            <a:endParaRPr lang="en-US"/>
          </a:p>
        </p:txBody>
      </p:sp>
    </p:spTree>
    <p:extLst>
      <p:ext uri="{BB962C8B-B14F-4D97-AF65-F5344CB8AC3E}">
        <p14:creationId xmlns:p14="http://schemas.microsoft.com/office/powerpoint/2010/main" val="3506298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Image 6"/>
          <p:cNvPicPr>
            <a:picLocks noChangeAspect="1"/>
          </p:cNvPicPr>
          <p:nvPr/>
        </p:nvPicPr>
        <p:blipFill>
          <a:blip r:embed="rId3"/>
          <a:stretch/>
        </p:blipFill>
        <p:spPr bwMode="auto">
          <a:xfrm>
            <a:off x="0" y="2667832"/>
            <a:ext cx="5995686" cy="3912243"/>
          </a:xfrm>
          <a:prstGeom prst="rect">
            <a:avLst/>
          </a:prstGeom>
        </p:spPr>
      </p:pic>
      <p:sp>
        <p:nvSpPr>
          <p:cNvPr id="2" name="ZoneTexte 1"/>
          <p:cNvSpPr txBox="1"/>
          <p:nvPr/>
        </p:nvSpPr>
        <p:spPr bwMode="auto">
          <a:xfrm>
            <a:off x="176646" y="145473"/>
            <a:ext cx="566373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Reception and </a:t>
            </a:r>
            <a:r>
              <a:rPr lang="en-US" sz="2400" b="1" dirty="0" smtClean="0">
                <a:solidFill>
                  <a:srgbClr val="FF0000"/>
                </a:solidFill>
                <a:latin typeface="Times New Roman"/>
                <a:cs typeface="Times New Roman"/>
              </a:rPr>
              <a:t>Validation tests </a:t>
            </a:r>
            <a:r>
              <a:rPr lang="en-US" sz="2400" b="1" dirty="0">
                <a:solidFill>
                  <a:srgbClr val="FF0000"/>
                </a:solidFill>
                <a:latin typeface="Times New Roman"/>
                <a:cs typeface="Times New Roman"/>
              </a:rPr>
              <a:t>@ IJCLab</a:t>
            </a:r>
            <a:endParaRPr lang="en-US" dirty="0">
              <a:latin typeface="Times New Roman"/>
              <a:cs typeface="Times New Roman"/>
            </a:endParaRPr>
          </a:p>
        </p:txBody>
      </p:sp>
      <p:sp>
        <p:nvSpPr>
          <p:cNvPr id="3" name="ZoneTexte 2"/>
          <p:cNvSpPr txBox="1"/>
          <p:nvPr/>
        </p:nvSpPr>
        <p:spPr bwMode="auto">
          <a:xfrm>
            <a:off x="0" y="654626"/>
            <a:ext cx="5208285" cy="1754326"/>
          </a:xfrm>
          <a:prstGeom prst="rect">
            <a:avLst/>
          </a:prstGeom>
          <a:noFill/>
        </p:spPr>
        <p:txBody>
          <a:bodyPr wrap="none" rtlCol="0">
            <a:spAutoFit/>
          </a:bodyPr>
          <a:lstStyle/>
          <a:p>
            <a:pPr marL="285750" indent="-285750">
              <a:buFont typeface="Arial"/>
              <a:buChar char="•"/>
              <a:defRPr/>
            </a:pPr>
            <a:r>
              <a:rPr lang="en-US" b="1" dirty="0">
                <a:solidFill>
                  <a:srgbClr val="0070C0"/>
                </a:solidFill>
                <a:latin typeface="Times New Roman"/>
                <a:cs typeface="Times New Roman"/>
              </a:rPr>
              <a:t>Tests for all ½ frames</a:t>
            </a:r>
          </a:p>
          <a:p>
            <a:pPr marL="742950" lvl="1" indent="-285750">
              <a:buFont typeface="Arial"/>
              <a:buChar char="•"/>
              <a:defRPr/>
            </a:pPr>
            <a:r>
              <a:rPr lang="en-US" b="1" dirty="0">
                <a:solidFill>
                  <a:srgbClr val="0070C0"/>
                </a:solidFill>
                <a:latin typeface="Times New Roman"/>
                <a:cs typeface="Times New Roman"/>
              </a:rPr>
              <a:t>Dimension</a:t>
            </a:r>
            <a:endParaRPr b="1" dirty="0">
              <a:solidFill>
                <a:srgbClr val="0070C0"/>
              </a:solidFill>
            </a:endParaRPr>
          </a:p>
          <a:p>
            <a:pPr marL="742950" lvl="1" indent="-285750">
              <a:buFont typeface="Arial"/>
              <a:buChar char="•"/>
              <a:defRPr/>
            </a:pPr>
            <a:r>
              <a:rPr lang="en-US" b="1" dirty="0">
                <a:solidFill>
                  <a:srgbClr val="0070C0"/>
                </a:solidFill>
                <a:latin typeface="Times New Roman"/>
                <a:cs typeface="Times New Roman"/>
              </a:rPr>
              <a:t>Interlocking check</a:t>
            </a:r>
            <a:endParaRPr b="1" dirty="0">
              <a:solidFill>
                <a:srgbClr val="0070C0"/>
              </a:solidFill>
            </a:endParaRPr>
          </a:p>
          <a:p>
            <a:pPr marL="742950" lvl="1" indent="-285750">
              <a:buFont typeface="Arial"/>
              <a:buChar char="•"/>
              <a:defRPr/>
            </a:pPr>
            <a:r>
              <a:rPr lang="en-US" b="1" dirty="0">
                <a:solidFill>
                  <a:srgbClr val="0070C0"/>
                </a:solidFill>
                <a:latin typeface="Times New Roman"/>
                <a:cs typeface="Times New Roman"/>
              </a:rPr>
              <a:t>Deformation test under load</a:t>
            </a:r>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3 Weeks foreseen between reception and validation</a:t>
            </a:r>
            <a:endParaRPr dirty="0"/>
          </a:p>
        </p:txBody>
      </p:sp>
      <p:pic>
        <p:nvPicPr>
          <p:cNvPr id="6" name="Image 5"/>
          <p:cNvPicPr>
            <a:picLocks noChangeAspect="1"/>
          </p:cNvPicPr>
          <p:nvPr/>
        </p:nvPicPr>
        <p:blipFill>
          <a:blip r:embed="rId4"/>
          <a:stretch/>
        </p:blipFill>
        <p:spPr bwMode="auto">
          <a:xfrm>
            <a:off x="5349696" y="712894"/>
            <a:ext cx="6724540" cy="4757679"/>
          </a:xfrm>
          <a:prstGeom prst="rect">
            <a:avLst/>
          </a:prstGeom>
        </p:spPr>
      </p:pic>
      <p:cxnSp>
        <p:nvCxnSpPr>
          <p:cNvPr id="9" name="Connecteur droit avec flèche 8"/>
          <p:cNvCxnSpPr>
            <a:cxnSpLocks/>
          </p:cNvCxnSpPr>
          <p:nvPr/>
        </p:nvCxnSpPr>
        <p:spPr bwMode="auto">
          <a:xfrm>
            <a:off x="706582" y="1413164"/>
            <a:ext cx="176645" cy="1485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cxnSpLocks/>
          </p:cNvCxnSpPr>
          <p:nvPr/>
        </p:nvCxnSpPr>
        <p:spPr bwMode="auto">
          <a:xfrm>
            <a:off x="3906982" y="1631373"/>
            <a:ext cx="3221182" cy="914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C2DC46F4-22FC-41DB-A085-5A0C3C412C11}"/>
              </a:ext>
            </a:extLst>
          </p:cNvPr>
          <p:cNvSpPr>
            <a:spLocks noGrp="1"/>
          </p:cNvSpPr>
          <p:nvPr>
            <p:ph type="sldNum" sz="quarter" idx="12"/>
          </p:nvPr>
        </p:nvSpPr>
        <p:spPr/>
        <p:txBody>
          <a:bodyPr/>
          <a:lstStyle/>
          <a:p>
            <a:pPr>
              <a:defRPr/>
            </a:pPr>
            <a:fld id="{96FC859B-BE47-4ED9-A753-DAB90E930B47}" type="slidenum">
              <a:rPr lang="en-US" smtClean="0"/>
              <a:t>22</a:t>
            </a:fld>
            <a:endParaRPr lang="en-US"/>
          </a:p>
        </p:txBody>
      </p:sp>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#6</a:t>
            </a:r>
          </a:p>
        </p:txBody>
      </p:sp>
    </p:spTree>
    <p:extLst>
      <p:ext uri="{BB962C8B-B14F-4D97-AF65-F5344CB8AC3E}">
        <p14:creationId xmlns:p14="http://schemas.microsoft.com/office/powerpoint/2010/main" val="948381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86689" y="98103"/>
            <a:ext cx="6787436" cy="523220"/>
          </a:xfrm>
          <a:prstGeom prst="rect">
            <a:avLst/>
          </a:prstGeom>
          <a:noFill/>
        </p:spPr>
        <p:txBody>
          <a:bodyPr wrap="none" rtlCol="0">
            <a:spAutoFit/>
          </a:bodyPr>
          <a:lstStyle/>
          <a:p>
            <a:pPr>
              <a:defRPr/>
            </a:pPr>
            <a:r>
              <a:rPr lang="fr-FR" sz="2800" b="1" u="sng" dirty="0">
                <a:solidFill>
                  <a:srgbClr val="FF0000"/>
                </a:solidFill>
                <a:latin typeface="Times New Roman"/>
                <a:cs typeface="Times New Roman"/>
              </a:rPr>
              <a:t>Cathode </a:t>
            </a:r>
            <a:r>
              <a:rPr lang="fr-FR" sz="2800" b="1" u="sng" dirty="0" err="1">
                <a:solidFill>
                  <a:srgbClr val="FF0000"/>
                </a:solidFill>
                <a:latin typeface="Times New Roman"/>
                <a:cs typeface="Times New Roman"/>
              </a:rPr>
              <a:t>Meshes</a:t>
            </a:r>
            <a:r>
              <a:rPr lang="fr-FR" sz="2800" b="1" u="sng" dirty="0">
                <a:solidFill>
                  <a:srgbClr val="FF0000"/>
                </a:solidFill>
                <a:latin typeface="Times New Roman"/>
                <a:cs typeface="Times New Roman"/>
              </a:rPr>
              <a:t> and </a:t>
            </a:r>
            <a:r>
              <a:rPr lang="fr-FR" sz="2800" b="1" u="sng" dirty="0" err="1" smtClean="0">
                <a:solidFill>
                  <a:srgbClr val="FF0000"/>
                </a:solidFill>
                <a:latin typeface="Times New Roman"/>
                <a:cs typeface="Times New Roman"/>
              </a:rPr>
              <a:t>Surmeshes</a:t>
            </a:r>
            <a:r>
              <a:rPr lang="fr-FR" sz="2800" b="1" u="sng" dirty="0" smtClean="0">
                <a:solidFill>
                  <a:srgbClr val="FF0000"/>
                </a:solidFill>
                <a:latin typeface="Times New Roman"/>
                <a:cs typeface="Times New Roman"/>
              </a:rPr>
              <a:t> </a:t>
            </a:r>
            <a:r>
              <a:rPr lang="fr-FR" sz="2800" b="1" u="sng" dirty="0" err="1" smtClean="0">
                <a:solidFill>
                  <a:srgbClr val="FF0000"/>
                </a:solidFill>
                <a:latin typeface="Times New Roman"/>
                <a:cs typeface="Times New Roman"/>
              </a:rPr>
              <a:t>reminders</a:t>
            </a:r>
            <a:endParaRPr lang="fr-FR" sz="2800" b="1" u="sng" dirty="0">
              <a:solidFill>
                <a:srgbClr val="FF0000"/>
              </a:solidFill>
              <a:latin typeface="Times New Roman"/>
              <a:cs typeface="Times New Roman"/>
            </a:endParaRPr>
          </a:p>
        </p:txBody>
      </p:sp>
      <p:pic>
        <p:nvPicPr>
          <p:cNvPr id="4" name="Image 3"/>
          <p:cNvPicPr>
            <a:picLocks noChangeAspect="1"/>
          </p:cNvPicPr>
          <p:nvPr/>
        </p:nvPicPr>
        <p:blipFill>
          <a:blip r:embed="rId3"/>
          <a:stretch/>
        </p:blipFill>
        <p:spPr bwMode="auto">
          <a:xfrm>
            <a:off x="5534329" y="2317173"/>
            <a:ext cx="6740798" cy="4540827"/>
          </a:xfrm>
          <a:prstGeom prst="rect">
            <a:avLst/>
          </a:prstGeom>
        </p:spPr>
      </p:pic>
      <p:pic>
        <p:nvPicPr>
          <p:cNvPr id="5" name="Image 4"/>
          <p:cNvPicPr>
            <a:picLocks noChangeAspect="1"/>
          </p:cNvPicPr>
          <p:nvPr/>
        </p:nvPicPr>
        <p:blipFill>
          <a:blip r:embed="rId4"/>
          <a:stretch/>
        </p:blipFill>
        <p:spPr bwMode="auto">
          <a:xfrm>
            <a:off x="0" y="3640847"/>
            <a:ext cx="5974772" cy="2759183"/>
          </a:xfrm>
          <a:prstGeom prst="rect">
            <a:avLst/>
          </a:prstGeom>
        </p:spPr>
      </p:pic>
      <p:sp>
        <p:nvSpPr>
          <p:cNvPr id="3" name="ZoneTexte 2"/>
          <p:cNvSpPr txBox="1"/>
          <p:nvPr/>
        </p:nvSpPr>
        <p:spPr bwMode="auto">
          <a:xfrm>
            <a:off x="0" y="737754"/>
            <a:ext cx="8764002" cy="2308324"/>
          </a:xfrm>
          <a:prstGeom prst="rect">
            <a:avLst/>
          </a:prstGeom>
          <a:noFill/>
        </p:spPr>
        <p:txBody>
          <a:bodyPr wrap="none" rtlCol="0">
            <a:spAutoFit/>
          </a:bodyPr>
          <a:lstStyle/>
          <a:p>
            <a:pP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Perforation pattern identical </a:t>
            </a:r>
            <a:r>
              <a:rPr lang="en-US" dirty="0">
                <a:latin typeface="Times New Roman"/>
                <a:cs typeface="Times New Roman"/>
              </a:rPr>
              <a:t>since first prototype installed in ColdBox since April 2022</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Hole size: 24.5x 24.5 mm</a:t>
            </a:r>
            <a:r>
              <a:rPr lang="en-US" baseline="30000" dirty="0">
                <a:latin typeface="Times New Roman"/>
                <a:cs typeface="Times New Roman"/>
              </a:rPr>
              <a:t>2</a:t>
            </a:r>
            <a:r>
              <a:rPr lang="en-US" dirty="0">
                <a:latin typeface="Times New Roman"/>
                <a:cs typeface="Times New Roman"/>
              </a:rPr>
              <a:t> spaced by 2.5 mm</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Installed in Module-0</a:t>
            </a:r>
            <a:endParaRPr b="1" dirty="0">
              <a:solidFill>
                <a:srgbClr val="0070C0"/>
              </a:solidFill>
            </a:endParaRP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B050"/>
                </a:solidFill>
                <a:latin typeface="Times New Roman"/>
                <a:cs typeface="Times New Roman"/>
              </a:rPr>
              <a:t>No issue encountered </a:t>
            </a:r>
            <a:r>
              <a:rPr lang="en-US" dirty="0">
                <a:latin typeface="Times New Roman"/>
                <a:cs typeface="Times New Roman"/>
              </a:rPr>
              <a:t>during mounting and PDS installation</a:t>
            </a:r>
            <a:endParaRPr dirty="0"/>
          </a:p>
        </p:txBody>
      </p:sp>
      <p:sp>
        <p:nvSpPr>
          <p:cNvPr id="6" name="Espace réservé du numéro de diapositive 5">
            <a:extLst>
              <a:ext uri="{FF2B5EF4-FFF2-40B4-BE49-F238E27FC236}">
                <a16:creationId xmlns:a16="http://schemas.microsoft.com/office/drawing/2014/main" id="{0A1E63CD-7554-450C-B86C-3B9A88A7A1B1}"/>
              </a:ext>
            </a:extLst>
          </p:cNvPr>
          <p:cNvSpPr>
            <a:spLocks noGrp="1"/>
          </p:cNvSpPr>
          <p:nvPr>
            <p:ph type="sldNum" sz="quarter" idx="12"/>
          </p:nvPr>
        </p:nvSpPr>
        <p:spPr/>
        <p:txBody>
          <a:bodyPr/>
          <a:lstStyle/>
          <a:p>
            <a:pPr>
              <a:defRPr/>
            </a:pPr>
            <a:fld id="{96FC859B-BE47-4ED9-A753-DAB90E930B47}" type="slidenum">
              <a:rPr lang="en-US" smtClean="0"/>
              <a:t>23</a:t>
            </a:fld>
            <a:endParaRPr lang="en-US"/>
          </a:p>
        </p:txBody>
      </p:sp>
    </p:spTree>
    <p:extLst>
      <p:ext uri="{BB962C8B-B14F-4D97-AF65-F5344CB8AC3E}">
        <p14:creationId xmlns:p14="http://schemas.microsoft.com/office/powerpoint/2010/main" val="231819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35082" y="135082"/>
            <a:ext cx="2844048"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ColdBox validations</a:t>
            </a:r>
            <a:endParaRPr dirty="0"/>
          </a:p>
        </p:txBody>
      </p:sp>
      <p:sp>
        <p:nvSpPr>
          <p:cNvPr id="3" name="ZoneTexte 2"/>
          <p:cNvSpPr txBox="1"/>
          <p:nvPr/>
        </p:nvSpPr>
        <p:spPr bwMode="auto">
          <a:xfrm>
            <a:off x="0" y="821747"/>
            <a:ext cx="6032500" cy="3139321"/>
          </a:xfrm>
          <a:prstGeom prst="rect">
            <a:avLst/>
          </a:prstGeom>
          <a:noFill/>
        </p:spPr>
        <p:txBody>
          <a:bodyPr wrap="square" rtlCol="0">
            <a:spAutoFit/>
          </a:bodyPr>
          <a:lstStyle/>
          <a:p>
            <a:pPr marL="285750" indent="-285750">
              <a:buFont typeface="Arial"/>
              <a:buChar char="•"/>
              <a:defRPr/>
            </a:pPr>
            <a:r>
              <a:rPr lang="en-US" dirty="0">
                <a:latin typeface="Times New Roman"/>
                <a:cs typeface="Times New Roman"/>
              </a:rPr>
              <a:t>Tens of cryogenic cycles since April 2022 </a:t>
            </a:r>
            <a:endParaRPr dirty="0"/>
          </a:p>
          <a:p>
            <a:pPr>
              <a:defRPr/>
            </a:pPr>
            <a:r>
              <a:rPr lang="en-US" dirty="0">
                <a:latin typeface="Times New Roman"/>
                <a:cs typeface="Times New Roman"/>
              </a:rPr>
              <a:t>=&gt; </a:t>
            </a:r>
            <a:r>
              <a:rPr lang="en-US" b="1" dirty="0">
                <a:solidFill>
                  <a:srgbClr val="00B050"/>
                </a:solidFill>
                <a:latin typeface="Times New Roman"/>
                <a:cs typeface="Times New Roman"/>
              </a:rPr>
              <a:t>no visible aging </a:t>
            </a:r>
            <a:r>
              <a:rPr lang="en-GB" sz="1800" dirty="0">
                <a:effectLst/>
                <a:latin typeface="Times New Roman" panose="02020603050405020304" pitchFamily="18" charset="0"/>
              </a:rPr>
              <a:t>(cracks, fractures, delamination, blisters)</a:t>
            </a:r>
            <a:endParaRPr dirty="0">
              <a:latin typeface="Times New Roman"/>
              <a:cs typeface="Times New Roman"/>
            </a:endParaRPr>
          </a:p>
          <a:p>
            <a:pPr marL="285750" indent="-285750">
              <a:buFont typeface="Arial"/>
              <a:buChar char="•"/>
              <a:defRPr/>
            </a:pPr>
            <a:endParaRPr dirty="0">
              <a:solidFill>
                <a:srgbClr val="0070C0"/>
              </a:solidFill>
              <a:latin typeface="Times New Roman"/>
              <a:cs typeface="Times New Roman"/>
            </a:endParaRPr>
          </a:p>
          <a:p>
            <a:pPr marL="285750" indent="-285750">
              <a:buFont typeface="Arial"/>
              <a:buChar char="•"/>
              <a:defRPr/>
            </a:pPr>
            <a:r>
              <a:rPr lang="en-US" b="1" dirty="0">
                <a:solidFill>
                  <a:srgbClr val="00B050"/>
                </a:solidFill>
                <a:latin typeface="Times New Roman"/>
                <a:cs typeface="Times New Roman"/>
              </a:rPr>
              <a:t>Drift field </a:t>
            </a:r>
            <a:r>
              <a:rPr lang="en-US" dirty="0">
                <a:latin typeface="Times New Roman"/>
                <a:cs typeface="Times New Roman"/>
              </a:rPr>
              <a:t>in the ColdBox </a:t>
            </a:r>
            <a:r>
              <a:rPr lang="en-US" b="1" dirty="0">
                <a:solidFill>
                  <a:srgbClr val="00B050"/>
                </a:solidFill>
                <a:latin typeface="Times New Roman"/>
                <a:cs typeface="Times New Roman"/>
              </a:rPr>
              <a:t>in agreement </a:t>
            </a:r>
            <a:r>
              <a:rPr lang="en-US" dirty="0">
                <a:latin typeface="Times New Roman"/>
                <a:cs typeface="Times New Roman"/>
              </a:rPr>
              <a:t>with expectations</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B050"/>
                </a:solidFill>
                <a:latin typeface="Times New Roman"/>
                <a:cs typeface="Times New Roman"/>
              </a:rPr>
              <a:t>No spark or large distortion </a:t>
            </a:r>
            <a:r>
              <a:rPr lang="en-US" dirty="0">
                <a:latin typeface="Times New Roman"/>
                <a:cs typeface="Times New Roman"/>
              </a:rPr>
              <a:t>have been observed</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Non-uniformity in the first centimeter </a:t>
            </a:r>
            <a:r>
              <a:rPr lang="en-US" dirty="0">
                <a:latin typeface="Times New Roman"/>
                <a:cs typeface="Times New Roman"/>
              </a:rPr>
              <a:t>above the cathode in agreement with simulations</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endParaRPr lang="en-US" dirty="0">
              <a:latin typeface="Times New Roman"/>
              <a:cs typeface="Times New Roman"/>
            </a:endParaRPr>
          </a:p>
        </p:txBody>
      </p:sp>
      <p:pic>
        <p:nvPicPr>
          <p:cNvPr id="1026" name="Picture 2" descr="run45567_top_view_0-1_cm"/>
          <p:cNvPicPr>
            <a:picLocks noChangeAspect="1" noChangeArrowheads="1"/>
          </p:cNvPicPr>
          <p:nvPr/>
        </p:nvPicPr>
        <p:blipFill>
          <a:blip r:embed="rId3"/>
          <a:stretch/>
        </p:blipFill>
        <p:spPr bwMode="auto">
          <a:xfrm>
            <a:off x="5829586" y="2540145"/>
            <a:ext cx="6362414" cy="4317855"/>
          </a:xfrm>
          <a:prstGeom prst="rect">
            <a:avLst/>
          </a:prstGeom>
          <a:noFill/>
          <a:ln>
            <a:noFill/>
          </a:ln>
        </p:spPr>
      </p:pic>
      <p:cxnSp>
        <p:nvCxnSpPr>
          <p:cNvPr id="5" name="Connecteur droit avec flèche 4"/>
          <p:cNvCxnSpPr>
            <a:cxnSpLocks/>
          </p:cNvCxnSpPr>
          <p:nvPr/>
        </p:nvCxnSpPr>
        <p:spPr bwMode="auto">
          <a:xfrm>
            <a:off x="3590925" y="3219449"/>
            <a:ext cx="3204730" cy="9057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F9676E68-678D-4C39-8C27-9E524F3B6EC8}"/>
              </a:ext>
            </a:extLst>
          </p:cNvPr>
          <p:cNvSpPr>
            <a:spLocks noGrp="1"/>
          </p:cNvSpPr>
          <p:nvPr>
            <p:ph type="sldNum" sz="quarter" idx="12"/>
          </p:nvPr>
        </p:nvSpPr>
        <p:spPr/>
        <p:txBody>
          <a:bodyPr/>
          <a:lstStyle/>
          <a:p>
            <a:pPr>
              <a:defRPr/>
            </a:pPr>
            <a:fld id="{96FC859B-BE47-4ED9-A753-DAB90E930B47}" type="slidenum">
              <a:rPr lang="en-US" smtClean="0"/>
              <a:t>24</a:t>
            </a:fld>
            <a:endParaRPr lang="en-US"/>
          </a:p>
        </p:txBody>
      </p:sp>
      <p:sp>
        <p:nvSpPr>
          <p:cNvPr id="7" name="ZoneTexte 6"/>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#3</a:t>
            </a:r>
          </a:p>
        </p:txBody>
      </p:sp>
    </p:spTree>
    <p:extLst>
      <p:ext uri="{BB962C8B-B14F-4D97-AF65-F5344CB8AC3E}">
        <p14:creationId xmlns:p14="http://schemas.microsoft.com/office/powerpoint/2010/main" val="232966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1"/>
          <p:cNvSpPr/>
          <p:nvPr/>
        </p:nvSpPr>
        <p:spPr bwMode="auto">
          <a:xfrm>
            <a:off x="0" y="0"/>
            <a:ext cx="6096000" cy="1292662"/>
          </a:xfrm>
          <a:prstGeom prst="rect">
            <a:avLst/>
          </a:prstGeom>
        </p:spPr>
        <p:txBody>
          <a:bodyPr>
            <a:spAutoFit/>
          </a:bodyPr>
          <a:lstStyle/>
          <a:p>
            <a:pPr>
              <a:defRPr/>
            </a:pPr>
            <a:r>
              <a:rPr lang="en-US" sz="2400" b="1" dirty="0">
                <a:solidFill>
                  <a:srgbClr val="FF0000"/>
                </a:solidFill>
                <a:latin typeface="Times New Roman"/>
                <a:cs typeface="Times New Roman"/>
              </a:rPr>
              <a:t>Modifications since FDR</a:t>
            </a:r>
          </a:p>
          <a:p>
            <a:pPr marL="742950" lvl="1" indent="-285750">
              <a:buFont typeface="Arial"/>
              <a:buChar char="•"/>
              <a:defRPr/>
            </a:pPr>
            <a:r>
              <a:rPr lang="en-US" b="1" dirty="0">
                <a:solidFill>
                  <a:srgbClr val="0070C0"/>
                </a:solidFill>
                <a:latin typeface="Times New Roman"/>
                <a:cs typeface="Times New Roman"/>
              </a:rPr>
              <a:t>Reduction</a:t>
            </a:r>
            <a:r>
              <a:rPr lang="en-US" dirty="0">
                <a:latin typeface="Times New Roman"/>
                <a:cs typeface="Times New Roman"/>
              </a:rPr>
              <a:t> of the numbers of </a:t>
            </a:r>
            <a:r>
              <a:rPr lang="en-US" b="1" dirty="0">
                <a:solidFill>
                  <a:srgbClr val="0070C0"/>
                </a:solidFill>
                <a:latin typeface="Times New Roman"/>
                <a:cs typeface="Times New Roman"/>
              </a:rPr>
              <a:t>holes</a:t>
            </a:r>
            <a:r>
              <a:rPr lang="en-US" dirty="0">
                <a:latin typeface="Times New Roman"/>
                <a:cs typeface="Times New Roman"/>
              </a:rPr>
              <a:t> for fixation</a:t>
            </a:r>
            <a:endParaRPr dirty="0"/>
          </a:p>
          <a:p>
            <a:pPr marL="742950" lvl="1" indent="-285750">
              <a:buFont typeface="Arial"/>
              <a:buChar char="•"/>
              <a:defRPr/>
            </a:pPr>
            <a:r>
              <a:rPr lang="en-US" b="1" dirty="0">
                <a:solidFill>
                  <a:srgbClr val="0070C0"/>
                </a:solidFill>
                <a:latin typeface="Times New Roman"/>
                <a:cs typeface="Times New Roman"/>
              </a:rPr>
              <a:t>Slot for </a:t>
            </a:r>
            <a:r>
              <a:rPr lang="en-US" b="1" dirty="0" err="1">
                <a:solidFill>
                  <a:srgbClr val="0070C0"/>
                </a:solidFill>
                <a:latin typeface="Times New Roman"/>
                <a:cs typeface="Times New Roman"/>
              </a:rPr>
              <a:t>Dyneema</a:t>
            </a:r>
            <a:r>
              <a:rPr lang="en-US" b="1" dirty="0">
                <a:solidFill>
                  <a:srgbClr val="0070C0"/>
                </a:solidFill>
                <a:latin typeface="Times New Roman"/>
                <a:cs typeface="Times New Roman"/>
              </a:rPr>
              <a:t> ropes</a:t>
            </a:r>
            <a:endParaRPr b="1" dirty="0">
              <a:solidFill>
                <a:srgbClr val="0070C0"/>
              </a:solidFill>
            </a:endParaRPr>
          </a:p>
          <a:p>
            <a:pPr marL="742950" lvl="1" indent="-285750">
              <a:buFont typeface="Arial"/>
              <a:buChar char="•"/>
              <a:defRPr/>
            </a:pPr>
            <a:r>
              <a:rPr lang="en-US" b="1" dirty="0">
                <a:solidFill>
                  <a:srgbClr val="0070C0"/>
                </a:solidFill>
                <a:latin typeface="Times New Roman"/>
                <a:cs typeface="Times New Roman"/>
              </a:rPr>
              <a:t>Technical access for LAD tuning</a:t>
            </a:r>
          </a:p>
        </p:txBody>
      </p:sp>
      <p:pic>
        <p:nvPicPr>
          <p:cNvPr id="3" name="Image 2"/>
          <p:cNvPicPr>
            <a:picLocks noChangeAspect="1"/>
          </p:cNvPicPr>
          <p:nvPr/>
        </p:nvPicPr>
        <p:blipFill>
          <a:blip r:embed="rId3"/>
          <a:stretch/>
        </p:blipFill>
        <p:spPr bwMode="auto">
          <a:xfrm>
            <a:off x="550719" y="1489416"/>
            <a:ext cx="11121736" cy="5368584"/>
          </a:xfrm>
          <a:prstGeom prst="rect">
            <a:avLst/>
          </a:prstGeom>
        </p:spPr>
      </p:pic>
      <p:cxnSp>
        <p:nvCxnSpPr>
          <p:cNvPr id="5" name="Connecteur droit avec flèche 4"/>
          <p:cNvCxnSpPr>
            <a:cxnSpLocks/>
          </p:cNvCxnSpPr>
          <p:nvPr/>
        </p:nvCxnSpPr>
        <p:spPr bwMode="auto">
          <a:xfrm>
            <a:off x="4249882" y="1049482"/>
            <a:ext cx="4270663" cy="39277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cxnSpLocks/>
          </p:cNvCxnSpPr>
          <p:nvPr/>
        </p:nvCxnSpPr>
        <p:spPr bwMode="auto">
          <a:xfrm flipH="1">
            <a:off x="1704109" y="1309254"/>
            <a:ext cx="301336" cy="27328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p:cNvCxnSpPr>
          <p:nvPr/>
        </p:nvCxnSpPr>
        <p:spPr bwMode="auto">
          <a:xfrm>
            <a:off x="2105891" y="1285009"/>
            <a:ext cx="1988127" cy="3546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a:extLst>
              <a:ext uri="{FF2B5EF4-FFF2-40B4-BE49-F238E27FC236}">
                <a16:creationId xmlns:a16="http://schemas.microsoft.com/office/drawing/2014/main" id="{9011B011-FBFD-4F98-AB16-FB79FB67BDA0}"/>
              </a:ext>
            </a:extLst>
          </p:cNvPr>
          <p:cNvSpPr>
            <a:spLocks noGrp="1"/>
          </p:cNvSpPr>
          <p:nvPr>
            <p:ph type="sldNum" sz="quarter" idx="12"/>
          </p:nvPr>
        </p:nvSpPr>
        <p:spPr/>
        <p:txBody>
          <a:bodyPr/>
          <a:lstStyle/>
          <a:p>
            <a:pPr>
              <a:defRPr/>
            </a:pPr>
            <a:fld id="{96FC859B-BE47-4ED9-A753-DAB90E930B47}" type="slidenum">
              <a:rPr lang="en-US" smtClean="0"/>
              <a:t>25</a:t>
            </a:fld>
            <a:endParaRPr lang="en-US"/>
          </a:p>
        </p:txBody>
      </p:sp>
      <p:sp>
        <p:nvSpPr>
          <p:cNvPr id="8" name="ZoneTexte 7"/>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#2</a:t>
            </a:r>
          </a:p>
        </p:txBody>
      </p:sp>
    </p:spTree>
    <p:extLst>
      <p:ext uri="{BB962C8B-B14F-4D97-AF65-F5344CB8AC3E}">
        <p14:creationId xmlns:p14="http://schemas.microsoft.com/office/powerpoint/2010/main" val="4064145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33348" y="710046"/>
            <a:ext cx="11991424" cy="2862322"/>
          </a:xfrm>
          <a:prstGeom prst="rect">
            <a:avLst/>
          </a:prstGeom>
          <a:noFill/>
        </p:spPr>
        <p:txBody>
          <a:bodyPr wrap="none" rtlCol="0">
            <a:spAutoFit/>
          </a:bodyPr>
          <a:lstStyle/>
          <a:p>
            <a:pPr marL="285750" indent="-285750">
              <a:buFont typeface="Arial"/>
              <a:buChar char="•"/>
              <a:defRPr/>
            </a:pPr>
            <a:r>
              <a:rPr lang="en-US" b="1" dirty="0">
                <a:solidFill>
                  <a:srgbClr val="0070C0"/>
                </a:solidFill>
                <a:latin typeface="Times New Roman"/>
                <a:cs typeface="Times New Roman"/>
              </a:rPr>
              <a:t>2 types of meshes</a:t>
            </a:r>
            <a:r>
              <a:rPr lang="en-US" dirty="0">
                <a:latin typeface="Times New Roman"/>
                <a:cs typeface="Times New Roman"/>
              </a:rPr>
              <a:t>:</a:t>
            </a:r>
            <a:endParaRPr dirty="0"/>
          </a:p>
          <a:p>
            <a:pPr marL="742950" lvl="1" indent="-285750">
              <a:buFont typeface="Arial"/>
              <a:buChar char="•"/>
              <a:defRPr/>
            </a:pPr>
            <a:r>
              <a:rPr lang="en-US" b="1" dirty="0">
                <a:solidFill>
                  <a:srgbClr val="0070C0"/>
                </a:solidFill>
                <a:latin typeface="Times New Roman"/>
                <a:cs typeface="Times New Roman"/>
              </a:rPr>
              <a:t>672</a:t>
            </a:r>
            <a:r>
              <a:rPr lang="en-US" dirty="0">
                <a:latin typeface="Times New Roman"/>
                <a:cs typeface="Times New Roman"/>
              </a:rPr>
              <a:t> for frames corners with ropes and TAD access</a:t>
            </a:r>
            <a:endParaRPr dirty="0"/>
          </a:p>
          <a:p>
            <a:pPr marL="742950" lvl="1" indent="-285750">
              <a:buFont typeface="Arial"/>
              <a:buChar char="•"/>
              <a:defRPr/>
            </a:pPr>
            <a:r>
              <a:rPr lang="en-US" b="1" dirty="0">
                <a:solidFill>
                  <a:srgbClr val="0070C0"/>
                </a:solidFill>
                <a:latin typeface="Times New Roman"/>
                <a:cs typeface="Times New Roman"/>
              </a:rPr>
              <a:t>1344</a:t>
            </a:r>
            <a:r>
              <a:rPr lang="en-US" dirty="0">
                <a:latin typeface="Times New Roman"/>
                <a:cs typeface="Times New Roman"/>
              </a:rPr>
              <a:t> for the other places on the cathode frame</a:t>
            </a:r>
            <a:endParaRPr dirty="0"/>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b="1" dirty="0" err="1">
                <a:solidFill>
                  <a:srgbClr val="0070C0"/>
                </a:solidFill>
                <a:latin typeface="Times New Roman"/>
                <a:cs typeface="Times New Roman"/>
              </a:rPr>
              <a:t>Surmeshes</a:t>
            </a:r>
            <a:r>
              <a:rPr lang="en-US" dirty="0">
                <a:latin typeface="Times New Roman"/>
                <a:cs typeface="Times New Roman"/>
              </a:rPr>
              <a:t>: </a:t>
            </a:r>
            <a:endParaRPr dirty="0"/>
          </a:p>
          <a:p>
            <a:pPr marL="742950" lvl="1" indent="-285750">
              <a:buFont typeface="Arial"/>
              <a:buChar char="•"/>
              <a:defRPr/>
            </a:pPr>
            <a:r>
              <a:rPr lang="en-US" dirty="0">
                <a:latin typeface="Times New Roman"/>
                <a:cs typeface="Times New Roman"/>
              </a:rPr>
              <a:t>needed to </a:t>
            </a:r>
            <a:r>
              <a:rPr lang="en-US" b="1" dirty="0">
                <a:solidFill>
                  <a:srgbClr val="0070C0"/>
                </a:solidFill>
                <a:latin typeface="Times New Roman"/>
                <a:cs typeface="Times New Roman"/>
              </a:rPr>
              <a:t>cover the edges of the metallic mesh</a:t>
            </a:r>
            <a:r>
              <a:rPr lang="en-US" dirty="0">
                <a:latin typeface="Times New Roman"/>
                <a:cs typeface="Times New Roman"/>
              </a:rPr>
              <a:t> above X-</a:t>
            </a:r>
            <a:r>
              <a:rPr lang="en-US" dirty="0" err="1">
                <a:latin typeface="Times New Roman"/>
                <a:cs typeface="Times New Roman"/>
              </a:rPr>
              <a:t>Arapuca</a:t>
            </a:r>
            <a:r>
              <a:rPr lang="en-US" dirty="0">
                <a:latin typeface="Times New Roman"/>
                <a:cs typeface="Times New Roman"/>
              </a:rPr>
              <a:t> for the ones placed on the edge of the cathode frame</a:t>
            </a:r>
            <a:endParaRPr dirty="0"/>
          </a:p>
          <a:p>
            <a:pPr marL="742950" lvl="1" indent="-285750">
              <a:buFont typeface="Arial"/>
              <a:buChar char="•"/>
              <a:defRPr/>
            </a:pPr>
            <a:r>
              <a:rPr lang="en-US" dirty="0">
                <a:latin typeface="Times New Roman"/>
                <a:cs typeface="Times New Roman"/>
              </a:rPr>
              <a:t>3 types with different lengths as the frame is rectangular and for rows 1 and 20 (respectively </a:t>
            </a:r>
            <a:r>
              <a:rPr lang="en-US" b="1" dirty="0">
                <a:solidFill>
                  <a:srgbClr val="0070C0"/>
                </a:solidFill>
                <a:latin typeface="Times New Roman"/>
                <a:cs typeface="Times New Roman"/>
              </a:rPr>
              <a:t>324</a:t>
            </a:r>
            <a:r>
              <a:rPr lang="en-US" dirty="0">
                <a:latin typeface="Times New Roman"/>
                <a:cs typeface="Times New Roman"/>
              </a:rPr>
              <a:t>, </a:t>
            </a:r>
            <a:r>
              <a:rPr lang="en-US" b="1" dirty="0">
                <a:solidFill>
                  <a:srgbClr val="0070C0"/>
                </a:solidFill>
                <a:latin typeface="Times New Roman"/>
                <a:cs typeface="Times New Roman"/>
              </a:rPr>
              <a:t>248</a:t>
            </a:r>
            <a:r>
              <a:rPr lang="en-US" dirty="0">
                <a:latin typeface="Times New Roman"/>
                <a:cs typeface="Times New Roman"/>
              </a:rPr>
              <a:t> and </a:t>
            </a:r>
            <a:r>
              <a:rPr lang="en-US" b="1" dirty="0">
                <a:solidFill>
                  <a:srgbClr val="0070C0"/>
                </a:solidFill>
                <a:latin typeface="Times New Roman"/>
                <a:cs typeface="Times New Roman"/>
              </a:rPr>
              <a:t>12</a:t>
            </a:r>
            <a:r>
              <a:rPr lang="en-US" dirty="0">
                <a:latin typeface="Times New Roman"/>
                <a:cs typeface="Times New Roman"/>
              </a:rPr>
              <a:t> units)</a:t>
            </a:r>
            <a:endParaRPr dirty="0"/>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5%</a:t>
            </a:r>
            <a:r>
              <a:rPr lang="en-US" dirty="0">
                <a:latin typeface="Times New Roman"/>
                <a:cs typeface="Times New Roman"/>
              </a:rPr>
              <a:t> of spares included in the </a:t>
            </a:r>
            <a:r>
              <a:rPr lang="en-US" dirty="0" smtClean="0">
                <a:latin typeface="Times New Roman"/>
                <a:cs typeface="Times New Roman"/>
              </a:rPr>
              <a:t>preceding </a:t>
            </a:r>
            <a:r>
              <a:rPr lang="en-US" dirty="0">
                <a:latin typeface="Times New Roman"/>
                <a:cs typeface="Times New Roman"/>
              </a:rPr>
              <a:t>numbers</a:t>
            </a:r>
            <a:endParaRPr dirty="0"/>
          </a:p>
          <a:p>
            <a:pPr marL="285750" indent="-285750">
              <a:buFont typeface="Arial"/>
              <a:buChar char="•"/>
              <a:defRPr/>
            </a:pPr>
            <a:endParaRPr lang="en-US" dirty="0">
              <a:latin typeface="Times New Roman"/>
              <a:cs typeface="Times New Roman"/>
            </a:endParaRPr>
          </a:p>
        </p:txBody>
      </p:sp>
      <p:pic>
        <p:nvPicPr>
          <p:cNvPr id="3" name="Image 2"/>
          <p:cNvPicPr>
            <a:picLocks noChangeAspect="1"/>
          </p:cNvPicPr>
          <p:nvPr/>
        </p:nvPicPr>
        <p:blipFill>
          <a:blip r:embed="rId3"/>
          <a:stretch/>
        </p:blipFill>
        <p:spPr bwMode="auto">
          <a:xfrm>
            <a:off x="1628813" y="4341449"/>
            <a:ext cx="9394787" cy="2050297"/>
          </a:xfrm>
          <a:prstGeom prst="rect">
            <a:avLst/>
          </a:prstGeom>
        </p:spPr>
      </p:pic>
      <p:sp>
        <p:nvSpPr>
          <p:cNvPr id="4" name="ZoneTexte 3"/>
          <p:cNvSpPr txBox="1"/>
          <p:nvPr/>
        </p:nvSpPr>
        <p:spPr bwMode="auto">
          <a:xfrm>
            <a:off x="0" y="0"/>
            <a:ext cx="2444131"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Produced objects</a:t>
            </a:r>
            <a:endParaRPr dirty="0"/>
          </a:p>
        </p:txBody>
      </p:sp>
      <p:sp>
        <p:nvSpPr>
          <p:cNvPr id="5" name="Espace réservé du numéro de diapositive 4">
            <a:extLst>
              <a:ext uri="{FF2B5EF4-FFF2-40B4-BE49-F238E27FC236}">
                <a16:creationId xmlns:a16="http://schemas.microsoft.com/office/drawing/2014/main" id="{474279F3-7A19-43DC-AB26-880E50272FF0}"/>
              </a:ext>
            </a:extLst>
          </p:cNvPr>
          <p:cNvSpPr>
            <a:spLocks noGrp="1"/>
          </p:cNvSpPr>
          <p:nvPr>
            <p:ph type="sldNum" sz="quarter" idx="12"/>
          </p:nvPr>
        </p:nvSpPr>
        <p:spPr/>
        <p:txBody>
          <a:bodyPr/>
          <a:lstStyle/>
          <a:p>
            <a:pPr>
              <a:defRPr/>
            </a:pPr>
            <a:fld id="{96FC859B-BE47-4ED9-A753-DAB90E930B47}" type="slidenum">
              <a:rPr lang="en-US" smtClean="0"/>
              <a:t>26</a:t>
            </a:fld>
            <a:endParaRPr lang="en-US"/>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#4</a:t>
            </a:r>
          </a:p>
        </p:txBody>
      </p:sp>
      <p:sp>
        <p:nvSpPr>
          <p:cNvPr id="7" name="ZoneTexte 6"/>
          <p:cNvSpPr txBox="1"/>
          <p:nvPr/>
        </p:nvSpPr>
        <p:spPr>
          <a:xfrm>
            <a:off x="5676900" y="6172200"/>
            <a:ext cx="116576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A </a:t>
            </a:r>
            <a:r>
              <a:rPr lang="en-US" dirty="0" err="1" smtClean="0">
                <a:latin typeface="Times New Roman" panose="02020603050405020304" pitchFamily="18" charset="0"/>
                <a:cs typeface="Times New Roman" panose="02020603050405020304" pitchFamily="18" charset="0"/>
              </a:rPr>
              <a:t>surmesh</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599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316194" y="110419"/>
            <a:ext cx="2879314" cy="461665"/>
          </a:xfrm>
          <a:prstGeom prst="rect">
            <a:avLst/>
          </a:prstGeom>
          <a:noFill/>
        </p:spPr>
        <p:txBody>
          <a:bodyPr wrap="none" rtlCol="0">
            <a:spAutoFit/>
          </a:bodyPr>
          <a:lstStyle/>
          <a:p>
            <a:pPr>
              <a:defRPr/>
            </a:pPr>
            <a:r>
              <a:rPr lang="en-US" sz="2400" b="1" dirty="0" err="1" smtClean="0">
                <a:solidFill>
                  <a:srgbClr val="FF0000"/>
                </a:solidFill>
                <a:latin typeface="Times New Roman"/>
                <a:cs typeface="Times New Roman"/>
              </a:rPr>
              <a:t>Surmesh</a:t>
            </a:r>
            <a:r>
              <a:rPr lang="en-US" sz="2400" b="1" dirty="0" smtClean="0">
                <a:solidFill>
                  <a:srgbClr val="FF0000"/>
                </a:solidFill>
                <a:latin typeface="Times New Roman"/>
                <a:cs typeface="Times New Roman"/>
              </a:rPr>
              <a:t> </a:t>
            </a:r>
            <a:r>
              <a:rPr lang="en-US" sz="2400" b="1" dirty="0">
                <a:solidFill>
                  <a:srgbClr val="FF0000"/>
                </a:solidFill>
                <a:latin typeface="Times New Roman"/>
                <a:cs typeface="Times New Roman"/>
              </a:rPr>
              <a:t>positioning</a:t>
            </a:r>
            <a:endParaRPr dirty="0"/>
          </a:p>
        </p:txBody>
      </p:sp>
      <p:pic>
        <p:nvPicPr>
          <p:cNvPr id="6" name="Image 5"/>
          <p:cNvPicPr>
            <a:picLocks noChangeAspect="1"/>
          </p:cNvPicPr>
          <p:nvPr/>
        </p:nvPicPr>
        <p:blipFill>
          <a:blip r:embed="rId3"/>
          <a:srcRect l="3881" t="9720" r="30129" b="20245"/>
          <a:stretch/>
        </p:blipFill>
        <p:spPr bwMode="auto">
          <a:xfrm>
            <a:off x="374071" y="904009"/>
            <a:ext cx="5818909" cy="4384964"/>
          </a:xfrm>
          <a:prstGeom prst="rect">
            <a:avLst/>
          </a:prstGeom>
        </p:spPr>
      </p:pic>
      <p:pic>
        <p:nvPicPr>
          <p:cNvPr id="7" name="Image 6"/>
          <p:cNvPicPr>
            <a:picLocks noChangeAspect="1"/>
          </p:cNvPicPr>
          <p:nvPr/>
        </p:nvPicPr>
        <p:blipFill>
          <a:blip r:embed="rId4"/>
          <a:srcRect l="30811" t="10387" r="43004" b="13751"/>
          <a:stretch/>
        </p:blipFill>
        <p:spPr bwMode="auto">
          <a:xfrm>
            <a:off x="8136885" y="914399"/>
            <a:ext cx="2004642" cy="4374573"/>
          </a:xfrm>
          <a:prstGeom prst="rect">
            <a:avLst/>
          </a:prstGeom>
        </p:spPr>
      </p:pic>
      <p:sp>
        <p:nvSpPr>
          <p:cNvPr id="8" name="ZoneTexte 7"/>
          <p:cNvSpPr txBox="1"/>
          <p:nvPr/>
        </p:nvSpPr>
        <p:spPr bwMode="auto">
          <a:xfrm>
            <a:off x="6660573" y="1537855"/>
            <a:ext cx="816185" cy="369332"/>
          </a:xfrm>
          <a:prstGeom prst="rect">
            <a:avLst/>
          </a:prstGeom>
          <a:noFill/>
        </p:spPr>
        <p:txBody>
          <a:bodyPr wrap="none" rtlCol="0">
            <a:spAutoFit/>
          </a:bodyPr>
          <a:lstStyle/>
          <a:p>
            <a:pPr>
              <a:defRPr/>
            </a:pPr>
            <a:r>
              <a:rPr lang="en-US">
                <a:latin typeface="Times New Roman"/>
                <a:cs typeface="Times New Roman"/>
              </a:rPr>
              <a:t>Type 1</a:t>
            </a:r>
            <a:endParaRPr/>
          </a:p>
        </p:txBody>
      </p:sp>
      <p:cxnSp>
        <p:nvCxnSpPr>
          <p:cNvPr id="10" name="Connecteur droit avec flèche 9"/>
          <p:cNvCxnSpPr>
            <a:cxnSpLocks/>
            <a:stCxn id="8" idx="1"/>
          </p:cNvCxnSpPr>
          <p:nvPr/>
        </p:nvCxnSpPr>
        <p:spPr bwMode="auto">
          <a:xfrm flipH="1" flipV="1">
            <a:off x="6097733" y="1672936"/>
            <a:ext cx="562840" cy="495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a:stCxn id="8" idx="3"/>
          </p:cNvCxnSpPr>
          <p:nvPr/>
        </p:nvCxnSpPr>
        <p:spPr bwMode="auto">
          <a:xfrm>
            <a:off x="7476758" y="1722521"/>
            <a:ext cx="690497" cy="95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bwMode="auto">
          <a:xfrm>
            <a:off x="2022764" y="5503719"/>
            <a:ext cx="816185" cy="369332"/>
          </a:xfrm>
          <a:prstGeom prst="rect">
            <a:avLst/>
          </a:prstGeom>
          <a:noFill/>
        </p:spPr>
        <p:txBody>
          <a:bodyPr wrap="none" rtlCol="0">
            <a:spAutoFit/>
          </a:bodyPr>
          <a:lstStyle/>
          <a:p>
            <a:pPr>
              <a:defRPr/>
            </a:pPr>
            <a:r>
              <a:rPr lang="en-US" dirty="0">
                <a:latin typeface="Times New Roman"/>
                <a:cs typeface="Times New Roman"/>
              </a:rPr>
              <a:t>Type 2</a:t>
            </a:r>
            <a:endParaRPr dirty="0"/>
          </a:p>
        </p:txBody>
      </p:sp>
      <p:cxnSp>
        <p:nvCxnSpPr>
          <p:cNvPr id="16" name="Connecteur droit avec flèche 15"/>
          <p:cNvCxnSpPr>
            <a:cxnSpLocks/>
            <a:stCxn id="15" idx="1"/>
          </p:cNvCxnSpPr>
          <p:nvPr/>
        </p:nvCxnSpPr>
        <p:spPr bwMode="auto">
          <a:xfrm flipH="1" flipV="1">
            <a:off x="1727200" y="5207000"/>
            <a:ext cx="295564" cy="4813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a:stCxn id="15" idx="3"/>
          </p:cNvCxnSpPr>
          <p:nvPr/>
        </p:nvCxnSpPr>
        <p:spPr bwMode="auto">
          <a:xfrm flipV="1">
            <a:off x="2838949" y="5194300"/>
            <a:ext cx="717051" cy="4940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bwMode="auto">
          <a:xfrm>
            <a:off x="10927772" y="1825337"/>
            <a:ext cx="816185" cy="369332"/>
          </a:xfrm>
          <a:prstGeom prst="rect">
            <a:avLst/>
          </a:prstGeom>
          <a:noFill/>
        </p:spPr>
        <p:txBody>
          <a:bodyPr wrap="none" rtlCol="0">
            <a:spAutoFit/>
          </a:bodyPr>
          <a:lstStyle/>
          <a:p>
            <a:pPr>
              <a:defRPr/>
            </a:pPr>
            <a:r>
              <a:rPr lang="en-US">
                <a:latin typeface="Times New Roman"/>
                <a:cs typeface="Times New Roman"/>
              </a:rPr>
              <a:t>Type 3</a:t>
            </a:r>
            <a:endParaRPr/>
          </a:p>
        </p:txBody>
      </p:sp>
      <p:cxnSp>
        <p:nvCxnSpPr>
          <p:cNvPr id="21" name="Connecteur droit avec flèche 20"/>
          <p:cNvCxnSpPr>
            <a:cxnSpLocks/>
          </p:cNvCxnSpPr>
          <p:nvPr/>
        </p:nvCxnSpPr>
        <p:spPr bwMode="auto">
          <a:xfrm flipH="1" flipV="1">
            <a:off x="9663545" y="1995055"/>
            <a:ext cx="1184564" cy="20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p:cNvCxnSpPr>
          <p:nvPr/>
        </p:nvCxnSpPr>
        <p:spPr bwMode="auto">
          <a:xfrm flipH="1">
            <a:off x="520700" y="1760621"/>
            <a:ext cx="6168448" cy="550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cxnSpLocks/>
          </p:cNvCxnSpPr>
          <p:nvPr/>
        </p:nvCxnSpPr>
        <p:spPr bwMode="auto">
          <a:xfrm flipH="1" flipV="1">
            <a:off x="1191322" y="3208512"/>
            <a:ext cx="894653" cy="2373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cxnSpLocks/>
          </p:cNvCxnSpPr>
          <p:nvPr/>
        </p:nvCxnSpPr>
        <p:spPr bwMode="auto">
          <a:xfrm flipH="1" flipV="1">
            <a:off x="1654223" y="3057166"/>
            <a:ext cx="557723" cy="24465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bwMode="auto">
          <a:xfrm>
            <a:off x="2447925" y="6362700"/>
            <a:ext cx="1114408" cy="369332"/>
          </a:xfrm>
          <a:prstGeom prst="rect">
            <a:avLst/>
          </a:prstGeom>
          <a:noFill/>
        </p:spPr>
        <p:txBody>
          <a:bodyPr wrap="none" rtlCol="0">
            <a:spAutoFit/>
          </a:bodyPr>
          <a:lstStyle/>
          <a:p>
            <a:pPr>
              <a:defRPr/>
            </a:pPr>
            <a:r>
              <a:rPr lang="en-US" b="1">
                <a:latin typeface="Times New Roman"/>
                <a:cs typeface="Times New Roman"/>
              </a:rPr>
              <a:t>Row 2-19</a:t>
            </a:r>
          </a:p>
        </p:txBody>
      </p:sp>
      <p:sp>
        <p:nvSpPr>
          <p:cNvPr id="23" name="ZoneTexte 22"/>
          <p:cNvSpPr txBox="1"/>
          <p:nvPr/>
        </p:nvSpPr>
        <p:spPr bwMode="auto">
          <a:xfrm>
            <a:off x="8648700" y="6229350"/>
            <a:ext cx="1345240" cy="369332"/>
          </a:xfrm>
          <a:prstGeom prst="rect">
            <a:avLst/>
          </a:prstGeom>
          <a:noFill/>
        </p:spPr>
        <p:txBody>
          <a:bodyPr wrap="none" rtlCol="0">
            <a:spAutoFit/>
          </a:bodyPr>
          <a:lstStyle/>
          <a:p>
            <a:pPr>
              <a:defRPr/>
            </a:pPr>
            <a:r>
              <a:rPr lang="en-US" b="1">
                <a:latin typeface="Times New Roman"/>
                <a:cs typeface="Times New Roman"/>
              </a:rPr>
              <a:t>Row 1 &amp; 20</a:t>
            </a:r>
          </a:p>
        </p:txBody>
      </p:sp>
      <p:sp>
        <p:nvSpPr>
          <p:cNvPr id="2" name="Espace réservé du numéro de diapositive 1">
            <a:extLst>
              <a:ext uri="{FF2B5EF4-FFF2-40B4-BE49-F238E27FC236}">
                <a16:creationId xmlns:a16="http://schemas.microsoft.com/office/drawing/2014/main" id="{F213927E-3E92-4BF6-A707-BC731D9C9405}"/>
              </a:ext>
            </a:extLst>
          </p:cNvPr>
          <p:cNvSpPr>
            <a:spLocks noGrp="1"/>
          </p:cNvSpPr>
          <p:nvPr>
            <p:ph type="sldNum" sz="quarter" idx="12"/>
          </p:nvPr>
        </p:nvSpPr>
        <p:spPr/>
        <p:txBody>
          <a:bodyPr/>
          <a:lstStyle/>
          <a:p>
            <a:pPr>
              <a:defRPr/>
            </a:pPr>
            <a:fld id="{96FC859B-BE47-4ED9-A753-DAB90E930B47}" type="slidenum">
              <a:rPr lang="en-US" smtClean="0"/>
              <a:t>27</a:t>
            </a:fld>
            <a:endParaRPr lang="en-US"/>
          </a:p>
        </p:txBody>
      </p:sp>
      <p:cxnSp>
        <p:nvCxnSpPr>
          <p:cNvPr id="24" name="Connecteur droit avec flèche 23"/>
          <p:cNvCxnSpPr>
            <a:cxnSpLocks/>
          </p:cNvCxnSpPr>
          <p:nvPr/>
        </p:nvCxnSpPr>
        <p:spPr bwMode="auto">
          <a:xfrm>
            <a:off x="7387858" y="1824121"/>
            <a:ext cx="829042" cy="19858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cxnSpLocks/>
          </p:cNvCxnSpPr>
          <p:nvPr/>
        </p:nvCxnSpPr>
        <p:spPr bwMode="auto">
          <a:xfrm flipV="1">
            <a:off x="2927849" y="5194300"/>
            <a:ext cx="5949451" cy="6083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187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4059958"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QA/QC at the production site</a:t>
            </a:r>
            <a:endParaRPr dirty="0"/>
          </a:p>
        </p:txBody>
      </p:sp>
      <p:sp>
        <p:nvSpPr>
          <p:cNvPr id="3" name="ZoneTexte 2"/>
          <p:cNvSpPr txBox="1"/>
          <p:nvPr/>
        </p:nvSpPr>
        <p:spPr bwMode="auto">
          <a:xfrm>
            <a:off x="1" y="1132609"/>
            <a:ext cx="12192000" cy="5170646"/>
          </a:xfrm>
          <a:prstGeom prst="rect">
            <a:avLst/>
          </a:prstGeom>
          <a:noFill/>
        </p:spPr>
        <p:txBody>
          <a:bodyPr wrap="square" rtlCol="0">
            <a:spAutoFit/>
          </a:bodyPr>
          <a:lstStyle/>
          <a:p>
            <a:pPr marL="285750" indent="-285750">
              <a:buFont typeface="Arial"/>
              <a:buChar char="•"/>
              <a:defRPr/>
            </a:pPr>
            <a:r>
              <a:rPr lang="en-US" dirty="0">
                <a:latin typeface="Times New Roman"/>
                <a:cs typeface="Times New Roman"/>
              </a:rPr>
              <a:t>Provider should be ISO 9001 V2015 certified (as a minimum), or must have an equivalent quality organization, which it must justify in its application</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Material certificate: standard EN 10204 2.2 by default, except for the surface resistivity which must be on certificate 3.1 based on tests on samples taken for each production batch before processing</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Dimensional and electrical inspection</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No delamination or asperity</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Cleanliness</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Labelling</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Acceptance tests for each batch</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endParaRPr lang="en-US" dirty="0">
              <a:latin typeface="Times New Roman"/>
              <a:cs typeface="Times New Roman"/>
            </a:endParaRPr>
          </a:p>
          <a:p>
            <a:pPr algn="ctr">
              <a:defRPr/>
            </a:pPr>
            <a:r>
              <a:rPr lang="en-US" sz="2400" b="1" dirty="0">
                <a:solidFill>
                  <a:srgbClr val="FF0000"/>
                </a:solidFill>
                <a:latin typeface="Times New Roman"/>
                <a:cs typeface="Times New Roman"/>
              </a:rPr>
              <a:t>Non-compliant parts will be rejected </a:t>
            </a:r>
          </a:p>
        </p:txBody>
      </p:sp>
      <p:sp>
        <p:nvSpPr>
          <p:cNvPr id="4" name="Espace réservé du numéro de diapositive 3">
            <a:extLst>
              <a:ext uri="{FF2B5EF4-FFF2-40B4-BE49-F238E27FC236}">
                <a16:creationId xmlns:a16="http://schemas.microsoft.com/office/drawing/2014/main" id="{23BB959F-EF19-4088-B1C7-AB1D9BBFF2A2}"/>
              </a:ext>
            </a:extLst>
          </p:cNvPr>
          <p:cNvSpPr>
            <a:spLocks noGrp="1"/>
          </p:cNvSpPr>
          <p:nvPr>
            <p:ph type="sldNum" sz="quarter" idx="12"/>
          </p:nvPr>
        </p:nvSpPr>
        <p:spPr/>
        <p:txBody>
          <a:bodyPr/>
          <a:lstStyle/>
          <a:p>
            <a:pPr>
              <a:defRPr/>
            </a:pPr>
            <a:fld id="{96FC859B-BE47-4ED9-A753-DAB90E930B47}" type="slidenum">
              <a:rPr lang="en-US" smtClean="0"/>
              <a:t>28</a:t>
            </a:fld>
            <a:endParaRPr lang="en-US" dirty="0"/>
          </a:p>
        </p:txBody>
      </p:sp>
      <p:sp>
        <p:nvSpPr>
          <p:cNvPr id="5" name="ZoneTexte 4"/>
          <p:cNvSpPr txBox="1"/>
          <p:nvPr/>
        </p:nvSpPr>
        <p:spPr bwMode="auto">
          <a:xfrm>
            <a:off x="127000" y="6350000"/>
            <a:ext cx="5678157" cy="369332"/>
          </a:xfrm>
          <a:prstGeom prst="rect">
            <a:avLst/>
          </a:prstGeom>
          <a:noFill/>
        </p:spPr>
        <p:txBody>
          <a:bodyPr wrap="none" rtlCol="0">
            <a:spAutoFit/>
          </a:bodyPr>
          <a:lstStyle/>
          <a:p>
            <a:r>
              <a:rPr lang="en-US" dirty="0"/>
              <a:t>See </a:t>
            </a:r>
            <a:r>
              <a:rPr lang="en-US" dirty="0">
                <a:hlinkClick r:id="rId3"/>
              </a:rPr>
              <a:t>https://</a:t>
            </a:r>
            <a:r>
              <a:rPr lang="en-US" dirty="0" smtClean="0">
                <a:hlinkClick r:id="rId3"/>
              </a:rPr>
              <a:t>edms.cern.ch/document/3067378/1</a:t>
            </a:r>
            <a:r>
              <a:rPr lang="en-US" dirty="0" smtClean="0"/>
              <a:t> for details</a:t>
            </a:r>
            <a:endParaRPr lang="en-US" dirty="0"/>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443262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5840125"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Production and delivery Schedule for mesh</a:t>
            </a:r>
            <a:endParaRPr dirty="0"/>
          </a:p>
        </p:txBody>
      </p:sp>
      <p:pic>
        <p:nvPicPr>
          <p:cNvPr id="3" name="Image 2"/>
          <p:cNvPicPr>
            <a:picLocks noChangeAspect="1"/>
          </p:cNvPicPr>
          <p:nvPr/>
        </p:nvPicPr>
        <p:blipFill>
          <a:blip r:embed="rId3"/>
          <a:stretch/>
        </p:blipFill>
        <p:spPr bwMode="auto">
          <a:xfrm>
            <a:off x="232062" y="697056"/>
            <a:ext cx="11311437" cy="2804680"/>
          </a:xfrm>
          <a:prstGeom prst="rect">
            <a:avLst/>
          </a:prstGeom>
        </p:spPr>
      </p:pic>
      <p:sp>
        <p:nvSpPr>
          <p:cNvPr id="4" name="ZoneTexte 3"/>
          <p:cNvSpPr txBox="1"/>
          <p:nvPr/>
        </p:nvSpPr>
        <p:spPr bwMode="auto">
          <a:xfrm>
            <a:off x="4436918" y="3865419"/>
            <a:ext cx="1422184" cy="369332"/>
          </a:xfrm>
          <a:prstGeom prst="rect">
            <a:avLst/>
          </a:prstGeom>
          <a:noFill/>
        </p:spPr>
        <p:txBody>
          <a:bodyPr wrap="none" rtlCol="0">
            <a:spAutoFit/>
          </a:bodyPr>
          <a:lstStyle/>
          <a:p>
            <a:pPr>
              <a:defRPr/>
            </a:pPr>
            <a:r>
              <a:rPr lang="en-US">
                <a:latin typeface="Times New Roman"/>
                <a:cs typeface="Times New Roman"/>
              </a:rPr>
              <a:t>Call Opening</a:t>
            </a:r>
            <a:endParaRPr/>
          </a:p>
        </p:txBody>
      </p:sp>
      <p:sp>
        <p:nvSpPr>
          <p:cNvPr id="5" name="ZoneTexte 4"/>
          <p:cNvSpPr txBox="1"/>
          <p:nvPr/>
        </p:nvSpPr>
        <p:spPr bwMode="auto">
          <a:xfrm>
            <a:off x="5794664" y="3810000"/>
            <a:ext cx="1922321" cy="369332"/>
          </a:xfrm>
          <a:prstGeom prst="rect">
            <a:avLst/>
          </a:prstGeom>
          <a:noFill/>
        </p:spPr>
        <p:txBody>
          <a:bodyPr wrap="none" rtlCol="0">
            <a:spAutoFit/>
          </a:bodyPr>
          <a:lstStyle/>
          <a:p>
            <a:pPr>
              <a:defRPr/>
            </a:pPr>
            <a:r>
              <a:rPr lang="en-US">
                <a:latin typeface="Times New Roman"/>
                <a:cs typeface="Times New Roman"/>
              </a:rPr>
              <a:t>Contract Signature</a:t>
            </a:r>
            <a:endParaRPr/>
          </a:p>
        </p:txBody>
      </p:sp>
      <p:cxnSp>
        <p:nvCxnSpPr>
          <p:cNvPr id="7" name="Connecteur droit avec flèche 6"/>
          <p:cNvCxnSpPr>
            <a:cxnSpLocks/>
            <a:stCxn id="4" idx="0"/>
          </p:cNvCxnSpPr>
          <p:nvPr/>
        </p:nvCxnSpPr>
        <p:spPr bwMode="auto">
          <a:xfrm flipH="1" flipV="1">
            <a:off x="5133109" y="3501736"/>
            <a:ext cx="14901" cy="363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cxnSpLocks/>
          </p:cNvCxnSpPr>
          <p:nvPr/>
        </p:nvCxnSpPr>
        <p:spPr bwMode="auto">
          <a:xfrm flipH="1" flipV="1">
            <a:off x="6449291" y="3467100"/>
            <a:ext cx="14901" cy="363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cxnSpLocks/>
          </p:cNvCxnSpPr>
          <p:nvPr/>
        </p:nvCxnSpPr>
        <p:spPr bwMode="auto">
          <a:xfrm flipH="1" flipV="1">
            <a:off x="8714510" y="3529446"/>
            <a:ext cx="668481" cy="5957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bwMode="auto">
          <a:xfrm>
            <a:off x="9071264" y="4104409"/>
            <a:ext cx="1133644" cy="369332"/>
          </a:xfrm>
          <a:prstGeom prst="rect">
            <a:avLst/>
          </a:prstGeom>
          <a:noFill/>
        </p:spPr>
        <p:txBody>
          <a:bodyPr wrap="none" rtlCol="0">
            <a:spAutoFit/>
          </a:bodyPr>
          <a:lstStyle/>
          <a:p>
            <a:pPr>
              <a:defRPr/>
            </a:pPr>
            <a:r>
              <a:rPr lang="en-US">
                <a:latin typeface="Times New Roman"/>
                <a:cs typeface="Times New Roman"/>
              </a:rPr>
              <a:t>Deliveries</a:t>
            </a:r>
            <a:endParaRPr/>
          </a:p>
        </p:txBody>
      </p:sp>
      <p:cxnSp>
        <p:nvCxnSpPr>
          <p:cNvPr id="12" name="Connecteur droit avec flèche 11"/>
          <p:cNvCxnSpPr>
            <a:cxnSpLocks/>
          </p:cNvCxnSpPr>
          <p:nvPr/>
        </p:nvCxnSpPr>
        <p:spPr bwMode="auto">
          <a:xfrm flipH="1" flipV="1">
            <a:off x="9351818" y="3532910"/>
            <a:ext cx="124691" cy="5507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cxnSpLocks/>
          </p:cNvCxnSpPr>
          <p:nvPr/>
        </p:nvCxnSpPr>
        <p:spPr bwMode="auto">
          <a:xfrm flipV="1">
            <a:off x="9757064" y="3522517"/>
            <a:ext cx="72736" cy="571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p:cNvCxnSpPr>
          <p:nvPr/>
        </p:nvCxnSpPr>
        <p:spPr bwMode="auto">
          <a:xfrm flipV="1">
            <a:off x="10110355" y="3543300"/>
            <a:ext cx="509154" cy="581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bwMode="auto">
          <a:xfrm>
            <a:off x="0" y="4264891"/>
            <a:ext cx="8158003" cy="2031325"/>
          </a:xfrm>
          <a:prstGeom prst="rect">
            <a:avLst/>
          </a:prstGeom>
          <a:noFill/>
        </p:spPr>
        <p:txBody>
          <a:bodyPr wrap="none" rtlCol="0">
            <a:spAutoFit/>
          </a:bodyPr>
          <a:lstStyle/>
          <a:p>
            <a:pPr marL="285750" indent="-285750">
              <a:buFont typeface="Arial"/>
              <a:buChar char="•"/>
              <a:defRPr/>
            </a:pPr>
            <a:r>
              <a:rPr lang="en-US" dirty="0">
                <a:latin typeface="Times New Roman"/>
                <a:cs typeface="Times New Roman"/>
              </a:rPr>
              <a:t>Providers are </a:t>
            </a:r>
            <a:r>
              <a:rPr lang="en-US" b="1" dirty="0">
                <a:solidFill>
                  <a:srgbClr val="0070C0"/>
                </a:solidFill>
                <a:latin typeface="Times New Roman"/>
                <a:cs typeface="Times New Roman"/>
              </a:rPr>
              <a:t>responsible up to the delivery</a:t>
            </a:r>
            <a:r>
              <a:rPr lang="en-US" dirty="0">
                <a:latin typeface="Times New Roman"/>
                <a:cs typeface="Times New Roman"/>
              </a:rPr>
              <a:t> at IJCLab</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Providers can propose a more aggressive planning =&gt; better score in the evaluation</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Providers can anticipate some deliveries but cannot go below the average rate</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Penalties</a:t>
            </a:r>
            <a:r>
              <a:rPr lang="en-US" dirty="0">
                <a:latin typeface="Times New Roman"/>
                <a:cs typeface="Times New Roman"/>
              </a:rPr>
              <a:t> foreseen (1000 € per day) in case of delays</a:t>
            </a:r>
            <a:endParaRPr dirty="0"/>
          </a:p>
        </p:txBody>
      </p:sp>
      <p:sp>
        <p:nvSpPr>
          <p:cNvPr id="6" name="Espace réservé du numéro de diapositive 5">
            <a:extLst>
              <a:ext uri="{FF2B5EF4-FFF2-40B4-BE49-F238E27FC236}">
                <a16:creationId xmlns:a16="http://schemas.microsoft.com/office/drawing/2014/main" id="{578C7F24-F83C-418F-BCE0-B649E0C1FCAC}"/>
              </a:ext>
            </a:extLst>
          </p:cNvPr>
          <p:cNvSpPr>
            <a:spLocks noGrp="1"/>
          </p:cNvSpPr>
          <p:nvPr>
            <p:ph type="sldNum" sz="quarter" idx="12"/>
          </p:nvPr>
        </p:nvSpPr>
        <p:spPr/>
        <p:txBody>
          <a:bodyPr/>
          <a:lstStyle/>
          <a:p>
            <a:pPr>
              <a:defRPr/>
            </a:pPr>
            <a:fld id="{96FC859B-BE47-4ED9-A753-DAB90E930B47}" type="slidenum">
              <a:rPr lang="en-US" smtClean="0"/>
              <a:t>29</a:t>
            </a:fld>
            <a:endParaRPr lang="en-US"/>
          </a:p>
        </p:txBody>
      </p:sp>
      <p:sp>
        <p:nvSpPr>
          <p:cNvPr id="16" name="ZoneTexte 15"/>
          <p:cNvSpPr txBox="1"/>
          <p:nvPr/>
        </p:nvSpPr>
        <p:spPr bwMode="auto">
          <a:xfrm>
            <a:off x="127000" y="6350000"/>
            <a:ext cx="6908751" cy="369332"/>
          </a:xfrm>
          <a:prstGeom prst="rect">
            <a:avLst/>
          </a:prstGeom>
          <a:noFill/>
        </p:spPr>
        <p:txBody>
          <a:bodyPr wrap="none" rtlCol="0">
            <a:spAutoFit/>
          </a:bodyPr>
          <a:lstStyle/>
          <a:p>
            <a:r>
              <a:rPr lang="en-US" dirty="0"/>
              <a:t>See </a:t>
            </a:r>
            <a:r>
              <a:rPr lang="en-US" dirty="0">
                <a:hlinkClick r:id="rId4"/>
              </a:rPr>
              <a:t>https://</a:t>
            </a:r>
            <a:r>
              <a:rPr lang="en-US" dirty="0" smtClean="0">
                <a:hlinkClick r:id="rId4"/>
              </a:rPr>
              <a:t>edms.cern.ch/document/3067378/1</a:t>
            </a:r>
            <a:r>
              <a:rPr lang="en-US" dirty="0" smtClean="0"/>
              <a:t> for </a:t>
            </a:r>
            <a:r>
              <a:rPr lang="en-US" dirty="0" smtClean="0"/>
              <a:t>example and details</a:t>
            </a:r>
            <a:endParaRPr lang="en-US" dirty="0"/>
          </a:p>
        </p:txBody>
      </p:sp>
    </p:spTree>
    <p:extLst>
      <p:ext uri="{BB962C8B-B14F-4D97-AF65-F5344CB8AC3E}">
        <p14:creationId xmlns:p14="http://schemas.microsoft.com/office/powerpoint/2010/main" val="173930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3"/>
          <a:srcRect l="3169" t="6241" r="10164" b="5968"/>
          <a:stretch/>
        </p:blipFill>
        <p:spPr bwMode="auto">
          <a:xfrm>
            <a:off x="6080289" y="1268653"/>
            <a:ext cx="6111711" cy="3482456"/>
          </a:xfrm>
          <a:prstGeom prst="rect">
            <a:avLst/>
          </a:prstGeom>
        </p:spPr>
      </p:pic>
      <p:sp>
        <p:nvSpPr>
          <p:cNvPr id="2" name="ZoneTexte 1"/>
          <p:cNvSpPr txBox="1"/>
          <p:nvPr/>
        </p:nvSpPr>
        <p:spPr bwMode="auto">
          <a:xfrm>
            <a:off x="86689" y="98103"/>
            <a:ext cx="2615652" cy="461665"/>
          </a:xfrm>
          <a:prstGeom prst="rect">
            <a:avLst/>
          </a:prstGeom>
          <a:noFill/>
        </p:spPr>
        <p:txBody>
          <a:bodyPr wrap="none" rtlCol="0">
            <a:spAutoFit/>
          </a:bodyPr>
          <a:lstStyle/>
          <a:p>
            <a:pPr>
              <a:defRPr/>
            </a:pPr>
            <a:r>
              <a:rPr lang="fr-FR" sz="2400" b="1" dirty="0">
                <a:solidFill>
                  <a:srgbClr val="FF0000"/>
                </a:solidFill>
                <a:latin typeface="Times New Roman"/>
                <a:cs typeface="Times New Roman"/>
              </a:rPr>
              <a:t>The </a:t>
            </a:r>
            <a:r>
              <a:rPr lang="fr-FR" sz="2400" b="1" dirty="0" err="1">
                <a:solidFill>
                  <a:srgbClr val="FF0000"/>
                </a:solidFill>
                <a:latin typeface="Times New Roman"/>
                <a:cs typeface="Times New Roman"/>
              </a:rPr>
              <a:t>Requirements</a:t>
            </a:r>
            <a:endParaRPr lang="fr-FR" sz="2400" b="1" dirty="0">
              <a:solidFill>
                <a:srgbClr val="FF0000"/>
              </a:solidFill>
              <a:latin typeface="Times New Roman"/>
              <a:cs typeface="Times New Roman"/>
            </a:endParaRPr>
          </a:p>
        </p:txBody>
      </p:sp>
      <p:sp>
        <p:nvSpPr>
          <p:cNvPr id="3" name="ZoneTexte 2"/>
          <p:cNvSpPr txBox="1"/>
          <p:nvPr/>
        </p:nvSpPr>
        <p:spPr bwMode="auto">
          <a:xfrm>
            <a:off x="1" y="987764"/>
            <a:ext cx="5981700" cy="5078312"/>
          </a:xfrm>
          <a:prstGeom prst="rect">
            <a:avLst/>
          </a:prstGeom>
          <a:noFill/>
        </p:spPr>
        <p:txBody>
          <a:bodyPr wrap="square" rtlCol="0">
            <a:spAutoFit/>
          </a:bodyPr>
          <a:lstStyle/>
          <a:p>
            <a:pPr marL="377825" lvl="1" indent="-285750">
              <a:buFont typeface="Arial"/>
              <a:buChar char="•"/>
              <a:defRPr/>
            </a:pPr>
            <a:r>
              <a:rPr lang="en-US">
                <a:latin typeface="Times New Roman"/>
                <a:cs typeface="Times New Roman"/>
              </a:rPr>
              <a:t>Nominal Drift Field: </a:t>
            </a:r>
            <a:r>
              <a:rPr lang="en-US" b="1">
                <a:solidFill>
                  <a:schemeClr val="accent5"/>
                </a:solidFill>
                <a:latin typeface="Times New Roman"/>
                <a:cs typeface="Times New Roman"/>
              </a:rPr>
              <a:t>450 V/cm </a:t>
            </a:r>
            <a:r>
              <a:rPr lang="en-US">
                <a:latin typeface="Times New Roman"/>
                <a:cs typeface="Times New Roman"/>
              </a:rPr>
              <a:t>=&gt; Cathode at </a:t>
            </a:r>
            <a:r>
              <a:rPr lang="en-US" b="1">
                <a:solidFill>
                  <a:schemeClr val="accent1">
                    <a:lumMod val="75000"/>
                  </a:schemeClr>
                </a:solidFill>
                <a:latin typeface="Times New Roman"/>
                <a:cs typeface="Times New Roman"/>
              </a:rPr>
              <a:t>-290 </a:t>
            </a:r>
            <a:r>
              <a:rPr lang="en-US" b="1">
                <a:solidFill>
                  <a:schemeClr val="accent5"/>
                </a:solidFill>
                <a:latin typeface="Times New Roman"/>
                <a:cs typeface="Times New Roman"/>
              </a:rPr>
              <a:t>kV</a:t>
            </a:r>
            <a:endParaRPr/>
          </a:p>
          <a:p>
            <a:pPr marL="377825" lvl="1" indent="-285750">
              <a:buFont typeface="Arial"/>
              <a:buChar char="•"/>
              <a:defRPr/>
            </a:pPr>
            <a:r>
              <a:rPr lang="en-US">
                <a:latin typeface="Times New Roman"/>
                <a:cs typeface="Times New Roman"/>
              </a:rPr>
              <a:t>Drift Field </a:t>
            </a:r>
            <a:r>
              <a:rPr lang="en-US" b="1">
                <a:solidFill>
                  <a:schemeClr val="accent5"/>
                </a:solidFill>
                <a:latin typeface="Times New Roman"/>
                <a:cs typeface="Times New Roman"/>
              </a:rPr>
              <a:t>uniformity &lt; ±1% </a:t>
            </a:r>
            <a:r>
              <a:rPr lang="en-US">
                <a:latin typeface="Times New Roman"/>
                <a:cs typeface="Times New Roman"/>
              </a:rPr>
              <a:t>[in 99.8% volume]</a:t>
            </a:r>
            <a:endParaRPr/>
          </a:p>
          <a:p>
            <a:pPr marL="377825" lvl="1" indent="-285750">
              <a:buFont typeface="Arial"/>
              <a:buChar char="•"/>
              <a:defRPr/>
            </a:pPr>
            <a:r>
              <a:rPr lang="en-US" b="1">
                <a:solidFill>
                  <a:schemeClr val="accent5"/>
                </a:solidFill>
                <a:latin typeface="Times New Roman"/>
                <a:cs typeface="Times New Roman"/>
              </a:rPr>
              <a:t>Local</a:t>
            </a:r>
            <a:r>
              <a:rPr lang="en-US">
                <a:latin typeface="Times New Roman"/>
                <a:cs typeface="Times New Roman"/>
              </a:rPr>
              <a:t> electric field </a:t>
            </a:r>
            <a:r>
              <a:rPr lang="en-US" b="1">
                <a:solidFill>
                  <a:schemeClr val="accent5"/>
                </a:solidFill>
                <a:latin typeface="Times New Roman"/>
                <a:cs typeface="Times New Roman"/>
              </a:rPr>
              <a:t>&lt; 30 kV/cm</a:t>
            </a:r>
            <a:endParaRPr/>
          </a:p>
          <a:p>
            <a:pPr marL="377825" lvl="1" indent="-285750">
              <a:buFont typeface="Arial"/>
              <a:buChar char="•"/>
              <a:defRPr/>
            </a:pPr>
            <a:endParaRPr lang="en-US">
              <a:latin typeface="Times New Roman"/>
              <a:cs typeface="Times New Roman"/>
            </a:endParaRPr>
          </a:p>
          <a:p>
            <a:pPr marL="377825" lvl="1" indent="-285750">
              <a:buFont typeface="Arial"/>
              <a:buChar char="•"/>
              <a:defRPr/>
            </a:pPr>
            <a:r>
              <a:rPr lang="en-US" b="1">
                <a:solidFill>
                  <a:schemeClr val="accent5"/>
                </a:solidFill>
                <a:latin typeface="Times New Roman"/>
                <a:cs typeface="Times New Roman"/>
              </a:rPr>
              <a:t>Cathode Resistivity </a:t>
            </a:r>
            <a:r>
              <a:rPr lang="en-US" b="1">
                <a:latin typeface="Times New Roman"/>
                <a:cs typeface="Times New Roman"/>
              </a:rPr>
              <a:t>(</a:t>
            </a:r>
            <a:r>
              <a:rPr lang="en-US">
                <a:latin typeface="Times New Roman"/>
                <a:cs typeface="Times New Roman"/>
              </a:rPr>
              <a:t>to slow down possible discharges</a:t>
            </a:r>
            <a:r>
              <a:rPr lang="en-US" b="1">
                <a:latin typeface="Times New Roman"/>
                <a:cs typeface="Times New Roman"/>
              </a:rPr>
              <a:t>) </a:t>
            </a:r>
            <a:r>
              <a:rPr lang="en-US">
                <a:latin typeface="Times New Roman"/>
                <a:cs typeface="Times New Roman"/>
              </a:rPr>
              <a:t>: </a:t>
            </a:r>
            <a:r>
              <a:rPr lang="en-US" b="1">
                <a:solidFill>
                  <a:schemeClr val="accent5"/>
                </a:solidFill>
                <a:latin typeface="Times New Roman"/>
                <a:cs typeface="Times New Roman"/>
              </a:rPr>
              <a:t>~ 1 G</a:t>
            </a:r>
            <a:r>
              <a:rPr lang="en-US" b="1">
                <a:solidFill>
                  <a:schemeClr val="accent5"/>
                </a:solidFill>
                <a:latin typeface="Symbol"/>
                <a:cs typeface="Times New Roman"/>
              </a:rPr>
              <a:t>W</a:t>
            </a:r>
            <a:r>
              <a:rPr lang="en-US" b="1">
                <a:solidFill>
                  <a:schemeClr val="accent5"/>
                </a:solidFill>
                <a:latin typeface="Times New Roman"/>
                <a:cs typeface="Times New Roman"/>
              </a:rPr>
              <a:t>/sq</a:t>
            </a:r>
            <a:r>
              <a:rPr lang="en-US">
                <a:latin typeface="Times New Roman"/>
                <a:cs typeface="Times New Roman"/>
              </a:rPr>
              <a:t>. (lower limit 1 M</a:t>
            </a:r>
            <a:r>
              <a:rPr lang="en-US">
                <a:latin typeface="Symbol"/>
                <a:cs typeface="Times New Roman"/>
              </a:rPr>
              <a:t>W</a:t>
            </a:r>
            <a:r>
              <a:rPr lang="en-US">
                <a:latin typeface="Times New Roman"/>
                <a:cs typeface="Times New Roman"/>
              </a:rPr>
              <a:t>/sq., upper limit 10 T</a:t>
            </a:r>
            <a:r>
              <a:rPr lang="en-US">
                <a:latin typeface="Symbol"/>
                <a:cs typeface="Times New Roman"/>
              </a:rPr>
              <a:t>W</a:t>
            </a:r>
            <a:r>
              <a:rPr lang="en-US">
                <a:latin typeface="Times New Roman"/>
                <a:cs typeface="Times New Roman"/>
              </a:rPr>
              <a:t>/sq.)</a:t>
            </a:r>
            <a:endParaRPr/>
          </a:p>
          <a:p>
            <a:pPr marL="377825" lvl="1" indent="-285750">
              <a:buFont typeface="Arial"/>
              <a:buChar char="•"/>
              <a:defRPr/>
            </a:pPr>
            <a:endParaRPr lang="en-US">
              <a:latin typeface="Times New Roman"/>
              <a:cs typeface="Times New Roman"/>
            </a:endParaRPr>
          </a:p>
          <a:p>
            <a:pPr marL="377825" lvl="1" indent="-285750">
              <a:buFont typeface="Arial"/>
              <a:buChar char="•"/>
              <a:defRPr/>
            </a:pPr>
            <a:r>
              <a:rPr lang="en-US" b="1">
                <a:solidFill>
                  <a:schemeClr val="accent5"/>
                </a:solidFill>
                <a:latin typeface="Times New Roman"/>
                <a:cs typeface="Times New Roman"/>
              </a:rPr>
              <a:t>Dimension : 2988 mm x 3366 mm x 62 mm </a:t>
            </a:r>
            <a:r>
              <a:rPr lang="en-US">
                <a:latin typeface="Times New Roman"/>
                <a:cs typeface="Times New Roman"/>
              </a:rPr>
              <a:t>(footprint of </a:t>
            </a:r>
            <a:r>
              <a:rPr lang="en-US" b="1">
                <a:solidFill>
                  <a:srgbClr val="FF0000"/>
                </a:solidFill>
                <a:latin typeface="Times New Roman"/>
                <a:cs typeface="Times New Roman"/>
              </a:rPr>
              <a:t>CRP</a:t>
            </a:r>
            <a:r>
              <a:rPr lang="en-US">
                <a:latin typeface="Times New Roman"/>
                <a:cs typeface="Times New Roman"/>
              </a:rPr>
              <a:t>)</a:t>
            </a:r>
            <a:endParaRPr/>
          </a:p>
          <a:p>
            <a:pPr marL="377825" lvl="1" indent="-285750">
              <a:buFont typeface="Arial"/>
              <a:buChar char="•"/>
              <a:defRPr/>
            </a:pPr>
            <a:r>
              <a:rPr lang="en-US" b="1">
                <a:solidFill>
                  <a:schemeClr val="accent5"/>
                </a:solidFill>
                <a:latin typeface="Times New Roman"/>
                <a:cs typeface="Times New Roman"/>
              </a:rPr>
              <a:t>Weight &lt; 150 kg  in air </a:t>
            </a:r>
            <a:r>
              <a:rPr lang="en-US">
                <a:latin typeface="Times New Roman"/>
                <a:cs typeface="Times New Roman"/>
              </a:rPr>
              <a:t>(including </a:t>
            </a:r>
            <a:r>
              <a:rPr lang="en-US" b="1">
                <a:solidFill>
                  <a:srgbClr val="FF0000"/>
                </a:solidFill>
                <a:latin typeface="Times New Roman"/>
                <a:cs typeface="Times New Roman"/>
              </a:rPr>
              <a:t>Photon Detector </a:t>
            </a:r>
            <a:r>
              <a:rPr lang="en-US">
                <a:latin typeface="Times New Roman"/>
                <a:cs typeface="Times New Roman"/>
              </a:rPr>
              <a:t>to minimize deformation of </a:t>
            </a:r>
            <a:r>
              <a:rPr lang="en-US" b="1">
                <a:solidFill>
                  <a:srgbClr val="FF0000"/>
                </a:solidFill>
                <a:latin typeface="Times New Roman"/>
                <a:cs typeface="Times New Roman"/>
              </a:rPr>
              <a:t>CRP</a:t>
            </a:r>
            <a:r>
              <a:rPr lang="en-US">
                <a:latin typeface="Times New Roman"/>
                <a:cs typeface="Times New Roman"/>
              </a:rPr>
              <a:t> ) </a:t>
            </a:r>
            <a:endParaRPr/>
          </a:p>
          <a:p>
            <a:pPr marL="377825" lvl="1" indent="-285750">
              <a:buFont typeface="Arial"/>
              <a:buChar char="•"/>
              <a:defRPr/>
            </a:pPr>
            <a:r>
              <a:rPr lang="en-US" b="1">
                <a:solidFill>
                  <a:schemeClr val="accent5"/>
                </a:solidFill>
                <a:latin typeface="Times New Roman"/>
                <a:cs typeface="Times New Roman"/>
              </a:rPr>
              <a:t>Bending &lt; 20 mm in LAr</a:t>
            </a:r>
          </a:p>
          <a:p>
            <a:pPr marL="377825" lvl="1" indent="-285750">
              <a:buFont typeface="Arial"/>
              <a:buChar char="•"/>
              <a:defRPr/>
            </a:pPr>
            <a:endParaRPr lang="en-US">
              <a:latin typeface="Times New Roman"/>
              <a:cs typeface="Times New Roman"/>
            </a:endParaRPr>
          </a:p>
          <a:p>
            <a:pPr marL="377825" lvl="1" indent="-285750">
              <a:buFont typeface="Arial"/>
              <a:buChar char="•"/>
              <a:defRPr/>
            </a:pPr>
            <a:r>
              <a:rPr lang="en-US">
                <a:latin typeface="Times New Roman"/>
                <a:cs typeface="Times New Roman"/>
              </a:rPr>
              <a:t>Mesh </a:t>
            </a:r>
            <a:r>
              <a:rPr lang="en-US" b="1">
                <a:solidFill>
                  <a:schemeClr val="accent5"/>
                </a:solidFill>
                <a:latin typeface="Times New Roman"/>
                <a:cs typeface="Times New Roman"/>
              </a:rPr>
              <a:t>transparency &gt; 85% </a:t>
            </a:r>
            <a:r>
              <a:rPr lang="en-US">
                <a:latin typeface="Times New Roman"/>
                <a:cs typeface="Times New Roman"/>
              </a:rPr>
              <a:t>over </a:t>
            </a:r>
            <a:r>
              <a:rPr lang="en-US" b="1">
                <a:solidFill>
                  <a:srgbClr val="FF0000"/>
                </a:solidFill>
                <a:latin typeface="Times New Roman"/>
                <a:cs typeface="Times New Roman"/>
              </a:rPr>
              <a:t>Photon Detector </a:t>
            </a:r>
            <a:r>
              <a:rPr lang="en-US">
                <a:latin typeface="Times New Roman"/>
                <a:cs typeface="Times New Roman"/>
              </a:rPr>
              <a:t>and </a:t>
            </a:r>
            <a:endParaRPr/>
          </a:p>
          <a:p>
            <a:pPr marL="92075" lvl="1">
              <a:defRPr/>
            </a:pPr>
            <a:r>
              <a:rPr lang="en-US" b="1">
                <a:solidFill>
                  <a:schemeClr val="accent5"/>
                </a:solidFill>
                <a:latin typeface="Times New Roman"/>
                <a:cs typeface="Times New Roman"/>
              </a:rPr>
              <a:t>60% </a:t>
            </a:r>
            <a:r>
              <a:rPr lang="en-US">
                <a:latin typeface="Times New Roman"/>
                <a:cs typeface="Times New Roman"/>
              </a:rPr>
              <a:t>elsewhere</a:t>
            </a:r>
            <a:r>
              <a:rPr lang="en-US" b="1">
                <a:solidFill>
                  <a:schemeClr val="accent5"/>
                </a:solidFill>
                <a:latin typeface="Times New Roman"/>
                <a:cs typeface="Times New Roman"/>
              </a:rPr>
              <a:t> </a:t>
            </a:r>
            <a:r>
              <a:rPr lang="en-US">
                <a:latin typeface="Times New Roman"/>
                <a:cs typeface="Times New Roman"/>
              </a:rPr>
              <a:t>for</a:t>
            </a:r>
            <a:r>
              <a:rPr lang="en-US" b="1">
                <a:solidFill>
                  <a:schemeClr val="accent5"/>
                </a:solidFill>
                <a:latin typeface="Times New Roman"/>
                <a:cs typeface="Times New Roman"/>
              </a:rPr>
              <a:t> </a:t>
            </a:r>
            <a:r>
              <a:rPr lang="en-US">
                <a:latin typeface="Times New Roman"/>
                <a:cs typeface="Times New Roman"/>
              </a:rPr>
              <a:t>LAr flow</a:t>
            </a:r>
            <a:endParaRPr/>
          </a:p>
          <a:p>
            <a:pPr marL="377825" lvl="1" indent="-285750">
              <a:buFont typeface="Wingdings"/>
              <a:buChar char="Ø"/>
              <a:defRPr/>
            </a:pPr>
            <a:endParaRPr lang="en-US">
              <a:latin typeface="Times New Roman"/>
              <a:cs typeface="Times New Roman"/>
            </a:endParaRPr>
          </a:p>
          <a:p>
            <a:pPr marL="377825" lvl="1" indent="-285750">
              <a:buFont typeface="Arial"/>
              <a:buChar char="•"/>
              <a:defRPr/>
            </a:pPr>
            <a:r>
              <a:rPr lang="en-US">
                <a:latin typeface="Times New Roman"/>
                <a:cs typeface="Times New Roman"/>
              </a:rPr>
              <a:t>Mesh </a:t>
            </a:r>
            <a:r>
              <a:rPr lang="en-US" b="1">
                <a:solidFill>
                  <a:schemeClr val="accent5"/>
                </a:solidFill>
                <a:latin typeface="Times New Roman"/>
                <a:cs typeface="Times New Roman"/>
              </a:rPr>
              <a:t>pitch &lt; 30 mm </a:t>
            </a:r>
            <a:r>
              <a:rPr lang="en-US">
                <a:latin typeface="Times New Roman"/>
                <a:cs typeface="Times New Roman"/>
              </a:rPr>
              <a:t>for field uniformity</a:t>
            </a:r>
            <a:endParaRPr/>
          </a:p>
          <a:p>
            <a:pPr marL="377825" lvl="1" indent="-285750">
              <a:buFont typeface="Arial"/>
              <a:buChar char="•"/>
              <a:defRPr/>
            </a:pPr>
            <a:endParaRPr lang="en-US">
              <a:latin typeface="Times New Roman"/>
              <a:cs typeface="Times New Roman"/>
            </a:endParaRPr>
          </a:p>
        </p:txBody>
      </p:sp>
      <p:sp>
        <p:nvSpPr>
          <p:cNvPr id="5" name="Espace réservé du numéro de diapositive 4"/>
          <p:cNvSpPr>
            <a:spLocks noGrp="1"/>
          </p:cNvSpPr>
          <p:nvPr>
            <p:ph type="sldNum" sz="quarter" idx="12"/>
          </p:nvPr>
        </p:nvSpPr>
        <p:spPr bwMode="auto"/>
        <p:txBody>
          <a:bodyPr/>
          <a:lstStyle/>
          <a:p>
            <a:pPr>
              <a:defRPr/>
            </a:pPr>
            <a:fld id="{BAE15184-A527-4CAD-ABF8-3CA0BF00B7DB}" type="slidenum">
              <a:rPr lang="en-US"/>
              <a:t>3</a:t>
            </a:fld>
            <a:endParaRPr lang="en-US"/>
          </a:p>
        </p:txBody>
      </p:sp>
    </p:spTree>
    <p:extLst>
      <p:ext uri="{BB962C8B-B14F-4D97-AF65-F5344CB8AC3E}">
        <p14:creationId xmlns:p14="http://schemas.microsoft.com/office/powerpoint/2010/main" val="3800317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5586786"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Reception and Validation </a:t>
            </a:r>
            <a:r>
              <a:rPr lang="en-US" sz="2400" b="1" dirty="0" smtClean="0">
                <a:solidFill>
                  <a:srgbClr val="FF0000"/>
                </a:solidFill>
                <a:latin typeface="Times New Roman"/>
                <a:cs typeface="Times New Roman"/>
              </a:rPr>
              <a:t>tests@ </a:t>
            </a:r>
            <a:r>
              <a:rPr lang="en-US" sz="2400" b="1" dirty="0">
                <a:solidFill>
                  <a:srgbClr val="FF0000"/>
                </a:solidFill>
                <a:latin typeface="Times New Roman"/>
                <a:cs typeface="Times New Roman"/>
              </a:rPr>
              <a:t>IJCLab</a:t>
            </a:r>
            <a:endParaRPr lang="en-US" dirty="0">
              <a:latin typeface="Times New Roman"/>
              <a:cs typeface="Times New Roman"/>
            </a:endParaRPr>
          </a:p>
        </p:txBody>
      </p:sp>
      <p:sp>
        <p:nvSpPr>
          <p:cNvPr id="3" name="ZoneTexte 2"/>
          <p:cNvSpPr txBox="1"/>
          <p:nvPr/>
        </p:nvSpPr>
        <p:spPr bwMode="auto">
          <a:xfrm>
            <a:off x="0" y="654626"/>
            <a:ext cx="5358133" cy="2308324"/>
          </a:xfrm>
          <a:prstGeom prst="rect">
            <a:avLst/>
          </a:prstGeom>
          <a:noFill/>
        </p:spPr>
        <p:txBody>
          <a:bodyPr wrap="none" rtlCol="0">
            <a:spAutoFit/>
          </a:bodyPr>
          <a:lstStyle/>
          <a:p>
            <a:pPr marL="285750" indent="-285750">
              <a:buFont typeface="Arial"/>
              <a:buChar char="•"/>
              <a:defRPr/>
            </a:pPr>
            <a:r>
              <a:rPr lang="en-US" b="1" dirty="0">
                <a:solidFill>
                  <a:srgbClr val="0070C0"/>
                </a:solidFill>
                <a:latin typeface="Times New Roman"/>
                <a:cs typeface="Times New Roman"/>
              </a:rPr>
              <a:t>Tests on a subsample </a:t>
            </a:r>
            <a:r>
              <a:rPr lang="en-US" dirty="0">
                <a:latin typeface="Times New Roman"/>
                <a:cs typeface="Times New Roman"/>
              </a:rPr>
              <a:t>(typically </a:t>
            </a:r>
            <a:r>
              <a:rPr lang="en-US" b="1" dirty="0" smtClean="0">
                <a:solidFill>
                  <a:srgbClr val="0070C0"/>
                </a:solidFill>
                <a:latin typeface="Times New Roman"/>
                <a:cs typeface="Times New Roman"/>
              </a:rPr>
              <a:t>20 </a:t>
            </a:r>
            <a:r>
              <a:rPr lang="en-US" b="1" dirty="0">
                <a:solidFill>
                  <a:srgbClr val="0070C0"/>
                </a:solidFill>
                <a:latin typeface="Times New Roman"/>
                <a:cs typeface="Times New Roman"/>
              </a:rPr>
              <a:t>%</a:t>
            </a:r>
            <a:r>
              <a:rPr lang="en-US" dirty="0">
                <a:latin typeface="Times New Roman"/>
                <a:cs typeface="Times New Roman"/>
              </a:rPr>
              <a:t> of a batch</a:t>
            </a:r>
            <a:r>
              <a:rPr lang="en-US" dirty="0" smtClean="0">
                <a:latin typeface="Times New Roman"/>
                <a:cs typeface="Times New Roman"/>
              </a:rPr>
              <a:t>):</a:t>
            </a:r>
          </a:p>
          <a:p>
            <a:pPr marL="285750" indent="-285750">
              <a:buFont typeface="Arial"/>
              <a:buChar char="•"/>
              <a:defRPr/>
            </a:pPr>
            <a:endParaRPr lang="en-US" dirty="0">
              <a:latin typeface="Times New Roman"/>
              <a:cs typeface="Times New Roman"/>
            </a:endParaRPr>
          </a:p>
          <a:p>
            <a:pPr marL="742950" lvl="1" indent="-285750">
              <a:buFont typeface="Arial"/>
              <a:buChar char="•"/>
              <a:defRPr/>
            </a:pPr>
            <a:r>
              <a:rPr lang="en-GB" dirty="0">
                <a:latin typeface="Times New Roman"/>
                <a:cs typeface="Times New Roman"/>
              </a:rPr>
              <a:t>Visual inspection for asperity and delamination </a:t>
            </a:r>
          </a:p>
          <a:p>
            <a:pPr marL="742950" lvl="1" indent="-285750">
              <a:buFont typeface="Arial"/>
              <a:buChar char="•"/>
              <a:defRPr/>
            </a:pPr>
            <a:r>
              <a:rPr lang="en-US" dirty="0" smtClean="0">
                <a:latin typeface="Times New Roman"/>
                <a:cs typeface="Times New Roman"/>
              </a:rPr>
              <a:t>Dimensional</a:t>
            </a:r>
            <a:endParaRPr dirty="0"/>
          </a:p>
          <a:p>
            <a:pPr marL="742950" lvl="1" indent="-285750">
              <a:buFont typeface="Arial"/>
              <a:buChar char="•"/>
              <a:defRPr/>
            </a:pPr>
            <a:r>
              <a:rPr lang="en-US" dirty="0">
                <a:latin typeface="Times New Roman"/>
                <a:cs typeface="Times New Roman"/>
              </a:rPr>
              <a:t>Electrical</a:t>
            </a:r>
            <a:endParaRPr dirty="0"/>
          </a:p>
          <a:p>
            <a:pPr marL="742950" lvl="1" indent="-285750">
              <a:buFont typeface="Arial"/>
              <a:buChar char="•"/>
              <a:defRPr/>
            </a:pPr>
            <a:r>
              <a:rPr lang="en-US" dirty="0">
                <a:latin typeface="Times New Roman"/>
                <a:cs typeface="Times New Roman"/>
              </a:rPr>
              <a:t>Cleanliness </a:t>
            </a:r>
            <a:endParaRPr dirty="0"/>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3 Weeks foreseen between reception and validation</a:t>
            </a:r>
            <a:endParaRPr dirty="0"/>
          </a:p>
        </p:txBody>
      </p:sp>
      <p:pic>
        <p:nvPicPr>
          <p:cNvPr id="4" name="Image 3" descr="20240226_143047"/>
          <p:cNvPicPr/>
          <p:nvPr/>
        </p:nvPicPr>
        <p:blipFill>
          <a:blip r:embed="rId3"/>
          <a:stretch/>
        </p:blipFill>
        <p:spPr bwMode="auto">
          <a:xfrm>
            <a:off x="6234544" y="1620982"/>
            <a:ext cx="5808519" cy="4738254"/>
          </a:xfrm>
          <a:prstGeom prst="rect">
            <a:avLst/>
          </a:prstGeom>
          <a:noFill/>
          <a:ln>
            <a:noFill/>
          </a:ln>
        </p:spPr>
      </p:pic>
      <p:sp>
        <p:nvSpPr>
          <p:cNvPr id="6" name="Espace réservé du numéro de diapositive 5">
            <a:extLst>
              <a:ext uri="{FF2B5EF4-FFF2-40B4-BE49-F238E27FC236}">
                <a16:creationId xmlns:a16="http://schemas.microsoft.com/office/drawing/2014/main" id="{0C885217-ACF6-466E-8FBE-F5FC6B342361}"/>
              </a:ext>
            </a:extLst>
          </p:cNvPr>
          <p:cNvSpPr>
            <a:spLocks noGrp="1"/>
          </p:cNvSpPr>
          <p:nvPr>
            <p:ph type="sldNum" sz="quarter" idx="12"/>
          </p:nvPr>
        </p:nvSpPr>
        <p:spPr/>
        <p:txBody>
          <a:bodyPr/>
          <a:lstStyle/>
          <a:p>
            <a:pPr>
              <a:defRPr/>
            </a:pPr>
            <a:fld id="{96FC859B-BE47-4ED9-A753-DAB90E930B47}" type="slidenum">
              <a:rPr lang="en-US" smtClean="0"/>
              <a:t>30</a:t>
            </a:fld>
            <a:endParaRPr lang="en-US"/>
          </a:p>
        </p:txBody>
      </p:sp>
      <p:sp>
        <p:nvSpPr>
          <p:cNvPr id="7" name="ZoneTexte 6"/>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#7</a:t>
            </a:r>
          </a:p>
        </p:txBody>
      </p:sp>
      <p:cxnSp>
        <p:nvCxnSpPr>
          <p:cNvPr id="8" name="Connecteur droit avec flèche 7"/>
          <p:cNvCxnSpPr/>
          <p:nvPr/>
        </p:nvCxnSpPr>
        <p:spPr>
          <a:xfrm>
            <a:off x="2324100" y="1955800"/>
            <a:ext cx="3873500" cy="685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050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6449201"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Reception and Validation </a:t>
            </a:r>
            <a:r>
              <a:rPr lang="en-US" sz="2400" b="1" dirty="0" smtClean="0">
                <a:solidFill>
                  <a:srgbClr val="FF0000"/>
                </a:solidFill>
                <a:latin typeface="Times New Roman"/>
                <a:cs typeface="Times New Roman"/>
              </a:rPr>
              <a:t>resources </a:t>
            </a:r>
            <a:r>
              <a:rPr lang="en-US" sz="2400" b="1" dirty="0" smtClean="0">
                <a:solidFill>
                  <a:srgbClr val="FF0000"/>
                </a:solidFill>
                <a:latin typeface="Times New Roman"/>
                <a:cs typeface="Times New Roman"/>
              </a:rPr>
              <a:t>@ </a:t>
            </a:r>
            <a:r>
              <a:rPr lang="en-US" sz="2400" b="1" dirty="0">
                <a:solidFill>
                  <a:srgbClr val="FF0000"/>
                </a:solidFill>
                <a:latin typeface="Times New Roman"/>
                <a:cs typeface="Times New Roman"/>
              </a:rPr>
              <a:t>IJCLab</a:t>
            </a:r>
            <a:endParaRPr lang="en-US" dirty="0">
              <a:latin typeface="Times New Roman"/>
              <a:cs typeface="Times New Roman"/>
            </a:endParaRPr>
          </a:p>
        </p:txBody>
      </p:sp>
      <p:sp>
        <p:nvSpPr>
          <p:cNvPr id="3" name="ZoneTexte 2"/>
          <p:cNvSpPr txBox="1"/>
          <p:nvPr/>
        </p:nvSpPr>
        <p:spPr bwMode="auto">
          <a:xfrm>
            <a:off x="114300" y="768928"/>
            <a:ext cx="5382491" cy="4801314"/>
          </a:xfrm>
          <a:prstGeom prst="rect">
            <a:avLst/>
          </a:prstGeom>
          <a:noFill/>
        </p:spPr>
        <p:txBody>
          <a:bodyPr wrap="square" rtlCol="0">
            <a:spAutoFit/>
          </a:bodyPr>
          <a:lstStyle/>
          <a:p>
            <a:pPr marL="285750" indent="-285750">
              <a:buFont typeface="Arial"/>
              <a:buChar char="•"/>
              <a:defRPr/>
            </a:pPr>
            <a:r>
              <a:rPr lang="en-US" b="1" dirty="0">
                <a:solidFill>
                  <a:srgbClr val="0070C0"/>
                </a:solidFill>
                <a:latin typeface="Times New Roman"/>
                <a:cs typeface="Times New Roman"/>
              </a:rPr>
              <a:t>70 m</a:t>
            </a:r>
            <a:r>
              <a:rPr lang="en-US" b="1" baseline="30000" dirty="0">
                <a:solidFill>
                  <a:srgbClr val="0070C0"/>
                </a:solidFill>
                <a:latin typeface="Times New Roman"/>
                <a:cs typeface="Times New Roman"/>
              </a:rPr>
              <a:t>2</a:t>
            </a:r>
            <a:r>
              <a:rPr lang="en-US" b="1" dirty="0">
                <a:solidFill>
                  <a:srgbClr val="0070C0"/>
                </a:solidFill>
                <a:latin typeface="Times New Roman"/>
                <a:cs typeface="Times New Roman"/>
              </a:rPr>
              <a:t> </a:t>
            </a:r>
            <a:r>
              <a:rPr lang="en-US" dirty="0">
                <a:latin typeface="Times New Roman"/>
                <a:cs typeface="Times New Roman"/>
              </a:rPr>
              <a:t>(+ circulation) in one hall: </a:t>
            </a:r>
            <a:endParaRPr dirty="0"/>
          </a:p>
          <a:p>
            <a:pPr marL="742950" lvl="1" indent="-285750">
              <a:buFont typeface="Arial"/>
              <a:buChar char="•"/>
              <a:defRPr/>
            </a:pPr>
            <a:r>
              <a:rPr lang="en-US" b="1" dirty="0">
                <a:solidFill>
                  <a:srgbClr val="0070C0"/>
                </a:solidFill>
                <a:latin typeface="Times New Roman"/>
                <a:cs typeface="Times New Roman"/>
              </a:rPr>
              <a:t>dedicated to storage </a:t>
            </a:r>
            <a:r>
              <a:rPr lang="en-US" dirty="0">
                <a:latin typeface="Times New Roman"/>
                <a:cs typeface="Times New Roman"/>
              </a:rPr>
              <a:t>with a crane and large doors for truck unloading</a:t>
            </a:r>
            <a:endParaRPr dirty="0"/>
          </a:p>
          <a:p>
            <a:pPr marL="742950" lvl="1" indent="-285750">
              <a:buFont typeface="Arial"/>
              <a:buChar char="•"/>
              <a:defRPr/>
            </a:pPr>
            <a:endParaRPr lang="en-US" dirty="0">
              <a:latin typeface="Times New Roman"/>
              <a:cs typeface="Times New Roman"/>
            </a:endParaRPr>
          </a:p>
          <a:p>
            <a:pPr marL="742950" lvl="1" indent="-285750">
              <a:buFont typeface="Arial"/>
              <a:buChar char="•"/>
              <a:defRPr/>
            </a:pPr>
            <a:r>
              <a:rPr lang="en-US" b="1" dirty="0">
                <a:solidFill>
                  <a:srgbClr val="0070C0"/>
                </a:solidFill>
                <a:latin typeface="Times New Roman"/>
                <a:cs typeface="Times New Roman"/>
              </a:rPr>
              <a:t>Able to store ¼ of the total production </a:t>
            </a:r>
            <a:r>
              <a:rPr lang="en-US" dirty="0">
                <a:latin typeface="Times New Roman"/>
                <a:cs typeface="Times New Roman"/>
              </a:rPr>
              <a:t>before its shipping to CERN</a:t>
            </a:r>
            <a:endParaRPr dirty="0"/>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 130 m</a:t>
            </a:r>
            <a:r>
              <a:rPr lang="en-US" b="1" baseline="30000" dirty="0">
                <a:solidFill>
                  <a:srgbClr val="0070C0"/>
                </a:solidFill>
                <a:latin typeface="Times New Roman"/>
                <a:cs typeface="Times New Roman"/>
              </a:rPr>
              <a:t>2</a:t>
            </a:r>
            <a:r>
              <a:rPr lang="en-US" dirty="0">
                <a:latin typeface="Times New Roman"/>
                <a:cs typeface="Times New Roman"/>
              </a:rPr>
              <a:t> </a:t>
            </a:r>
            <a:r>
              <a:rPr lang="en-US" dirty="0" smtClean="0">
                <a:latin typeface="Times New Roman"/>
                <a:cs typeface="Times New Roman"/>
              </a:rPr>
              <a:t>(+ </a:t>
            </a:r>
            <a:r>
              <a:rPr lang="en-US" dirty="0">
                <a:latin typeface="Times New Roman"/>
                <a:cs typeface="Times New Roman"/>
              </a:rPr>
              <a:t>circulation) in one hall: </a:t>
            </a:r>
            <a:endParaRPr dirty="0"/>
          </a:p>
          <a:p>
            <a:pPr marL="742950" lvl="1" indent="-285750">
              <a:buFont typeface="Arial"/>
              <a:buChar char="•"/>
              <a:defRPr/>
            </a:pPr>
            <a:r>
              <a:rPr lang="en-US" b="1" dirty="0">
                <a:solidFill>
                  <a:srgbClr val="0070C0"/>
                </a:solidFill>
                <a:latin typeface="Times New Roman"/>
                <a:cs typeface="Times New Roman"/>
              </a:rPr>
              <a:t>crane and large doors </a:t>
            </a:r>
            <a:r>
              <a:rPr lang="en-US" dirty="0">
                <a:latin typeface="Times New Roman"/>
                <a:cs typeface="Times New Roman"/>
              </a:rPr>
              <a:t>for truck unloading</a:t>
            </a:r>
            <a:endParaRPr dirty="0"/>
          </a:p>
          <a:p>
            <a:pPr marL="742950" lvl="1" indent="-285750">
              <a:buFont typeface="Arial"/>
              <a:buChar char="•"/>
              <a:defRPr/>
            </a:pPr>
            <a:r>
              <a:rPr lang="en-US" dirty="0">
                <a:latin typeface="Times New Roman"/>
                <a:cs typeface="Times New Roman"/>
              </a:rPr>
              <a:t>dedicated to </a:t>
            </a:r>
            <a:r>
              <a:rPr lang="en-US" b="1" dirty="0">
                <a:solidFill>
                  <a:srgbClr val="0070C0"/>
                </a:solidFill>
                <a:latin typeface="Times New Roman"/>
                <a:cs typeface="Times New Roman"/>
              </a:rPr>
              <a:t>assembly and test of cathodes, </a:t>
            </a:r>
            <a:r>
              <a:rPr lang="en-US" b="1" dirty="0" err="1">
                <a:solidFill>
                  <a:srgbClr val="0070C0"/>
                </a:solidFill>
                <a:latin typeface="Times New Roman"/>
                <a:cs typeface="Times New Roman"/>
              </a:rPr>
              <a:t>Dyneema</a:t>
            </a:r>
            <a:r>
              <a:rPr lang="en-US" b="1" dirty="0">
                <a:solidFill>
                  <a:srgbClr val="0070C0"/>
                </a:solidFill>
                <a:latin typeface="Times New Roman"/>
                <a:cs typeface="Times New Roman"/>
              </a:rPr>
              <a:t> ropes and TDE chimneys</a:t>
            </a:r>
            <a:endParaRPr b="1" dirty="0">
              <a:solidFill>
                <a:srgbClr val="0070C0"/>
              </a:solidFill>
            </a:endParaRPr>
          </a:p>
          <a:p>
            <a:pPr marL="742950" lvl="1" indent="-285750">
              <a:buFont typeface="Arial"/>
              <a:buChar char="•"/>
              <a:defRPr/>
            </a:pPr>
            <a:r>
              <a:rPr lang="en-US" dirty="0">
                <a:latin typeface="Times New Roman"/>
                <a:cs typeface="Times New Roman"/>
              </a:rPr>
              <a:t>Possible extension if needed (~60 m</a:t>
            </a:r>
            <a:r>
              <a:rPr lang="en-US" baseline="30000" dirty="0">
                <a:latin typeface="Times New Roman"/>
                <a:cs typeface="Times New Roman"/>
              </a:rPr>
              <a:t>2</a:t>
            </a:r>
            <a:r>
              <a:rPr lang="en-US" dirty="0">
                <a:latin typeface="Times New Roman"/>
                <a:cs typeface="Times New Roman"/>
              </a:rPr>
              <a:t>)</a:t>
            </a:r>
            <a:endParaRPr dirty="0"/>
          </a:p>
          <a:p>
            <a:pPr marL="742950" lvl="1" indent="-285750">
              <a:buFont typeface="Arial"/>
              <a:buChar char="•"/>
              <a:defRPr/>
            </a:pPr>
            <a:endParaRPr lang="en-US" dirty="0">
              <a:latin typeface="Times New Roman"/>
              <a:cs typeface="Times New Roman"/>
            </a:endParaRPr>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b="1" dirty="0" smtClean="0">
                <a:solidFill>
                  <a:srgbClr val="0070C0"/>
                </a:solidFill>
                <a:latin typeface="Times New Roman"/>
                <a:cs typeface="Times New Roman"/>
              </a:rPr>
              <a:t>3 FTE </a:t>
            </a:r>
            <a:r>
              <a:rPr lang="en-US" dirty="0" smtClean="0">
                <a:latin typeface="Times New Roman"/>
                <a:cs typeface="Times New Roman"/>
              </a:rPr>
              <a:t>foreseen over a team of </a:t>
            </a:r>
            <a:r>
              <a:rPr lang="en-US" b="1" dirty="0" smtClean="0">
                <a:solidFill>
                  <a:srgbClr val="0070C0"/>
                </a:solidFill>
                <a:latin typeface="Times New Roman"/>
                <a:cs typeface="Times New Roman"/>
              </a:rPr>
              <a:t>12 people</a:t>
            </a:r>
          </a:p>
          <a:p>
            <a:pPr marL="285750" indent="-285750">
              <a:buFont typeface="Arial"/>
              <a:buChar char="•"/>
              <a:defRPr/>
            </a:pPr>
            <a:r>
              <a:rPr lang="en-US" dirty="0" smtClean="0">
                <a:latin typeface="Times New Roman"/>
                <a:cs typeface="Times New Roman"/>
              </a:rPr>
              <a:t> Already </a:t>
            </a:r>
            <a:r>
              <a:rPr lang="en-US" b="1" dirty="0">
                <a:solidFill>
                  <a:srgbClr val="0070C0"/>
                </a:solidFill>
                <a:latin typeface="Times New Roman"/>
                <a:cs typeface="Times New Roman"/>
              </a:rPr>
              <a:t>6 people </a:t>
            </a:r>
            <a:r>
              <a:rPr lang="en-US" dirty="0">
                <a:latin typeface="Times New Roman"/>
                <a:cs typeface="Times New Roman"/>
              </a:rPr>
              <a:t>trained for </a:t>
            </a:r>
            <a:r>
              <a:rPr lang="en-US" b="1" dirty="0">
                <a:solidFill>
                  <a:srgbClr val="0070C0"/>
                </a:solidFill>
                <a:latin typeface="Times New Roman"/>
                <a:cs typeface="Times New Roman"/>
              </a:rPr>
              <a:t>crane</a:t>
            </a:r>
            <a:r>
              <a:rPr lang="en-US" dirty="0">
                <a:latin typeface="Times New Roman"/>
                <a:cs typeface="Times New Roman"/>
              </a:rPr>
              <a:t> </a:t>
            </a:r>
            <a:r>
              <a:rPr lang="en-US" dirty="0" smtClean="0">
                <a:latin typeface="Times New Roman"/>
                <a:cs typeface="Times New Roman"/>
              </a:rPr>
              <a:t>use</a:t>
            </a:r>
          </a:p>
          <a:p>
            <a:pPr>
              <a:defRPr/>
            </a:pPr>
            <a:endParaRPr lang="en-US" dirty="0">
              <a:latin typeface="Times New Roman"/>
              <a:cs typeface="Times New Roman"/>
            </a:endParaRPr>
          </a:p>
        </p:txBody>
      </p:sp>
      <p:grpSp>
        <p:nvGrpSpPr>
          <p:cNvPr id="90" name="Groupe 89"/>
          <p:cNvGrpSpPr/>
          <p:nvPr/>
        </p:nvGrpSpPr>
        <p:grpSpPr bwMode="auto">
          <a:xfrm>
            <a:off x="5314950" y="2828925"/>
            <a:ext cx="5715000" cy="4029075"/>
            <a:chOff x="5558461" y="2178000"/>
            <a:chExt cx="6633539" cy="4680000"/>
          </a:xfrm>
        </p:grpSpPr>
        <p:pic>
          <p:nvPicPr>
            <p:cNvPr id="50" name="Image 49"/>
            <p:cNvPicPr>
              <a:picLocks noChangeAspect="1"/>
            </p:cNvPicPr>
            <p:nvPr/>
          </p:nvPicPr>
          <p:blipFill>
            <a:blip r:embed="rId3"/>
            <a:stretch/>
          </p:blipFill>
          <p:spPr bwMode="auto">
            <a:xfrm>
              <a:off x="5558461" y="2178000"/>
              <a:ext cx="6633539" cy="4680000"/>
            </a:xfrm>
            <a:prstGeom prst="rect">
              <a:avLst/>
            </a:prstGeom>
          </p:spPr>
        </p:pic>
        <p:cxnSp>
          <p:nvCxnSpPr>
            <p:cNvPr id="63" name="Connecteur droit avec flèche 62"/>
            <p:cNvCxnSpPr>
              <a:cxnSpLocks/>
            </p:cNvCxnSpPr>
            <p:nvPr/>
          </p:nvCxnSpPr>
          <p:spPr bwMode="auto">
            <a:xfrm>
              <a:off x="6100455" y="6799971"/>
              <a:ext cx="4168542"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bwMode="auto">
            <a:xfrm>
              <a:off x="7654967" y="6541664"/>
              <a:ext cx="521297" cy="307777"/>
            </a:xfrm>
            <a:prstGeom prst="rect">
              <a:avLst/>
            </a:prstGeom>
            <a:noFill/>
          </p:spPr>
          <p:txBody>
            <a:bodyPr wrap="none" rtlCol="0">
              <a:spAutoFit/>
            </a:bodyPr>
            <a:lstStyle/>
            <a:p>
              <a:pPr>
                <a:defRPr/>
              </a:pPr>
              <a:r>
                <a:rPr lang="fr-FR" sz="1400" b="1">
                  <a:solidFill>
                    <a:srgbClr val="FF0000"/>
                  </a:solidFill>
                  <a:latin typeface="Calibri"/>
                </a:rPr>
                <a:t>14M</a:t>
              </a:r>
              <a:endParaRPr/>
            </a:p>
          </p:txBody>
        </p:sp>
        <p:cxnSp>
          <p:nvCxnSpPr>
            <p:cNvPr id="65" name="Connecteur droit avec flèche 64"/>
            <p:cNvCxnSpPr>
              <a:cxnSpLocks/>
            </p:cNvCxnSpPr>
            <p:nvPr/>
          </p:nvCxnSpPr>
          <p:spPr bwMode="auto">
            <a:xfrm>
              <a:off x="5911802" y="4273799"/>
              <a:ext cx="0" cy="2304256"/>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bwMode="auto">
            <a:xfrm rot="16199998">
              <a:off x="5483752" y="5128022"/>
              <a:ext cx="662361" cy="307777"/>
            </a:xfrm>
            <a:prstGeom prst="rect">
              <a:avLst/>
            </a:prstGeom>
            <a:noFill/>
          </p:spPr>
          <p:txBody>
            <a:bodyPr wrap="none" rtlCol="0">
              <a:spAutoFit/>
            </a:bodyPr>
            <a:lstStyle/>
            <a:p>
              <a:pPr>
                <a:defRPr/>
              </a:pPr>
              <a:r>
                <a:rPr lang="fr-FR" sz="1400" b="1">
                  <a:solidFill>
                    <a:srgbClr val="FF0000"/>
                  </a:solidFill>
                  <a:latin typeface="Calibri"/>
                </a:rPr>
                <a:t>7,85M</a:t>
              </a:r>
              <a:endParaRPr/>
            </a:p>
          </p:txBody>
        </p:sp>
        <p:pic>
          <p:nvPicPr>
            <p:cNvPr id="67" name="Image 66"/>
            <p:cNvPicPr>
              <a:picLocks noChangeAspect="1"/>
            </p:cNvPicPr>
            <p:nvPr/>
          </p:nvPicPr>
          <p:blipFill>
            <a:blip r:embed="rId4"/>
            <a:stretch/>
          </p:blipFill>
          <p:spPr bwMode="auto">
            <a:xfrm>
              <a:off x="6863179" y="5671775"/>
              <a:ext cx="3378027" cy="894184"/>
            </a:xfrm>
            <a:prstGeom prst="rect">
              <a:avLst/>
            </a:prstGeom>
          </p:spPr>
        </p:pic>
        <p:pic>
          <p:nvPicPr>
            <p:cNvPr id="71" name="Image 70"/>
            <p:cNvPicPr>
              <a:picLocks noChangeAspect="1"/>
            </p:cNvPicPr>
            <p:nvPr/>
          </p:nvPicPr>
          <p:blipFill>
            <a:blip r:embed="rId5"/>
            <a:stretch/>
          </p:blipFill>
          <p:spPr bwMode="auto">
            <a:xfrm>
              <a:off x="6728140" y="4474004"/>
              <a:ext cx="1532777" cy="1155584"/>
            </a:xfrm>
            <a:prstGeom prst="rect">
              <a:avLst/>
            </a:prstGeom>
          </p:spPr>
        </p:pic>
        <p:pic>
          <p:nvPicPr>
            <p:cNvPr id="72" name="Image 71"/>
            <p:cNvPicPr>
              <a:picLocks noChangeAspect="1"/>
            </p:cNvPicPr>
            <p:nvPr/>
          </p:nvPicPr>
          <p:blipFill>
            <a:blip r:embed="rId6"/>
            <a:stretch/>
          </p:blipFill>
          <p:spPr bwMode="auto">
            <a:xfrm>
              <a:off x="6105509" y="4827452"/>
              <a:ext cx="237797" cy="860265"/>
            </a:xfrm>
            <a:prstGeom prst="rect">
              <a:avLst/>
            </a:prstGeom>
          </p:spPr>
        </p:pic>
        <p:pic>
          <p:nvPicPr>
            <p:cNvPr id="75" name="Image 74"/>
            <p:cNvPicPr>
              <a:picLocks noChangeAspect="1"/>
            </p:cNvPicPr>
            <p:nvPr/>
          </p:nvPicPr>
          <p:blipFill>
            <a:blip r:embed="rId7"/>
            <a:stretch/>
          </p:blipFill>
          <p:spPr bwMode="auto">
            <a:xfrm>
              <a:off x="7134720" y="4490727"/>
              <a:ext cx="138037" cy="1086601"/>
            </a:xfrm>
            <a:prstGeom prst="rect">
              <a:avLst/>
            </a:prstGeom>
          </p:spPr>
        </p:pic>
        <p:cxnSp>
          <p:nvCxnSpPr>
            <p:cNvPr id="82" name="Connecteur droit avec flèche 81"/>
            <p:cNvCxnSpPr>
              <a:cxnSpLocks/>
            </p:cNvCxnSpPr>
            <p:nvPr/>
          </p:nvCxnSpPr>
          <p:spPr bwMode="auto">
            <a:xfrm>
              <a:off x="8812016" y="2856286"/>
              <a:ext cx="1427569"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ZoneTexte 82"/>
            <p:cNvSpPr txBox="1"/>
            <p:nvPr/>
          </p:nvSpPr>
          <p:spPr bwMode="auto">
            <a:xfrm>
              <a:off x="9276388" y="2565534"/>
              <a:ext cx="570990" cy="307777"/>
            </a:xfrm>
            <a:prstGeom prst="rect">
              <a:avLst/>
            </a:prstGeom>
            <a:noFill/>
          </p:spPr>
          <p:txBody>
            <a:bodyPr wrap="none" rtlCol="0">
              <a:spAutoFit/>
            </a:bodyPr>
            <a:lstStyle/>
            <a:p>
              <a:pPr>
                <a:defRPr/>
              </a:pPr>
              <a:r>
                <a:rPr lang="fr-FR" sz="1400" b="1">
                  <a:solidFill>
                    <a:srgbClr val="FF0000"/>
                  </a:solidFill>
                  <a:latin typeface="Calibri"/>
                </a:rPr>
                <a:t>4,6M</a:t>
              </a:r>
              <a:endParaRPr/>
            </a:p>
          </p:txBody>
        </p:sp>
        <p:pic>
          <p:nvPicPr>
            <p:cNvPr id="84" name="Image 83"/>
            <p:cNvPicPr>
              <a:picLocks noChangeAspect="1"/>
            </p:cNvPicPr>
            <p:nvPr/>
          </p:nvPicPr>
          <p:blipFill>
            <a:blip r:embed="rId8"/>
            <a:stretch/>
          </p:blipFill>
          <p:spPr bwMode="auto">
            <a:xfrm>
              <a:off x="8998069" y="3044107"/>
              <a:ext cx="1073721" cy="1187343"/>
            </a:xfrm>
            <a:prstGeom prst="rect">
              <a:avLst/>
            </a:prstGeom>
          </p:spPr>
        </p:pic>
        <p:sp>
          <p:nvSpPr>
            <p:cNvPr id="86" name="ZoneTexte 85"/>
            <p:cNvSpPr txBox="1"/>
            <p:nvPr/>
          </p:nvSpPr>
          <p:spPr bwMode="auto">
            <a:xfrm rot="16199998">
              <a:off x="10055508" y="3499686"/>
              <a:ext cx="570990" cy="307777"/>
            </a:xfrm>
            <a:prstGeom prst="rect">
              <a:avLst/>
            </a:prstGeom>
            <a:noFill/>
          </p:spPr>
          <p:txBody>
            <a:bodyPr wrap="none" rtlCol="0">
              <a:spAutoFit/>
            </a:bodyPr>
            <a:lstStyle/>
            <a:p>
              <a:pPr>
                <a:defRPr/>
              </a:pPr>
              <a:r>
                <a:rPr lang="fr-FR" sz="1400" b="1">
                  <a:solidFill>
                    <a:srgbClr val="FF0000"/>
                  </a:solidFill>
                  <a:latin typeface="Calibri"/>
                </a:rPr>
                <a:t>4,9M</a:t>
              </a:r>
              <a:endParaRPr/>
            </a:p>
          </p:txBody>
        </p:sp>
        <p:cxnSp>
          <p:nvCxnSpPr>
            <p:cNvPr id="87" name="Connecteur droit avec flèche 86"/>
            <p:cNvCxnSpPr>
              <a:cxnSpLocks/>
            </p:cNvCxnSpPr>
            <p:nvPr/>
          </p:nvCxnSpPr>
          <p:spPr bwMode="auto">
            <a:xfrm>
              <a:off x="10458647" y="2981766"/>
              <a:ext cx="0" cy="1313469"/>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Connecteur droit 87"/>
            <p:cNvCxnSpPr>
              <a:cxnSpLocks/>
            </p:cNvCxnSpPr>
            <p:nvPr/>
          </p:nvCxnSpPr>
          <p:spPr bwMode="auto">
            <a:xfrm flipH="1">
              <a:off x="10260535" y="3769743"/>
              <a:ext cx="6956" cy="16687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89" name="Image 88"/>
          <p:cNvPicPr>
            <a:picLocks noChangeAspect="1"/>
          </p:cNvPicPr>
          <p:nvPr/>
        </p:nvPicPr>
        <p:blipFill>
          <a:blip r:embed="rId9"/>
          <a:stretch/>
        </p:blipFill>
        <p:spPr bwMode="auto">
          <a:xfrm>
            <a:off x="7924800" y="0"/>
            <a:ext cx="4267200" cy="3200400"/>
          </a:xfrm>
          <a:prstGeom prst="rect">
            <a:avLst/>
          </a:prstGeom>
        </p:spPr>
      </p:pic>
      <p:sp>
        <p:nvSpPr>
          <p:cNvPr id="4" name="Espace réservé du numéro de diapositive 3">
            <a:extLst>
              <a:ext uri="{FF2B5EF4-FFF2-40B4-BE49-F238E27FC236}">
                <a16:creationId xmlns:a16="http://schemas.microsoft.com/office/drawing/2014/main" id="{E6D6502B-97D0-4171-9531-1965BAFD4A6E}"/>
              </a:ext>
            </a:extLst>
          </p:cNvPr>
          <p:cNvSpPr>
            <a:spLocks noGrp="1"/>
          </p:cNvSpPr>
          <p:nvPr>
            <p:ph type="sldNum" sz="quarter" idx="12"/>
          </p:nvPr>
        </p:nvSpPr>
        <p:spPr/>
        <p:txBody>
          <a:bodyPr/>
          <a:lstStyle/>
          <a:p>
            <a:pPr>
              <a:defRPr/>
            </a:pPr>
            <a:fld id="{96FC859B-BE47-4ED9-A753-DAB90E930B47}" type="slidenum">
              <a:rPr lang="en-US" smtClean="0"/>
              <a:t>31</a:t>
            </a:fld>
            <a:endParaRPr lang="en-US"/>
          </a:p>
        </p:txBody>
      </p:sp>
      <p:sp>
        <p:nvSpPr>
          <p:cNvPr id="22" name="ZoneTexte 21"/>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#6</a:t>
            </a:r>
          </a:p>
        </p:txBody>
      </p:sp>
      <p:cxnSp>
        <p:nvCxnSpPr>
          <p:cNvPr id="6" name="Connecteur droit avec flèche 5"/>
          <p:cNvCxnSpPr/>
          <p:nvPr/>
        </p:nvCxnSpPr>
        <p:spPr>
          <a:xfrm>
            <a:off x="5181600" y="3441700"/>
            <a:ext cx="3048000" cy="406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4622800" y="3746500"/>
            <a:ext cx="1879600" cy="1371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413000" y="3822700"/>
            <a:ext cx="4229100" cy="2247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054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0" y="0"/>
            <a:ext cx="1901483" cy="523220"/>
          </a:xfrm>
          <a:prstGeom prst="rect">
            <a:avLst/>
          </a:prstGeom>
          <a:noFill/>
        </p:spPr>
        <p:txBody>
          <a:bodyPr wrap="none" rtlCol="0">
            <a:spAutoFit/>
          </a:bodyPr>
          <a:lstStyle/>
          <a:p>
            <a:pPr>
              <a:defRPr/>
            </a:pPr>
            <a:r>
              <a:rPr lang="en-US" sz="2800" b="1" u="sng" dirty="0">
                <a:solidFill>
                  <a:srgbClr val="FF0000"/>
                </a:solidFill>
                <a:latin typeface="Times New Roman"/>
                <a:cs typeface="Times New Roman"/>
              </a:rPr>
              <a:t>Conclusion</a:t>
            </a:r>
            <a:endParaRPr dirty="0"/>
          </a:p>
        </p:txBody>
      </p:sp>
      <p:sp>
        <p:nvSpPr>
          <p:cNvPr id="3" name="ZoneTexte 2"/>
          <p:cNvSpPr txBox="1"/>
          <p:nvPr/>
        </p:nvSpPr>
        <p:spPr bwMode="auto">
          <a:xfrm>
            <a:off x="0" y="579358"/>
            <a:ext cx="12192000" cy="6001643"/>
          </a:xfrm>
          <a:prstGeom prst="rect">
            <a:avLst/>
          </a:prstGeom>
          <a:noFill/>
        </p:spPr>
        <p:txBody>
          <a:bodyPr wrap="square" rtlCol="0">
            <a:spAutoFit/>
          </a:bodyPr>
          <a:lstStyle/>
          <a:p>
            <a:pPr marL="285750" indent="-285750">
              <a:buFont typeface="Arial"/>
              <a:buChar char="•"/>
              <a:defRPr/>
            </a:pPr>
            <a:r>
              <a:rPr lang="en-US" b="1" dirty="0" smtClean="0">
                <a:solidFill>
                  <a:srgbClr val="00B050"/>
                </a:solidFill>
                <a:latin typeface="Times New Roman"/>
                <a:cs typeface="Times New Roman"/>
              </a:rPr>
              <a:t>Robust design </a:t>
            </a:r>
            <a:r>
              <a:rPr lang="en-US" dirty="0" smtClean="0">
                <a:latin typeface="Times New Roman"/>
                <a:cs typeface="Times New Roman"/>
              </a:rPr>
              <a:t>used in </a:t>
            </a:r>
            <a:r>
              <a:rPr lang="en-US" b="1" dirty="0" smtClean="0">
                <a:solidFill>
                  <a:srgbClr val="00B050"/>
                </a:solidFill>
                <a:latin typeface="Times New Roman"/>
                <a:cs typeface="Times New Roman"/>
              </a:rPr>
              <a:t>cryogenic</a:t>
            </a:r>
            <a:r>
              <a:rPr lang="en-US" dirty="0" smtClean="0">
                <a:latin typeface="Times New Roman"/>
                <a:cs typeface="Times New Roman"/>
              </a:rPr>
              <a:t> conditions in </a:t>
            </a:r>
            <a:r>
              <a:rPr lang="en-US" b="1" dirty="0" err="1" smtClean="0">
                <a:solidFill>
                  <a:srgbClr val="00B050"/>
                </a:solidFill>
                <a:latin typeface="Times New Roman"/>
                <a:cs typeface="Times New Roman"/>
              </a:rPr>
              <a:t>ColdBox</a:t>
            </a:r>
            <a:r>
              <a:rPr lang="en-US" dirty="0" smtClean="0">
                <a:latin typeface="Times New Roman"/>
                <a:cs typeface="Times New Roman"/>
              </a:rPr>
              <a:t> for </a:t>
            </a:r>
            <a:r>
              <a:rPr lang="en-US" b="1" dirty="0" smtClean="0">
                <a:solidFill>
                  <a:srgbClr val="00B050"/>
                </a:solidFill>
                <a:latin typeface="Times New Roman"/>
                <a:cs typeface="Times New Roman"/>
              </a:rPr>
              <a:t>2 years without problem</a:t>
            </a:r>
            <a:endParaRPr lang="en-US" b="1" dirty="0" smtClean="0">
              <a:solidFill>
                <a:srgbClr val="00B050"/>
              </a:solidFill>
            </a:endParaRPr>
          </a:p>
          <a:p>
            <a:pPr marL="285750" indent="-285750">
              <a:buFont typeface="Arial"/>
              <a:buChar char="•"/>
              <a:defRPr/>
            </a:pPr>
            <a:endParaRPr lang="en-US" dirty="0" smtClean="0">
              <a:latin typeface="Times New Roman"/>
              <a:cs typeface="Times New Roman"/>
            </a:endParaRPr>
          </a:p>
          <a:p>
            <a:pPr marL="285750" indent="-285750">
              <a:buFont typeface="Arial"/>
              <a:buChar char="•"/>
              <a:defRPr/>
            </a:pPr>
            <a:r>
              <a:rPr lang="en-US" b="1" dirty="0" smtClean="0">
                <a:solidFill>
                  <a:srgbClr val="00B050"/>
                </a:solidFill>
                <a:latin typeface="Times New Roman"/>
                <a:cs typeface="Times New Roman"/>
              </a:rPr>
              <a:t>Validation</a:t>
            </a:r>
            <a:r>
              <a:rPr lang="en-US" dirty="0" smtClean="0">
                <a:latin typeface="Times New Roman"/>
                <a:cs typeface="Times New Roman"/>
              </a:rPr>
              <a:t> of the design after first “real installation” in </a:t>
            </a:r>
            <a:r>
              <a:rPr lang="en-US" b="1" dirty="0" smtClean="0">
                <a:solidFill>
                  <a:srgbClr val="00B050"/>
                </a:solidFill>
                <a:latin typeface="Times New Roman"/>
                <a:cs typeface="Times New Roman"/>
              </a:rPr>
              <a:t>Module-0</a:t>
            </a:r>
            <a:r>
              <a:rPr lang="en-US" dirty="0" smtClean="0">
                <a:latin typeface="Times New Roman"/>
                <a:cs typeface="Times New Roman"/>
              </a:rPr>
              <a:t>:</a:t>
            </a:r>
            <a:endParaRPr lang="en-US" dirty="0" smtClean="0"/>
          </a:p>
          <a:p>
            <a:pPr marL="742950" lvl="1" indent="-285750">
              <a:buFont typeface="Arial"/>
              <a:buChar char="•"/>
              <a:defRPr/>
            </a:pPr>
            <a:r>
              <a:rPr lang="en-US" b="1" dirty="0" smtClean="0">
                <a:solidFill>
                  <a:srgbClr val="00B050"/>
                </a:solidFill>
                <a:latin typeface="Times New Roman"/>
                <a:cs typeface="Times New Roman"/>
              </a:rPr>
              <a:t>Deformation better than predicted and within the requirements</a:t>
            </a:r>
            <a:endParaRPr lang="en-US" b="1" dirty="0" smtClean="0">
              <a:solidFill>
                <a:srgbClr val="00B050"/>
              </a:solidFill>
            </a:endParaRPr>
          </a:p>
          <a:p>
            <a:pPr marL="742950" lvl="1" indent="-285750">
              <a:buFont typeface="Arial"/>
              <a:buChar char="•"/>
              <a:defRPr/>
            </a:pPr>
            <a:r>
              <a:rPr lang="en-US" b="1" dirty="0" smtClean="0">
                <a:solidFill>
                  <a:srgbClr val="00B050"/>
                </a:solidFill>
                <a:latin typeface="Times New Roman"/>
                <a:cs typeface="Times New Roman"/>
              </a:rPr>
              <a:t>No additional deformation after one year </a:t>
            </a:r>
            <a:r>
              <a:rPr lang="en-US" dirty="0" smtClean="0">
                <a:latin typeface="Times New Roman"/>
                <a:cs typeface="Times New Roman"/>
              </a:rPr>
              <a:t>of hanging</a:t>
            </a:r>
          </a:p>
          <a:p>
            <a:pPr lvl="1">
              <a:defRPr/>
            </a:pPr>
            <a:endParaRPr lang="en-US" dirty="0" smtClean="0">
              <a:latin typeface="Times New Roman"/>
              <a:cs typeface="Times New Roman"/>
            </a:endParaRPr>
          </a:p>
          <a:p>
            <a:pPr marL="285750" indent="-285750">
              <a:buFont typeface="Arial"/>
              <a:buChar char="•"/>
              <a:defRPr/>
            </a:pPr>
            <a:r>
              <a:rPr lang="en-US" b="1" dirty="0" smtClean="0">
                <a:solidFill>
                  <a:srgbClr val="00B050"/>
                </a:solidFill>
                <a:latin typeface="Times New Roman"/>
                <a:cs typeface="Times New Roman"/>
              </a:rPr>
              <a:t>Interface with PDS taken into account</a:t>
            </a:r>
          </a:p>
          <a:p>
            <a:pPr marL="742950" lvl="1" indent="-285750">
              <a:buFont typeface="Arial"/>
              <a:buChar char="•"/>
              <a:defRPr/>
            </a:pPr>
            <a:r>
              <a:rPr lang="en-US" dirty="0" smtClean="0">
                <a:latin typeface="Times New Roman"/>
                <a:cs typeface="Times New Roman"/>
              </a:rPr>
              <a:t>Correct </a:t>
            </a:r>
            <a:r>
              <a:rPr lang="en-US" b="1" dirty="0" smtClean="0">
                <a:solidFill>
                  <a:srgbClr val="00B050"/>
                </a:solidFill>
                <a:latin typeface="Times New Roman"/>
                <a:cs typeface="Times New Roman"/>
              </a:rPr>
              <a:t>integration of X-</a:t>
            </a:r>
            <a:r>
              <a:rPr lang="en-US" b="1" dirty="0" err="1" smtClean="0">
                <a:solidFill>
                  <a:srgbClr val="00B050"/>
                </a:solidFill>
                <a:latin typeface="Times New Roman"/>
                <a:cs typeface="Times New Roman"/>
              </a:rPr>
              <a:t>Arapuca</a:t>
            </a:r>
            <a:r>
              <a:rPr lang="en-US" b="1" dirty="0" smtClean="0">
                <a:solidFill>
                  <a:srgbClr val="00B050"/>
                </a:solidFill>
                <a:latin typeface="Times New Roman"/>
                <a:cs typeface="Times New Roman"/>
              </a:rPr>
              <a:t> </a:t>
            </a:r>
            <a:r>
              <a:rPr lang="en-US" dirty="0" smtClean="0">
                <a:latin typeface="Times New Roman"/>
                <a:cs typeface="Times New Roman"/>
              </a:rPr>
              <a:t>in Module-0</a:t>
            </a:r>
          </a:p>
          <a:p>
            <a:pPr marL="742950" lvl="1" indent="-285750">
              <a:buFont typeface="Arial"/>
              <a:buChar char="•"/>
              <a:defRPr/>
            </a:pPr>
            <a:r>
              <a:rPr lang="en-US" b="1" dirty="0" smtClean="0">
                <a:solidFill>
                  <a:srgbClr val="00B050"/>
                </a:solidFill>
                <a:latin typeface="Times New Roman"/>
                <a:cs typeface="Times New Roman"/>
              </a:rPr>
              <a:t>PDS fiber routing</a:t>
            </a:r>
            <a:r>
              <a:rPr lang="en-US" dirty="0" smtClean="0">
                <a:latin typeface="Times New Roman"/>
                <a:cs typeface="Times New Roman"/>
              </a:rPr>
              <a:t> OK in Module-0</a:t>
            </a:r>
            <a:endParaRPr lang="en-US" dirty="0" smtClean="0"/>
          </a:p>
          <a:p>
            <a:pPr lvl="1">
              <a:defRPr/>
            </a:pPr>
            <a:endParaRPr lang="en-US" dirty="0" smtClean="0">
              <a:latin typeface="Times New Roman"/>
              <a:cs typeface="Times New Roman"/>
            </a:endParaRPr>
          </a:p>
          <a:p>
            <a:pPr marL="285750" indent="-285750">
              <a:buFont typeface="Arial" panose="020B0604020202020204" pitchFamily="34" charset="0"/>
              <a:buChar char="•"/>
              <a:defRPr/>
            </a:pPr>
            <a:r>
              <a:rPr lang="en-US" dirty="0" smtClean="0">
                <a:latin typeface="Times New Roman"/>
                <a:cs typeface="Times New Roman"/>
              </a:rPr>
              <a:t>Current design already </a:t>
            </a:r>
            <a:r>
              <a:rPr lang="en-US" b="1" dirty="0" smtClean="0">
                <a:solidFill>
                  <a:srgbClr val="00B050"/>
                </a:solidFill>
                <a:latin typeface="Times New Roman"/>
                <a:cs typeface="Times New Roman"/>
              </a:rPr>
              <a:t>takes into account installation </a:t>
            </a:r>
            <a:r>
              <a:rPr lang="en-US" dirty="0" smtClean="0">
                <a:latin typeface="Times New Roman"/>
                <a:cs typeface="Times New Roman"/>
              </a:rPr>
              <a:t>constraints</a:t>
            </a:r>
          </a:p>
          <a:p>
            <a:pPr marL="285750" indent="-285750">
              <a:buFont typeface="Arial" panose="020B0604020202020204" pitchFamily="34" charset="0"/>
              <a:buChar char="•"/>
              <a:defRPr/>
            </a:pPr>
            <a:endParaRPr lang="en-US" dirty="0" smtClean="0">
              <a:latin typeface="Times New Roman"/>
              <a:cs typeface="Times New Roman"/>
            </a:endParaRPr>
          </a:p>
          <a:p>
            <a:pPr marL="285750" indent="-285750">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Structural analysis note, materials and mechanical </a:t>
            </a:r>
            <a:r>
              <a:rPr lang="en-US" dirty="0" smtClean="0">
                <a:latin typeface="Times New Roman" panose="02020603050405020304" pitchFamily="18" charset="0"/>
                <a:cs typeface="Times New Roman" panose="02020603050405020304" pitchFamily="18" charset="0"/>
              </a:rPr>
              <a:t>tolerances </a:t>
            </a:r>
            <a:r>
              <a:rPr lang="en-US" b="1" dirty="0" smtClean="0">
                <a:solidFill>
                  <a:srgbClr val="00B050"/>
                </a:solidFill>
                <a:latin typeface="Times New Roman" panose="02020603050405020304" pitchFamily="18" charset="0"/>
                <a:cs typeface="Times New Roman" panose="02020603050405020304" pitchFamily="18" charset="0"/>
              </a:rPr>
              <a:t>validated by the </a:t>
            </a:r>
            <a:r>
              <a:rPr lang="en-US" b="1" dirty="0" smtClean="0">
                <a:solidFill>
                  <a:srgbClr val="00B050"/>
                </a:solidFill>
                <a:latin typeface="Times New Roman" panose="02020603050405020304" pitchFamily="18" charset="0"/>
                <a:cs typeface="Times New Roman" panose="02020603050405020304" pitchFamily="18" charset="0"/>
              </a:rPr>
              <a:t>Compliance </a:t>
            </a:r>
            <a:r>
              <a:rPr lang="en-US" b="1" dirty="0">
                <a:solidFill>
                  <a:srgbClr val="00B050"/>
                </a:solidFill>
                <a:latin typeface="Times New Roman" panose="02020603050405020304" pitchFamily="18" charset="0"/>
                <a:cs typeface="Times New Roman" panose="02020603050405020304" pitchFamily="18" charset="0"/>
              </a:rPr>
              <a:t>O</a:t>
            </a:r>
            <a:r>
              <a:rPr lang="en-US" b="1" dirty="0" smtClean="0">
                <a:solidFill>
                  <a:srgbClr val="00B050"/>
                </a:solidFill>
                <a:latin typeface="Times New Roman" panose="02020603050405020304" pitchFamily="18" charset="0"/>
                <a:cs typeface="Times New Roman" panose="02020603050405020304" pitchFamily="18" charset="0"/>
              </a:rPr>
              <a:t>ffice</a:t>
            </a:r>
            <a:endParaRPr lang="en-US" b="1" dirty="0" smtClean="0">
              <a:solidFill>
                <a:srgbClr val="00B05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QA/QC plan &amp; procedures </a:t>
            </a:r>
            <a:r>
              <a:rPr lang="en-US" dirty="0" smtClean="0">
                <a:latin typeface="Times New Roman" panose="02020603050405020304" pitchFamily="18" charset="0"/>
                <a:cs typeface="Times New Roman" panose="02020603050405020304" pitchFamily="18" charset="0"/>
              </a:rPr>
              <a:t>defined</a:t>
            </a: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IJCLab </a:t>
            </a:r>
            <a:r>
              <a:rPr lang="en-US" b="1" dirty="0" smtClean="0">
                <a:solidFill>
                  <a:srgbClr val="00B050"/>
                </a:solidFill>
                <a:latin typeface="Times New Roman" panose="02020603050405020304" pitchFamily="18" charset="0"/>
                <a:cs typeface="Times New Roman" panose="02020603050405020304" pitchFamily="18" charset="0"/>
              </a:rPr>
              <a:t>resources </a:t>
            </a:r>
            <a:r>
              <a:rPr lang="en-US" dirty="0" smtClean="0">
                <a:latin typeface="Times New Roman" panose="02020603050405020304" pitchFamily="18" charset="0"/>
                <a:cs typeface="Times New Roman" panose="02020603050405020304" pitchFamily="18" charset="0"/>
              </a:rPr>
              <a:t>(facilities, infrastructure, and workforce) ready</a:t>
            </a: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Fabrication &amp; assembly drawings, STTC, scoring grid ready </a:t>
            </a:r>
            <a:r>
              <a:rPr lang="en-US" dirty="0" smtClean="0">
                <a:latin typeface="Times New Roman" panose="02020603050405020304" pitchFamily="18" charset="0"/>
                <a:cs typeface="Times New Roman" panose="02020603050405020304" pitchFamily="18" charset="0"/>
                <a:sym typeface="Wingdings" panose="05000000000000000000" pitchFamily="2" charset="2"/>
              </a:rPr>
              <a:t>=&gt;</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green light needed </a:t>
            </a:r>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to </a:t>
            </a:r>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launch the calls for tender   </a:t>
            </a:r>
            <a:endParaRPr lang="en-US"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endParaRPr lang="en-US" sz="1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endParaRPr lang="en-US" sz="1400" dirty="0">
              <a:latin typeface="Times New Roman"/>
              <a:cs typeface="Times New Roman"/>
            </a:endParaRPr>
          </a:p>
          <a:p>
            <a:pPr marL="285750" indent="-285750">
              <a:buFont typeface="Arial"/>
              <a:buChar char="•"/>
              <a:defRPr/>
            </a:pPr>
            <a:endParaRPr lang="en-US" sz="1400" dirty="0">
              <a:latin typeface="Times New Roman"/>
              <a:cs typeface="Times New Roman"/>
            </a:endParaRPr>
          </a:p>
        </p:txBody>
      </p:sp>
      <p:sp>
        <p:nvSpPr>
          <p:cNvPr id="4" name="Espace réservé du numéro de diapositive 3">
            <a:extLst>
              <a:ext uri="{FF2B5EF4-FFF2-40B4-BE49-F238E27FC236}">
                <a16:creationId xmlns:a16="http://schemas.microsoft.com/office/drawing/2014/main" id="{F4719B6F-D459-45E4-9AB7-C34EB03F2DA5}"/>
              </a:ext>
            </a:extLst>
          </p:cNvPr>
          <p:cNvSpPr>
            <a:spLocks noGrp="1"/>
          </p:cNvSpPr>
          <p:nvPr>
            <p:ph type="sldNum" sz="quarter" idx="12"/>
          </p:nvPr>
        </p:nvSpPr>
        <p:spPr/>
        <p:txBody>
          <a:bodyPr/>
          <a:lstStyle/>
          <a:p>
            <a:pPr>
              <a:defRPr/>
            </a:pPr>
            <a:fld id="{96FC859B-BE47-4ED9-A753-DAB90E930B47}" type="slidenum">
              <a:rPr lang="en-US" smtClean="0"/>
              <a:t>32</a:t>
            </a:fld>
            <a:endParaRPr lang="en-US" dirty="0"/>
          </a:p>
        </p:txBody>
      </p:sp>
    </p:spTree>
    <p:extLst>
      <p:ext uri="{BB962C8B-B14F-4D97-AF65-F5344CB8AC3E}">
        <p14:creationId xmlns:p14="http://schemas.microsoft.com/office/powerpoint/2010/main" val="3982530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0" y="0"/>
            <a:ext cx="5014514" cy="523220"/>
          </a:xfrm>
          <a:prstGeom prst="rect">
            <a:avLst/>
          </a:prstGeom>
          <a:noFill/>
        </p:spPr>
        <p:txBody>
          <a:bodyPr wrap="none" rtlCol="0">
            <a:spAutoFit/>
          </a:bodyPr>
          <a:lstStyle/>
          <a:p>
            <a:pPr>
              <a:defRPr/>
            </a:pPr>
            <a:r>
              <a:rPr lang="en-US" sz="2800" b="1" u="sng" dirty="0" smtClean="0">
                <a:solidFill>
                  <a:srgbClr val="FF0000"/>
                </a:solidFill>
                <a:latin typeface="Times New Roman"/>
                <a:cs typeface="Times New Roman"/>
              </a:rPr>
              <a:t>Towards the final cathode PRR</a:t>
            </a:r>
            <a:endParaRPr dirty="0"/>
          </a:p>
        </p:txBody>
      </p:sp>
      <p:sp>
        <p:nvSpPr>
          <p:cNvPr id="3" name="ZoneTexte 2"/>
          <p:cNvSpPr txBox="1"/>
          <p:nvPr/>
        </p:nvSpPr>
        <p:spPr bwMode="auto">
          <a:xfrm>
            <a:off x="0" y="596057"/>
            <a:ext cx="12192000" cy="3631763"/>
          </a:xfrm>
          <a:prstGeom prst="rect">
            <a:avLst/>
          </a:prstGeom>
          <a:noFill/>
        </p:spPr>
        <p:txBody>
          <a:bodyPr wrap="square" rtlCol="0">
            <a:spAutoFit/>
          </a:bodyPr>
          <a:lstStyle/>
          <a:p>
            <a:pPr marL="742950" lvl="1" indent="-285750">
              <a:buFont typeface="Arial"/>
              <a:buChar char="•"/>
              <a:defRPr/>
            </a:pPr>
            <a:endParaRPr lang="en-US" sz="1400" dirty="0">
              <a:latin typeface="Times New Roman"/>
              <a:cs typeface="Times New Roman"/>
            </a:endParaRPr>
          </a:p>
          <a:p>
            <a:pPr marL="285750" indent="-285750">
              <a:buFont typeface="Arial" panose="020B0604020202020204" pitchFamily="34" charset="0"/>
              <a:buChar char="•"/>
              <a:defRPr/>
            </a:pPr>
            <a:r>
              <a:rPr lang="en-US" dirty="0" smtClean="0">
                <a:latin typeface="Times New Roman"/>
                <a:cs typeface="Times New Roman"/>
              </a:rPr>
              <a:t>Value </a:t>
            </a:r>
            <a:r>
              <a:rPr lang="en-US" dirty="0">
                <a:latin typeface="Times New Roman"/>
                <a:cs typeface="Times New Roman"/>
              </a:rPr>
              <a:t>engineering on </a:t>
            </a:r>
            <a:r>
              <a:rPr lang="en-US" b="1" dirty="0">
                <a:solidFill>
                  <a:srgbClr val="0070C0"/>
                </a:solidFill>
                <a:latin typeface="Times New Roman"/>
                <a:cs typeface="Times New Roman"/>
              </a:rPr>
              <a:t>suspension system to be validated </a:t>
            </a:r>
            <a:r>
              <a:rPr lang="en-US" b="1" dirty="0" smtClean="0">
                <a:solidFill>
                  <a:srgbClr val="0070C0"/>
                </a:solidFill>
                <a:latin typeface="Times New Roman"/>
                <a:cs typeface="Times New Roman"/>
              </a:rPr>
              <a:t>with </a:t>
            </a:r>
            <a:r>
              <a:rPr lang="en-US" b="1" dirty="0">
                <a:solidFill>
                  <a:srgbClr val="0070C0"/>
                </a:solidFill>
                <a:latin typeface="Times New Roman"/>
                <a:cs typeface="Times New Roman"/>
              </a:rPr>
              <a:t>Bat 185 tests</a:t>
            </a:r>
            <a:endParaRPr b="1" dirty="0">
              <a:solidFill>
                <a:srgbClr val="0070C0"/>
              </a:solidFill>
            </a:endParaRPr>
          </a:p>
          <a:p>
            <a:pPr marL="742950" lvl="1" indent="-285750">
              <a:buFont typeface="Symbol"/>
              <a:buChar char="Þ"/>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Interface with </a:t>
            </a:r>
            <a:r>
              <a:rPr lang="en-US" dirty="0" smtClean="0">
                <a:latin typeface="Times New Roman"/>
                <a:cs typeface="Times New Roman"/>
              </a:rPr>
              <a:t>PDS: </a:t>
            </a:r>
            <a:r>
              <a:rPr lang="en-US" b="1" dirty="0" smtClean="0">
                <a:solidFill>
                  <a:srgbClr val="0070C0"/>
                </a:solidFill>
                <a:latin typeface="Times New Roman"/>
                <a:cs typeface="Times New Roman"/>
              </a:rPr>
              <a:t>Installation </a:t>
            </a:r>
            <a:r>
              <a:rPr lang="en-US" b="1" dirty="0">
                <a:solidFill>
                  <a:srgbClr val="0070C0"/>
                </a:solidFill>
                <a:latin typeface="Times New Roman"/>
                <a:cs typeface="Times New Roman"/>
              </a:rPr>
              <a:t>strategy to be validated </a:t>
            </a:r>
            <a:r>
              <a:rPr lang="en-US" b="1" dirty="0" smtClean="0">
                <a:solidFill>
                  <a:srgbClr val="0070C0"/>
                </a:solidFill>
                <a:latin typeface="Times New Roman"/>
                <a:cs typeface="Times New Roman"/>
              </a:rPr>
              <a:t>with </a:t>
            </a:r>
            <a:r>
              <a:rPr lang="en-US" b="1" dirty="0">
                <a:solidFill>
                  <a:srgbClr val="0070C0"/>
                </a:solidFill>
                <a:latin typeface="Times New Roman"/>
                <a:cs typeface="Times New Roman"/>
              </a:rPr>
              <a:t>Bat 185 tests</a:t>
            </a:r>
            <a:endParaRPr b="1" dirty="0">
              <a:solidFill>
                <a:srgbClr val="0070C0"/>
              </a:solidFill>
            </a:endParaRPr>
          </a:p>
          <a:p>
            <a:pPr marL="742950" lvl="1" indent="-285750">
              <a:buFont typeface="Symbol"/>
              <a:buChar char="Þ"/>
              <a:defRPr/>
            </a:pPr>
            <a:r>
              <a:rPr lang="en-US" b="1" dirty="0">
                <a:solidFill>
                  <a:srgbClr val="0070C0"/>
                </a:solidFill>
                <a:latin typeface="Times New Roman"/>
                <a:cs typeface="Times New Roman"/>
              </a:rPr>
              <a:t>Additional holes and flexibility on bracket positioning </a:t>
            </a:r>
            <a:r>
              <a:rPr lang="en-US" dirty="0">
                <a:latin typeface="Times New Roman"/>
                <a:cs typeface="Times New Roman"/>
              </a:rPr>
              <a:t>on the frame to allow modifications in the current </a:t>
            </a:r>
            <a:r>
              <a:rPr lang="en-US" dirty="0" smtClean="0">
                <a:latin typeface="Times New Roman"/>
                <a:cs typeface="Times New Roman"/>
              </a:rPr>
              <a:t>installation plan</a:t>
            </a:r>
            <a:endParaRPr lang="en-US" dirty="0">
              <a:latin typeface="Times New Roman"/>
              <a:cs typeface="Times New Roman"/>
            </a:endParaRP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smtClean="0">
                <a:latin typeface="Times New Roman"/>
                <a:cs typeface="Times New Roman"/>
              </a:rPr>
              <a:t>Installation: </a:t>
            </a:r>
          </a:p>
          <a:p>
            <a:pPr marL="742950" lvl="1" indent="-285750">
              <a:buFont typeface="Arial"/>
              <a:buChar char="•"/>
              <a:defRPr/>
            </a:pPr>
            <a:r>
              <a:rPr lang="en-US" b="1" dirty="0" smtClean="0">
                <a:solidFill>
                  <a:srgbClr val="0070C0"/>
                </a:solidFill>
                <a:latin typeface="Times New Roman"/>
                <a:cs typeface="Times New Roman"/>
              </a:rPr>
              <a:t>Useful </a:t>
            </a:r>
            <a:r>
              <a:rPr lang="en-US" b="1" dirty="0">
                <a:solidFill>
                  <a:srgbClr val="0070C0"/>
                </a:solidFill>
                <a:latin typeface="Times New Roman"/>
                <a:cs typeface="Times New Roman"/>
              </a:rPr>
              <a:t>lessons on Module-0 </a:t>
            </a:r>
            <a:endParaRPr lang="en-US" b="1" dirty="0" smtClean="0">
              <a:solidFill>
                <a:srgbClr val="0070C0"/>
              </a:solidFill>
              <a:latin typeface="Times New Roman"/>
              <a:cs typeface="Times New Roman"/>
            </a:endParaRPr>
          </a:p>
          <a:p>
            <a:pPr marL="742950" lvl="1" indent="-285750">
              <a:buFont typeface="Arial"/>
              <a:buChar char="•"/>
              <a:defRPr/>
            </a:pPr>
            <a:endParaRPr dirty="0"/>
          </a:p>
          <a:p>
            <a:pPr marL="742950" lvl="1" indent="-285750">
              <a:buFont typeface="Symbol"/>
              <a:buChar char="Þ"/>
              <a:defRPr/>
            </a:pPr>
            <a:r>
              <a:rPr lang="en-US" b="1" dirty="0" smtClean="0">
                <a:solidFill>
                  <a:srgbClr val="0070C0"/>
                </a:solidFill>
                <a:latin typeface="Times New Roman"/>
                <a:cs typeface="Times New Roman"/>
              </a:rPr>
              <a:t>Support </a:t>
            </a:r>
            <a:r>
              <a:rPr lang="en-US" b="1" dirty="0">
                <a:solidFill>
                  <a:srgbClr val="0070C0"/>
                </a:solidFill>
                <a:latin typeface="Times New Roman"/>
                <a:cs typeface="Times New Roman"/>
              </a:rPr>
              <a:t>plates screwed on the frames to ease connections </a:t>
            </a:r>
            <a:r>
              <a:rPr lang="en-US" dirty="0">
                <a:latin typeface="Times New Roman"/>
                <a:cs typeface="Times New Roman"/>
              </a:rPr>
              <a:t>to other components (transport box, </a:t>
            </a:r>
            <a:r>
              <a:rPr lang="en-US" dirty="0" err="1">
                <a:latin typeface="Times New Roman"/>
                <a:cs typeface="Times New Roman"/>
              </a:rPr>
              <a:t>cartwall</a:t>
            </a:r>
            <a:r>
              <a:rPr lang="en-US" dirty="0">
                <a:latin typeface="Times New Roman"/>
                <a:cs typeface="Times New Roman"/>
              </a:rPr>
              <a:t>, TCO transfer </a:t>
            </a:r>
            <a:r>
              <a:rPr lang="en-US" dirty="0" smtClean="0">
                <a:latin typeface="Times New Roman"/>
                <a:cs typeface="Times New Roman"/>
              </a:rPr>
              <a:t>tool …)</a:t>
            </a:r>
            <a:endParaRPr dirty="0"/>
          </a:p>
          <a:p>
            <a:pPr marL="742950" lvl="1" indent="-285750">
              <a:buFont typeface="Symbol"/>
              <a:buChar char="Þ"/>
              <a:defRPr/>
            </a:pPr>
            <a:r>
              <a:rPr lang="en-US" dirty="0">
                <a:latin typeface="Times New Roman"/>
                <a:cs typeface="Times New Roman"/>
              </a:rPr>
              <a:t>Installation </a:t>
            </a:r>
            <a:r>
              <a:rPr lang="en-US" b="1" dirty="0">
                <a:solidFill>
                  <a:srgbClr val="0070C0"/>
                </a:solidFill>
                <a:latin typeface="Times New Roman"/>
                <a:cs typeface="Times New Roman"/>
              </a:rPr>
              <a:t>strategy to be validated </a:t>
            </a:r>
            <a:r>
              <a:rPr lang="en-US" b="1" dirty="0" smtClean="0">
                <a:solidFill>
                  <a:srgbClr val="0070C0"/>
                </a:solidFill>
                <a:latin typeface="Times New Roman"/>
                <a:cs typeface="Times New Roman"/>
              </a:rPr>
              <a:t>with </a:t>
            </a:r>
            <a:r>
              <a:rPr lang="en-US" b="1" dirty="0">
                <a:solidFill>
                  <a:srgbClr val="0070C0"/>
                </a:solidFill>
                <a:latin typeface="Times New Roman"/>
                <a:cs typeface="Times New Roman"/>
              </a:rPr>
              <a:t>Bat 185 tests</a:t>
            </a:r>
          </a:p>
        </p:txBody>
      </p:sp>
      <p:sp>
        <p:nvSpPr>
          <p:cNvPr id="4" name="Espace réservé du numéro de diapositive 3">
            <a:extLst>
              <a:ext uri="{FF2B5EF4-FFF2-40B4-BE49-F238E27FC236}">
                <a16:creationId xmlns:a16="http://schemas.microsoft.com/office/drawing/2014/main" id="{F4719B6F-D459-45E4-9AB7-C34EB03F2DA5}"/>
              </a:ext>
            </a:extLst>
          </p:cNvPr>
          <p:cNvSpPr>
            <a:spLocks noGrp="1"/>
          </p:cNvSpPr>
          <p:nvPr>
            <p:ph type="sldNum" sz="quarter" idx="12"/>
          </p:nvPr>
        </p:nvSpPr>
        <p:spPr/>
        <p:txBody>
          <a:bodyPr/>
          <a:lstStyle/>
          <a:p>
            <a:pPr>
              <a:defRPr/>
            </a:pPr>
            <a:fld id="{96FC859B-BE47-4ED9-A753-DAB90E930B47}" type="slidenum">
              <a:rPr lang="en-US" smtClean="0"/>
              <a:t>33</a:t>
            </a:fld>
            <a:endParaRPr lang="en-US"/>
          </a:p>
        </p:txBody>
      </p:sp>
    </p:spTree>
    <p:extLst>
      <p:ext uri="{BB962C8B-B14F-4D97-AF65-F5344CB8AC3E}">
        <p14:creationId xmlns:p14="http://schemas.microsoft.com/office/powerpoint/2010/main" val="1244221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09655" y="2878282"/>
            <a:ext cx="1866217" cy="707886"/>
          </a:xfrm>
          <a:prstGeom prst="rect">
            <a:avLst/>
          </a:prstGeom>
          <a:noFill/>
        </p:spPr>
        <p:txBody>
          <a:bodyPr wrap="none" rtlCol="0">
            <a:spAutoFit/>
          </a:bodyPr>
          <a:lstStyle/>
          <a:p>
            <a:r>
              <a:rPr lang="en-US" sz="4000" b="1" dirty="0" smtClean="0">
                <a:latin typeface="Times New Roman" panose="02020603050405020304" pitchFamily="18" charset="0"/>
                <a:cs typeface="Times New Roman" panose="02020603050405020304" pitchFamily="18" charset="0"/>
              </a:rPr>
              <a:t>Backup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570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a:extLst>
              <a:ext uri="{FF2B5EF4-FFF2-40B4-BE49-F238E27FC236}">
                <a16:creationId xmlns:a16="http://schemas.microsoft.com/office/drawing/2014/main" id="{05DD8418-C4C5-4178-BB3A-D9218B47F73A}"/>
              </a:ext>
            </a:extLst>
          </p:cNvPr>
          <p:cNvPicPr>
            <a:picLocks noChangeAspect="1"/>
          </p:cNvPicPr>
          <p:nvPr/>
        </p:nvPicPr>
        <p:blipFill rotWithShape="1">
          <a:blip r:embed="rId3">
            <a:extLst>
              <a:ext uri="{28A0092B-C50C-407E-A947-70E740481C1C}">
                <a14:useLocalDpi xmlns:a14="http://schemas.microsoft.com/office/drawing/2010/main" val="0"/>
              </a:ext>
            </a:extLst>
          </a:blip>
          <a:srcRect l="5706" t="72774" r="89302" b="3447"/>
          <a:stretch/>
        </p:blipFill>
        <p:spPr>
          <a:xfrm>
            <a:off x="1823333" y="3670258"/>
            <a:ext cx="2486196" cy="2831277"/>
          </a:xfrm>
          <a:prstGeom prst="rect">
            <a:avLst/>
          </a:prstGeom>
          <a:ln>
            <a:solidFill>
              <a:schemeClr val="accent1"/>
            </a:solidFill>
          </a:ln>
        </p:spPr>
      </p:pic>
      <p:sp>
        <p:nvSpPr>
          <p:cNvPr id="4" name="ZoneTexte 3">
            <a:extLst>
              <a:ext uri="{FF2B5EF4-FFF2-40B4-BE49-F238E27FC236}">
                <a16:creationId xmlns:a16="http://schemas.microsoft.com/office/drawing/2014/main" id="{E6807300-D076-4D1A-8050-E9D798865212}"/>
              </a:ext>
            </a:extLst>
          </p:cNvPr>
          <p:cNvSpPr txBox="1"/>
          <p:nvPr/>
        </p:nvSpPr>
        <p:spPr>
          <a:xfrm>
            <a:off x="3844607" y="5881676"/>
            <a:ext cx="301686" cy="369332"/>
          </a:xfrm>
          <a:prstGeom prst="rect">
            <a:avLst/>
          </a:prstGeom>
          <a:noFill/>
        </p:spPr>
        <p:txBody>
          <a:bodyPr wrap="none" rtlCol="0">
            <a:spAutoFit/>
          </a:bodyPr>
          <a:lstStyle/>
          <a:p>
            <a:r>
              <a:rPr lang="en-US" dirty="0"/>
              <a:t>1</a:t>
            </a:r>
          </a:p>
        </p:txBody>
      </p:sp>
      <p:sp>
        <p:nvSpPr>
          <p:cNvPr id="5" name="ZoneTexte 4">
            <a:extLst>
              <a:ext uri="{FF2B5EF4-FFF2-40B4-BE49-F238E27FC236}">
                <a16:creationId xmlns:a16="http://schemas.microsoft.com/office/drawing/2014/main" id="{06DC48E4-A7DA-4849-9719-77A10FCD7D51}"/>
              </a:ext>
            </a:extLst>
          </p:cNvPr>
          <p:cNvSpPr txBox="1"/>
          <p:nvPr/>
        </p:nvSpPr>
        <p:spPr>
          <a:xfrm>
            <a:off x="3236728" y="5874200"/>
            <a:ext cx="301686" cy="369332"/>
          </a:xfrm>
          <a:prstGeom prst="rect">
            <a:avLst/>
          </a:prstGeom>
          <a:noFill/>
        </p:spPr>
        <p:txBody>
          <a:bodyPr wrap="none" rtlCol="0">
            <a:spAutoFit/>
          </a:bodyPr>
          <a:lstStyle/>
          <a:p>
            <a:r>
              <a:rPr lang="en-US" dirty="0"/>
              <a:t>2</a:t>
            </a:r>
          </a:p>
        </p:txBody>
      </p:sp>
      <p:sp>
        <p:nvSpPr>
          <p:cNvPr id="6" name="ZoneTexte 5">
            <a:extLst>
              <a:ext uri="{FF2B5EF4-FFF2-40B4-BE49-F238E27FC236}">
                <a16:creationId xmlns:a16="http://schemas.microsoft.com/office/drawing/2014/main" id="{D19D3ACA-ACDE-4EC9-A89E-B0CEC16603FA}"/>
              </a:ext>
            </a:extLst>
          </p:cNvPr>
          <p:cNvSpPr txBox="1"/>
          <p:nvPr/>
        </p:nvSpPr>
        <p:spPr>
          <a:xfrm>
            <a:off x="2598478" y="5881676"/>
            <a:ext cx="301686" cy="369332"/>
          </a:xfrm>
          <a:prstGeom prst="rect">
            <a:avLst/>
          </a:prstGeom>
          <a:noFill/>
        </p:spPr>
        <p:txBody>
          <a:bodyPr wrap="none" rtlCol="0">
            <a:spAutoFit/>
          </a:bodyPr>
          <a:lstStyle/>
          <a:p>
            <a:r>
              <a:rPr lang="en-US" dirty="0"/>
              <a:t>3</a:t>
            </a:r>
          </a:p>
        </p:txBody>
      </p:sp>
      <p:sp>
        <p:nvSpPr>
          <p:cNvPr id="7" name="ZoneTexte 6">
            <a:extLst>
              <a:ext uri="{FF2B5EF4-FFF2-40B4-BE49-F238E27FC236}">
                <a16:creationId xmlns:a16="http://schemas.microsoft.com/office/drawing/2014/main" id="{BBCA1015-3E6E-4E66-AD3B-06757E258BB6}"/>
              </a:ext>
            </a:extLst>
          </p:cNvPr>
          <p:cNvSpPr txBox="1"/>
          <p:nvPr/>
        </p:nvSpPr>
        <p:spPr>
          <a:xfrm>
            <a:off x="2053587" y="5874200"/>
            <a:ext cx="301686" cy="369332"/>
          </a:xfrm>
          <a:prstGeom prst="rect">
            <a:avLst/>
          </a:prstGeom>
          <a:noFill/>
        </p:spPr>
        <p:txBody>
          <a:bodyPr wrap="none" rtlCol="0">
            <a:spAutoFit/>
          </a:bodyPr>
          <a:lstStyle/>
          <a:p>
            <a:r>
              <a:rPr lang="en-US" dirty="0"/>
              <a:t>4</a:t>
            </a:r>
          </a:p>
        </p:txBody>
      </p:sp>
      <p:sp>
        <p:nvSpPr>
          <p:cNvPr id="8" name="ZoneTexte 7">
            <a:extLst>
              <a:ext uri="{FF2B5EF4-FFF2-40B4-BE49-F238E27FC236}">
                <a16:creationId xmlns:a16="http://schemas.microsoft.com/office/drawing/2014/main" id="{175E6475-02A9-478D-BCBD-37B6091B30BD}"/>
              </a:ext>
            </a:extLst>
          </p:cNvPr>
          <p:cNvSpPr txBox="1"/>
          <p:nvPr/>
        </p:nvSpPr>
        <p:spPr>
          <a:xfrm>
            <a:off x="3844607" y="5265217"/>
            <a:ext cx="301686" cy="369332"/>
          </a:xfrm>
          <a:prstGeom prst="rect">
            <a:avLst/>
          </a:prstGeom>
          <a:noFill/>
        </p:spPr>
        <p:txBody>
          <a:bodyPr wrap="none" rtlCol="0">
            <a:spAutoFit/>
          </a:bodyPr>
          <a:lstStyle/>
          <a:p>
            <a:r>
              <a:rPr lang="en-US" dirty="0"/>
              <a:t>5</a:t>
            </a:r>
          </a:p>
        </p:txBody>
      </p:sp>
      <p:sp>
        <p:nvSpPr>
          <p:cNvPr id="9" name="ZoneTexte 8">
            <a:extLst>
              <a:ext uri="{FF2B5EF4-FFF2-40B4-BE49-F238E27FC236}">
                <a16:creationId xmlns:a16="http://schemas.microsoft.com/office/drawing/2014/main" id="{C867B257-B91C-44D9-A750-4933B8570601}"/>
              </a:ext>
            </a:extLst>
          </p:cNvPr>
          <p:cNvSpPr txBox="1"/>
          <p:nvPr/>
        </p:nvSpPr>
        <p:spPr>
          <a:xfrm>
            <a:off x="3252101" y="5261208"/>
            <a:ext cx="418704" cy="369332"/>
          </a:xfrm>
          <a:prstGeom prst="rect">
            <a:avLst/>
          </a:prstGeom>
          <a:noFill/>
        </p:spPr>
        <p:txBody>
          <a:bodyPr wrap="square" rtlCol="0">
            <a:spAutoFit/>
          </a:bodyPr>
          <a:lstStyle/>
          <a:p>
            <a:r>
              <a:rPr lang="en-US" dirty="0"/>
              <a:t>6</a:t>
            </a:r>
          </a:p>
        </p:txBody>
      </p:sp>
      <p:sp>
        <p:nvSpPr>
          <p:cNvPr id="10" name="ZoneTexte 9">
            <a:extLst>
              <a:ext uri="{FF2B5EF4-FFF2-40B4-BE49-F238E27FC236}">
                <a16:creationId xmlns:a16="http://schemas.microsoft.com/office/drawing/2014/main" id="{6879F9AD-1E63-4FAE-A2FA-CBE08419C369}"/>
              </a:ext>
            </a:extLst>
          </p:cNvPr>
          <p:cNvSpPr txBox="1"/>
          <p:nvPr/>
        </p:nvSpPr>
        <p:spPr>
          <a:xfrm>
            <a:off x="2614120" y="5265217"/>
            <a:ext cx="301686" cy="369332"/>
          </a:xfrm>
          <a:prstGeom prst="rect">
            <a:avLst/>
          </a:prstGeom>
          <a:noFill/>
        </p:spPr>
        <p:txBody>
          <a:bodyPr wrap="none" rtlCol="0">
            <a:spAutoFit/>
          </a:bodyPr>
          <a:lstStyle/>
          <a:p>
            <a:r>
              <a:rPr lang="en-US" dirty="0"/>
              <a:t>7</a:t>
            </a:r>
          </a:p>
        </p:txBody>
      </p:sp>
      <p:sp>
        <p:nvSpPr>
          <p:cNvPr id="11" name="ZoneTexte 10">
            <a:extLst>
              <a:ext uri="{FF2B5EF4-FFF2-40B4-BE49-F238E27FC236}">
                <a16:creationId xmlns:a16="http://schemas.microsoft.com/office/drawing/2014/main" id="{027E7F52-758E-4FD1-9D9C-954794B2F3F6}"/>
              </a:ext>
            </a:extLst>
          </p:cNvPr>
          <p:cNvSpPr txBox="1"/>
          <p:nvPr/>
        </p:nvSpPr>
        <p:spPr>
          <a:xfrm>
            <a:off x="2042047" y="5280383"/>
            <a:ext cx="301686" cy="369332"/>
          </a:xfrm>
          <a:prstGeom prst="rect">
            <a:avLst/>
          </a:prstGeom>
          <a:noFill/>
        </p:spPr>
        <p:txBody>
          <a:bodyPr wrap="none" rtlCol="0">
            <a:spAutoFit/>
          </a:bodyPr>
          <a:lstStyle/>
          <a:p>
            <a:r>
              <a:rPr lang="en-US" dirty="0"/>
              <a:t>8</a:t>
            </a:r>
          </a:p>
        </p:txBody>
      </p:sp>
      <p:sp>
        <p:nvSpPr>
          <p:cNvPr id="12" name="ZoneTexte 11">
            <a:extLst>
              <a:ext uri="{FF2B5EF4-FFF2-40B4-BE49-F238E27FC236}">
                <a16:creationId xmlns:a16="http://schemas.microsoft.com/office/drawing/2014/main" id="{8F2B504B-BE2F-4756-AE8D-0252079A7D21}"/>
              </a:ext>
            </a:extLst>
          </p:cNvPr>
          <p:cNvSpPr txBox="1"/>
          <p:nvPr/>
        </p:nvSpPr>
        <p:spPr>
          <a:xfrm>
            <a:off x="2021830" y="3899653"/>
            <a:ext cx="301686" cy="369332"/>
          </a:xfrm>
          <a:prstGeom prst="rect">
            <a:avLst/>
          </a:prstGeom>
          <a:noFill/>
        </p:spPr>
        <p:txBody>
          <a:bodyPr wrap="none" rtlCol="0">
            <a:spAutoFit/>
          </a:bodyPr>
          <a:lstStyle/>
          <a:p>
            <a:r>
              <a:rPr lang="en-US" dirty="0"/>
              <a:t>1</a:t>
            </a:r>
          </a:p>
        </p:txBody>
      </p:sp>
      <p:sp>
        <p:nvSpPr>
          <p:cNvPr id="13" name="ZoneTexte 12">
            <a:extLst>
              <a:ext uri="{FF2B5EF4-FFF2-40B4-BE49-F238E27FC236}">
                <a16:creationId xmlns:a16="http://schemas.microsoft.com/office/drawing/2014/main" id="{74DE10B8-7362-4A77-9E5C-6CA73D8ECDE3}"/>
              </a:ext>
            </a:extLst>
          </p:cNvPr>
          <p:cNvSpPr txBox="1"/>
          <p:nvPr/>
        </p:nvSpPr>
        <p:spPr>
          <a:xfrm>
            <a:off x="2572697" y="3904291"/>
            <a:ext cx="301686" cy="369332"/>
          </a:xfrm>
          <a:prstGeom prst="rect">
            <a:avLst/>
          </a:prstGeom>
          <a:noFill/>
        </p:spPr>
        <p:txBody>
          <a:bodyPr wrap="none" rtlCol="0">
            <a:spAutoFit/>
          </a:bodyPr>
          <a:lstStyle/>
          <a:p>
            <a:r>
              <a:rPr lang="en-US" dirty="0"/>
              <a:t>2</a:t>
            </a:r>
          </a:p>
        </p:txBody>
      </p:sp>
      <p:sp>
        <p:nvSpPr>
          <p:cNvPr id="14" name="ZoneTexte 13">
            <a:extLst>
              <a:ext uri="{FF2B5EF4-FFF2-40B4-BE49-F238E27FC236}">
                <a16:creationId xmlns:a16="http://schemas.microsoft.com/office/drawing/2014/main" id="{D5E7277D-6FF7-4C1C-B5B1-2DC99B2809BF}"/>
              </a:ext>
            </a:extLst>
          </p:cNvPr>
          <p:cNvSpPr txBox="1"/>
          <p:nvPr/>
        </p:nvSpPr>
        <p:spPr>
          <a:xfrm>
            <a:off x="3252101" y="3899653"/>
            <a:ext cx="301686" cy="369332"/>
          </a:xfrm>
          <a:prstGeom prst="rect">
            <a:avLst/>
          </a:prstGeom>
          <a:noFill/>
        </p:spPr>
        <p:txBody>
          <a:bodyPr wrap="none" rtlCol="0">
            <a:spAutoFit/>
          </a:bodyPr>
          <a:lstStyle/>
          <a:p>
            <a:r>
              <a:rPr lang="en-US" dirty="0"/>
              <a:t>3</a:t>
            </a:r>
          </a:p>
        </p:txBody>
      </p:sp>
      <p:sp>
        <p:nvSpPr>
          <p:cNvPr id="15" name="ZoneTexte 14">
            <a:extLst>
              <a:ext uri="{FF2B5EF4-FFF2-40B4-BE49-F238E27FC236}">
                <a16:creationId xmlns:a16="http://schemas.microsoft.com/office/drawing/2014/main" id="{E9BE6F91-F1AE-4331-AB4D-C5D0C13AF5AB}"/>
              </a:ext>
            </a:extLst>
          </p:cNvPr>
          <p:cNvSpPr txBox="1"/>
          <p:nvPr/>
        </p:nvSpPr>
        <p:spPr>
          <a:xfrm>
            <a:off x="3844607" y="3899653"/>
            <a:ext cx="301686" cy="369332"/>
          </a:xfrm>
          <a:prstGeom prst="rect">
            <a:avLst/>
          </a:prstGeom>
          <a:noFill/>
        </p:spPr>
        <p:txBody>
          <a:bodyPr wrap="none" rtlCol="0">
            <a:spAutoFit/>
          </a:bodyPr>
          <a:lstStyle/>
          <a:p>
            <a:r>
              <a:rPr lang="en-US" dirty="0"/>
              <a:t>4</a:t>
            </a:r>
          </a:p>
        </p:txBody>
      </p:sp>
      <p:sp>
        <p:nvSpPr>
          <p:cNvPr id="16" name="ZoneTexte 15">
            <a:extLst>
              <a:ext uri="{FF2B5EF4-FFF2-40B4-BE49-F238E27FC236}">
                <a16:creationId xmlns:a16="http://schemas.microsoft.com/office/drawing/2014/main" id="{6BF1BBDC-F929-4039-A28E-2EF9440C1DC9}"/>
              </a:ext>
            </a:extLst>
          </p:cNvPr>
          <p:cNvSpPr txBox="1"/>
          <p:nvPr/>
        </p:nvSpPr>
        <p:spPr>
          <a:xfrm>
            <a:off x="2021830" y="4493470"/>
            <a:ext cx="301686" cy="369332"/>
          </a:xfrm>
          <a:prstGeom prst="rect">
            <a:avLst/>
          </a:prstGeom>
          <a:noFill/>
        </p:spPr>
        <p:txBody>
          <a:bodyPr wrap="none" rtlCol="0">
            <a:spAutoFit/>
          </a:bodyPr>
          <a:lstStyle/>
          <a:p>
            <a:r>
              <a:rPr lang="en-US" dirty="0"/>
              <a:t>5</a:t>
            </a:r>
          </a:p>
        </p:txBody>
      </p:sp>
      <p:sp>
        <p:nvSpPr>
          <p:cNvPr id="17" name="ZoneTexte 16">
            <a:extLst>
              <a:ext uri="{FF2B5EF4-FFF2-40B4-BE49-F238E27FC236}">
                <a16:creationId xmlns:a16="http://schemas.microsoft.com/office/drawing/2014/main" id="{7EEA3C80-7E56-4EE0-95E0-2EBF84DB9A28}"/>
              </a:ext>
            </a:extLst>
          </p:cNvPr>
          <p:cNvSpPr txBox="1"/>
          <p:nvPr/>
        </p:nvSpPr>
        <p:spPr>
          <a:xfrm>
            <a:off x="2572697" y="4493470"/>
            <a:ext cx="301686" cy="369332"/>
          </a:xfrm>
          <a:prstGeom prst="rect">
            <a:avLst/>
          </a:prstGeom>
          <a:noFill/>
        </p:spPr>
        <p:txBody>
          <a:bodyPr wrap="none" rtlCol="0">
            <a:spAutoFit/>
          </a:bodyPr>
          <a:lstStyle/>
          <a:p>
            <a:r>
              <a:rPr lang="en-US" dirty="0"/>
              <a:t>6</a:t>
            </a:r>
          </a:p>
        </p:txBody>
      </p:sp>
      <p:sp>
        <p:nvSpPr>
          <p:cNvPr id="18" name="ZoneTexte 17">
            <a:extLst>
              <a:ext uri="{FF2B5EF4-FFF2-40B4-BE49-F238E27FC236}">
                <a16:creationId xmlns:a16="http://schemas.microsoft.com/office/drawing/2014/main" id="{B5DBC097-40D3-4747-B998-65F25CED045E}"/>
              </a:ext>
            </a:extLst>
          </p:cNvPr>
          <p:cNvSpPr txBox="1"/>
          <p:nvPr/>
        </p:nvSpPr>
        <p:spPr>
          <a:xfrm>
            <a:off x="3252101" y="4493470"/>
            <a:ext cx="301686" cy="369332"/>
          </a:xfrm>
          <a:prstGeom prst="rect">
            <a:avLst/>
          </a:prstGeom>
          <a:noFill/>
        </p:spPr>
        <p:txBody>
          <a:bodyPr wrap="none" rtlCol="0">
            <a:spAutoFit/>
          </a:bodyPr>
          <a:lstStyle/>
          <a:p>
            <a:r>
              <a:rPr lang="en-US" dirty="0"/>
              <a:t>7</a:t>
            </a:r>
          </a:p>
        </p:txBody>
      </p:sp>
      <p:sp>
        <p:nvSpPr>
          <p:cNvPr id="19" name="ZoneTexte 18">
            <a:extLst>
              <a:ext uri="{FF2B5EF4-FFF2-40B4-BE49-F238E27FC236}">
                <a16:creationId xmlns:a16="http://schemas.microsoft.com/office/drawing/2014/main" id="{C772A55A-F3E2-4B3F-A102-E8EC7BAC1ACA}"/>
              </a:ext>
            </a:extLst>
          </p:cNvPr>
          <p:cNvSpPr txBox="1"/>
          <p:nvPr/>
        </p:nvSpPr>
        <p:spPr>
          <a:xfrm>
            <a:off x="3844607" y="4498753"/>
            <a:ext cx="301686" cy="369332"/>
          </a:xfrm>
          <a:prstGeom prst="rect">
            <a:avLst/>
          </a:prstGeom>
          <a:noFill/>
        </p:spPr>
        <p:txBody>
          <a:bodyPr wrap="none" rtlCol="0">
            <a:spAutoFit/>
          </a:bodyPr>
          <a:lstStyle/>
          <a:p>
            <a:r>
              <a:rPr lang="en-US" dirty="0"/>
              <a:t>8</a:t>
            </a:r>
          </a:p>
        </p:txBody>
      </p:sp>
      <p:sp>
        <p:nvSpPr>
          <p:cNvPr id="20" name="ZoneTexte 19">
            <a:extLst>
              <a:ext uri="{FF2B5EF4-FFF2-40B4-BE49-F238E27FC236}">
                <a16:creationId xmlns:a16="http://schemas.microsoft.com/office/drawing/2014/main" id="{A366B9F4-0CBA-446D-976C-A04ADD6B0228}"/>
              </a:ext>
            </a:extLst>
          </p:cNvPr>
          <p:cNvSpPr txBox="1"/>
          <p:nvPr/>
        </p:nvSpPr>
        <p:spPr>
          <a:xfrm>
            <a:off x="2497670" y="3335087"/>
            <a:ext cx="1439818"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field cage CATHODE</a:t>
            </a:r>
          </a:p>
        </p:txBody>
      </p:sp>
      <p:pic>
        <p:nvPicPr>
          <p:cNvPr id="21" name="Image 20">
            <a:extLst>
              <a:ext uri="{FF2B5EF4-FFF2-40B4-BE49-F238E27FC236}">
                <a16:creationId xmlns:a16="http://schemas.microsoft.com/office/drawing/2014/main" id="{515944F0-4C10-49F1-BA24-B05E7EDBDE53}"/>
              </a:ext>
            </a:extLst>
          </p:cNvPr>
          <p:cNvPicPr>
            <a:picLocks noChangeAspect="1"/>
          </p:cNvPicPr>
          <p:nvPr/>
        </p:nvPicPr>
        <p:blipFill rotWithShape="1">
          <a:blip r:embed="rId3">
            <a:extLst>
              <a:ext uri="{28A0092B-C50C-407E-A947-70E740481C1C}">
                <a14:useLocalDpi xmlns:a14="http://schemas.microsoft.com/office/drawing/2010/main" val="0"/>
              </a:ext>
            </a:extLst>
          </a:blip>
          <a:srcRect l="10630" t="49877" r="84476" b="26864"/>
          <a:stretch/>
        </p:blipFill>
        <p:spPr>
          <a:xfrm>
            <a:off x="4601296" y="381536"/>
            <a:ext cx="2520652" cy="2864249"/>
          </a:xfrm>
          <a:prstGeom prst="rect">
            <a:avLst/>
          </a:prstGeom>
          <a:ln>
            <a:solidFill>
              <a:schemeClr val="accent1"/>
            </a:solidFill>
          </a:ln>
        </p:spPr>
      </p:pic>
      <p:sp>
        <p:nvSpPr>
          <p:cNvPr id="22" name="ZoneTexte 21">
            <a:extLst>
              <a:ext uri="{FF2B5EF4-FFF2-40B4-BE49-F238E27FC236}">
                <a16:creationId xmlns:a16="http://schemas.microsoft.com/office/drawing/2014/main" id="{1D3E17C9-69D0-414A-ACEE-A215E2C66CA8}"/>
              </a:ext>
            </a:extLst>
          </p:cNvPr>
          <p:cNvSpPr txBox="1"/>
          <p:nvPr/>
        </p:nvSpPr>
        <p:spPr>
          <a:xfrm>
            <a:off x="5080799" y="129224"/>
            <a:ext cx="1691489"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non field cage CATHODE</a:t>
            </a:r>
          </a:p>
        </p:txBody>
      </p:sp>
      <p:sp>
        <p:nvSpPr>
          <p:cNvPr id="23" name="ZoneTexte 22">
            <a:extLst>
              <a:ext uri="{FF2B5EF4-FFF2-40B4-BE49-F238E27FC236}">
                <a16:creationId xmlns:a16="http://schemas.microsoft.com/office/drawing/2014/main" id="{EEB40A99-FF90-42E2-BA92-E542B8F77E29}"/>
              </a:ext>
            </a:extLst>
          </p:cNvPr>
          <p:cNvSpPr txBox="1"/>
          <p:nvPr/>
        </p:nvSpPr>
        <p:spPr>
          <a:xfrm>
            <a:off x="77536" y="286258"/>
            <a:ext cx="4459362" cy="1754326"/>
          </a:xfrm>
          <a:prstGeom prst="rect">
            <a:avLst/>
          </a:prstGeom>
          <a:noFill/>
        </p:spPr>
        <p:txBody>
          <a:bodyPr wrap="none" rtlCol="0">
            <a:spAutoFit/>
          </a:bodyPr>
          <a:lstStyle/>
          <a:p>
            <a:r>
              <a:rPr lang="en-US" u="sng" dirty="0">
                <a:latin typeface="Times New Roman" panose="02020603050405020304" pitchFamily="18" charset="0"/>
                <a:cs typeface="Times New Roman" panose="02020603050405020304" pitchFamily="18" charset="0"/>
              </a:rPr>
              <a:t>SUPERCATHODE CENTRAL – Row 2 to 19</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36 pairs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72 cathodes (144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72 T1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36 B1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36 B2 half frames</a:t>
            </a:r>
          </a:p>
        </p:txBody>
      </p:sp>
      <p:sp>
        <p:nvSpPr>
          <p:cNvPr id="24" name="ZoneTexte 23">
            <a:extLst>
              <a:ext uri="{FF2B5EF4-FFF2-40B4-BE49-F238E27FC236}">
                <a16:creationId xmlns:a16="http://schemas.microsoft.com/office/drawing/2014/main" id="{FFB5A937-4A3D-4616-8783-FFEA158041E6}"/>
              </a:ext>
            </a:extLst>
          </p:cNvPr>
          <p:cNvSpPr txBox="1"/>
          <p:nvPr/>
        </p:nvSpPr>
        <p:spPr>
          <a:xfrm>
            <a:off x="7408591" y="1083359"/>
            <a:ext cx="843372" cy="369332"/>
          </a:xfrm>
          <a:prstGeom prst="rect">
            <a:avLst/>
          </a:prstGeom>
          <a:noFill/>
        </p:spPr>
        <p:txBody>
          <a:bodyPr wrap="none" rtlCol="0">
            <a:spAutoFit/>
          </a:bodyPr>
          <a:lstStyle/>
          <a:p>
            <a:r>
              <a:rPr lang="en-US" dirty="0"/>
              <a:t>TOP T1</a:t>
            </a:r>
          </a:p>
        </p:txBody>
      </p:sp>
      <p:sp>
        <p:nvSpPr>
          <p:cNvPr id="25" name="ZoneTexte 24">
            <a:extLst>
              <a:ext uri="{FF2B5EF4-FFF2-40B4-BE49-F238E27FC236}">
                <a16:creationId xmlns:a16="http://schemas.microsoft.com/office/drawing/2014/main" id="{82878C17-33A6-4E4E-9D4C-1944961045BF}"/>
              </a:ext>
            </a:extLst>
          </p:cNvPr>
          <p:cNvSpPr txBox="1"/>
          <p:nvPr/>
        </p:nvSpPr>
        <p:spPr>
          <a:xfrm>
            <a:off x="4437113" y="4268985"/>
            <a:ext cx="843372" cy="369332"/>
          </a:xfrm>
          <a:prstGeom prst="rect">
            <a:avLst/>
          </a:prstGeom>
          <a:noFill/>
        </p:spPr>
        <p:txBody>
          <a:bodyPr wrap="none" rtlCol="0">
            <a:spAutoFit/>
          </a:bodyPr>
          <a:lstStyle/>
          <a:p>
            <a:r>
              <a:rPr lang="en-US" dirty="0"/>
              <a:t>TOP T1</a:t>
            </a:r>
          </a:p>
        </p:txBody>
      </p:sp>
      <p:sp>
        <p:nvSpPr>
          <p:cNvPr id="26" name="ZoneTexte 25">
            <a:extLst>
              <a:ext uri="{FF2B5EF4-FFF2-40B4-BE49-F238E27FC236}">
                <a16:creationId xmlns:a16="http://schemas.microsoft.com/office/drawing/2014/main" id="{6F857322-438A-4847-9167-A0DCC1F856C8}"/>
              </a:ext>
            </a:extLst>
          </p:cNvPr>
          <p:cNvSpPr txBox="1"/>
          <p:nvPr/>
        </p:nvSpPr>
        <p:spPr>
          <a:xfrm>
            <a:off x="7229523" y="2293333"/>
            <a:ext cx="1321196" cy="369332"/>
          </a:xfrm>
          <a:prstGeom prst="rect">
            <a:avLst/>
          </a:prstGeom>
          <a:noFill/>
        </p:spPr>
        <p:txBody>
          <a:bodyPr wrap="none" rtlCol="0">
            <a:spAutoFit/>
          </a:bodyPr>
          <a:lstStyle/>
          <a:p>
            <a:r>
              <a:rPr lang="en-US" dirty="0"/>
              <a:t>BOTTOM B1</a:t>
            </a:r>
          </a:p>
        </p:txBody>
      </p:sp>
      <p:sp>
        <p:nvSpPr>
          <p:cNvPr id="27" name="ZoneTexte 26">
            <a:extLst>
              <a:ext uri="{FF2B5EF4-FFF2-40B4-BE49-F238E27FC236}">
                <a16:creationId xmlns:a16="http://schemas.microsoft.com/office/drawing/2014/main" id="{DD0EB926-4218-4457-BBC8-31F24144C5BD}"/>
              </a:ext>
            </a:extLst>
          </p:cNvPr>
          <p:cNvSpPr txBox="1"/>
          <p:nvPr/>
        </p:nvSpPr>
        <p:spPr>
          <a:xfrm>
            <a:off x="4441819" y="5545788"/>
            <a:ext cx="1321196" cy="369332"/>
          </a:xfrm>
          <a:prstGeom prst="rect">
            <a:avLst/>
          </a:prstGeom>
          <a:noFill/>
        </p:spPr>
        <p:txBody>
          <a:bodyPr wrap="none" rtlCol="0">
            <a:spAutoFit/>
          </a:bodyPr>
          <a:lstStyle/>
          <a:p>
            <a:r>
              <a:rPr lang="en-US" dirty="0"/>
              <a:t>BOTTOM B2</a:t>
            </a:r>
          </a:p>
        </p:txBody>
      </p:sp>
      <p:sp>
        <p:nvSpPr>
          <p:cNvPr id="29" name="ZoneTexte 28">
            <a:extLst>
              <a:ext uri="{FF2B5EF4-FFF2-40B4-BE49-F238E27FC236}">
                <a16:creationId xmlns:a16="http://schemas.microsoft.com/office/drawing/2014/main" id="{2B36C000-875D-4880-9133-E738D2F0462C}"/>
              </a:ext>
            </a:extLst>
          </p:cNvPr>
          <p:cNvSpPr txBox="1"/>
          <p:nvPr/>
        </p:nvSpPr>
        <p:spPr>
          <a:xfrm>
            <a:off x="6664007" y="2666838"/>
            <a:ext cx="301686" cy="369332"/>
          </a:xfrm>
          <a:prstGeom prst="rect">
            <a:avLst/>
          </a:prstGeom>
          <a:noFill/>
        </p:spPr>
        <p:txBody>
          <a:bodyPr wrap="none" rtlCol="0">
            <a:spAutoFit/>
          </a:bodyPr>
          <a:lstStyle/>
          <a:p>
            <a:r>
              <a:rPr lang="en-US" dirty="0"/>
              <a:t>1</a:t>
            </a:r>
          </a:p>
        </p:txBody>
      </p:sp>
      <p:sp>
        <p:nvSpPr>
          <p:cNvPr id="30" name="ZoneTexte 29">
            <a:extLst>
              <a:ext uri="{FF2B5EF4-FFF2-40B4-BE49-F238E27FC236}">
                <a16:creationId xmlns:a16="http://schemas.microsoft.com/office/drawing/2014/main" id="{1C649C3C-C1D3-433E-B7A2-0B258D805B26}"/>
              </a:ext>
            </a:extLst>
          </p:cNvPr>
          <p:cNvSpPr txBox="1"/>
          <p:nvPr/>
        </p:nvSpPr>
        <p:spPr>
          <a:xfrm>
            <a:off x="6056128" y="2659362"/>
            <a:ext cx="301686" cy="369332"/>
          </a:xfrm>
          <a:prstGeom prst="rect">
            <a:avLst/>
          </a:prstGeom>
          <a:noFill/>
        </p:spPr>
        <p:txBody>
          <a:bodyPr wrap="none" rtlCol="0">
            <a:spAutoFit/>
          </a:bodyPr>
          <a:lstStyle/>
          <a:p>
            <a:r>
              <a:rPr lang="en-US" dirty="0"/>
              <a:t>2</a:t>
            </a:r>
          </a:p>
        </p:txBody>
      </p:sp>
      <p:sp>
        <p:nvSpPr>
          <p:cNvPr id="31" name="ZoneTexte 30">
            <a:extLst>
              <a:ext uri="{FF2B5EF4-FFF2-40B4-BE49-F238E27FC236}">
                <a16:creationId xmlns:a16="http://schemas.microsoft.com/office/drawing/2014/main" id="{95DC117C-7903-490B-883E-FBDDA4C2924F}"/>
              </a:ext>
            </a:extLst>
          </p:cNvPr>
          <p:cNvSpPr txBox="1"/>
          <p:nvPr/>
        </p:nvSpPr>
        <p:spPr>
          <a:xfrm>
            <a:off x="5417878" y="2666838"/>
            <a:ext cx="301686" cy="369332"/>
          </a:xfrm>
          <a:prstGeom prst="rect">
            <a:avLst/>
          </a:prstGeom>
          <a:noFill/>
        </p:spPr>
        <p:txBody>
          <a:bodyPr wrap="none" rtlCol="0">
            <a:spAutoFit/>
          </a:bodyPr>
          <a:lstStyle/>
          <a:p>
            <a:r>
              <a:rPr lang="en-US" dirty="0"/>
              <a:t>3</a:t>
            </a:r>
          </a:p>
        </p:txBody>
      </p:sp>
      <p:sp>
        <p:nvSpPr>
          <p:cNvPr id="32" name="ZoneTexte 31">
            <a:extLst>
              <a:ext uri="{FF2B5EF4-FFF2-40B4-BE49-F238E27FC236}">
                <a16:creationId xmlns:a16="http://schemas.microsoft.com/office/drawing/2014/main" id="{E8E82D9A-A9D1-4878-8BDA-03D838CBDA04}"/>
              </a:ext>
            </a:extLst>
          </p:cNvPr>
          <p:cNvSpPr txBox="1"/>
          <p:nvPr/>
        </p:nvSpPr>
        <p:spPr>
          <a:xfrm>
            <a:off x="4872987" y="2659362"/>
            <a:ext cx="301686" cy="369332"/>
          </a:xfrm>
          <a:prstGeom prst="rect">
            <a:avLst/>
          </a:prstGeom>
          <a:noFill/>
        </p:spPr>
        <p:txBody>
          <a:bodyPr wrap="none" rtlCol="0">
            <a:spAutoFit/>
          </a:bodyPr>
          <a:lstStyle/>
          <a:p>
            <a:r>
              <a:rPr lang="en-US" dirty="0"/>
              <a:t>4</a:t>
            </a:r>
          </a:p>
        </p:txBody>
      </p:sp>
      <p:sp>
        <p:nvSpPr>
          <p:cNvPr id="33" name="ZoneTexte 32">
            <a:extLst>
              <a:ext uri="{FF2B5EF4-FFF2-40B4-BE49-F238E27FC236}">
                <a16:creationId xmlns:a16="http://schemas.microsoft.com/office/drawing/2014/main" id="{2BA10166-2846-447C-A06A-A445BDF50560}"/>
              </a:ext>
            </a:extLst>
          </p:cNvPr>
          <p:cNvSpPr txBox="1"/>
          <p:nvPr/>
        </p:nvSpPr>
        <p:spPr>
          <a:xfrm>
            <a:off x="6664007" y="2050379"/>
            <a:ext cx="301686" cy="369332"/>
          </a:xfrm>
          <a:prstGeom prst="rect">
            <a:avLst/>
          </a:prstGeom>
          <a:noFill/>
        </p:spPr>
        <p:txBody>
          <a:bodyPr wrap="none" rtlCol="0">
            <a:spAutoFit/>
          </a:bodyPr>
          <a:lstStyle/>
          <a:p>
            <a:r>
              <a:rPr lang="en-US" dirty="0"/>
              <a:t>5</a:t>
            </a:r>
          </a:p>
        </p:txBody>
      </p:sp>
      <p:sp>
        <p:nvSpPr>
          <p:cNvPr id="34" name="ZoneTexte 33">
            <a:extLst>
              <a:ext uri="{FF2B5EF4-FFF2-40B4-BE49-F238E27FC236}">
                <a16:creationId xmlns:a16="http://schemas.microsoft.com/office/drawing/2014/main" id="{75AB8A06-338C-4AFA-B6D1-FD8BB4D556E8}"/>
              </a:ext>
            </a:extLst>
          </p:cNvPr>
          <p:cNvSpPr txBox="1"/>
          <p:nvPr/>
        </p:nvSpPr>
        <p:spPr>
          <a:xfrm>
            <a:off x="6071501" y="2046370"/>
            <a:ext cx="418704" cy="369332"/>
          </a:xfrm>
          <a:prstGeom prst="rect">
            <a:avLst/>
          </a:prstGeom>
          <a:noFill/>
        </p:spPr>
        <p:txBody>
          <a:bodyPr wrap="square" rtlCol="0">
            <a:spAutoFit/>
          </a:bodyPr>
          <a:lstStyle/>
          <a:p>
            <a:r>
              <a:rPr lang="en-US" dirty="0"/>
              <a:t>6</a:t>
            </a:r>
          </a:p>
        </p:txBody>
      </p:sp>
      <p:sp>
        <p:nvSpPr>
          <p:cNvPr id="35" name="ZoneTexte 34">
            <a:extLst>
              <a:ext uri="{FF2B5EF4-FFF2-40B4-BE49-F238E27FC236}">
                <a16:creationId xmlns:a16="http://schemas.microsoft.com/office/drawing/2014/main" id="{22A6E94D-B28B-47D9-8BF6-EA0B8A9C6A3D}"/>
              </a:ext>
            </a:extLst>
          </p:cNvPr>
          <p:cNvSpPr txBox="1"/>
          <p:nvPr/>
        </p:nvSpPr>
        <p:spPr>
          <a:xfrm>
            <a:off x="5433520" y="2050379"/>
            <a:ext cx="301686" cy="369332"/>
          </a:xfrm>
          <a:prstGeom prst="rect">
            <a:avLst/>
          </a:prstGeom>
          <a:noFill/>
        </p:spPr>
        <p:txBody>
          <a:bodyPr wrap="none" rtlCol="0">
            <a:spAutoFit/>
          </a:bodyPr>
          <a:lstStyle/>
          <a:p>
            <a:r>
              <a:rPr lang="en-US" dirty="0"/>
              <a:t>7</a:t>
            </a:r>
          </a:p>
        </p:txBody>
      </p:sp>
      <p:sp>
        <p:nvSpPr>
          <p:cNvPr id="36" name="ZoneTexte 35">
            <a:extLst>
              <a:ext uri="{FF2B5EF4-FFF2-40B4-BE49-F238E27FC236}">
                <a16:creationId xmlns:a16="http://schemas.microsoft.com/office/drawing/2014/main" id="{2E605851-87E1-44DA-A457-2824416D0AB1}"/>
              </a:ext>
            </a:extLst>
          </p:cNvPr>
          <p:cNvSpPr txBox="1"/>
          <p:nvPr/>
        </p:nvSpPr>
        <p:spPr>
          <a:xfrm>
            <a:off x="4861447" y="2065545"/>
            <a:ext cx="301686" cy="369332"/>
          </a:xfrm>
          <a:prstGeom prst="rect">
            <a:avLst/>
          </a:prstGeom>
          <a:noFill/>
        </p:spPr>
        <p:txBody>
          <a:bodyPr wrap="none" rtlCol="0">
            <a:spAutoFit/>
          </a:bodyPr>
          <a:lstStyle/>
          <a:p>
            <a:r>
              <a:rPr lang="en-US" dirty="0"/>
              <a:t>8</a:t>
            </a:r>
          </a:p>
        </p:txBody>
      </p:sp>
      <p:sp>
        <p:nvSpPr>
          <p:cNvPr id="37" name="ZoneTexte 36">
            <a:extLst>
              <a:ext uri="{FF2B5EF4-FFF2-40B4-BE49-F238E27FC236}">
                <a16:creationId xmlns:a16="http://schemas.microsoft.com/office/drawing/2014/main" id="{33DBD0B3-D170-4827-9008-18083070E1D2}"/>
              </a:ext>
            </a:extLst>
          </p:cNvPr>
          <p:cNvSpPr txBox="1"/>
          <p:nvPr/>
        </p:nvSpPr>
        <p:spPr>
          <a:xfrm>
            <a:off x="4841230" y="586699"/>
            <a:ext cx="301686" cy="369332"/>
          </a:xfrm>
          <a:prstGeom prst="rect">
            <a:avLst/>
          </a:prstGeom>
          <a:noFill/>
        </p:spPr>
        <p:txBody>
          <a:bodyPr wrap="none" rtlCol="0">
            <a:spAutoFit/>
          </a:bodyPr>
          <a:lstStyle/>
          <a:p>
            <a:r>
              <a:rPr lang="en-US" dirty="0"/>
              <a:t>1</a:t>
            </a:r>
          </a:p>
        </p:txBody>
      </p:sp>
      <p:sp>
        <p:nvSpPr>
          <p:cNvPr id="38" name="ZoneTexte 37">
            <a:extLst>
              <a:ext uri="{FF2B5EF4-FFF2-40B4-BE49-F238E27FC236}">
                <a16:creationId xmlns:a16="http://schemas.microsoft.com/office/drawing/2014/main" id="{CB57E3EC-B78E-4687-A1F2-A79EEE4B61C4}"/>
              </a:ext>
            </a:extLst>
          </p:cNvPr>
          <p:cNvSpPr txBox="1"/>
          <p:nvPr/>
        </p:nvSpPr>
        <p:spPr>
          <a:xfrm>
            <a:off x="5392097" y="591337"/>
            <a:ext cx="301686" cy="369332"/>
          </a:xfrm>
          <a:prstGeom prst="rect">
            <a:avLst/>
          </a:prstGeom>
          <a:noFill/>
        </p:spPr>
        <p:txBody>
          <a:bodyPr wrap="none" rtlCol="0">
            <a:spAutoFit/>
          </a:bodyPr>
          <a:lstStyle/>
          <a:p>
            <a:r>
              <a:rPr lang="en-US" dirty="0"/>
              <a:t>2</a:t>
            </a:r>
          </a:p>
        </p:txBody>
      </p:sp>
      <p:sp>
        <p:nvSpPr>
          <p:cNvPr id="39" name="ZoneTexte 38">
            <a:extLst>
              <a:ext uri="{FF2B5EF4-FFF2-40B4-BE49-F238E27FC236}">
                <a16:creationId xmlns:a16="http://schemas.microsoft.com/office/drawing/2014/main" id="{DAB0E9C9-E613-4EC3-93FF-FA361E86B63E}"/>
              </a:ext>
            </a:extLst>
          </p:cNvPr>
          <p:cNvSpPr txBox="1"/>
          <p:nvPr/>
        </p:nvSpPr>
        <p:spPr>
          <a:xfrm>
            <a:off x="6071501" y="586699"/>
            <a:ext cx="301686" cy="369332"/>
          </a:xfrm>
          <a:prstGeom prst="rect">
            <a:avLst/>
          </a:prstGeom>
          <a:noFill/>
        </p:spPr>
        <p:txBody>
          <a:bodyPr wrap="none" rtlCol="0">
            <a:spAutoFit/>
          </a:bodyPr>
          <a:lstStyle/>
          <a:p>
            <a:r>
              <a:rPr lang="en-US" dirty="0"/>
              <a:t>3</a:t>
            </a:r>
          </a:p>
        </p:txBody>
      </p:sp>
      <p:sp>
        <p:nvSpPr>
          <p:cNvPr id="40" name="ZoneTexte 39">
            <a:extLst>
              <a:ext uri="{FF2B5EF4-FFF2-40B4-BE49-F238E27FC236}">
                <a16:creationId xmlns:a16="http://schemas.microsoft.com/office/drawing/2014/main" id="{2D374C1A-4389-4E59-B53F-D857BF9D4FF2}"/>
              </a:ext>
            </a:extLst>
          </p:cNvPr>
          <p:cNvSpPr txBox="1"/>
          <p:nvPr/>
        </p:nvSpPr>
        <p:spPr>
          <a:xfrm>
            <a:off x="6664007" y="586699"/>
            <a:ext cx="301686" cy="369332"/>
          </a:xfrm>
          <a:prstGeom prst="rect">
            <a:avLst/>
          </a:prstGeom>
          <a:noFill/>
        </p:spPr>
        <p:txBody>
          <a:bodyPr wrap="none" rtlCol="0">
            <a:spAutoFit/>
          </a:bodyPr>
          <a:lstStyle/>
          <a:p>
            <a:r>
              <a:rPr lang="en-US" dirty="0"/>
              <a:t>4</a:t>
            </a:r>
          </a:p>
        </p:txBody>
      </p:sp>
      <p:sp>
        <p:nvSpPr>
          <p:cNvPr id="41" name="ZoneTexte 40">
            <a:extLst>
              <a:ext uri="{FF2B5EF4-FFF2-40B4-BE49-F238E27FC236}">
                <a16:creationId xmlns:a16="http://schemas.microsoft.com/office/drawing/2014/main" id="{E57E2396-4C3F-4A65-B7F1-CC650A837280}"/>
              </a:ext>
            </a:extLst>
          </p:cNvPr>
          <p:cNvSpPr txBox="1"/>
          <p:nvPr/>
        </p:nvSpPr>
        <p:spPr>
          <a:xfrm>
            <a:off x="4826771" y="1257548"/>
            <a:ext cx="301686" cy="369332"/>
          </a:xfrm>
          <a:prstGeom prst="rect">
            <a:avLst/>
          </a:prstGeom>
          <a:noFill/>
        </p:spPr>
        <p:txBody>
          <a:bodyPr wrap="none" rtlCol="0">
            <a:spAutoFit/>
          </a:bodyPr>
          <a:lstStyle/>
          <a:p>
            <a:r>
              <a:rPr lang="en-US" dirty="0"/>
              <a:t>5</a:t>
            </a:r>
          </a:p>
        </p:txBody>
      </p:sp>
      <p:sp>
        <p:nvSpPr>
          <p:cNvPr id="42" name="ZoneTexte 41">
            <a:extLst>
              <a:ext uri="{FF2B5EF4-FFF2-40B4-BE49-F238E27FC236}">
                <a16:creationId xmlns:a16="http://schemas.microsoft.com/office/drawing/2014/main" id="{DBDD8C94-0262-4649-A6FA-0549902DB247}"/>
              </a:ext>
            </a:extLst>
          </p:cNvPr>
          <p:cNvSpPr txBox="1"/>
          <p:nvPr/>
        </p:nvSpPr>
        <p:spPr>
          <a:xfrm>
            <a:off x="5377638" y="1257548"/>
            <a:ext cx="301686" cy="369332"/>
          </a:xfrm>
          <a:prstGeom prst="rect">
            <a:avLst/>
          </a:prstGeom>
          <a:noFill/>
        </p:spPr>
        <p:txBody>
          <a:bodyPr wrap="none" rtlCol="0">
            <a:spAutoFit/>
          </a:bodyPr>
          <a:lstStyle/>
          <a:p>
            <a:r>
              <a:rPr lang="en-US" dirty="0"/>
              <a:t>6</a:t>
            </a:r>
          </a:p>
        </p:txBody>
      </p:sp>
      <p:sp>
        <p:nvSpPr>
          <p:cNvPr id="43" name="ZoneTexte 42">
            <a:extLst>
              <a:ext uri="{FF2B5EF4-FFF2-40B4-BE49-F238E27FC236}">
                <a16:creationId xmlns:a16="http://schemas.microsoft.com/office/drawing/2014/main" id="{71599E32-1B0E-47A0-80B5-76F372005C71}"/>
              </a:ext>
            </a:extLst>
          </p:cNvPr>
          <p:cNvSpPr txBox="1"/>
          <p:nvPr/>
        </p:nvSpPr>
        <p:spPr>
          <a:xfrm>
            <a:off x="6057042" y="1257548"/>
            <a:ext cx="301686" cy="369332"/>
          </a:xfrm>
          <a:prstGeom prst="rect">
            <a:avLst/>
          </a:prstGeom>
          <a:noFill/>
        </p:spPr>
        <p:txBody>
          <a:bodyPr wrap="none" rtlCol="0">
            <a:spAutoFit/>
          </a:bodyPr>
          <a:lstStyle/>
          <a:p>
            <a:r>
              <a:rPr lang="en-US" dirty="0"/>
              <a:t>7</a:t>
            </a:r>
          </a:p>
        </p:txBody>
      </p:sp>
      <p:sp>
        <p:nvSpPr>
          <p:cNvPr id="44" name="ZoneTexte 43">
            <a:extLst>
              <a:ext uri="{FF2B5EF4-FFF2-40B4-BE49-F238E27FC236}">
                <a16:creationId xmlns:a16="http://schemas.microsoft.com/office/drawing/2014/main" id="{0C4876BF-84A7-4E34-9E4B-5E05B674FD4D}"/>
              </a:ext>
            </a:extLst>
          </p:cNvPr>
          <p:cNvSpPr txBox="1"/>
          <p:nvPr/>
        </p:nvSpPr>
        <p:spPr>
          <a:xfrm>
            <a:off x="6649548" y="1262831"/>
            <a:ext cx="301686" cy="369332"/>
          </a:xfrm>
          <a:prstGeom prst="rect">
            <a:avLst/>
          </a:prstGeom>
          <a:noFill/>
        </p:spPr>
        <p:txBody>
          <a:bodyPr wrap="none" rtlCol="0">
            <a:spAutoFit/>
          </a:bodyPr>
          <a:lstStyle/>
          <a:p>
            <a:r>
              <a:rPr lang="en-US" dirty="0"/>
              <a:t>8</a:t>
            </a:r>
          </a:p>
        </p:txBody>
      </p:sp>
      <p:sp>
        <p:nvSpPr>
          <p:cNvPr id="45" name="ZoneTexte 44">
            <a:extLst>
              <a:ext uri="{FF2B5EF4-FFF2-40B4-BE49-F238E27FC236}">
                <a16:creationId xmlns:a16="http://schemas.microsoft.com/office/drawing/2014/main" id="{54AE3B6D-B805-4D7A-89C9-39A220CEA0EA}"/>
              </a:ext>
            </a:extLst>
          </p:cNvPr>
          <p:cNvSpPr txBox="1"/>
          <p:nvPr/>
        </p:nvSpPr>
        <p:spPr>
          <a:xfrm>
            <a:off x="6616112" y="4540027"/>
            <a:ext cx="3412666" cy="230832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8 Mesh x2</a:t>
            </a:r>
          </a:p>
          <a:p>
            <a:r>
              <a:rPr lang="en-US" sz="1600" dirty="0">
                <a:latin typeface="Times New Roman" panose="02020603050405020304" pitchFamily="18" charset="0"/>
                <a:cs typeface="Times New Roman" panose="02020603050405020304" pitchFamily="18" charset="0"/>
              </a:rPr>
              <a:t>4 Mesh corner x2</a:t>
            </a:r>
          </a:p>
          <a:p>
            <a:r>
              <a:rPr lang="en-US" sz="1600" dirty="0">
                <a:latin typeface="Times New Roman" panose="02020603050405020304" pitchFamily="18" charset="0"/>
                <a:cs typeface="Times New Roman" panose="02020603050405020304" pitchFamily="18" charset="0"/>
              </a:rPr>
              <a:t>1 Mesh metal 1 bottom field middle x2</a:t>
            </a:r>
          </a:p>
          <a:p>
            <a:r>
              <a:rPr lang="en-US" sz="1600" dirty="0">
                <a:latin typeface="Times New Roman" panose="02020603050405020304" pitchFamily="18" charset="0"/>
                <a:cs typeface="Times New Roman" panose="02020603050405020304" pitchFamily="18" charset="0"/>
              </a:rPr>
              <a:t>2 Mesh metal 2 side x2</a:t>
            </a:r>
          </a:p>
          <a:p>
            <a:r>
              <a:rPr lang="en-US" sz="1600" dirty="0">
                <a:latin typeface="Times New Roman" panose="02020603050405020304" pitchFamily="18" charset="0"/>
                <a:cs typeface="Times New Roman" panose="02020603050405020304" pitchFamily="18" charset="0"/>
              </a:rPr>
              <a:t>1 Mesh metal 3 center x2</a:t>
            </a:r>
          </a:p>
          <a:p>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side x2</a:t>
            </a:r>
          </a:p>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x2</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cxnSp>
        <p:nvCxnSpPr>
          <p:cNvPr id="47" name="Connecteur droit avec flèche 46">
            <a:extLst>
              <a:ext uri="{FF2B5EF4-FFF2-40B4-BE49-F238E27FC236}">
                <a16:creationId xmlns:a16="http://schemas.microsoft.com/office/drawing/2014/main" id="{4A419A66-0416-4049-9ED7-8538AF1CFCBC}"/>
              </a:ext>
            </a:extLst>
          </p:cNvPr>
          <p:cNvCxnSpPr>
            <a:cxnSpLocks/>
          </p:cNvCxnSpPr>
          <p:nvPr/>
        </p:nvCxnSpPr>
        <p:spPr>
          <a:xfrm flipH="1">
            <a:off x="3453785" y="5630541"/>
            <a:ext cx="3169425" cy="12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8DAE0F23-F016-4BFB-9662-54DF048B7412}"/>
              </a:ext>
            </a:extLst>
          </p:cNvPr>
          <p:cNvCxnSpPr>
            <a:cxnSpLocks/>
          </p:cNvCxnSpPr>
          <p:nvPr/>
        </p:nvCxnSpPr>
        <p:spPr>
          <a:xfrm flipH="1" flipV="1">
            <a:off x="2204431" y="5388105"/>
            <a:ext cx="4411681" cy="48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B5E74745-B385-441A-8FE9-C3A8033B26C0}"/>
              </a:ext>
            </a:extLst>
          </p:cNvPr>
          <p:cNvCxnSpPr>
            <a:cxnSpLocks/>
            <a:endCxn id="13" idx="2"/>
          </p:cNvCxnSpPr>
          <p:nvPr/>
        </p:nvCxnSpPr>
        <p:spPr>
          <a:xfrm flipH="1" flipV="1">
            <a:off x="2723540" y="4273623"/>
            <a:ext cx="3892574" cy="944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790D1FFD-8C3A-4E95-85C7-6136D521FDEF}"/>
              </a:ext>
            </a:extLst>
          </p:cNvPr>
          <p:cNvCxnSpPr>
            <a:cxnSpLocks/>
            <a:endCxn id="19" idx="2"/>
          </p:cNvCxnSpPr>
          <p:nvPr/>
        </p:nvCxnSpPr>
        <p:spPr>
          <a:xfrm flipH="1" flipV="1">
            <a:off x="3995450" y="4868085"/>
            <a:ext cx="2620662" cy="570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1BFCB3D1-7703-4928-8026-68E9173D66B7}"/>
              </a:ext>
            </a:extLst>
          </p:cNvPr>
          <p:cNvSpPr txBox="1"/>
          <p:nvPr/>
        </p:nvSpPr>
        <p:spPr>
          <a:xfrm>
            <a:off x="8402917" y="899520"/>
            <a:ext cx="3412666" cy="1815882"/>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8 Mesh x2</a:t>
            </a:r>
          </a:p>
          <a:p>
            <a:r>
              <a:rPr lang="en-US" sz="1600" dirty="0">
                <a:latin typeface="Times New Roman" panose="02020603050405020304" pitchFamily="18" charset="0"/>
                <a:cs typeface="Times New Roman" panose="02020603050405020304" pitchFamily="18" charset="0"/>
              </a:rPr>
              <a:t>4 Mesh corner x2</a:t>
            </a:r>
          </a:p>
          <a:p>
            <a:r>
              <a:rPr lang="en-US" sz="1600" dirty="0">
                <a:latin typeface="Times New Roman" panose="02020603050405020304" pitchFamily="18" charset="0"/>
                <a:cs typeface="Times New Roman" panose="02020603050405020304" pitchFamily="18" charset="0"/>
              </a:rPr>
              <a:t>2 Mesh metal 1 bottom field middle x2</a:t>
            </a:r>
          </a:p>
          <a:p>
            <a:r>
              <a:rPr lang="en-US" sz="1600" dirty="0">
                <a:latin typeface="Times New Roman" panose="02020603050405020304" pitchFamily="18" charset="0"/>
                <a:cs typeface="Times New Roman" panose="02020603050405020304" pitchFamily="18" charset="0"/>
              </a:rPr>
              <a:t>2 Mesh metal 2 side x2</a:t>
            </a:r>
          </a:p>
          <a:p>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side x2</a:t>
            </a:r>
          </a:p>
          <a:p>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x2</a:t>
            </a:r>
          </a:p>
          <a:p>
            <a:endParaRPr lang="en-US" sz="1600" dirty="0">
              <a:latin typeface="Times New Roman" panose="02020603050405020304" pitchFamily="18" charset="0"/>
              <a:cs typeface="Times New Roman" panose="02020603050405020304" pitchFamily="18" charset="0"/>
            </a:endParaRPr>
          </a:p>
        </p:txBody>
      </p:sp>
      <p:cxnSp>
        <p:nvCxnSpPr>
          <p:cNvPr id="59" name="Connecteur droit avec flèche 58">
            <a:extLst>
              <a:ext uri="{FF2B5EF4-FFF2-40B4-BE49-F238E27FC236}">
                <a16:creationId xmlns:a16="http://schemas.microsoft.com/office/drawing/2014/main" id="{570E9F45-8CFB-48A0-9209-EFF18134A48C}"/>
              </a:ext>
            </a:extLst>
          </p:cNvPr>
          <p:cNvCxnSpPr>
            <a:cxnSpLocks/>
          </p:cNvCxnSpPr>
          <p:nvPr/>
        </p:nvCxnSpPr>
        <p:spPr>
          <a:xfrm flipH="1">
            <a:off x="6056129" y="1550493"/>
            <a:ext cx="2346788" cy="1449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54B7CB0C-9DC8-43D5-92AC-448A1D44C164}"/>
              </a:ext>
            </a:extLst>
          </p:cNvPr>
          <p:cNvCxnSpPr>
            <a:cxnSpLocks/>
          </p:cNvCxnSpPr>
          <p:nvPr/>
        </p:nvCxnSpPr>
        <p:spPr>
          <a:xfrm flipH="1">
            <a:off x="5023830" y="1796673"/>
            <a:ext cx="3374495" cy="424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99D774D6-125E-45F0-B343-6F63BAEC6B5D}"/>
              </a:ext>
            </a:extLst>
          </p:cNvPr>
          <p:cNvCxnSpPr>
            <a:cxnSpLocks/>
            <a:endCxn id="44" idx="2"/>
          </p:cNvCxnSpPr>
          <p:nvPr/>
        </p:nvCxnSpPr>
        <p:spPr>
          <a:xfrm flipH="1" flipV="1">
            <a:off x="6800391" y="1632163"/>
            <a:ext cx="1607118" cy="177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13072604-C979-491A-8167-0BD51B2E8CB9}"/>
              </a:ext>
            </a:extLst>
          </p:cNvPr>
          <p:cNvCxnSpPr>
            <a:cxnSpLocks/>
          </p:cNvCxnSpPr>
          <p:nvPr/>
        </p:nvCxnSpPr>
        <p:spPr>
          <a:xfrm flipH="1" flipV="1">
            <a:off x="5594713" y="850803"/>
            <a:ext cx="2803612" cy="696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F0CB153C-C397-414A-BE59-11F81B777999}"/>
              </a:ext>
            </a:extLst>
          </p:cNvPr>
          <p:cNvCxnSpPr>
            <a:cxnSpLocks/>
          </p:cNvCxnSpPr>
          <p:nvPr/>
        </p:nvCxnSpPr>
        <p:spPr>
          <a:xfrm flipH="1">
            <a:off x="4601296" y="2046370"/>
            <a:ext cx="3806213"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075EF94B-1461-4D69-A830-AB72B8B5AB4C}"/>
              </a:ext>
            </a:extLst>
          </p:cNvPr>
          <p:cNvCxnSpPr>
            <a:cxnSpLocks/>
          </p:cNvCxnSpPr>
          <p:nvPr/>
        </p:nvCxnSpPr>
        <p:spPr>
          <a:xfrm flipH="1" flipV="1">
            <a:off x="7028870" y="1452692"/>
            <a:ext cx="1369455" cy="593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a:extLst>
              <a:ext uri="{FF2B5EF4-FFF2-40B4-BE49-F238E27FC236}">
                <a16:creationId xmlns:a16="http://schemas.microsoft.com/office/drawing/2014/main" id="{F7F9497A-F4B1-4560-B58F-D738D3061DF9}"/>
              </a:ext>
            </a:extLst>
          </p:cNvPr>
          <p:cNvCxnSpPr>
            <a:cxnSpLocks/>
          </p:cNvCxnSpPr>
          <p:nvPr/>
        </p:nvCxnSpPr>
        <p:spPr>
          <a:xfrm flipH="1" flipV="1">
            <a:off x="5433520" y="381536"/>
            <a:ext cx="3043731" cy="1911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CF47B065-9997-4E0A-8E1B-429CBBE1CBAD}"/>
              </a:ext>
            </a:extLst>
          </p:cNvPr>
          <p:cNvCxnSpPr>
            <a:cxnSpLocks/>
          </p:cNvCxnSpPr>
          <p:nvPr/>
        </p:nvCxnSpPr>
        <p:spPr>
          <a:xfrm flipH="1">
            <a:off x="6191251" y="2293333"/>
            <a:ext cx="2286000" cy="952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8A725C96-20A2-48F7-8D5F-038678CF12C9}"/>
              </a:ext>
            </a:extLst>
          </p:cNvPr>
          <p:cNvCxnSpPr>
            <a:cxnSpLocks/>
          </p:cNvCxnSpPr>
          <p:nvPr/>
        </p:nvCxnSpPr>
        <p:spPr>
          <a:xfrm flipH="1" flipV="1">
            <a:off x="4235791" y="4824230"/>
            <a:ext cx="2389129" cy="1108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1811BA0B-6363-4B97-AE7D-435AE1A87B69}"/>
              </a:ext>
            </a:extLst>
          </p:cNvPr>
          <p:cNvCxnSpPr>
            <a:cxnSpLocks/>
          </p:cNvCxnSpPr>
          <p:nvPr/>
        </p:nvCxnSpPr>
        <p:spPr>
          <a:xfrm flipH="1" flipV="1">
            <a:off x="1777834" y="5637019"/>
            <a:ext cx="4851846" cy="295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BDA38696-ADC4-4A8B-9175-DFDDCB89C94A}"/>
              </a:ext>
            </a:extLst>
          </p:cNvPr>
          <p:cNvCxnSpPr>
            <a:cxnSpLocks/>
          </p:cNvCxnSpPr>
          <p:nvPr/>
        </p:nvCxnSpPr>
        <p:spPr>
          <a:xfrm flipH="1" flipV="1">
            <a:off x="2661466" y="3729119"/>
            <a:ext cx="3972618" cy="246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379EF259-8E0D-424E-9F86-22E9685BB6C7}"/>
              </a:ext>
            </a:extLst>
          </p:cNvPr>
          <p:cNvSpPr txBox="1"/>
          <p:nvPr/>
        </p:nvSpPr>
        <p:spPr>
          <a:xfrm>
            <a:off x="9532746" y="6396335"/>
            <a:ext cx="2659254" cy="461665"/>
          </a:xfrm>
          <a:prstGeom prst="rect">
            <a:avLst/>
          </a:prstGeom>
          <a:noFill/>
        </p:spPr>
        <p:txBody>
          <a:bodyPr wrap="none" rtlCol="0">
            <a:spAutoFit/>
          </a:bodyPr>
          <a:lstStyle/>
          <a:p>
            <a:r>
              <a:rPr lang="en-US" sz="1200" i="1" dirty="0" err="1" smtClean="0">
                <a:latin typeface="Times New Roman" panose="02020603050405020304" pitchFamily="18" charset="0"/>
                <a:cs typeface="Times New Roman" panose="02020603050405020304" pitchFamily="18" charset="0"/>
              </a:rPr>
              <a:t>Xar</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TOP </a:t>
            </a:r>
            <a:r>
              <a:rPr lang="en-US" sz="1200" i="1" dirty="0" smtClean="0">
                <a:latin typeface="Times New Roman" panose="02020603050405020304" pitchFamily="18" charset="0"/>
                <a:cs typeface="Times New Roman" panose="02020603050405020304" pitchFamily="18" charset="0"/>
              </a:rPr>
              <a:t>in a hole towards middle bar</a:t>
            </a:r>
            <a:endParaRPr lang="en-US" sz="1200" i="1" dirty="0">
              <a:latin typeface="Times New Roman" panose="02020603050405020304" pitchFamily="18" charset="0"/>
              <a:cs typeface="Times New Roman" panose="02020603050405020304" pitchFamily="18" charset="0"/>
            </a:endParaRPr>
          </a:p>
          <a:p>
            <a:r>
              <a:rPr lang="en-US" sz="1200" i="1" dirty="0" err="1" smtClean="0">
                <a:latin typeface="Times New Roman" panose="02020603050405020304" pitchFamily="18" charset="0"/>
                <a:cs typeface="Times New Roman" panose="02020603050405020304" pitchFamily="18" charset="0"/>
              </a:rPr>
              <a:t>Xar</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BOTTOM in a hole towards </a:t>
            </a:r>
            <a:r>
              <a:rPr lang="en-US" sz="1200" i="1" dirty="0" smtClean="0">
                <a:latin typeface="Times New Roman" panose="02020603050405020304" pitchFamily="18" charset="0"/>
                <a:cs typeface="Times New Roman" panose="02020603050405020304" pitchFamily="18" charset="0"/>
              </a:rPr>
              <a:t>top bar</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053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AC69F2-80F1-4A30-8838-A2730DF9D7B5}"/>
              </a:ext>
            </a:extLst>
          </p:cNvPr>
          <p:cNvPicPr>
            <a:picLocks noChangeAspect="1"/>
          </p:cNvPicPr>
          <p:nvPr/>
        </p:nvPicPr>
        <p:blipFill rotWithShape="1">
          <a:blip r:embed="rId3">
            <a:extLst>
              <a:ext uri="{28A0092B-C50C-407E-A947-70E740481C1C}">
                <a14:useLocalDpi xmlns:a14="http://schemas.microsoft.com/office/drawing/2010/main" val="0"/>
              </a:ext>
            </a:extLst>
          </a:blip>
          <a:srcRect t="49971" r="94192"/>
          <a:stretch/>
        </p:blipFill>
        <p:spPr>
          <a:xfrm>
            <a:off x="643295" y="2912438"/>
            <a:ext cx="1351407" cy="2783650"/>
          </a:xfrm>
          <a:prstGeom prst="rect">
            <a:avLst/>
          </a:prstGeom>
          <a:ln>
            <a:solidFill>
              <a:schemeClr val="accent1"/>
            </a:solidFill>
          </a:ln>
        </p:spPr>
      </p:pic>
      <p:pic>
        <p:nvPicPr>
          <p:cNvPr id="3" name="Image 2">
            <a:extLst>
              <a:ext uri="{FF2B5EF4-FFF2-40B4-BE49-F238E27FC236}">
                <a16:creationId xmlns:a16="http://schemas.microsoft.com/office/drawing/2014/main" id="{F018FBC4-EDCA-4620-BBEA-8BCA2B4057CF}"/>
              </a:ext>
            </a:extLst>
          </p:cNvPr>
          <p:cNvPicPr>
            <a:picLocks noChangeAspect="1"/>
          </p:cNvPicPr>
          <p:nvPr/>
        </p:nvPicPr>
        <p:blipFill rotWithShape="1">
          <a:blip r:embed="rId3">
            <a:extLst>
              <a:ext uri="{28A0092B-C50C-407E-A947-70E740481C1C}">
                <a14:useLocalDpi xmlns:a14="http://schemas.microsoft.com/office/drawing/2010/main" val="0"/>
              </a:ext>
            </a:extLst>
          </a:blip>
          <a:srcRect l="714" t="72978" r="94192" b="3398"/>
          <a:stretch/>
        </p:blipFill>
        <p:spPr>
          <a:xfrm>
            <a:off x="4200525" y="4089083"/>
            <a:ext cx="2447925" cy="2714625"/>
          </a:xfrm>
          <a:prstGeom prst="rect">
            <a:avLst/>
          </a:prstGeom>
          <a:ln>
            <a:noFill/>
          </a:ln>
        </p:spPr>
      </p:pic>
      <p:pic>
        <p:nvPicPr>
          <p:cNvPr id="4" name="Image 3">
            <a:extLst>
              <a:ext uri="{FF2B5EF4-FFF2-40B4-BE49-F238E27FC236}">
                <a16:creationId xmlns:a16="http://schemas.microsoft.com/office/drawing/2014/main" id="{298FE5D7-AEE1-4315-AC82-E276536564B7}"/>
              </a:ext>
            </a:extLst>
          </p:cNvPr>
          <p:cNvPicPr>
            <a:picLocks noChangeAspect="1"/>
          </p:cNvPicPr>
          <p:nvPr/>
        </p:nvPicPr>
        <p:blipFill rotWithShape="1">
          <a:blip r:embed="rId3">
            <a:extLst>
              <a:ext uri="{28A0092B-C50C-407E-A947-70E740481C1C}">
                <a14:useLocalDpi xmlns:a14="http://schemas.microsoft.com/office/drawing/2010/main" val="0"/>
              </a:ext>
            </a:extLst>
          </a:blip>
          <a:srcRect l="718" t="49973" r="94274" b="26575"/>
          <a:stretch/>
        </p:blipFill>
        <p:spPr>
          <a:xfrm>
            <a:off x="7753350" y="1028094"/>
            <a:ext cx="2447925" cy="2741537"/>
          </a:xfrm>
          <a:prstGeom prst="rect">
            <a:avLst/>
          </a:prstGeom>
          <a:ln>
            <a:noFill/>
          </a:ln>
        </p:spPr>
      </p:pic>
      <p:sp>
        <p:nvSpPr>
          <p:cNvPr id="5" name="ZoneTexte 4">
            <a:extLst>
              <a:ext uri="{FF2B5EF4-FFF2-40B4-BE49-F238E27FC236}">
                <a16:creationId xmlns:a16="http://schemas.microsoft.com/office/drawing/2014/main" id="{846C6C41-A430-404F-8677-6DFDE008BF8B}"/>
              </a:ext>
            </a:extLst>
          </p:cNvPr>
          <p:cNvSpPr txBox="1"/>
          <p:nvPr/>
        </p:nvSpPr>
        <p:spPr>
          <a:xfrm>
            <a:off x="1022282" y="2658522"/>
            <a:ext cx="60785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Row 20</a:t>
            </a:r>
          </a:p>
        </p:txBody>
      </p:sp>
      <p:sp>
        <p:nvSpPr>
          <p:cNvPr id="6" name="ZoneTexte 5">
            <a:extLst>
              <a:ext uri="{FF2B5EF4-FFF2-40B4-BE49-F238E27FC236}">
                <a16:creationId xmlns:a16="http://schemas.microsoft.com/office/drawing/2014/main" id="{E77E6D30-8CB2-47D4-B1A0-D1EA84F64D0E}"/>
              </a:ext>
            </a:extLst>
          </p:cNvPr>
          <p:cNvSpPr txBox="1"/>
          <p:nvPr/>
        </p:nvSpPr>
        <p:spPr>
          <a:xfrm rot="16200000">
            <a:off x="80772" y="4148080"/>
            <a:ext cx="825867"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TCO SIDE</a:t>
            </a:r>
          </a:p>
        </p:txBody>
      </p:sp>
      <p:sp>
        <p:nvSpPr>
          <p:cNvPr id="7" name="ZoneTexte 6">
            <a:extLst>
              <a:ext uri="{FF2B5EF4-FFF2-40B4-BE49-F238E27FC236}">
                <a16:creationId xmlns:a16="http://schemas.microsoft.com/office/drawing/2014/main" id="{1E1B4674-A4C2-4AAE-BBE7-0BCB9B6362A3}"/>
              </a:ext>
            </a:extLst>
          </p:cNvPr>
          <p:cNvSpPr txBox="1"/>
          <p:nvPr/>
        </p:nvSpPr>
        <p:spPr>
          <a:xfrm>
            <a:off x="251923" y="475120"/>
            <a:ext cx="5536837" cy="1754326"/>
          </a:xfrm>
          <a:prstGeom prst="rect">
            <a:avLst/>
          </a:prstGeom>
          <a:noFill/>
        </p:spPr>
        <p:txBody>
          <a:bodyPr wrap="none" rtlCol="0">
            <a:spAutoFit/>
          </a:bodyPr>
          <a:lstStyle/>
          <a:p>
            <a:r>
              <a:rPr lang="en-US" u="sng" dirty="0">
                <a:latin typeface="Times New Roman" panose="02020603050405020304" pitchFamily="18" charset="0"/>
                <a:cs typeface="Times New Roman" panose="02020603050405020304" pitchFamily="18" charset="0"/>
              </a:rPr>
              <a:t>SUPERCATHODE Row1 C1-2 and Row20 C3-4 “</a:t>
            </a:r>
            <a:r>
              <a:rPr lang="en-US" u="sng" dirty="0" err="1">
                <a:latin typeface="Times New Roman" panose="02020603050405020304" pitchFamily="18" charset="0"/>
                <a:cs typeface="Times New Roman" panose="02020603050405020304" pitchFamily="18" charset="0"/>
              </a:rPr>
              <a:t>Yplus</a:t>
            </a:r>
            <a:r>
              <a:rPr lang="en-US" u="sng" dirty="0">
                <a:latin typeface="Times New Roman" panose="02020603050405020304" pitchFamily="18" charset="0"/>
                <a:cs typeface="Times New Roman" panose="02020603050405020304" pitchFamily="18" charset="0"/>
              </a:rPr>
              <a:t>”</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2 pairs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4 cathodes (8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4 T1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2 B3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2 B4 half frames</a:t>
            </a:r>
          </a:p>
        </p:txBody>
      </p:sp>
      <p:sp>
        <p:nvSpPr>
          <p:cNvPr id="8" name="ZoneTexte 7">
            <a:extLst>
              <a:ext uri="{FF2B5EF4-FFF2-40B4-BE49-F238E27FC236}">
                <a16:creationId xmlns:a16="http://schemas.microsoft.com/office/drawing/2014/main" id="{6824F08A-B1F8-43FC-8E67-CA4D2EC81595}"/>
              </a:ext>
            </a:extLst>
          </p:cNvPr>
          <p:cNvSpPr txBox="1"/>
          <p:nvPr/>
        </p:nvSpPr>
        <p:spPr>
          <a:xfrm>
            <a:off x="7938714" y="120604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9" name="ZoneTexte 8">
            <a:extLst>
              <a:ext uri="{FF2B5EF4-FFF2-40B4-BE49-F238E27FC236}">
                <a16:creationId xmlns:a16="http://schemas.microsoft.com/office/drawing/2014/main" id="{02A0B9B4-7687-4175-AAF1-5E6A4D7EB079}"/>
              </a:ext>
            </a:extLst>
          </p:cNvPr>
          <p:cNvSpPr txBox="1"/>
          <p:nvPr/>
        </p:nvSpPr>
        <p:spPr>
          <a:xfrm>
            <a:off x="8489581" y="1210684"/>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10" name="ZoneTexte 9">
            <a:extLst>
              <a:ext uri="{FF2B5EF4-FFF2-40B4-BE49-F238E27FC236}">
                <a16:creationId xmlns:a16="http://schemas.microsoft.com/office/drawing/2014/main" id="{13C0A862-4B5D-43E3-99F8-BF2F84F14247}"/>
              </a:ext>
            </a:extLst>
          </p:cNvPr>
          <p:cNvSpPr txBox="1"/>
          <p:nvPr/>
        </p:nvSpPr>
        <p:spPr>
          <a:xfrm>
            <a:off x="9168985" y="120604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11" name="ZoneTexte 10">
            <a:extLst>
              <a:ext uri="{FF2B5EF4-FFF2-40B4-BE49-F238E27FC236}">
                <a16:creationId xmlns:a16="http://schemas.microsoft.com/office/drawing/2014/main" id="{ACF223F7-F82D-4285-8CAC-8E090C39F121}"/>
              </a:ext>
            </a:extLst>
          </p:cNvPr>
          <p:cNvSpPr txBox="1"/>
          <p:nvPr/>
        </p:nvSpPr>
        <p:spPr>
          <a:xfrm>
            <a:off x="9761491" y="120604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12" name="ZoneTexte 11">
            <a:extLst>
              <a:ext uri="{FF2B5EF4-FFF2-40B4-BE49-F238E27FC236}">
                <a16:creationId xmlns:a16="http://schemas.microsoft.com/office/drawing/2014/main" id="{570DBFBA-BCCF-4FE7-8679-193D79179518}"/>
              </a:ext>
            </a:extLst>
          </p:cNvPr>
          <p:cNvSpPr txBox="1"/>
          <p:nvPr/>
        </p:nvSpPr>
        <p:spPr>
          <a:xfrm>
            <a:off x="7924255" y="187689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13" name="ZoneTexte 12">
            <a:extLst>
              <a:ext uri="{FF2B5EF4-FFF2-40B4-BE49-F238E27FC236}">
                <a16:creationId xmlns:a16="http://schemas.microsoft.com/office/drawing/2014/main" id="{698344FA-A00A-4BDB-BCF7-DB2E7E194E3E}"/>
              </a:ext>
            </a:extLst>
          </p:cNvPr>
          <p:cNvSpPr txBox="1"/>
          <p:nvPr/>
        </p:nvSpPr>
        <p:spPr>
          <a:xfrm>
            <a:off x="8475122" y="187689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a:t>
            </a:r>
          </a:p>
        </p:txBody>
      </p:sp>
      <p:sp>
        <p:nvSpPr>
          <p:cNvPr id="14" name="ZoneTexte 13">
            <a:extLst>
              <a:ext uri="{FF2B5EF4-FFF2-40B4-BE49-F238E27FC236}">
                <a16:creationId xmlns:a16="http://schemas.microsoft.com/office/drawing/2014/main" id="{DD839407-E4B6-4D84-9BA5-571CFE5CE370}"/>
              </a:ext>
            </a:extLst>
          </p:cNvPr>
          <p:cNvSpPr txBox="1"/>
          <p:nvPr/>
        </p:nvSpPr>
        <p:spPr>
          <a:xfrm>
            <a:off x="9154526" y="187689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15" name="ZoneTexte 14">
            <a:extLst>
              <a:ext uri="{FF2B5EF4-FFF2-40B4-BE49-F238E27FC236}">
                <a16:creationId xmlns:a16="http://schemas.microsoft.com/office/drawing/2014/main" id="{889B5A6E-0523-475D-A437-C65076C2D201}"/>
              </a:ext>
            </a:extLst>
          </p:cNvPr>
          <p:cNvSpPr txBox="1"/>
          <p:nvPr/>
        </p:nvSpPr>
        <p:spPr>
          <a:xfrm>
            <a:off x="9747032" y="1882178"/>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16" name="ZoneTexte 15">
            <a:extLst>
              <a:ext uri="{FF2B5EF4-FFF2-40B4-BE49-F238E27FC236}">
                <a16:creationId xmlns:a16="http://schemas.microsoft.com/office/drawing/2014/main" id="{607C23E7-3C5D-459F-B7AE-7FA84B416DAC}"/>
              </a:ext>
            </a:extLst>
          </p:cNvPr>
          <p:cNvSpPr txBox="1"/>
          <p:nvPr/>
        </p:nvSpPr>
        <p:spPr>
          <a:xfrm>
            <a:off x="4776713" y="3769631"/>
            <a:ext cx="1439818"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field cage CATHODE</a:t>
            </a:r>
          </a:p>
        </p:txBody>
      </p:sp>
      <p:sp>
        <p:nvSpPr>
          <p:cNvPr id="17" name="ZoneTexte 16">
            <a:extLst>
              <a:ext uri="{FF2B5EF4-FFF2-40B4-BE49-F238E27FC236}">
                <a16:creationId xmlns:a16="http://schemas.microsoft.com/office/drawing/2014/main" id="{4B3B91B7-76DD-478D-82F0-68E25FC6ACD4}"/>
              </a:ext>
            </a:extLst>
          </p:cNvPr>
          <p:cNvSpPr txBox="1"/>
          <p:nvPr/>
        </p:nvSpPr>
        <p:spPr>
          <a:xfrm>
            <a:off x="8329538" y="740295"/>
            <a:ext cx="1713931"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Non field cage CATHODE</a:t>
            </a:r>
          </a:p>
        </p:txBody>
      </p:sp>
      <p:sp>
        <p:nvSpPr>
          <p:cNvPr id="18" name="ZoneTexte 17">
            <a:extLst>
              <a:ext uri="{FF2B5EF4-FFF2-40B4-BE49-F238E27FC236}">
                <a16:creationId xmlns:a16="http://schemas.microsoft.com/office/drawing/2014/main" id="{B75E31D1-BCBC-41CC-A594-A5CCAE31A860}"/>
              </a:ext>
            </a:extLst>
          </p:cNvPr>
          <p:cNvSpPr txBox="1"/>
          <p:nvPr/>
        </p:nvSpPr>
        <p:spPr>
          <a:xfrm>
            <a:off x="9736340" y="314439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19" name="ZoneTexte 18">
            <a:extLst>
              <a:ext uri="{FF2B5EF4-FFF2-40B4-BE49-F238E27FC236}">
                <a16:creationId xmlns:a16="http://schemas.microsoft.com/office/drawing/2014/main" id="{AC680A44-1F3D-415E-AA28-61319F794EF2}"/>
              </a:ext>
            </a:extLst>
          </p:cNvPr>
          <p:cNvSpPr txBox="1"/>
          <p:nvPr/>
        </p:nvSpPr>
        <p:spPr>
          <a:xfrm>
            <a:off x="9128461" y="3136923"/>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20" name="ZoneTexte 19">
            <a:extLst>
              <a:ext uri="{FF2B5EF4-FFF2-40B4-BE49-F238E27FC236}">
                <a16:creationId xmlns:a16="http://schemas.microsoft.com/office/drawing/2014/main" id="{9512054D-14A9-4714-9182-418598C93A33}"/>
              </a:ext>
            </a:extLst>
          </p:cNvPr>
          <p:cNvSpPr txBox="1"/>
          <p:nvPr/>
        </p:nvSpPr>
        <p:spPr>
          <a:xfrm>
            <a:off x="8490211" y="314439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21" name="ZoneTexte 20">
            <a:extLst>
              <a:ext uri="{FF2B5EF4-FFF2-40B4-BE49-F238E27FC236}">
                <a16:creationId xmlns:a16="http://schemas.microsoft.com/office/drawing/2014/main" id="{B2E59BF8-E7E6-4C29-ACE4-634F342CA2A3}"/>
              </a:ext>
            </a:extLst>
          </p:cNvPr>
          <p:cNvSpPr txBox="1"/>
          <p:nvPr/>
        </p:nvSpPr>
        <p:spPr>
          <a:xfrm>
            <a:off x="7945320" y="3136923"/>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22" name="ZoneTexte 21">
            <a:extLst>
              <a:ext uri="{FF2B5EF4-FFF2-40B4-BE49-F238E27FC236}">
                <a16:creationId xmlns:a16="http://schemas.microsoft.com/office/drawing/2014/main" id="{0CE9DA94-F277-4AB4-8FF5-C59E30B921DE}"/>
              </a:ext>
            </a:extLst>
          </p:cNvPr>
          <p:cNvSpPr txBox="1"/>
          <p:nvPr/>
        </p:nvSpPr>
        <p:spPr>
          <a:xfrm>
            <a:off x="9736340" y="2527940"/>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23" name="ZoneTexte 22">
            <a:extLst>
              <a:ext uri="{FF2B5EF4-FFF2-40B4-BE49-F238E27FC236}">
                <a16:creationId xmlns:a16="http://schemas.microsoft.com/office/drawing/2014/main" id="{65E37069-66C0-4631-809E-0D3DD38776FA}"/>
              </a:ext>
            </a:extLst>
          </p:cNvPr>
          <p:cNvSpPr txBox="1"/>
          <p:nvPr/>
        </p:nvSpPr>
        <p:spPr>
          <a:xfrm>
            <a:off x="9143834" y="2523931"/>
            <a:ext cx="41870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sp>
        <p:nvSpPr>
          <p:cNvPr id="24" name="ZoneTexte 23">
            <a:extLst>
              <a:ext uri="{FF2B5EF4-FFF2-40B4-BE49-F238E27FC236}">
                <a16:creationId xmlns:a16="http://schemas.microsoft.com/office/drawing/2014/main" id="{D2993577-4C5B-4581-945D-DB349BFABBA3}"/>
              </a:ext>
            </a:extLst>
          </p:cNvPr>
          <p:cNvSpPr txBox="1"/>
          <p:nvPr/>
        </p:nvSpPr>
        <p:spPr>
          <a:xfrm>
            <a:off x="8505853" y="2527940"/>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25" name="ZoneTexte 24">
            <a:extLst>
              <a:ext uri="{FF2B5EF4-FFF2-40B4-BE49-F238E27FC236}">
                <a16:creationId xmlns:a16="http://schemas.microsoft.com/office/drawing/2014/main" id="{132D42CD-13C6-49DA-B48D-00EB008F2D6D}"/>
              </a:ext>
            </a:extLst>
          </p:cNvPr>
          <p:cNvSpPr txBox="1"/>
          <p:nvPr/>
        </p:nvSpPr>
        <p:spPr>
          <a:xfrm>
            <a:off x="7933780" y="254310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26" name="ZoneTexte 25">
            <a:extLst>
              <a:ext uri="{FF2B5EF4-FFF2-40B4-BE49-F238E27FC236}">
                <a16:creationId xmlns:a16="http://schemas.microsoft.com/office/drawing/2014/main" id="{1F23BF98-9231-4E09-B077-69DAD9454B53}"/>
              </a:ext>
            </a:extLst>
          </p:cNvPr>
          <p:cNvSpPr txBox="1"/>
          <p:nvPr/>
        </p:nvSpPr>
        <p:spPr>
          <a:xfrm>
            <a:off x="4341366" y="430300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27" name="ZoneTexte 26">
            <a:extLst>
              <a:ext uri="{FF2B5EF4-FFF2-40B4-BE49-F238E27FC236}">
                <a16:creationId xmlns:a16="http://schemas.microsoft.com/office/drawing/2014/main" id="{D428F85A-B138-46E0-99E7-A0C7D2F2E77C}"/>
              </a:ext>
            </a:extLst>
          </p:cNvPr>
          <p:cNvSpPr txBox="1"/>
          <p:nvPr/>
        </p:nvSpPr>
        <p:spPr>
          <a:xfrm>
            <a:off x="4892233" y="4307644"/>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28" name="ZoneTexte 27">
            <a:extLst>
              <a:ext uri="{FF2B5EF4-FFF2-40B4-BE49-F238E27FC236}">
                <a16:creationId xmlns:a16="http://schemas.microsoft.com/office/drawing/2014/main" id="{2FCA1930-D53D-405F-9F79-4EE4A4803E2C}"/>
              </a:ext>
            </a:extLst>
          </p:cNvPr>
          <p:cNvSpPr txBox="1"/>
          <p:nvPr/>
        </p:nvSpPr>
        <p:spPr>
          <a:xfrm>
            <a:off x="5571637" y="430300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29" name="ZoneTexte 28">
            <a:extLst>
              <a:ext uri="{FF2B5EF4-FFF2-40B4-BE49-F238E27FC236}">
                <a16:creationId xmlns:a16="http://schemas.microsoft.com/office/drawing/2014/main" id="{040592CD-4165-4515-ABAB-D337D9F61DFA}"/>
              </a:ext>
            </a:extLst>
          </p:cNvPr>
          <p:cNvSpPr txBox="1"/>
          <p:nvPr/>
        </p:nvSpPr>
        <p:spPr>
          <a:xfrm>
            <a:off x="6164143" y="430300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30" name="ZoneTexte 29">
            <a:extLst>
              <a:ext uri="{FF2B5EF4-FFF2-40B4-BE49-F238E27FC236}">
                <a16:creationId xmlns:a16="http://schemas.microsoft.com/office/drawing/2014/main" id="{353AF22C-F9C2-4AAF-9EA2-0EC0356418C2}"/>
              </a:ext>
            </a:extLst>
          </p:cNvPr>
          <p:cNvSpPr txBox="1"/>
          <p:nvPr/>
        </p:nvSpPr>
        <p:spPr>
          <a:xfrm>
            <a:off x="4326907" y="497385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31" name="ZoneTexte 30">
            <a:extLst>
              <a:ext uri="{FF2B5EF4-FFF2-40B4-BE49-F238E27FC236}">
                <a16:creationId xmlns:a16="http://schemas.microsoft.com/office/drawing/2014/main" id="{712E85D2-533D-4A42-8C67-84884AAF0FC2}"/>
              </a:ext>
            </a:extLst>
          </p:cNvPr>
          <p:cNvSpPr txBox="1"/>
          <p:nvPr/>
        </p:nvSpPr>
        <p:spPr>
          <a:xfrm>
            <a:off x="4877774" y="497385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a:t>
            </a:r>
          </a:p>
        </p:txBody>
      </p:sp>
      <p:sp>
        <p:nvSpPr>
          <p:cNvPr id="32" name="ZoneTexte 31">
            <a:extLst>
              <a:ext uri="{FF2B5EF4-FFF2-40B4-BE49-F238E27FC236}">
                <a16:creationId xmlns:a16="http://schemas.microsoft.com/office/drawing/2014/main" id="{AEE8251C-9D9E-4E3F-86B0-BE52BB335B39}"/>
              </a:ext>
            </a:extLst>
          </p:cNvPr>
          <p:cNvSpPr txBox="1"/>
          <p:nvPr/>
        </p:nvSpPr>
        <p:spPr>
          <a:xfrm>
            <a:off x="5557178" y="497385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33" name="ZoneTexte 32">
            <a:extLst>
              <a:ext uri="{FF2B5EF4-FFF2-40B4-BE49-F238E27FC236}">
                <a16:creationId xmlns:a16="http://schemas.microsoft.com/office/drawing/2014/main" id="{6E77DB9B-A8A6-414E-9B1C-582F0D7D6025}"/>
              </a:ext>
            </a:extLst>
          </p:cNvPr>
          <p:cNvSpPr txBox="1"/>
          <p:nvPr/>
        </p:nvSpPr>
        <p:spPr>
          <a:xfrm>
            <a:off x="6149684" y="4979138"/>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34" name="ZoneTexte 33">
            <a:extLst>
              <a:ext uri="{FF2B5EF4-FFF2-40B4-BE49-F238E27FC236}">
                <a16:creationId xmlns:a16="http://schemas.microsoft.com/office/drawing/2014/main" id="{7EDFE2C7-7CAA-43C9-9861-9E7802C7714C}"/>
              </a:ext>
            </a:extLst>
          </p:cNvPr>
          <p:cNvSpPr txBox="1"/>
          <p:nvPr/>
        </p:nvSpPr>
        <p:spPr>
          <a:xfrm>
            <a:off x="6138992" y="624135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35" name="ZoneTexte 34">
            <a:extLst>
              <a:ext uri="{FF2B5EF4-FFF2-40B4-BE49-F238E27FC236}">
                <a16:creationId xmlns:a16="http://schemas.microsoft.com/office/drawing/2014/main" id="{C27270FB-BE76-473D-A4B6-A0AE26399BCD}"/>
              </a:ext>
            </a:extLst>
          </p:cNvPr>
          <p:cNvSpPr txBox="1"/>
          <p:nvPr/>
        </p:nvSpPr>
        <p:spPr>
          <a:xfrm>
            <a:off x="5531113" y="6233883"/>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36" name="ZoneTexte 35">
            <a:extLst>
              <a:ext uri="{FF2B5EF4-FFF2-40B4-BE49-F238E27FC236}">
                <a16:creationId xmlns:a16="http://schemas.microsoft.com/office/drawing/2014/main" id="{A84B3EE6-3D81-49BD-8560-492B61ED68C8}"/>
              </a:ext>
            </a:extLst>
          </p:cNvPr>
          <p:cNvSpPr txBox="1"/>
          <p:nvPr/>
        </p:nvSpPr>
        <p:spPr>
          <a:xfrm>
            <a:off x="4892863" y="624135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37" name="ZoneTexte 36">
            <a:extLst>
              <a:ext uri="{FF2B5EF4-FFF2-40B4-BE49-F238E27FC236}">
                <a16:creationId xmlns:a16="http://schemas.microsoft.com/office/drawing/2014/main" id="{22D09238-4C75-48D0-B8EA-D01558794577}"/>
              </a:ext>
            </a:extLst>
          </p:cNvPr>
          <p:cNvSpPr txBox="1"/>
          <p:nvPr/>
        </p:nvSpPr>
        <p:spPr>
          <a:xfrm>
            <a:off x="4347972" y="6233883"/>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38" name="ZoneTexte 37">
            <a:extLst>
              <a:ext uri="{FF2B5EF4-FFF2-40B4-BE49-F238E27FC236}">
                <a16:creationId xmlns:a16="http://schemas.microsoft.com/office/drawing/2014/main" id="{89A32788-50F4-45A9-8975-BD65A4949CD3}"/>
              </a:ext>
            </a:extLst>
          </p:cNvPr>
          <p:cNvSpPr txBox="1"/>
          <p:nvPr/>
        </p:nvSpPr>
        <p:spPr>
          <a:xfrm>
            <a:off x="6138992" y="5624900"/>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39" name="ZoneTexte 38">
            <a:extLst>
              <a:ext uri="{FF2B5EF4-FFF2-40B4-BE49-F238E27FC236}">
                <a16:creationId xmlns:a16="http://schemas.microsoft.com/office/drawing/2014/main" id="{243F5F02-CF75-45D6-BAEB-E9B8F951BF40}"/>
              </a:ext>
            </a:extLst>
          </p:cNvPr>
          <p:cNvSpPr txBox="1"/>
          <p:nvPr/>
        </p:nvSpPr>
        <p:spPr>
          <a:xfrm>
            <a:off x="5546486" y="5620891"/>
            <a:ext cx="41870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sp>
        <p:nvSpPr>
          <p:cNvPr id="40" name="ZoneTexte 39">
            <a:extLst>
              <a:ext uri="{FF2B5EF4-FFF2-40B4-BE49-F238E27FC236}">
                <a16:creationId xmlns:a16="http://schemas.microsoft.com/office/drawing/2014/main" id="{734C0BA4-90EB-412E-B872-C2AFF97352B4}"/>
              </a:ext>
            </a:extLst>
          </p:cNvPr>
          <p:cNvSpPr txBox="1"/>
          <p:nvPr/>
        </p:nvSpPr>
        <p:spPr>
          <a:xfrm>
            <a:off x="4908505" y="5624900"/>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41" name="ZoneTexte 40">
            <a:extLst>
              <a:ext uri="{FF2B5EF4-FFF2-40B4-BE49-F238E27FC236}">
                <a16:creationId xmlns:a16="http://schemas.microsoft.com/office/drawing/2014/main" id="{AB3A61E4-D589-4D7D-8CE3-D436D194AAA9}"/>
              </a:ext>
            </a:extLst>
          </p:cNvPr>
          <p:cNvSpPr txBox="1"/>
          <p:nvPr/>
        </p:nvSpPr>
        <p:spPr>
          <a:xfrm>
            <a:off x="4336432" y="564006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42" name="ZoneTexte 41">
            <a:extLst>
              <a:ext uri="{FF2B5EF4-FFF2-40B4-BE49-F238E27FC236}">
                <a16:creationId xmlns:a16="http://schemas.microsoft.com/office/drawing/2014/main" id="{D86E752E-5D9A-4CD8-A919-CA68284B2F08}"/>
              </a:ext>
            </a:extLst>
          </p:cNvPr>
          <p:cNvSpPr txBox="1"/>
          <p:nvPr/>
        </p:nvSpPr>
        <p:spPr>
          <a:xfrm>
            <a:off x="10272508" y="1575378"/>
            <a:ext cx="9179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TOP T1</a:t>
            </a:r>
          </a:p>
        </p:txBody>
      </p:sp>
      <p:sp>
        <p:nvSpPr>
          <p:cNvPr id="43" name="ZoneTexte 42">
            <a:extLst>
              <a:ext uri="{FF2B5EF4-FFF2-40B4-BE49-F238E27FC236}">
                <a16:creationId xmlns:a16="http://schemas.microsoft.com/office/drawing/2014/main" id="{2A5D4DBA-632A-4AA0-90B9-A00211DF8E80}"/>
              </a:ext>
            </a:extLst>
          </p:cNvPr>
          <p:cNvSpPr txBox="1"/>
          <p:nvPr/>
        </p:nvSpPr>
        <p:spPr>
          <a:xfrm>
            <a:off x="10272508" y="2794578"/>
            <a:ext cx="14821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BOTTOM B3</a:t>
            </a:r>
          </a:p>
        </p:txBody>
      </p:sp>
      <p:sp>
        <p:nvSpPr>
          <p:cNvPr id="44" name="ZoneTexte 43">
            <a:extLst>
              <a:ext uri="{FF2B5EF4-FFF2-40B4-BE49-F238E27FC236}">
                <a16:creationId xmlns:a16="http://schemas.microsoft.com/office/drawing/2014/main" id="{B12A6FAE-CCC7-4EFB-B0F6-E65689C3FCBC}"/>
              </a:ext>
            </a:extLst>
          </p:cNvPr>
          <p:cNvSpPr txBox="1"/>
          <p:nvPr/>
        </p:nvSpPr>
        <p:spPr>
          <a:xfrm>
            <a:off x="1966123" y="5084633"/>
            <a:ext cx="718466"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Column 4</a:t>
            </a:r>
          </a:p>
        </p:txBody>
      </p:sp>
      <p:sp>
        <p:nvSpPr>
          <p:cNvPr id="45" name="ZoneTexte 44">
            <a:extLst>
              <a:ext uri="{FF2B5EF4-FFF2-40B4-BE49-F238E27FC236}">
                <a16:creationId xmlns:a16="http://schemas.microsoft.com/office/drawing/2014/main" id="{617A42D1-7EC3-42C2-8000-AFD96EA5BEFA}"/>
              </a:ext>
            </a:extLst>
          </p:cNvPr>
          <p:cNvSpPr txBox="1"/>
          <p:nvPr/>
        </p:nvSpPr>
        <p:spPr>
          <a:xfrm>
            <a:off x="6714254" y="4676976"/>
            <a:ext cx="9179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TOP T1</a:t>
            </a:r>
          </a:p>
        </p:txBody>
      </p:sp>
      <p:sp>
        <p:nvSpPr>
          <p:cNvPr id="46" name="ZoneTexte 45">
            <a:extLst>
              <a:ext uri="{FF2B5EF4-FFF2-40B4-BE49-F238E27FC236}">
                <a16:creationId xmlns:a16="http://schemas.microsoft.com/office/drawing/2014/main" id="{1E2A0B73-5AA0-44BF-A137-58896D0A4958}"/>
              </a:ext>
            </a:extLst>
          </p:cNvPr>
          <p:cNvSpPr txBox="1"/>
          <p:nvPr/>
        </p:nvSpPr>
        <p:spPr>
          <a:xfrm>
            <a:off x="6718960" y="5953779"/>
            <a:ext cx="14821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BOTTOM B4</a:t>
            </a:r>
          </a:p>
        </p:txBody>
      </p:sp>
      <p:sp>
        <p:nvSpPr>
          <p:cNvPr id="48" name="ZoneTexte 47">
            <a:extLst>
              <a:ext uri="{FF2B5EF4-FFF2-40B4-BE49-F238E27FC236}">
                <a16:creationId xmlns:a16="http://schemas.microsoft.com/office/drawing/2014/main" id="{6ECBA66F-C03C-4C3C-8E6A-AAA3029E3B09}"/>
              </a:ext>
            </a:extLst>
          </p:cNvPr>
          <p:cNvSpPr txBox="1"/>
          <p:nvPr/>
        </p:nvSpPr>
        <p:spPr>
          <a:xfrm>
            <a:off x="3948626" y="1241697"/>
            <a:ext cx="3412666" cy="2062103"/>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8 Mesh x2</a:t>
            </a:r>
          </a:p>
          <a:p>
            <a:r>
              <a:rPr lang="en-US" sz="1600" dirty="0">
                <a:latin typeface="Times New Roman" panose="02020603050405020304" pitchFamily="18" charset="0"/>
                <a:cs typeface="Times New Roman" panose="02020603050405020304" pitchFamily="18" charset="0"/>
              </a:rPr>
              <a:t>4 Mesh corner x2</a:t>
            </a:r>
          </a:p>
          <a:p>
            <a:r>
              <a:rPr lang="en-US" sz="1600" dirty="0">
                <a:latin typeface="Times New Roman" panose="02020603050405020304" pitchFamily="18" charset="0"/>
                <a:cs typeface="Times New Roman" panose="02020603050405020304" pitchFamily="18" charset="0"/>
              </a:rPr>
              <a:t>2 Mesh metal 1 bottom field middle x2</a:t>
            </a:r>
          </a:p>
          <a:p>
            <a:r>
              <a:rPr lang="en-US" sz="1600" dirty="0">
                <a:latin typeface="Times New Roman" panose="02020603050405020304" pitchFamily="18" charset="0"/>
                <a:cs typeface="Times New Roman" panose="02020603050405020304" pitchFamily="18" charset="0"/>
              </a:rPr>
              <a:t>1 Mesh metal 2 side x2</a:t>
            </a:r>
          </a:p>
          <a:p>
            <a:r>
              <a:rPr lang="en-US" sz="1600" dirty="0">
                <a:latin typeface="Times New Roman" panose="02020603050405020304" pitchFamily="18" charset="0"/>
                <a:cs typeface="Times New Roman" panose="02020603050405020304" pitchFamily="18" charset="0"/>
              </a:rPr>
              <a:t>1 Mesh metal 3 center x2</a:t>
            </a:r>
          </a:p>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side x2</a:t>
            </a:r>
          </a:p>
          <a:p>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x2</a:t>
            </a:r>
          </a:p>
          <a:p>
            <a:endParaRPr lang="en-US" sz="1600" dirty="0">
              <a:latin typeface="Times New Roman" panose="02020603050405020304" pitchFamily="18" charset="0"/>
              <a:cs typeface="Times New Roman" panose="02020603050405020304" pitchFamily="18" charset="0"/>
            </a:endParaRPr>
          </a:p>
        </p:txBody>
      </p:sp>
      <p:sp>
        <p:nvSpPr>
          <p:cNvPr id="49" name="ZoneTexte 48">
            <a:extLst>
              <a:ext uri="{FF2B5EF4-FFF2-40B4-BE49-F238E27FC236}">
                <a16:creationId xmlns:a16="http://schemas.microsoft.com/office/drawing/2014/main" id="{B037B5AB-CFE2-4B4D-BD8C-E2C76AF170A4}"/>
              </a:ext>
            </a:extLst>
          </p:cNvPr>
          <p:cNvSpPr txBox="1"/>
          <p:nvPr/>
        </p:nvSpPr>
        <p:spPr>
          <a:xfrm>
            <a:off x="8110666" y="4580453"/>
            <a:ext cx="3412666" cy="2062103"/>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8 Mesh x2</a:t>
            </a:r>
          </a:p>
          <a:p>
            <a:r>
              <a:rPr lang="en-US" sz="1600" dirty="0">
                <a:latin typeface="Times New Roman" panose="02020603050405020304" pitchFamily="18" charset="0"/>
                <a:cs typeface="Times New Roman" panose="02020603050405020304" pitchFamily="18" charset="0"/>
              </a:rPr>
              <a:t>4 Mesh corner x2</a:t>
            </a:r>
          </a:p>
          <a:p>
            <a:r>
              <a:rPr lang="en-US" sz="1600" dirty="0">
                <a:latin typeface="Times New Roman" panose="02020603050405020304" pitchFamily="18" charset="0"/>
                <a:cs typeface="Times New Roman" panose="02020603050405020304" pitchFamily="18" charset="0"/>
              </a:rPr>
              <a:t>1 Mesh metal 1 bottom field middle x2</a:t>
            </a:r>
          </a:p>
          <a:p>
            <a:r>
              <a:rPr lang="en-US" sz="1600" dirty="0">
                <a:latin typeface="Times New Roman" panose="02020603050405020304" pitchFamily="18" charset="0"/>
                <a:cs typeface="Times New Roman" panose="02020603050405020304" pitchFamily="18" charset="0"/>
              </a:rPr>
              <a:t>1 Mesh metal 2 side x2</a:t>
            </a:r>
          </a:p>
          <a:p>
            <a:r>
              <a:rPr lang="en-US" sz="1600" dirty="0">
                <a:latin typeface="Times New Roman" panose="02020603050405020304" pitchFamily="18" charset="0"/>
                <a:cs typeface="Times New Roman" panose="02020603050405020304" pitchFamily="18" charset="0"/>
              </a:rPr>
              <a:t>2 Mesh metal 3 center x2</a:t>
            </a:r>
          </a:p>
          <a:p>
            <a:r>
              <a:rPr lang="en-US" sz="1600" dirty="0">
                <a:latin typeface="Times New Roman" panose="02020603050405020304" pitchFamily="18" charset="0"/>
                <a:cs typeface="Times New Roman" panose="02020603050405020304" pitchFamily="18" charset="0"/>
              </a:rPr>
              <a:t>3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side x2</a:t>
            </a:r>
          </a:p>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x2</a:t>
            </a:r>
          </a:p>
          <a:p>
            <a:endParaRPr lang="en-US" sz="1600" dirty="0">
              <a:latin typeface="Times New Roman" panose="02020603050405020304" pitchFamily="18" charset="0"/>
              <a:cs typeface="Times New Roman" panose="02020603050405020304" pitchFamily="18" charset="0"/>
            </a:endParaRPr>
          </a:p>
        </p:txBody>
      </p:sp>
      <p:cxnSp>
        <p:nvCxnSpPr>
          <p:cNvPr id="51" name="Connecteur droit avec flèche 50">
            <a:extLst>
              <a:ext uri="{FF2B5EF4-FFF2-40B4-BE49-F238E27FC236}">
                <a16:creationId xmlns:a16="http://schemas.microsoft.com/office/drawing/2014/main" id="{EE639BF6-517E-46AC-9738-EC562FD3E06D}"/>
              </a:ext>
            </a:extLst>
          </p:cNvPr>
          <p:cNvCxnSpPr>
            <a:cxnSpLocks/>
          </p:cNvCxnSpPr>
          <p:nvPr/>
        </p:nvCxnSpPr>
        <p:spPr>
          <a:xfrm flipH="1" flipV="1">
            <a:off x="5360099" y="5878460"/>
            <a:ext cx="2750567" cy="111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C3EF2C2E-34AF-4F23-924A-7839D69A92ED}"/>
              </a:ext>
            </a:extLst>
          </p:cNvPr>
          <p:cNvCxnSpPr>
            <a:cxnSpLocks/>
          </p:cNvCxnSpPr>
          <p:nvPr/>
        </p:nvCxnSpPr>
        <p:spPr>
          <a:xfrm flipH="1" flipV="1">
            <a:off x="6164143" y="5278269"/>
            <a:ext cx="2011048" cy="208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45283890-DD4E-483B-BD86-50371E3D7A97}"/>
              </a:ext>
            </a:extLst>
          </p:cNvPr>
          <p:cNvCxnSpPr>
            <a:cxnSpLocks/>
          </p:cNvCxnSpPr>
          <p:nvPr/>
        </p:nvCxnSpPr>
        <p:spPr>
          <a:xfrm flipH="1" flipV="1">
            <a:off x="5207491" y="5689180"/>
            <a:ext cx="2903175" cy="70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10C42914-8B56-4C16-84E1-A54450447810}"/>
              </a:ext>
            </a:extLst>
          </p:cNvPr>
          <p:cNvCxnSpPr>
            <a:cxnSpLocks/>
          </p:cNvCxnSpPr>
          <p:nvPr/>
        </p:nvCxnSpPr>
        <p:spPr>
          <a:xfrm flipH="1">
            <a:off x="5661264" y="5774340"/>
            <a:ext cx="2513927" cy="38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95C9E751-C57D-4CBD-B693-3BD758AA7B90}"/>
              </a:ext>
            </a:extLst>
          </p:cNvPr>
          <p:cNvCxnSpPr>
            <a:cxnSpLocks/>
          </p:cNvCxnSpPr>
          <p:nvPr/>
        </p:nvCxnSpPr>
        <p:spPr>
          <a:xfrm flipH="1" flipV="1">
            <a:off x="6518230" y="5076155"/>
            <a:ext cx="1605075" cy="93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612DBF17-E6D8-45AE-ABC1-5C538FC31A25}"/>
              </a:ext>
            </a:extLst>
          </p:cNvPr>
          <p:cNvCxnSpPr>
            <a:cxnSpLocks/>
          </p:cNvCxnSpPr>
          <p:nvPr/>
        </p:nvCxnSpPr>
        <p:spPr>
          <a:xfrm flipH="1" flipV="1">
            <a:off x="5028617" y="4129133"/>
            <a:ext cx="3140925" cy="2121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D04C060D-3073-4A43-8A82-B106783078D0}"/>
              </a:ext>
            </a:extLst>
          </p:cNvPr>
          <p:cNvCxnSpPr>
            <a:cxnSpLocks/>
          </p:cNvCxnSpPr>
          <p:nvPr/>
        </p:nvCxnSpPr>
        <p:spPr>
          <a:xfrm flipH="1" flipV="1">
            <a:off x="5151021" y="4429395"/>
            <a:ext cx="2972283" cy="799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34B5AB82-CC90-4B31-89B4-00DA61D43E30}"/>
              </a:ext>
            </a:extLst>
          </p:cNvPr>
          <p:cNvCxnSpPr>
            <a:cxnSpLocks/>
            <a:endCxn id="19" idx="2"/>
          </p:cNvCxnSpPr>
          <p:nvPr/>
        </p:nvCxnSpPr>
        <p:spPr>
          <a:xfrm>
            <a:off x="7271100" y="1913697"/>
            <a:ext cx="2008204" cy="1592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3FF6496D-D418-401D-8D09-B7EEC14162EE}"/>
              </a:ext>
            </a:extLst>
          </p:cNvPr>
          <p:cNvCxnSpPr>
            <a:cxnSpLocks/>
          </p:cNvCxnSpPr>
          <p:nvPr/>
        </p:nvCxnSpPr>
        <p:spPr>
          <a:xfrm>
            <a:off x="6118517" y="2842874"/>
            <a:ext cx="3116842" cy="920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EDEF3D02-3471-4478-A797-DC56CF469A2C}"/>
              </a:ext>
            </a:extLst>
          </p:cNvPr>
          <p:cNvCxnSpPr>
            <a:cxnSpLocks/>
            <a:endCxn id="24" idx="1"/>
          </p:cNvCxnSpPr>
          <p:nvPr/>
        </p:nvCxnSpPr>
        <p:spPr>
          <a:xfrm>
            <a:off x="6149684" y="2410754"/>
            <a:ext cx="2356169" cy="301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199AEDD0-6BE3-44A8-8273-5FD7E294E13F}"/>
              </a:ext>
            </a:extLst>
          </p:cNvPr>
          <p:cNvCxnSpPr>
            <a:cxnSpLocks/>
          </p:cNvCxnSpPr>
          <p:nvPr/>
        </p:nvCxnSpPr>
        <p:spPr>
          <a:xfrm flipV="1">
            <a:off x="6053171" y="1106124"/>
            <a:ext cx="2572794" cy="1736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B39ADB68-F2EB-4457-A03B-80CA139C6A89}"/>
              </a:ext>
            </a:extLst>
          </p:cNvPr>
          <p:cNvCxnSpPr>
            <a:cxnSpLocks/>
          </p:cNvCxnSpPr>
          <p:nvPr/>
        </p:nvCxnSpPr>
        <p:spPr>
          <a:xfrm flipV="1">
            <a:off x="5756941" y="2119838"/>
            <a:ext cx="4352318" cy="567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922F036C-E5EC-4A78-8F65-5D34E435B43A}"/>
              </a:ext>
            </a:extLst>
          </p:cNvPr>
          <p:cNvCxnSpPr>
            <a:cxnSpLocks/>
          </p:cNvCxnSpPr>
          <p:nvPr/>
        </p:nvCxnSpPr>
        <p:spPr>
          <a:xfrm flipV="1">
            <a:off x="6006619" y="1941114"/>
            <a:ext cx="3729721" cy="222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57F0A1E5-9D5A-47A3-B170-123D09870801}"/>
              </a:ext>
            </a:extLst>
          </p:cNvPr>
          <p:cNvCxnSpPr>
            <a:cxnSpLocks/>
            <a:endCxn id="9" idx="2"/>
          </p:cNvCxnSpPr>
          <p:nvPr/>
        </p:nvCxnSpPr>
        <p:spPr>
          <a:xfrm flipV="1">
            <a:off x="7260226" y="1580016"/>
            <a:ext cx="1380198" cy="337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379EF259-8E0D-424E-9F86-22E9685BB6C7}"/>
              </a:ext>
            </a:extLst>
          </p:cNvPr>
          <p:cNvSpPr txBox="1"/>
          <p:nvPr/>
        </p:nvSpPr>
        <p:spPr>
          <a:xfrm>
            <a:off x="9532746" y="6396335"/>
            <a:ext cx="2659254" cy="461665"/>
          </a:xfrm>
          <a:prstGeom prst="rect">
            <a:avLst/>
          </a:prstGeom>
          <a:noFill/>
        </p:spPr>
        <p:txBody>
          <a:bodyPr wrap="none" rtlCol="0">
            <a:spAutoFit/>
          </a:bodyPr>
          <a:lstStyle/>
          <a:p>
            <a:r>
              <a:rPr lang="en-US" sz="1200" i="1" dirty="0" err="1" smtClean="0">
                <a:latin typeface="Times New Roman" panose="02020603050405020304" pitchFamily="18" charset="0"/>
                <a:cs typeface="Times New Roman" panose="02020603050405020304" pitchFamily="18" charset="0"/>
              </a:rPr>
              <a:t>Xar</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TOP </a:t>
            </a:r>
            <a:r>
              <a:rPr lang="en-US" sz="1200" i="1" dirty="0" smtClean="0">
                <a:latin typeface="Times New Roman" panose="02020603050405020304" pitchFamily="18" charset="0"/>
                <a:cs typeface="Times New Roman" panose="02020603050405020304" pitchFamily="18" charset="0"/>
              </a:rPr>
              <a:t>in a hole towards middle bar</a:t>
            </a:r>
            <a:endParaRPr lang="en-US" sz="1200" i="1" dirty="0">
              <a:latin typeface="Times New Roman" panose="02020603050405020304" pitchFamily="18" charset="0"/>
              <a:cs typeface="Times New Roman" panose="02020603050405020304" pitchFamily="18" charset="0"/>
            </a:endParaRPr>
          </a:p>
          <a:p>
            <a:r>
              <a:rPr lang="en-US" sz="1200" i="1" dirty="0" err="1" smtClean="0">
                <a:latin typeface="Times New Roman" panose="02020603050405020304" pitchFamily="18" charset="0"/>
                <a:cs typeface="Times New Roman" panose="02020603050405020304" pitchFamily="18" charset="0"/>
              </a:rPr>
              <a:t>Xar</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BOTTOM in a hole towards </a:t>
            </a:r>
            <a:r>
              <a:rPr lang="en-US" sz="1200" i="1" dirty="0" smtClean="0">
                <a:latin typeface="Times New Roman" panose="02020603050405020304" pitchFamily="18" charset="0"/>
                <a:cs typeface="Times New Roman" panose="02020603050405020304" pitchFamily="18" charset="0"/>
              </a:rPr>
              <a:t>top bar</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944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a:extLst>
              <a:ext uri="{FF2B5EF4-FFF2-40B4-BE49-F238E27FC236}">
                <a16:creationId xmlns:a16="http://schemas.microsoft.com/office/drawing/2014/main" id="{374808F6-4D78-45C7-A5A5-7B4B2156FA19}"/>
              </a:ext>
            </a:extLst>
          </p:cNvPr>
          <p:cNvPicPr>
            <a:picLocks noChangeAspect="1"/>
          </p:cNvPicPr>
          <p:nvPr/>
        </p:nvPicPr>
        <p:blipFill rotWithShape="1">
          <a:blip r:embed="rId3">
            <a:extLst>
              <a:ext uri="{28A0092B-C50C-407E-A947-70E740481C1C}">
                <a14:useLocalDpi xmlns:a14="http://schemas.microsoft.com/office/drawing/2010/main" val="0"/>
              </a:ext>
            </a:extLst>
          </a:blip>
          <a:srcRect l="94509" t="72768" r="523" b="3742"/>
          <a:stretch/>
        </p:blipFill>
        <p:spPr>
          <a:xfrm>
            <a:off x="4057087" y="3891336"/>
            <a:ext cx="2390144" cy="2701958"/>
          </a:xfrm>
          <a:prstGeom prst="rect">
            <a:avLst/>
          </a:prstGeom>
        </p:spPr>
      </p:pic>
      <p:pic>
        <p:nvPicPr>
          <p:cNvPr id="48" name="Image 47">
            <a:extLst>
              <a:ext uri="{FF2B5EF4-FFF2-40B4-BE49-F238E27FC236}">
                <a16:creationId xmlns:a16="http://schemas.microsoft.com/office/drawing/2014/main" id="{AB4E2D24-FBB9-46D5-A689-DB1D6A36ADA4}"/>
              </a:ext>
            </a:extLst>
          </p:cNvPr>
          <p:cNvPicPr>
            <a:picLocks noChangeAspect="1"/>
          </p:cNvPicPr>
          <p:nvPr/>
        </p:nvPicPr>
        <p:blipFill rotWithShape="1">
          <a:blip r:embed="rId3">
            <a:extLst>
              <a:ext uri="{28A0092B-C50C-407E-A947-70E740481C1C}">
                <a14:useLocalDpi xmlns:a14="http://schemas.microsoft.com/office/drawing/2010/main" val="0"/>
              </a:ext>
            </a:extLst>
          </a:blip>
          <a:srcRect l="94557" t="49515" r="518" b="26935"/>
          <a:stretch/>
        </p:blipFill>
        <p:spPr>
          <a:xfrm>
            <a:off x="7612957" y="783797"/>
            <a:ext cx="2445507" cy="2796419"/>
          </a:xfrm>
          <a:prstGeom prst="rect">
            <a:avLst/>
          </a:prstGeom>
        </p:spPr>
      </p:pic>
      <p:pic>
        <p:nvPicPr>
          <p:cNvPr id="47" name="Image 46">
            <a:extLst>
              <a:ext uri="{FF2B5EF4-FFF2-40B4-BE49-F238E27FC236}">
                <a16:creationId xmlns:a16="http://schemas.microsoft.com/office/drawing/2014/main" id="{3AC739FC-EA4E-4A03-A266-4565AF55BAB1}"/>
              </a:ext>
            </a:extLst>
          </p:cNvPr>
          <p:cNvPicPr>
            <a:picLocks noChangeAspect="1"/>
          </p:cNvPicPr>
          <p:nvPr/>
        </p:nvPicPr>
        <p:blipFill rotWithShape="1">
          <a:blip r:embed="rId3">
            <a:extLst>
              <a:ext uri="{28A0092B-C50C-407E-A947-70E740481C1C}">
                <a14:useLocalDpi xmlns:a14="http://schemas.microsoft.com/office/drawing/2010/main" val="0"/>
              </a:ext>
            </a:extLst>
          </a:blip>
          <a:srcRect l="92585" t="44898"/>
          <a:stretch/>
        </p:blipFill>
        <p:spPr>
          <a:xfrm>
            <a:off x="465266" y="3328512"/>
            <a:ext cx="807581" cy="1434929"/>
          </a:xfrm>
          <a:prstGeom prst="rect">
            <a:avLst/>
          </a:prstGeom>
          <a:ln>
            <a:solidFill>
              <a:schemeClr val="accent1"/>
            </a:solidFill>
          </a:ln>
        </p:spPr>
      </p:pic>
      <p:sp>
        <p:nvSpPr>
          <p:cNvPr id="5" name="ZoneTexte 4">
            <a:extLst>
              <a:ext uri="{FF2B5EF4-FFF2-40B4-BE49-F238E27FC236}">
                <a16:creationId xmlns:a16="http://schemas.microsoft.com/office/drawing/2014/main" id="{846C6C41-A430-404F-8677-6DFDE008BF8B}"/>
              </a:ext>
            </a:extLst>
          </p:cNvPr>
          <p:cNvSpPr txBox="1"/>
          <p:nvPr/>
        </p:nvSpPr>
        <p:spPr>
          <a:xfrm>
            <a:off x="606804" y="2981493"/>
            <a:ext cx="540533"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Row 1</a:t>
            </a:r>
          </a:p>
        </p:txBody>
      </p:sp>
      <p:sp>
        <p:nvSpPr>
          <p:cNvPr id="6" name="ZoneTexte 5">
            <a:extLst>
              <a:ext uri="{FF2B5EF4-FFF2-40B4-BE49-F238E27FC236}">
                <a16:creationId xmlns:a16="http://schemas.microsoft.com/office/drawing/2014/main" id="{E77E6D30-8CB2-47D4-B1A0-D1EA84F64D0E}"/>
              </a:ext>
            </a:extLst>
          </p:cNvPr>
          <p:cNvSpPr txBox="1"/>
          <p:nvPr/>
        </p:nvSpPr>
        <p:spPr>
          <a:xfrm rot="16200000">
            <a:off x="902539" y="3519725"/>
            <a:ext cx="1159292"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NON TCO SIDE</a:t>
            </a:r>
          </a:p>
        </p:txBody>
      </p:sp>
      <p:sp>
        <p:nvSpPr>
          <p:cNvPr id="7" name="ZoneTexte 6">
            <a:extLst>
              <a:ext uri="{FF2B5EF4-FFF2-40B4-BE49-F238E27FC236}">
                <a16:creationId xmlns:a16="http://schemas.microsoft.com/office/drawing/2014/main" id="{1E1B4674-A4C2-4AAE-BBE7-0BCB9B6362A3}"/>
              </a:ext>
            </a:extLst>
          </p:cNvPr>
          <p:cNvSpPr txBox="1"/>
          <p:nvPr/>
        </p:nvSpPr>
        <p:spPr>
          <a:xfrm>
            <a:off x="213823" y="264706"/>
            <a:ext cx="5737533" cy="1754326"/>
          </a:xfrm>
          <a:prstGeom prst="rect">
            <a:avLst/>
          </a:prstGeom>
          <a:noFill/>
        </p:spPr>
        <p:txBody>
          <a:bodyPr wrap="none" rtlCol="0">
            <a:spAutoFit/>
          </a:bodyPr>
          <a:lstStyle/>
          <a:p>
            <a:r>
              <a:rPr lang="en-US" u="sng" dirty="0">
                <a:latin typeface="Times New Roman" panose="02020603050405020304" pitchFamily="18" charset="0"/>
                <a:cs typeface="Times New Roman" panose="02020603050405020304" pitchFamily="18" charset="0"/>
              </a:rPr>
              <a:t>SUPERCATHODE Row1 C3-4 and Row20 C1-2 “</a:t>
            </a:r>
            <a:r>
              <a:rPr lang="en-US" u="sng" dirty="0" err="1">
                <a:latin typeface="Times New Roman" panose="02020603050405020304" pitchFamily="18" charset="0"/>
                <a:cs typeface="Times New Roman" panose="02020603050405020304" pitchFamily="18" charset="0"/>
              </a:rPr>
              <a:t>Yminus</a:t>
            </a:r>
            <a:r>
              <a:rPr lang="en-US" u="sng" dirty="0">
                <a:latin typeface="Times New Roman" panose="02020603050405020304" pitchFamily="18" charset="0"/>
                <a:cs typeface="Times New Roman" panose="02020603050405020304" pitchFamily="18" charset="0"/>
              </a:rPr>
              <a:t>”</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2 pairs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4 cathodes (8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4 T2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2 B1 half frames</a:t>
            </a:r>
          </a:p>
          <a:p>
            <a:pPr marL="285750" indent="-285750">
              <a:buFont typeface="Symbol" panose="05050102010706020507" pitchFamily="18" charset="2"/>
              <a:buChar char="Þ"/>
            </a:pPr>
            <a:r>
              <a:rPr lang="en-US" dirty="0">
                <a:latin typeface="Times New Roman" panose="02020603050405020304" pitchFamily="18" charset="0"/>
                <a:cs typeface="Times New Roman" panose="02020603050405020304" pitchFamily="18" charset="0"/>
              </a:rPr>
              <a:t>2 B2 half frames</a:t>
            </a:r>
          </a:p>
        </p:txBody>
      </p:sp>
      <p:sp>
        <p:nvSpPr>
          <p:cNvPr id="8" name="ZoneTexte 7">
            <a:extLst>
              <a:ext uri="{FF2B5EF4-FFF2-40B4-BE49-F238E27FC236}">
                <a16:creationId xmlns:a16="http://schemas.microsoft.com/office/drawing/2014/main" id="{6824F08A-B1F8-43FC-8E67-CA4D2EC81595}"/>
              </a:ext>
            </a:extLst>
          </p:cNvPr>
          <p:cNvSpPr txBox="1"/>
          <p:nvPr/>
        </p:nvSpPr>
        <p:spPr>
          <a:xfrm>
            <a:off x="7795903" y="99563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9" name="ZoneTexte 8">
            <a:extLst>
              <a:ext uri="{FF2B5EF4-FFF2-40B4-BE49-F238E27FC236}">
                <a16:creationId xmlns:a16="http://schemas.microsoft.com/office/drawing/2014/main" id="{02A0B9B4-7687-4175-AAF1-5E6A4D7EB079}"/>
              </a:ext>
            </a:extLst>
          </p:cNvPr>
          <p:cNvSpPr txBox="1"/>
          <p:nvPr/>
        </p:nvSpPr>
        <p:spPr>
          <a:xfrm>
            <a:off x="8346770" y="1000270"/>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10" name="ZoneTexte 9">
            <a:extLst>
              <a:ext uri="{FF2B5EF4-FFF2-40B4-BE49-F238E27FC236}">
                <a16:creationId xmlns:a16="http://schemas.microsoft.com/office/drawing/2014/main" id="{13C0A862-4B5D-43E3-99F8-BF2F84F14247}"/>
              </a:ext>
            </a:extLst>
          </p:cNvPr>
          <p:cNvSpPr txBox="1"/>
          <p:nvPr/>
        </p:nvSpPr>
        <p:spPr>
          <a:xfrm>
            <a:off x="9026174" y="99563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11" name="ZoneTexte 10">
            <a:extLst>
              <a:ext uri="{FF2B5EF4-FFF2-40B4-BE49-F238E27FC236}">
                <a16:creationId xmlns:a16="http://schemas.microsoft.com/office/drawing/2014/main" id="{ACF223F7-F82D-4285-8CAC-8E090C39F121}"/>
              </a:ext>
            </a:extLst>
          </p:cNvPr>
          <p:cNvSpPr txBox="1"/>
          <p:nvPr/>
        </p:nvSpPr>
        <p:spPr>
          <a:xfrm>
            <a:off x="9618680" y="99563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12" name="ZoneTexte 11">
            <a:extLst>
              <a:ext uri="{FF2B5EF4-FFF2-40B4-BE49-F238E27FC236}">
                <a16:creationId xmlns:a16="http://schemas.microsoft.com/office/drawing/2014/main" id="{570DBFBA-BCCF-4FE7-8679-193D79179518}"/>
              </a:ext>
            </a:extLst>
          </p:cNvPr>
          <p:cNvSpPr txBox="1"/>
          <p:nvPr/>
        </p:nvSpPr>
        <p:spPr>
          <a:xfrm>
            <a:off x="7781444" y="1666481"/>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13" name="ZoneTexte 12">
            <a:extLst>
              <a:ext uri="{FF2B5EF4-FFF2-40B4-BE49-F238E27FC236}">
                <a16:creationId xmlns:a16="http://schemas.microsoft.com/office/drawing/2014/main" id="{698344FA-A00A-4BDB-BCF7-DB2E7E194E3E}"/>
              </a:ext>
            </a:extLst>
          </p:cNvPr>
          <p:cNvSpPr txBox="1"/>
          <p:nvPr/>
        </p:nvSpPr>
        <p:spPr>
          <a:xfrm>
            <a:off x="8332311" y="1666481"/>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a:t>
            </a:r>
          </a:p>
        </p:txBody>
      </p:sp>
      <p:sp>
        <p:nvSpPr>
          <p:cNvPr id="14" name="ZoneTexte 13">
            <a:extLst>
              <a:ext uri="{FF2B5EF4-FFF2-40B4-BE49-F238E27FC236}">
                <a16:creationId xmlns:a16="http://schemas.microsoft.com/office/drawing/2014/main" id="{DD839407-E4B6-4D84-9BA5-571CFE5CE370}"/>
              </a:ext>
            </a:extLst>
          </p:cNvPr>
          <p:cNvSpPr txBox="1"/>
          <p:nvPr/>
        </p:nvSpPr>
        <p:spPr>
          <a:xfrm>
            <a:off x="9011715" y="1666481"/>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15" name="ZoneTexte 14">
            <a:extLst>
              <a:ext uri="{FF2B5EF4-FFF2-40B4-BE49-F238E27FC236}">
                <a16:creationId xmlns:a16="http://schemas.microsoft.com/office/drawing/2014/main" id="{889B5A6E-0523-475D-A437-C65076C2D201}"/>
              </a:ext>
            </a:extLst>
          </p:cNvPr>
          <p:cNvSpPr txBox="1"/>
          <p:nvPr/>
        </p:nvSpPr>
        <p:spPr>
          <a:xfrm>
            <a:off x="9604221" y="1671764"/>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16" name="ZoneTexte 15">
            <a:extLst>
              <a:ext uri="{FF2B5EF4-FFF2-40B4-BE49-F238E27FC236}">
                <a16:creationId xmlns:a16="http://schemas.microsoft.com/office/drawing/2014/main" id="{607C23E7-3C5D-459F-B7AE-7FA84B416DAC}"/>
              </a:ext>
            </a:extLst>
          </p:cNvPr>
          <p:cNvSpPr txBox="1"/>
          <p:nvPr/>
        </p:nvSpPr>
        <p:spPr>
          <a:xfrm>
            <a:off x="4633902" y="3559217"/>
            <a:ext cx="1439818"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field cage CATHODE</a:t>
            </a:r>
          </a:p>
        </p:txBody>
      </p:sp>
      <p:sp>
        <p:nvSpPr>
          <p:cNvPr id="17" name="ZoneTexte 16">
            <a:extLst>
              <a:ext uri="{FF2B5EF4-FFF2-40B4-BE49-F238E27FC236}">
                <a16:creationId xmlns:a16="http://schemas.microsoft.com/office/drawing/2014/main" id="{4B3B91B7-76DD-478D-82F0-68E25FC6ACD4}"/>
              </a:ext>
            </a:extLst>
          </p:cNvPr>
          <p:cNvSpPr txBox="1"/>
          <p:nvPr/>
        </p:nvSpPr>
        <p:spPr>
          <a:xfrm>
            <a:off x="8186727" y="529881"/>
            <a:ext cx="1713931" cy="253916"/>
          </a:xfrm>
          <a:prstGeom prst="rect">
            <a:avLst/>
          </a:prstGeom>
          <a:noFill/>
        </p:spPr>
        <p:txBody>
          <a:bodyPr wrap="none" rtlCol="0">
            <a:spAutoFit/>
          </a:bodyPr>
          <a:lstStyle/>
          <a:p>
            <a:r>
              <a:rPr lang="en-US" sz="1050" b="1" dirty="0">
                <a:latin typeface="Times New Roman" panose="02020603050405020304" pitchFamily="18" charset="0"/>
                <a:cs typeface="Times New Roman" panose="02020603050405020304" pitchFamily="18" charset="0"/>
              </a:rPr>
              <a:t>Non field cage CATHODE</a:t>
            </a:r>
          </a:p>
        </p:txBody>
      </p:sp>
      <p:sp>
        <p:nvSpPr>
          <p:cNvPr id="18" name="ZoneTexte 17">
            <a:extLst>
              <a:ext uri="{FF2B5EF4-FFF2-40B4-BE49-F238E27FC236}">
                <a16:creationId xmlns:a16="http://schemas.microsoft.com/office/drawing/2014/main" id="{B75E31D1-BCBC-41CC-A594-A5CCAE31A860}"/>
              </a:ext>
            </a:extLst>
          </p:cNvPr>
          <p:cNvSpPr txBox="1"/>
          <p:nvPr/>
        </p:nvSpPr>
        <p:spPr>
          <a:xfrm>
            <a:off x="9593529" y="293398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19" name="ZoneTexte 18">
            <a:extLst>
              <a:ext uri="{FF2B5EF4-FFF2-40B4-BE49-F238E27FC236}">
                <a16:creationId xmlns:a16="http://schemas.microsoft.com/office/drawing/2014/main" id="{AC680A44-1F3D-415E-AA28-61319F794EF2}"/>
              </a:ext>
            </a:extLst>
          </p:cNvPr>
          <p:cNvSpPr txBox="1"/>
          <p:nvPr/>
        </p:nvSpPr>
        <p:spPr>
          <a:xfrm>
            <a:off x="8985650" y="292650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20" name="ZoneTexte 19">
            <a:extLst>
              <a:ext uri="{FF2B5EF4-FFF2-40B4-BE49-F238E27FC236}">
                <a16:creationId xmlns:a16="http://schemas.microsoft.com/office/drawing/2014/main" id="{9512054D-14A9-4714-9182-418598C93A33}"/>
              </a:ext>
            </a:extLst>
          </p:cNvPr>
          <p:cNvSpPr txBox="1"/>
          <p:nvPr/>
        </p:nvSpPr>
        <p:spPr>
          <a:xfrm>
            <a:off x="8347400" y="293398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21" name="ZoneTexte 20">
            <a:extLst>
              <a:ext uri="{FF2B5EF4-FFF2-40B4-BE49-F238E27FC236}">
                <a16:creationId xmlns:a16="http://schemas.microsoft.com/office/drawing/2014/main" id="{B2E59BF8-E7E6-4C29-ACE4-634F342CA2A3}"/>
              </a:ext>
            </a:extLst>
          </p:cNvPr>
          <p:cNvSpPr txBox="1"/>
          <p:nvPr/>
        </p:nvSpPr>
        <p:spPr>
          <a:xfrm>
            <a:off x="7802509" y="292650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22" name="ZoneTexte 21">
            <a:extLst>
              <a:ext uri="{FF2B5EF4-FFF2-40B4-BE49-F238E27FC236}">
                <a16:creationId xmlns:a16="http://schemas.microsoft.com/office/drawing/2014/main" id="{0CE9DA94-F277-4AB4-8FF5-C59E30B921DE}"/>
              </a:ext>
            </a:extLst>
          </p:cNvPr>
          <p:cNvSpPr txBox="1"/>
          <p:nvPr/>
        </p:nvSpPr>
        <p:spPr>
          <a:xfrm>
            <a:off x="9593529" y="231752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23" name="ZoneTexte 22">
            <a:extLst>
              <a:ext uri="{FF2B5EF4-FFF2-40B4-BE49-F238E27FC236}">
                <a16:creationId xmlns:a16="http://schemas.microsoft.com/office/drawing/2014/main" id="{65E37069-66C0-4631-809E-0D3DD38776FA}"/>
              </a:ext>
            </a:extLst>
          </p:cNvPr>
          <p:cNvSpPr txBox="1"/>
          <p:nvPr/>
        </p:nvSpPr>
        <p:spPr>
          <a:xfrm>
            <a:off x="9001023" y="2313517"/>
            <a:ext cx="41870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sp>
        <p:nvSpPr>
          <p:cNvPr id="24" name="ZoneTexte 23">
            <a:extLst>
              <a:ext uri="{FF2B5EF4-FFF2-40B4-BE49-F238E27FC236}">
                <a16:creationId xmlns:a16="http://schemas.microsoft.com/office/drawing/2014/main" id="{D2993577-4C5B-4581-945D-DB349BFABBA3}"/>
              </a:ext>
            </a:extLst>
          </p:cNvPr>
          <p:cNvSpPr txBox="1"/>
          <p:nvPr/>
        </p:nvSpPr>
        <p:spPr>
          <a:xfrm>
            <a:off x="8363042" y="231752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25" name="ZoneTexte 24">
            <a:extLst>
              <a:ext uri="{FF2B5EF4-FFF2-40B4-BE49-F238E27FC236}">
                <a16:creationId xmlns:a16="http://schemas.microsoft.com/office/drawing/2014/main" id="{132D42CD-13C6-49DA-B48D-00EB008F2D6D}"/>
              </a:ext>
            </a:extLst>
          </p:cNvPr>
          <p:cNvSpPr txBox="1"/>
          <p:nvPr/>
        </p:nvSpPr>
        <p:spPr>
          <a:xfrm>
            <a:off x="7790969" y="233269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26" name="ZoneTexte 25">
            <a:extLst>
              <a:ext uri="{FF2B5EF4-FFF2-40B4-BE49-F238E27FC236}">
                <a16:creationId xmlns:a16="http://schemas.microsoft.com/office/drawing/2014/main" id="{1F23BF98-9231-4E09-B077-69DAD9454B53}"/>
              </a:ext>
            </a:extLst>
          </p:cNvPr>
          <p:cNvSpPr txBox="1"/>
          <p:nvPr/>
        </p:nvSpPr>
        <p:spPr>
          <a:xfrm>
            <a:off x="4198555" y="409259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27" name="ZoneTexte 26">
            <a:extLst>
              <a:ext uri="{FF2B5EF4-FFF2-40B4-BE49-F238E27FC236}">
                <a16:creationId xmlns:a16="http://schemas.microsoft.com/office/drawing/2014/main" id="{D428F85A-B138-46E0-99E7-A0C7D2F2E77C}"/>
              </a:ext>
            </a:extLst>
          </p:cNvPr>
          <p:cNvSpPr txBox="1"/>
          <p:nvPr/>
        </p:nvSpPr>
        <p:spPr>
          <a:xfrm>
            <a:off x="4749422" y="4097230"/>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28" name="ZoneTexte 27">
            <a:extLst>
              <a:ext uri="{FF2B5EF4-FFF2-40B4-BE49-F238E27FC236}">
                <a16:creationId xmlns:a16="http://schemas.microsoft.com/office/drawing/2014/main" id="{2FCA1930-D53D-405F-9F79-4EE4A4803E2C}"/>
              </a:ext>
            </a:extLst>
          </p:cNvPr>
          <p:cNvSpPr txBox="1"/>
          <p:nvPr/>
        </p:nvSpPr>
        <p:spPr>
          <a:xfrm>
            <a:off x="5428826" y="409259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29" name="ZoneTexte 28">
            <a:extLst>
              <a:ext uri="{FF2B5EF4-FFF2-40B4-BE49-F238E27FC236}">
                <a16:creationId xmlns:a16="http://schemas.microsoft.com/office/drawing/2014/main" id="{040592CD-4165-4515-ABAB-D337D9F61DFA}"/>
              </a:ext>
            </a:extLst>
          </p:cNvPr>
          <p:cNvSpPr txBox="1"/>
          <p:nvPr/>
        </p:nvSpPr>
        <p:spPr>
          <a:xfrm>
            <a:off x="6021332" y="409259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30" name="ZoneTexte 29">
            <a:extLst>
              <a:ext uri="{FF2B5EF4-FFF2-40B4-BE49-F238E27FC236}">
                <a16:creationId xmlns:a16="http://schemas.microsoft.com/office/drawing/2014/main" id="{353AF22C-F9C2-4AAF-9EA2-0EC0356418C2}"/>
              </a:ext>
            </a:extLst>
          </p:cNvPr>
          <p:cNvSpPr txBox="1"/>
          <p:nvPr/>
        </p:nvSpPr>
        <p:spPr>
          <a:xfrm>
            <a:off x="4184096" y="4763441"/>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31" name="ZoneTexte 30">
            <a:extLst>
              <a:ext uri="{FF2B5EF4-FFF2-40B4-BE49-F238E27FC236}">
                <a16:creationId xmlns:a16="http://schemas.microsoft.com/office/drawing/2014/main" id="{712E85D2-533D-4A42-8C67-84884AAF0FC2}"/>
              </a:ext>
            </a:extLst>
          </p:cNvPr>
          <p:cNvSpPr txBox="1"/>
          <p:nvPr/>
        </p:nvSpPr>
        <p:spPr>
          <a:xfrm>
            <a:off x="4734963" y="4763441"/>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6</a:t>
            </a:r>
          </a:p>
        </p:txBody>
      </p:sp>
      <p:sp>
        <p:nvSpPr>
          <p:cNvPr id="32" name="ZoneTexte 31">
            <a:extLst>
              <a:ext uri="{FF2B5EF4-FFF2-40B4-BE49-F238E27FC236}">
                <a16:creationId xmlns:a16="http://schemas.microsoft.com/office/drawing/2014/main" id="{AEE8251C-9D9E-4E3F-86B0-BE52BB335B39}"/>
              </a:ext>
            </a:extLst>
          </p:cNvPr>
          <p:cNvSpPr txBox="1"/>
          <p:nvPr/>
        </p:nvSpPr>
        <p:spPr>
          <a:xfrm>
            <a:off x="5414367" y="4763441"/>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33" name="ZoneTexte 32">
            <a:extLst>
              <a:ext uri="{FF2B5EF4-FFF2-40B4-BE49-F238E27FC236}">
                <a16:creationId xmlns:a16="http://schemas.microsoft.com/office/drawing/2014/main" id="{6E77DB9B-A8A6-414E-9B1C-582F0D7D6025}"/>
              </a:ext>
            </a:extLst>
          </p:cNvPr>
          <p:cNvSpPr txBox="1"/>
          <p:nvPr/>
        </p:nvSpPr>
        <p:spPr>
          <a:xfrm>
            <a:off x="6006873" y="4768724"/>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34" name="ZoneTexte 33">
            <a:extLst>
              <a:ext uri="{FF2B5EF4-FFF2-40B4-BE49-F238E27FC236}">
                <a16:creationId xmlns:a16="http://schemas.microsoft.com/office/drawing/2014/main" id="{7EDFE2C7-7CAA-43C9-9861-9E7802C7714C}"/>
              </a:ext>
            </a:extLst>
          </p:cNvPr>
          <p:cNvSpPr txBox="1"/>
          <p:nvPr/>
        </p:nvSpPr>
        <p:spPr>
          <a:xfrm>
            <a:off x="5996181" y="603094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p>
        </p:txBody>
      </p:sp>
      <p:sp>
        <p:nvSpPr>
          <p:cNvPr id="35" name="ZoneTexte 34">
            <a:extLst>
              <a:ext uri="{FF2B5EF4-FFF2-40B4-BE49-F238E27FC236}">
                <a16:creationId xmlns:a16="http://schemas.microsoft.com/office/drawing/2014/main" id="{C27270FB-BE76-473D-A4B6-A0AE26399BCD}"/>
              </a:ext>
            </a:extLst>
          </p:cNvPr>
          <p:cNvSpPr txBox="1"/>
          <p:nvPr/>
        </p:nvSpPr>
        <p:spPr>
          <a:xfrm>
            <a:off x="5388302" y="602346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a:t>
            </a:r>
          </a:p>
        </p:txBody>
      </p:sp>
      <p:sp>
        <p:nvSpPr>
          <p:cNvPr id="36" name="ZoneTexte 35">
            <a:extLst>
              <a:ext uri="{FF2B5EF4-FFF2-40B4-BE49-F238E27FC236}">
                <a16:creationId xmlns:a16="http://schemas.microsoft.com/office/drawing/2014/main" id="{A84B3EE6-3D81-49BD-8560-492B61ED68C8}"/>
              </a:ext>
            </a:extLst>
          </p:cNvPr>
          <p:cNvSpPr txBox="1"/>
          <p:nvPr/>
        </p:nvSpPr>
        <p:spPr>
          <a:xfrm>
            <a:off x="4750052" y="6030945"/>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a:t>
            </a:r>
          </a:p>
        </p:txBody>
      </p:sp>
      <p:sp>
        <p:nvSpPr>
          <p:cNvPr id="37" name="ZoneTexte 36">
            <a:extLst>
              <a:ext uri="{FF2B5EF4-FFF2-40B4-BE49-F238E27FC236}">
                <a16:creationId xmlns:a16="http://schemas.microsoft.com/office/drawing/2014/main" id="{22D09238-4C75-48D0-B8EA-D01558794577}"/>
              </a:ext>
            </a:extLst>
          </p:cNvPr>
          <p:cNvSpPr txBox="1"/>
          <p:nvPr/>
        </p:nvSpPr>
        <p:spPr>
          <a:xfrm>
            <a:off x="4205161" y="6023469"/>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p>
        </p:txBody>
      </p:sp>
      <p:sp>
        <p:nvSpPr>
          <p:cNvPr id="38" name="ZoneTexte 37">
            <a:extLst>
              <a:ext uri="{FF2B5EF4-FFF2-40B4-BE49-F238E27FC236}">
                <a16:creationId xmlns:a16="http://schemas.microsoft.com/office/drawing/2014/main" id="{89A32788-50F4-45A9-8975-BD65A4949CD3}"/>
              </a:ext>
            </a:extLst>
          </p:cNvPr>
          <p:cNvSpPr txBox="1"/>
          <p:nvPr/>
        </p:nvSpPr>
        <p:spPr>
          <a:xfrm>
            <a:off x="5996181" y="541448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a:t>
            </a:r>
          </a:p>
        </p:txBody>
      </p:sp>
      <p:sp>
        <p:nvSpPr>
          <p:cNvPr id="39" name="ZoneTexte 38">
            <a:extLst>
              <a:ext uri="{FF2B5EF4-FFF2-40B4-BE49-F238E27FC236}">
                <a16:creationId xmlns:a16="http://schemas.microsoft.com/office/drawing/2014/main" id="{243F5F02-CF75-45D6-BAEB-E9B8F951BF40}"/>
              </a:ext>
            </a:extLst>
          </p:cNvPr>
          <p:cNvSpPr txBox="1"/>
          <p:nvPr/>
        </p:nvSpPr>
        <p:spPr>
          <a:xfrm>
            <a:off x="5403675" y="5410477"/>
            <a:ext cx="41870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sp>
        <p:nvSpPr>
          <p:cNvPr id="40" name="ZoneTexte 39">
            <a:extLst>
              <a:ext uri="{FF2B5EF4-FFF2-40B4-BE49-F238E27FC236}">
                <a16:creationId xmlns:a16="http://schemas.microsoft.com/office/drawing/2014/main" id="{734C0BA4-90EB-412E-B872-C2AFF97352B4}"/>
              </a:ext>
            </a:extLst>
          </p:cNvPr>
          <p:cNvSpPr txBox="1"/>
          <p:nvPr/>
        </p:nvSpPr>
        <p:spPr>
          <a:xfrm>
            <a:off x="4765694" y="5414486"/>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7</a:t>
            </a:r>
          </a:p>
        </p:txBody>
      </p:sp>
      <p:sp>
        <p:nvSpPr>
          <p:cNvPr id="41" name="ZoneTexte 40">
            <a:extLst>
              <a:ext uri="{FF2B5EF4-FFF2-40B4-BE49-F238E27FC236}">
                <a16:creationId xmlns:a16="http://schemas.microsoft.com/office/drawing/2014/main" id="{AB3A61E4-D589-4D7D-8CE3-D436D194AAA9}"/>
              </a:ext>
            </a:extLst>
          </p:cNvPr>
          <p:cNvSpPr txBox="1"/>
          <p:nvPr/>
        </p:nvSpPr>
        <p:spPr>
          <a:xfrm>
            <a:off x="4193621" y="5429652"/>
            <a:ext cx="3016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8</a:t>
            </a:r>
          </a:p>
        </p:txBody>
      </p:sp>
      <p:sp>
        <p:nvSpPr>
          <p:cNvPr id="42" name="ZoneTexte 41">
            <a:extLst>
              <a:ext uri="{FF2B5EF4-FFF2-40B4-BE49-F238E27FC236}">
                <a16:creationId xmlns:a16="http://schemas.microsoft.com/office/drawing/2014/main" id="{D86E752E-5D9A-4CD8-A919-CA68284B2F08}"/>
              </a:ext>
            </a:extLst>
          </p:cNvPr>
          <p:cNvSpPr txBox="1"/>
          <p:nvPr/>
        </p:nvSpPr>
        <p:spPr>
          <a:xfrm>
            <a:off x="10129697" y="1364964"/>
            <a:ext cx="9179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TOP T2</a:t>
            </a:r>
          </a:p>
        </p:txBody>
      </p:sp>
      <p:sp>
        <p:nvSpPr>
          <p:cNvPr id="43" name="ZoneTexte 42">
            <a:extLst>
              <a:ext uri="{FF2B5EF4-FFF2-40B4-BE49-F238E27FC236}">
                <a16:creationId xmlns:a16="http://schemas.microsoft.com/office/drawing/2014/main" id="{2A5D4DBA-632A-4AA0-90B9-A00211DF8E80}"/>
              </a:ext>
            </a:extLst>
          </p:cNvPr>
          <p:cNvSpPr txBox="1"/>
          <p:nvPr/>
        </p:nvSpPr>
        <p:spPr>
          <a:xfrm>
            <a:off x="10129697" y="2584164"/>
            <a:ext cx="14821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BOTTOM B1</a:t>
            </a:r>
          </a:p>
        </p:txBody>
      </p:sp>
      <p:sp>
        <p:nvSpPr>
          <p:cNvPr id="44" name="ZoneTexte 43">
            <a:extLst>
              <a:ext uri="{FF2B5EF4-FFF2-40B4-BE49-F238E27FC236}">
                <a16:creationId xmlns:a16="http://schemas.microsoft.com/office/drawing/2014/main" id="{B12A6FAE-CCC7-4EFB-B0F6-E65689C3FCBC}"/>
              </a:ext>
            </a:extLst>
          </p:cNvPr>
          <p:cNvSpPr txBox="1"/>
          <p:nvPr/>
        </p:nvSpPr>
        <p:spPr>
          <a:xfrm>
            <a:off x="1226219" y="4346814"/>
            <a:ext cx="718466"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Column 4</a:t>
            </a:r>
          </a:p>
        </p:txBody>
      </p:sp>
      <p:sp>
        <p:nvSpPr>
          <p:cNvPr id="45" name="ZoneTexte 44">
            <a:extLst>
              <a:ext uri="{FF2B5EF4-FFF2-40B4-BE49-F238E27FC236}">
                <a16:creationId xmlns:a16="http://schemas.microsoft.com/office/drawing/2014/main" id="{617A42D1-7EC3-42C2-8000-AFD96EA5BEFA}"/>
              </a:ext>
            </a:extLst>
          </p:cNvPr>
          <p:cNvSpPr txBox="1"/>
          <p:nvPr/>
        </p:nvSpPr>
        <p:spPr>
          <a:xfrm>
            <a:off x="6571443" y="4466562"/>
            <a:ext cx="9179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TOP T2</a:t>
            </a:r>
          </a:p>
        </p:txBody>
      </p:sp>
      <p:sp>
        <p:nvSpPr>
          <p:cNvPr id="46" name="ZoneTexte 45">
            <a:extLst>
              <a:ext uri="{FF2B5EF4-FFF2-40B4-BE49-F238E27FC236}">
                <a16:creationId xmlns:a16="http://schemas.microsoft.com/office/drawing/2014/main" id="{1E2A0B73-5AA0-44BF-A137-58896D0A4958}"/>
              </a:ext>
            </a:extLst>
          </p:cNvPr>
          <p:cNvSpPr txBox="1"/>
          <p:nvPr/>
        </p:nvSpPr>
        <p:spPr>
          <a:xfrm>
            <a:off x="6576149" y="5743365"/>
            <a:ext cx="14821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BOTTOM B2</a:t>
            </a:r>
          </a:p>
        </p:txBody>
      </p:sp>
      <p:sp>
        <p:nvSpPr>
          <p:cNvPr id="51" name="ZoneTexte 50">
            <a:extLst>
              <a:ext uri="{FF2B5EF4-FFF2-40B4-BE49-F238E27FC236}">
                <a16:creationId xmlns:a16="http://schemas.microsoft.com/office/drawing/2014/main" id="{A0A664CE-E770-4DF4-8B69-512F2C4B9BB0}"/>
              </a:ext>
            </a:extLst>
          </p:cNvPr>
          <p:cNvSpPr txBox="1"/>
          <p:nvPr/>
        </p:nvSpPr>
        <p:spPr>
          <a:xfrm>
            <a:off x="3910526" y="1031283"/>
            <a:ext cx="3412666" cy="2062103"/>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8 Mesh x2</a:t>
            </a:r>
          </a:p>
          <a:p>
            <a:r>
              <a:rPr lang="en-US" sz="1600" dirty="0">
                <a:latin typeface="Times New Roman" panose="02020603050405020304" pitchFamily="18" charset="0"/>
                <a:cs typeface="Times New Roman" panose="02020603050405020304" pitchFamily="18" charset="0"/>
              </a:rPr>
              <a:t>4 Mesh corner x2</a:t>
            </a:r>
          </a:p>
          <a:p>
            <a:r>
              <a:rPr lang="en-US" sz="1600" dirty="0">
                <a:latin typeface="Times New Roman" panose="02020603050405020304" pitchFamily="18" charset="0"/>
                <a:cs typeface="Times New Roman" panose="02020603050405020304" pitchFamily="18" charset="0"/>
              </a:rPr>
              <a:t>2 Mesh metal 1 bottom field middle x2</a:t>
            </a:r>
          </a:p>
          <a:p>
            <a:r>
              <a:rPr lang="en-US" sz="1600" dirty="0">
                <a:latin typeface="Times New Roman" panose="02020603050405020304" pitchFamily="18" charset="0"/>
                <a:cs typeface="Times New Roman" panose="02020603050405020304" pitchFamily="18" charset="0"/>
              </a:rPr>
              <a:t>1 Mesh metal 2 side x2</a:t>
            </a:r>
          </a:p>
          <a:p>
            <a:r>
              <a:rPr lang="en-US" sz="1600" dirty="0">
                <a:latin typeface="Times New Roman" panose="02020603050405020304" pitchFamily="18" charset="0"/>
                <a:cs typeface="Times New Roman" panose="02020603050405020304" pitchFamily="18" charset="0"/>
              </a:rPr>
              <a:t>1 Mesh metal 3 center x2</a:t>
            </a:r>
          </a:p>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side x2</a:t>
            </a:r>
          </a:p>
          <a:p>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x2</a:t>
            </a:r>
          </a:p>
          <a:p>
            <a:endParaRPr lang="en-US" sz="1600" dirty="0">
              <a:latin typeface="Times New Roman" panose="02020603050405020304" pitchFamily="18" charset="0"/>
              <a:cs typeface="Times New Roman" panose="02020603050405020304" pitchFamily="18" charset="0"/>
            </a:endParaRPr>
          </a:p>
        </p:txBody>
      </p:sp>
      <p:cxnSp>
        <p:nvCxnSpPr>
          <p:cNvPr id="52" name="Connecteur droit avec flèche 51">
            <a:extLst>
              <a:ext uri="{FF2B5EF4-FFF2-40B4-BE49-F238E27FC236}">
                <a16:creationId xmlns:a16="http://schemas.microsoft.com/office/drawing/2014/main" id="{A02D9B31-F0DF-4BE0-8533-5C4D66AF5EBB}"/>
              </a:ext>
            </a:extLst>
          </p:cNvPr>
          <p:cNvCxnSpPr>
            <a:cxnSpLocks/>
          </p:cNvCxnSpPr>
          <p:nvPr/>
        </p:nvCxnSpPr>
        <p:spPr>
          <a:xfrm>
            <a:off x="5929449" y="2723460"/>
            <a:ext cx="3267810" cy="829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835A88D4-A561-4762-8196-40BABC2432BA}"/>
              </a:ext>
            </a:extLst>
          </p:cNvPr>
          <p:cNvSpPr txBox="1"/>
          <p:nvPr/>
        </p:nvSpPr>
        <p:spPr>
          <a:xfrm>
            <a:off x="8314068" y="4142973"/>
            <a:ext cx="3412666" cy="255454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8 Mesh x2</a:t>
            </a:r>
          </a:p>
          <a:p>
            <a:r>
              <a:rPr lang="en-US" sz="1600" dirty="0">
                <a:latin typeface="Times New Roman" panose="02020603050405020304" pitchFamily="18" charset="0"/>
                <a:cs typeface="Times New Roman" panose="02020603050405020304" pitchFamily="18" charset="0"/>
              </a:rPr>
              <a:t>4 Mesh corner x2</a:t>
            </a:r>
          </a:p>
          <a:p>
            <a:r>
              <a:rPr lang="en-US" sz="1600" dirty="0">
                <a:latin typeface="Times New Roman" panose="02020603050405020304" pitchFamily="18" charset="0"/>
                <a:cs typeface="Times New Roman" panose="02020603050405020304" pitchFamily="18" charset="0"/>
              </a:rPr>
              <a:t>1 Mesh metal 1 bottom field middle x2</a:t>
            </a:r>
          </a:p>
          <a:p>
            <a:r>
              <a:rPr lang="en-US" sz="1600" dirty="0">
                <a:latin typeface="Times New Roman" panose="02020603050405020304" pitchFamily="18" charset="0"/>
                <a:cs typeface="Times New Roman" panose="02020603050405020304" pitchFamily="18" charset="0"/>
              </a:rPr>
              <a:t>1 Mesh metal 2 side x2</a:t>
            </a:r>
          </a:p>
          <a:p>
            <a:r>
              <a:rPr lang="en-US" sz="1600" dirty="0">
                <a:latin typeface="Times New Roman" panose="02020603050405020304" pitchFamily="18" charset="0"/>
                <a:cs typeface="Times New Roman" panose="02020603050405020304" pitchFamily="18" charset="0"/>
              </a:rPr>
              <a:t>2 Mesh metal 3 center x2</a:t>
            </a:r>
          </a:p>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side x2</a:t>
            </a:r>
          </a:p>
          <a:p>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x2</a:t>
            </a:r>
          </a:p>
          <a:p>
            <a:r>
              <a:rPr lang="en-US" sz="1600"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surmesh</a:t>
            </a:r>
            <a:r>
              <a:rPr lang="en-US" sz="1600" dirty="0">
                <a:latin typeface="Times New Roman" panose="02020603050405020304" pitchFamily="18" charset="0"/>
                <a:cs typeface="Times New Roman" panose="02020603050405020304" pitchFamily="18" charset="0"/>
              </a:rPr>
              <a:t> bottom </a:t>
            </a:r>
            <a:r>
              <a:rPr lang="en-US" sz="1600" dirty="0" err="1">
                <a:latin typeface="Times New Roman" panose="02020603050405020304" pitchFamily="18" charset="0"/>
                <a:cs typeface="Times New Roman" panose="02020603050405020304" pitchFamily="18" charset="0"/>
              </a:rPr>
              <a:t>Yminus</a:t>
            </a:r>
            <a:r>
              <a:rPr lang="en-US" sz="1600" dirty="0">
                <a:latin typeface="Times New Roman" panose="02020603050405020304" pitchFamily="18" charset="0"/>
                <a:cs typeface="Times New Roman" panose="02020603050405020304" pitchFamily="18" charset="0"/>
              </a:rPr>
              <a:t> x2</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cxnSp>
        <p:nvCxnSpPr>
          <p:cNvPr id="54" name="Connecteur droit avec flèche 53">
            <a:extLst>
              <a:ext uri="{FF2B5EF4-FFF2-40B4-BE49-F238E27FC236}">
                <a16:creationId xmlns:a16="http://schemas.microsoft.com/office/drawing/2014/main" id="{43FA47C4-2024-49B5-AE5A-61C3804D837B}"/>
              </a:ext>
            </a:extLst>
          </p:cNvPr>
          <p:cNvCxnSpPr>
            <a:cxnSpLocks/>
          </p:cNvCxnSpPr>
          <p:nvPr/>
        </p:nvCxnSpPr>
        <p:spPr>
          <a:xfrm flipH="1">
            <a:off x="5689988" y="5334000"/>
            <a:ext cx="2687405" cy="232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342671A7-B17E-4705-A577-DB63A7A331CF}"/>
              </a:ext>
            </a:extLst>
          </p:cNvPr>
          <p:cNvCxnSpPr>
            <a:cxnSpLocks/>
          </p:cNvCxnSpPr>
          <p:nvPr/>
        </p:nvCxnSpPr>
        <p:spPr>
          <a:xfrm flipH="1">
            <a:off x="4099127" y="5566917"/>
            <a:ext cx="4278266" cy="127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394F837B-4FA3-463C-B6F5-AC6D3863901B}"/>
              </a:ext>
            </a:extLst>
          </p:cNvPr>
          <p:cNvCxnSpPr>
            <a:cxnSpLocks/>
          </p:cNvCxnSpPr>
          <p:nvPr/>
        </p:nvCxnSpPr>
        <p:spPr>
          <a:xfrm flipH="1">
            <a:off x="4372351" y="5078690"/>
            <a:ext cx="4005042" cy="447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019C2916-D8A6-43A2-8ADE-39065808CA8F}"/>
              </a:ext>
            </a:extLst>
          </p:cNvPr>
          <p:cNvCxnSpPr>
            <a:cxnSpLocks/>
            <a:endCxn id="32" idx="2"/>
          </p:cNvCxnSpPr>
          <p:nvPr/>
        </p:nvCxnSpPr>
        <p:spPr>
          <a:xfrm flipH="1" flipV="1">
            <a:off x="5565210" y="5132773"/>
            <a:ext cx="2781560" cy="201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E05A224B-DC20-4DC8-A520-DD481C4C77BE}"/>
              </a:ext>
            </a:extLst>
          </p:cNvPr>
          <p:cNvCxnSpPr>
            <a:cxnSpLocks/>
          </p:cNvCxnSpPr>
          <p:nvPr/>
        </p:nvCxnSpPr>
        <p:spPr>
          <a:xfrm flipH="1" flipV="1">
            <a:off x="5465389" y="5255797"/>
            <a:ext cx="2912004" cy="767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F4CB8DCB-F67D-49AA-B70C-3CBE19003377}"/>
              </a:ext>
            </a:extLst>
          </p:cNvPr>
          <p:cNvCxnSpPr>
            <a:cxnSpLocks/>
          </p:cNvCxnSpPr>
          <p:nvPr/>
        </p:nvCxnSpPr>
        <p:spPr>
          <a:xfrm flipH="1" flipV="1">
            <a:off x="5006541" y="3918117"/>
            <a:ext cx="3321163" cy="1866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9AD55401-934C-404A-A3EF-B4618BDA3675}"/>
              </a:ext>
            </a:extLst>
          </p:cNvPr>
          <p:cNvCxnSpPr>
            <a:cxnSpLocks/>
          </p:cNvCxnSpPr>
          <p:nvPr/>
        </p:nvCxnSpPr>
        <p:spPr>
          <a:xfrm flipH="1" flipV="1">
            <a:off x="4947457" y="4147456"/>
            <a:ext cx="3413402" cy="688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a:extLst>
              <a:ext uri="{FF2B5EF4-FFF2-40B4-BE49-F238E27FC236}">
                <a16:creationId xmlns:a16="http://schemas.microsoft.com/office/drawing/2014/main" id="{1DB4BDDC-EEC5-466B-B7BA-1C3DA75C121C}"/>
              </a:ext>
            </a:extLst>
          </p:cNvPr>
          <p:cNvCxnSpPr>
            <a:cxnSpLocks/>
          </p:cNvCxnSpPr>
          <p:nvPr/>
        </p:nvCxnSpPr>
        <p:spPr>
          <a:xfrm flipV="1">
            <a:off x="5929449" y="817720"/>
            <a:ext cx="2568164" cy="1911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avec flèche 72">
            <a:extLst>
              <a:ext uri="{FF2B5EF4-FFF2-40B4-BE49-F238E27FC236}">
                <a16:creationId xmlns:a16="http://schemas.microsoft.com/office/drawing/2014/main" id="{66A20839-854C-47B5-B5D9-24649E66C0B2}"/>
              </a:ext>
            </a:extLst>
          </p:cNvPr>
          <p:cNvCxnSpPr>
            <a:cxnSpLocks/>
          </p:cNvCxnSpPr>
          <p:nvPr/>
        </p:nvCxnSpPr>
        <p:spPr>
          <a:xfrm>
            <a:off x="5565210" y="2449136"/>
            <a:ext cx="2064175" cy="216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a:extLst>
              <a:ext uri="{FF2B5EF4-FFF2-40B4-BE49-F238E27FC236}">
                <a16:creationId xmlns:a16="http://schemas.microsoft.com/office/drawing/2014/main" id="{4D9D2804-F45D-4150-AFE2-F99EBF92E03A}"/>
              </a:ext>
            </a:extLst>
          </p:cNvPr>
          <p:cNvCxnSpPr>
            <a:cxnSpLocks/>
          </p:cNvCxnSpPr>
          <p:nvPr/>
        </p:nvCxnSpPr>
        <p:spPr>
          <a:xfrm flipV="1">
            <a:off x="7208563" y="1293351"/>
            <a:ext cx="1360283" cy="395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F6739172-DBF1-40EE-B96C-FD228E4BA273}"/>
              </a:ext>
            </a:extLst>
          </p:cNvPr>
          <p:cNvCxnSpPr>
            <a:cxnSpLocks/>
            <a:endCxn id="19" idx="1"/>
          </p:cNvCxnSpPr>
          <p:nvPr/>
        </p:nvCxnSpPr>
        <p:spPr>
          <a:xfrm>
            <a:off x="7208563" y="1688708"/>
            <a:ext cx="1777087" cy="1422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DA71E538-A08A-4D74-9BD1-BAC83674C1DC}"/>
              </a:ext>
            </a:extLst>
          </p:cNvPr>
          <p:cNvCxnSpPr>
            <a:cxnSpLocks/>
            <a:endCxn id="14" idx="0"/>
          </p:cNvCxnSpPr>
          <p:nvPr/>
        </p:nvCxnSpPr>
        <p:spPr>
          <a:xfrm flipV="1">
            <a:off x="6118907" y="1666481"/>
            <a:ext cx="3043651" cy="544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01FDFD77-DB18-45AE-BE15-D8EC6CB6C985}"/>
              </a:ext>
            </a:extLst>
          </p:cNvPr>
          <p:cNvCxnSpPr>
            <a:cxnSpLocks/>
          </p:cNvCxnSpPr>
          <p:nvPr/>
        </p:nvCxnSpPr>
        <p:spPr>
          <a:xfrm>
            <a:off x="5945105" y="1979626"/>
            <a:ext cx="1857404" cy="421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379EF259-8E0D-424E-9F86-22E9685BB6C7}"/>
              </a:ext>
            </a:extLst>
          </p:cNvPr>
          <p:cNvSpPr txBox="1"/>
          <p:nvPr/>
        </p:nvSpPr>
        <p:spPr>
          <a:xfrm>
            <a:off x="9532746" y="6396335"/>
            <a:ext cx="2659254" cy="461665"/>
          </a:xfrm>
          <a:prstGeom prst="rect">
            <a:avLst/>
          </a:prstGeom>
          <a:noFill/>
        </p:spPr>
        <p:txBody>
          <a:bodyPr wrap="none" rtlCol="0">
            <a:spAutoFit/>
          </a:bodyPr>
          <a:lstStyle/>
          <a:p>
            <a:r>
              <a:rPr lang="en-US" sz="1200" i="1" dirty="0" err="1" smtClean="0">
                <a:latin typeface="Times New Roman" panose="02020603050405020304" pitchFamily="18" charset="0"/>
                <a:cs typeface="Times New Roman" panose="02020603050405020304" pitchFamily="18" charset="0"/>
              </a:rPr>
              <a:t>Xar</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TOP </a:t>
            </a:r>
            <a:r>
              <a:rPr lang="en-US" sz="1200" i="1" dirty="0" smtClean="0">
                <a:latin typeface="Times New Roman" panose="02020603050405020304" pitchFamily="18" charset="0"/>
                <a:cs typeface="Times New Roman" panose="02020603050405020304" pitchFamily="18" charset="0"/>
              </a:rPr>
              <a:t>in a hole towards middle bar</a:t>
            </a:r>
            <a:endParaRPr lang="en-US" sz="1200" i="1" dirty="0">
              <a:latin typeface="Times New Roman" panose="02020603050405020304" pitchFamily="18" charset="0"/>
              <a:cs typeface="Times New Roman" panose="02020603050405020304" pitchFamily="18" charset="0"/>
            </a:endParaRPr>
          </a:p>
          <a:p>
            <a:r>
              <a:rPr lang="en-US" sz="1200" i="1" dirty="0" err="1" smtClean="0">
                <a:latin typeface="Times New Roman" panose="02020603050405020304" pitchFamily="18" charset="0"/>
                <a:cs typeface="Times New Roman" panose="02020603050405020304" pitchFamily="18" charset="0"/>
              </a:rPr>
              <a:t>Xar</a:t>
            </a:r>
            <a:r>
              <a:rPr lang="en-US" sz="1200" i="1"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BOTTOM in a hole towards </a:t>
            </a:r>
            <a:r>
              <a:rPr lang="en-US" sz="1200" i="1" dirty="0" smtClean="0">
                <a:latin typeface="Times New Roman" panose="02020603050405020304" pitchFamily="18" charset="0"/>
                <a:cs typeface="Times New Roman" panose="02020603050405020304" pitchFamily="18" charset="0"/>
              </a:rPr>
              <a:t>top bar</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619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2737" y="93518"/>
            <a:ext cx="2818400"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Interfaces with PDS</a:t>
            </a:r>
          </a:p>
        </p:txBody>
      </p:sp>
      <p:pic>
        <p:nvPicPr>
          <p:cNvPr id="3" name="Image 2"/>
          <p:cNvPicPr>
            <a:picLocks noChangeAspect="1"/>
          </p:cNvPicPr>
          <p:nvPr/>
        </p:nvPicPr>
        <p:blipFill>
          <a:blip r:embed="rId3"/>
          <a:stretch>
            <a:fillRect/>
          </a:stretch>
        </p:blipFill>
        <p:spPr>
          <a:xfrm>
            <a:off x="602673" y="623785"/>
            <a:ext cx="11251822" cy="5745842"/>
          </a:xfrm>
          <a:prstGeom prst="rect">
            <a:avLst/>
          </a:prstGeom>
        </p:spPr>
      </p:pic>
      <p:sp>
        <p:nvSpPr>
          <p:cNvPr id="4" name="ZoneTexte 3"/>
          <p:cNvSpPr txBox="1"/>
          <p:nvPr/>
        </p:nvSpPr>
        <p:spPr>
          <a:xfrm>
            <a:off x="9393381" y="6488668"/>
            <a:ext cx="149432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©Zach </a:t>
            </a:r>
            <a:r>
              <a:rPr lang="en-US" dirty="0" err="1" smtClean="0">
                <a:latin typeface="Times New Roman" panose="02020603050405020304" pitchFamily="18" charset="0"/>
                <a:cs typeface="Times New Roman" panose="02020603050405020304" pitchFamily="18" charset="0"/>
              </a:rPr>
              <a:t>Rautio</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848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0416" y="246784"/>
            <a:ext cx="954107"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Boxes</a:t>
            </a:r>
          </a:p>
        </p:txBody>
      </p:sp>
      <p:pic>
        <p:nvPicPr>
          <p:cNvPr id="3" name="Image 2">
            <a:extLst>
              <a:ext uri="{FF2B5EF4-FFF2-40B4-BE49-F238E27FC236}">
                <a16:creationId xmlns:a16="http://schemas.microsoft.com/office/drawing/2014/main" id="{1F4FC9B4-BE4D-4968-BA75-8BE1BC20F8AB}"/>
              </a:ext>
            </a:extLst>
          </p:cNvPr>
          <p:cNvPicPr/>
          <p:nvPr/>
        </p:nvPicPr>
        <p:blipFill>
          <a:blip r:embed="rId2"/>
          <a:stretch>
            <a:fillRect/>
          </a:stretch>
        </p:blipFill>
        <p:spPr>
          <a:xfrm>
            <a:off x="1855643" y="0"/>
            <a:ext cx="9466119" cy="6483927"/>
          </a:xfrm>
          <a:prstGeom prst="rect">
            <a:avLst/>
          </a:prstGeom>
        </p:spPr>
      </p:pic>
      <p:sp>
        <p:nvSpPr>
          <p:cNvPr id="4" name="ZoneTexte 3"/>
          <p:cNvSpPr txBox="1"/>
          <p:nvPr/>
        </p:nvSpPr>
        <p:spPr>
          <a:xfrm>
            <a:off x="0" y="6488668"/>
            <a:ext cx="257634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Remark: Foam not shown</a:t>
            </a:r>
          </a:p>
        </p:txBody>
      </p:sp>
    </p:spTree>
    <p:extLst>
      <p:ext uri="{BB962C8B-B14F-4D97-AF65-F5344CB8AC3E}">
        <p14:creationId xmlns:p14="http://schemas.microsoft.com/office/powerpoint/2010/main" val="41765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86689" y="98103"/>
            <a:ext cx="3020379" cy="523220"/>
          </a:xfrm>
          <a:prstGeom prst="rect">
            <a:avLst/>
          </a:prstGeom>
          <a:noFill/>
        </p:spPr>
        <p:txBody>
          <a:bodyPr wrap="none" rtlCol="0">
            <a:spAutoFit/>
          </a:bodyPr>
          <a:lstStyle/>
          <a:p>
            <a:pPr>
              <a:defRPr/>
            </a:pPr>
            <a:r>
              <a:rPr lang="fr-FR" sz="2800" b="1" u="sng" dirty="0">
                <a:solidFill>
                  <a:srgbClr val="FF0000"/>
                </a:solidFill>
                <a:latin typeface="Times New Roman"/>
                <a:cs typeface="Times New Roman"/>
              </a:rPr>
              <a:t>Why a PRR </a:t>
            </a:r>
            <a:r>
              <a:rPr lang="fr-FR" sz="2800" b="1" u="sng" dirty="0" err="1">
                <a:solidFill>
                  <a:srgbClr val="FF0000"/>
                </a:solidFill>
                <a:latin typeface="Times New Roman"/>
                <a:cs typeface="Times New Roman"/>
              </a:rPr>
              <a:t>now</a:t>
            </a:r>
            <a:r>
              <a:rPr lang="fr-FR" sz="2800" b="1" u="sng" dirty="0">
                <a:solidFill>
                  <a:srgbClr val="FF0000"/>
                </a:solidFill>
                <a:latin typeface="Times New Roman"/>
                <a:cs typeface="Times New Roman"/>
              </a:rPr>
              <a:t> ?</a:t>
            </a:r>
            <a:endParaRPr dirty="0"/>
          </a:p>
        </p:txBody>
      </p:sp>
      <p:sp>
        <p:nvSpPr>
          <p:cNvPr id="3" name="ZoneTexte 2"/>
          <p:cNvSpPr txBox="1"/>
          <p:nvPr/>
        </p:nvSpPr>
        <p:spPr bwMode="auto">
          <a:xfrm>
            <a:off x="153609" y="671691"/>
            <a:ext cx="11785545" cy="6186309"/>
          </a:xfrm>
          <a:prstGeom prst="rect">
            <a:avLst/>
          </a:prstGeom>
          <a:noFill/>
        </p:spPr>
        <p:txBody>
          <a:bodyPr wrap="square" rtlCol="0">
            <a:spAutoFit/>
          </a:bodyPr>
          <a:lstStyle/>
          <a:p>
            <a:pPr marL="285750" indent="-285750">
              <a:buFont typeface="Arial" panose="020B0604020202020204" pitchFamily="34" charset="0"/>
              <a:buChar char="•"/>
              <a:defRPr/>
            </a:pPr>
            <a:r>
              <a:rPr lang="en-US" dirty="0">
                <a:latin typeface="Times New Roman"/>
                <a:cs typeface="Times New Roman"/>
              </a:rPr>
              <a:t>Reason of the </a:t>
            </a:r>
            <a:r>
              <a:rPr lang="en-US" dirty="0" smtClean="0">
                <a:latin typeface="Times New Roman"/>
                <a:cs typeface="Times New Roman"/>
              </a:rPr>
              <a:t>PRR:</a:t>
            </a:r>
            <a:r>
              <a:rPr lang="en-US" dirty="0"/>
              <a:t> </a:t>
            </a:r>
            <a:r>
              <a:rPr lang="en-US" b="1" dirty="0">
                <a:solidFill>
                  <a:srgbClr val="0070C0"/>
                </a:solidFill>
                <a:latin typeface="Times New Roman"/>
                <a:cs typeface="Times New Roman"/>
              </a:rPr>
              <a:t>l</a:t>
            </a:r>
            <a:r>
              <a:rPr lang="en-US" b="1" dirty="0" smtClean="0">
                <a:solidFill>
                  <a:srgbClr val="0070C0"/>
                </a:solidFill>
                <a:latin typeface="Times New Roman"/>
                <a:cs typeface="Times New Roman"/>
              </a:rPr>
              <a:t>aunch </a:t>
            </a:r>
            <a:r>
              <a:rPr lang="en-US" b="1" dirty="0">
                <a:solidFill>
                  <a:srgbClr val="0070C0"/>
                </a:solidFill>
                <a:latin typeface="Times New Roman"/>
                <a:cs typeface="Times New Roman"/>
              </a:rPr>
              <a:t>of call for tenders </a:t>
            </a:r>
            <a:r>
              <a:rPr lang="en-US" dirty="0">
                <a:latin typeface="Times New Roman"/>
                <a:cs typeface="Times New Roman"/>
              </a:rPr>
              <a:t>for </a:t>
            </a:r>
            <a:r>
              <a:rPr lang="en-US" b="1" dirty="0">
                <a:solidFill>
                  <a:srgbClr val="0070C0"/>
                </a:solidFill>
                <a:latin typeface="Times New Roman"/>
                <a:cs typeface="Times New Roman"/>
              </a:rPr>
              <a:t>cathode frames </a:t>
            </a:r>
            <a:r>
              <a:rPr lang="en-US" dirty="0">
                <a:latin typeface="Times New Roman"/>
                <a:cs typeface="Times New Roman"/>
              </a:rPr>
              <a:t>and </a:t>
            </a:r>
            <a:r>
              <a:rPr lang="en-US" b="1" dirty="0">
                <a:solidFill>
                  <a:srgbClr val="0070C0"/>
                </a:solidFill>
                <a:latin typeface="Times New Roman"/>
                <a:cs typeface="Times New Roman"/>
              </a:rPr>
              <a:t>resistive </a:t>
            </a:r>
            <a:r>
              <a:rPr lang="en-US" b="1" dirty="0" smtClean="0">
                <a:solidFill>
                  <a:srgbClr val="0070C0"/>
                </a:solidFill>
                <a:latin typeface="Times New Roman"/>
                <a:cs typeface="Times New Roman"/>
              </a:rPr>
              <a:t>meshes</a:t>
            </a:r>
          </a:p>
          <a:p>
            <a:pPr marL="285750" indent="-285750">
              <a:buFont typeface="Arial"/>
              <a:buChar char="•"/>
              <a:defRPr/>
            </a:pPr>
            <a:endParaRPr lang="en-US" dirty="0" smtClean="0">
              <a:latin typeface="Times New Roman"/>
              <a:cs typeface="Times New Roman"/>
            </a:endParaRPr>
          </a:p>
          <a:p>
            <a:pPr marL="285750" indent="-285750">
              <a:buFont typeface="Arial" panose="020B0604020202020204" pitchFamily="34" charset="0"/>
              <a:buChar char="•"/>
              <a:defRPr/>
            </a:pPr>
            <a:r>
              <a:rPr lang="en-US" dirty="0">
                <a:latin typeface="Times New Roman"/>
                <a:cs typeface="Times New Roman"/>
              </a:rPr>
              <a:t>Some </a:t>
            </a:r>
            <a:r>
              <a:rPr lang="en-US" dirty="0" err="1">
                <a:latin typeface="Times New Roman"/>
                <a:cs typeface="Times New Roman"/>
              </a:rPr>
              <a:t>infos</a:t>
            </a:r>
            <a:r>
              <a:rPr lang="en-US" dirty="0">
                <a:latin typeface="Times New Roman"/>
                <a:cs typeface="Times New Roman"/>
              </a:rPr>
              <a:t> about call for tenders at </a:t>
            </a:r>
            <a:r>
              <a:rPr lang="en-US" dirty="0" smtClean="0">
                <a:latin typeface="Times New Roman"/>
                <a:cs typeface="Times New Roman"/>
              </a:rPr>
              <a:t>CNRS</a:t>
            </a:r>
          </a:p>
          <a:p>
            <a:pPr marL="742950" lvl="1" indent="-285750">
              <a:buFont typeface="Arial"/>
              <a:buChar char="•"/>
              <a:defRPr/>
            </a:pPr>
            <a:r>
              <a:rPr lang="en-US" dirty="0" smtClean="0">
                <a:latin typeface="Times New Roman"/>
                <a:cs typeface="Times New Roman"/>
              </a:rPr>
              <a:t>Open </a:t>
            </a:r>
            <a:r>
              <a:rPr lang="en-US" dirty="0">
                <a:latin typeface="Times New Roman"/>
                <a:cs typeface="Times New Roman"/>
              </a:rPr>
              <a:t>calls that cannot be restricted to the prototype providers</a:t>
            </a:r>
            <a:endParaRPr lang="en-US" dirty="0"/>
          </a:p>
          <a:p>
            <a:pPr marL="285750" indent="-285750">
              <a:buFont typeface="Arial"/>
              <a:buChar char="•"/>
              <a:defRPr/>
            </a:pPr>
            <a:endParaRPr lang="en-US" dirty="0">
              <a:latin typeface="Times New Roman"/>
              <a:cs typeface="Times New Roman"/>
            </a:endParaRPr>
          </a:p>
          <a:p>
            <a:pPr marL="742950" lvl="1" indent="-285750">
              <a:buFont typeface="Arial"/>
              <a:buChar char="•"/>
              <a:defRPr/>
            </a:pPr>
            <a:r>
              <a:rPr lang="en-US" dirty="0">
                <a:latin typeface="Times New Roman"/>
                <a:cs typeface="Times New Roman"/>
              </a:rPr>
              <a:t>Once the call is launched, </a:t>
            </a:r>
            <a:endParaRPr lang="en-US" dirty="0"/>
          </a:p>
          <a:p>
            <a:pPr marL="1200150" lvl="2" indent="-285750">
              <a:buFont typeface="Arial"/>
              <a:buChar char="•"/>
              <a:defRPr/>
            </a:pPr>
            <a:r>
              <a:rPr lang="en-US" dirty="0">
                <a:latin typeface="Times New Roman"/>
                <a:cs typeface="Times New Roman"/>
              </a:rPr>
              <a:t>Private communication with companies is strictly forbidden</a:t>
            </a:r>
            <a:endParaRPr lang="en-US" dirty="0"/>
          </a:p>
          <a:p>
            <a:pPr marL="1200150" lvl="2" indent="-285750">
              <a:buFont typeface="Arial"/>
              <a:buChar char="•"/>
              <a:defRPr/>
            </a:pPr>
            <a:r>
              <a:rPr lang="en-US" dirty="0">
                <a:latin typeface="Times New Roman"/>
                <a:cs typeface="Times New Roman"/>
              </a:rPr>
              <a:t>All questions from companies and our answers are public on the submission site</a:t>
            </a:r>
            <a:endParaRPr lang="en-US" dirty="0"/>
          </a:p>
          <a:p>
            <a:pPr marL="742950" lvl="1" indent="-285750">
              <a:buFont typeface="Arial"/>
              <a:buChar char="•"/>
              <a:defRPr/>
            </a:pPr>
            <a:endParaRPr lang="en-US" dirty="0">
              <a:latin typeface="Times New Roman"/>
              <a:cs typeface="Times New Roman"/>
            </a:endParaRPr>
          </a:p>
          <a:p>
            <a:pPr marL="742950" lvl="1" indent="-285750">
              <a:buFont typeface="Arial"/>
              <a:buChar char="•"/>
              <a:defRPr/>
            </a:pPr>
            <a:r>
              <a:rPr lang="en-US" dirty="0">
                <a:latin typeface="Times New Roman"/>
                <a:cs typeface="Times New Roman"/>
              </a:rPr>
              <a:t>The documents (Drawings, QA …) cannot be changed and are the core of the contract between CNRS and the provider</a:t>
            </a:r>
          </a:p>
          <a:p>
            <a:pPr marL="285750" indent="-285750">
              <a:buFont typeface="Arial"/>
              <a:buChar char="•"/>
              <a:defRPr/>
            </a:pPr>
            <a:endParaRPr lang="en-US" dirty="0">
              <a:latin typeface="Times New Roman"/>
              <a:cs typeface="Times New Roman"/>
            </a:endParaRPr>
          </a:p>
          <a:p>
            <a:pPr marL="285750" indent="-285750">
              <a:buFont typeface="Symbol"/>
              <a:buChar char="Þ"/>
              <a:defRPr/>
            </a:pPr>
            <a:r>
              <a:rPr lang="en-US" b="1" dirty="0">
                <a:solidFill>
                  <a:srgbClr val="0070C0"/>
                </a:solidFill>
                <a:latin typeface="Times New Roman"/>
                <a:cs typeface="Times New Roman"/>
              </a:rPr>
              <a:t>Design must be the final one </a:t>
            </a:r>
            <a:r>
              <a:rPr lang="en-US" dirty="0">
                <a:latin typeface="Times New Roman"/>
                <a:cs typeface="Times New Roman"/>
              </a:rPr>
              <a:t>(modifications will be possible after signing the contract but will require addendums leading to extra costs most of the time)</a:t>
            </a:r>
            <a:endParaRPr lang="en-US" dirty="0"/>
          </a:p>
          <a:p>
            <a:pPr marL="285750" indent="-285750">
              <a:buFont typeface="Symbol"/>
              <a:buChar char="Þ"/>
              <a:defRPr/>
            </a:pPr>
            <a:endParaRPr lang="en-US" dirty="0">
              <a:latin typeface="Times New Roman"/>
              <a:cs typeface="Times New Roman"/>
            </a:endParaRPr>
          </a:p>
          <a:p>
            <a:pPr marL="285750" indent="-285750">
              <a:buFont typeface="Symbol"/>
              <a:buChar char="Þ"/>
              <a:defRPr/>
            </a:pPr>
            <a:r>
              <a:rPr lang="en-US" b="1" dirty="0">
                <a:solidFill>
                  <a:srgbClr val="0070C0"/>
                </a:solidFill>
                <a:latin typeface="Times New Roman"/>
                <a:cs typeface="Times New Roman"/>
              </a:rPr>
              <a:t>Specifications</a:t>
            </a:r>
            <a:r>
              <a:rPr lang="en-US" dirty="0">
                <a:latin typeface="Times New Roman"/>
                <a:cs typeface="Times New Roman"/>
              </a:rPr>
              <a:t> have to be </a:t>
            </a:r>
            <a:r>
              <a:rPr lang="en-US" b="1" dirty="0">
                <a:solidFill>
                  <a:srgbClr val="0070C0"/>
                </a:solidFill>
                <a:latin typeface="Times New Roman"/>
                <a:cs typeface="Times New Roman"/>
              </a:rPr>
              <a:t>carefully written </a:t>
            </a:r>
            <a:r>
              <a:rPr lang="en-US" dirty="0">
                <a:latin typeface="Times New Roman"/>
                <a:cs typeface="Times New Roman"/>
              </a:rPr>
              <a:t>to reject non-serious providers and avoid trapdoors</a:t>
            </a:r>
            <a:endParaRPr lang="en-US" dirty="0"/>
          </a:p>
          <a:p>
            <a:pPr marL="285750" indent="-285750">
              <a:buFont typeface="Symbol"/>
              <a:buChar char="Þ"/>
              <a:defRPr/>
            </a:pPr>
            <a:endParaRPr lang="en-US" dirty="0">
              <a:latin typeface="Times New Roman"/>
              <a:cs typeface="Times New Roman"/>
            </a:endParaRPr>
          </a:p>
          <a:p>
            <a:pPr marL="285750" indent="-285750">
              <a:buFont typeface="Symbol"/>
              <a:buChar char="Þ"/>
              <a:defRPr/>
            </a:pPr>
            <a:r>
              <a:rPr lang="en-US" dirty="0">
                <a:latin typeface="Times New Roman"/>
                <a:cs typeface="Times New Roman"/>
              </a:rPr>
              <a:t>Scoring grid which takes into account </a:t>
            </a:r>
            <a:r>
              <a:rPr lang="en-US" b="1" dirty="0">
                <a:solidFill>
                  <a:srgbClr val="0070C0"/>
                </a:solidFill>
                <a:latin typeface="Times New Roman"/>
                <a:cs typeface="Times New Roman"/>
              </a:rPr>
              <a:t>technical answers,  price, delays, ecological impact</a:t>
            </a:r>
            <a:endParaRPr lang="en-US" b="1" dirty="0">
              <a:solidFill>
                <a:srgbClr val="0070C0"/>
              </a:solidFill>
            </a:endParaRPr>
          </a:p>
          <a:p>
            <a:pPr marL="285750" indent="-285750">
              <a:buFont typeface="Arial"/>
              <a:buChar char="•"/>
              <a:defRPr/>
            </a:pPr>
            <a:endParaRPr dirty="0"/>
          </a:p>
          <a:p>
            <a:pPr marL="285750" indent="-285750">
              <a:buFont typeface="Arial" panose="020B0604020202020204" pitchFamily="34" charset="0"/>
              <a:buChar char="•"/>
              <a:defRPr/>
            </a:pPr>
            <a:r>
              <a:rPr lang="en-US" b="1" dirty="0">
                <a:solidFill>
                  <a:srgbClr val="FF0000"/>
                </a:solidFill>
                <a:latin typeface="Times New Roman"/>
                <a:cs typeface="Times New Roman"/>
              </a:rPr>
              <a:t>Long tendering process (4-5 months</a:t>
            </a:r>
            <a:r>
              <a:rPr lang="en-US" b="1" dirty="0" smtClean="0">
                <a:solidFill>
                  <a:srgbClr val="FF0000"/>
                </a:solidFill>
                <a:latin typeface="Times New Roman"/>
                <a:cs typeface="Times New Roman"/>
              </a:rPr>
              <a:t>)</a:t>
            </a:r>
          </a:p>
          <a:p>
            <a:pPr marL="285750" indent="-285750">
              <a:buFont typeface="Arial" panose="020B0604020202020204" pitchFamily="34" charset="0"/>
              <a:buChar char="•"/>
              <a:defRPr/>
            </a:pPr>
            <a:endParaRPr b="1" dirty="0">
              <a:solidFill>
                <a:srgbClr val="FF0000"/>
              </a:solidFill>
            </a:endParaRPr>
          </a:p>
          <a:p>
            <a:pPr marL="285750" indent="-285750">
              <a:buFont typeface="Arial" panose="020B0604020202020204" pitchFamily="34" charset="0"/>
              <a:buChar char="•"/>
              <a:defRPr/>
            </a:pPr>
            <a:r>
              <a:rPr lang="en-US" b="1" dirty="0">
                <a:solidFill>
                  <a:srgbClr val="FF0000"/>
                </a:solidFill>
                <a:latin typeface="Times New Roman"/>
                <a:cs typeface="Times New Roman"/>
              </a:rPr>
              <a:t>Long production time (&gt; 1 year after ordering</a:t>
            </a:r>
            <a:r>
              <a:rPr lang="en-US" b="1" dirty="0" smtClean="0">
                <a:solidFill>
                  <a:srgbClr val="FF0000"/>
                </a:solidFill>
                <a:latin typeface="Times New Roman"/>
                <a:cs typeface="Times New Roman"/>
              </a:rPr>
              <a:t>)</a:t>
            </a:r>
            <a:endParaRPr b="1" dirty="0">
              <a:solidFill>
                <a:srgbClr val="FF0000"/>
              </a:solidFill>
            </a:endParaRPr>
          </a:p>
        </p:txBody>
      </p:sp>
      <p:sp>
        <p:nvSpPr>
          <p:cNvPr id="4" name="Espace réservé du numéro de diapositive 3">
            <a:extLst>
              <a:ext uri="{FF2B5EF4-FFF2-40B4-BE49-F238E27FC236}">
                <a16:creationId xmlns:a16="http://schemas.microsoft.com/office/drawing/2014/main" id="{6A325FE9-B261-48B3-9C99-0E8B0735B208}"/>
              </a:ext>
            </a:extLst>
          </p:cNvPr>
          <p:cNvSpPr>
            <a:spLocks noGrp="1"/>
          </p:cNvSpPr>
          <p:nvPr>
            <p:ph type="sldNum" sz="quarter" idx="12"/>
          </p:nvPr>
        </p:nvSpPr>
        <p:spPr/>
        <p:txBody>
          <a:bodyPr/>
          <a:lstStyle/>
          <a:p>
            <a:pPr>
              <a:defRPr/>
            </a:pPr>
            <a:fld id="{96FC859B-BE47-4ED9-A753-DAB90E930B47}" type="slidenum">
              <a:rPr lang="en-US" smtClean="0"/>
              <a:t>4</a:t>
            </a:fld>
            <a:endParaRPr lang="en-US"/>
          </a:p>
        </p:txBody>
      </p:sp>
      <p:sp>
        <p:nvSpPr>
          <p:cNvPr id="5" name="ZoneTexte 4"/>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#4</a:t>
            </a:r>
          </a:p>
        </p:txBody>
      </p:sp>
    </p:spTree>
    <p:extLst>
      <p:ext uri="{BB962C8B-B14F-4D97-AF65-F5344CB8AC3E}">
        <p14:creationId xmlns:p14="http://schemas.microsoft.com/office/powerpoint/2010/main" val="1005723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0836" y="215611"/>
            <a:ext cx="6689524"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New </a:t>
            </a:r>
            <a:r>
              <a:rPr lang="en-US" sz="2400" b="1" dirty="0" err="1" smtClean="0">
                <a:solidFill>
                  <a:srgbClr val="FF0000"/>
                </a:solidFill>
                <a:latin typeface="Times New Roman" panose="02020603050405020304" pitchFamily="18" charset="0"/>
                <a:cs typeface="Times New Roman" panose="02020603050405020304" pitchFamily="18" charset="0"/>
              </a:rPr>
              <a:t>Cartwall</a:t>
            </a:r>
            <a:r>
              <a:rPr lang="en-US" sz="2400" b="1" dirty="0" smtClean="0">
                <a:solidFill>
                  <a:srgbClr val="FF0000"/>
                </a:solidFill>
                <a:latin typeface="Times New Roman" panose="02020603050405020304" pitchFamily="18" charset="0"/>
                <a:cs typeface="Times New Roman" panose="02020603050405020304" pitchFamily="18" charset="0"/>
              </a:rPr>
              <a:t> for Assembly at IJCLab and SURF</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7" y="1294511"/>
            <a:ext cx="5326207" cy="525176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909739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AE15184-A527-4CAD-ABF8-3CA0BF00B7DB}" type="slidenum">
              <a:rPr lang="en-US" smtClean="0"/>
              <a:t>41</a:t>
            </a:fld>
            <a:endParaRPr lang="en-US"/>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74786" y="2116140"/>
            <a:ext cx="6487676" cy="2996045"/>
          </a:xfrm>
          <a:prstGeom prst="rect">
            <a:avLst/>
          </a:prstGeom>
        </p:spPr>
      </p:pic>
      <p:sp>
        <p:nvSpPr>
          <p:cNvPr id="7" name="ZoneTexte 6"/>
          <p:cNvSpPr txBox="1"/>
          <p:nvPr/>
        </p:nvSpPr>
        <p:spPr>
          <a:xfrm>
            <a:off x="215873" y="661632"/>
            <a:ext cx="7653762" cy="1200329"/>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Assembly for Module-0 using the </a:t>
            </a:r>
            <a:r>
              <a:rPr lang="en-US" dirty="0" err="1" smtClean="0">
                <a:latin typeface="Times New Roman" panose="02020603050405020304" pitchFamily="18" charset="0"/>
                <a:cs typeface="Times New Roman" panose="02020603050405020304" pitchFamily="18" charset="0"/>
              </a:rPr>
              <a:t>cartwall</a:t>
            </a:r>
            <a:r>
              <a:rPr lang="en-US" dirty="0" smtClean="0">
                <a:latin typeface="Times New Roman" panose="02020603050405020304" pitchFamily="18" charset="0"/>
                <a:cs typeface="Times New Roman" panose="02020603050405020304" pitchFamily="18" charset="0"/>
              </a:rPr>
              <a:t> prototype</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=&gt; Value engineering with new </a:t>
            </a:r>
            <a:r>
              <a:rPr lang="en-US" dirty="0" err="1" smtClean="0">
                <a:latin typeface="Times New Roman" panose="02020603050405020304" pitchFamily="18" charset="0"/>
                <a:cs typeface="Times New Roman" panose="02020603050405020304" pitchFamily="18" charset="0"/>
              </a:rPr>
              <a:t>cartwall</a:t>
            </a:r>
            <a:r>
              <a:rPr lang="en-US" dirty="0" smtClean="0">
                <a:latin typeface="Times New Roman" panose="02020603050405020304" pitchFamily="18" charset="0"/>
                <a:cs typeface="Times New Roman" panose="02020603050405020304" pitchFamily="18" charset="0"/>
              </a:rPr>
              <a:t> (previous slide) and new support plates</a:t>
            </a:r>
          </a:p>
          <a:p>
            <a:endParaRPr lang="en-US" dirty="0" smtClean="0">
              <a:latin typeface="Times New Roman" panose="02020603050405020304" pitchFamily="18" charset="0"/>
              <a:cs typeface="Times New Roman" panose="02020603050405020304" pitchFamily="18" charset="0"/>
            </a:endParaRPr>
          </a:p>
        </p:txBody>
      </p:sp>
      <p:cxnSp>
        <p:nvCxnSpPr>
          <p:cNvPr id="8" name="Connecteur droit avec flèche 7"/>
          <p:cNvCxnSpPr/>
          <p:nvPr/>
        </p:nvCxnSpPr>
        <p:spPr>
          <a:xfrm>
            <a:off x="5308600" y="825500"/>
            <a:ext cx="3238500" cy="60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3"/>
          <a:stretch>
            <a:fillRect/>
          </a:stretch>
        </p:blipFill>
        <p:spPr>
          <a:xfrm>
            <a:off x="3680749" y="2270159"/>
            <a:ext cx="2556311" cy="4437369"/>
          </a:xfrm>
          <a:prstGeom prst="rect">
            <a:avLst/>
          </a:prstGeom>
        </p:spPr>
      </p:pic>
      <p:cxnSp>
        <p:nvCxnSpPr>
          <p:cNvPr id="9" name="Connecteur droit avec flèche 8"/>
          <p:cNvCxnSpPr/>
          <p:nvPr/>
        </p:nvCxnSpPr>
        <p:spPr>
          <a:xfrm flipH="1">
            <a:off x="6319777" y="3900669"/>
            <a:ext cx="5173885" cy="79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55863" y="103909"/>
            <a:ext cx="2938625"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Insertion in Cryostat</a:t>
            </a:r>
          </a:p>
        </p:txBody>
      </p:sp>
    </p:spTree>
    <p:extLst>
      <p:ext uri="{BB962C8B-B14F-4D97-AF65-F5344CB8AC3E}">
        <p14:creationId xmlns:p14="http://schemas.microsoft.com/office/powerpoint/2010/main" val="2545976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8154" y="165613"/>
            <a:ext cx="11963846" cy="3789300"/>
          </a:xfrm>
          <a:prstGeom prst="rect">
            <a:avLst/>
          </a:prstGeom>
        </p:spPr>
      </p:pic>
      <p:sp>
        <p:nvSpPr>
          <p:cNvPr id="3" name="ZoneTexte 2"/>
          <p:cNvSpPr txBox="1"/>
          <p:nvPr/>
        </p:nvSpPr>
        <p:spPr>
          <a:xfrm>
            <a:off x="575733" y="3676458"/>
            <a:ext cx="1294009" cy="369332"/>
          </a:xfrm>
          <a:prstGeom prst="rect">
            <a:avLst/>
          </a:prstGeom>
          <a:solidFill>
            <a:schemeClr val="bg1"/>
          </a:solidFill>
        </p:spPr>
        <p:txBody>
          <a:bodyPr wrap="none" rtlCol="0">
            <a:spAutoFit/>
          </a:bodyPr>
          <a:lstStyle/>
          <a:p>
            <a:r>
              <a:rPr lang="en-US" dirty="0" smtClean="0">
                <a:latin typeface="Times New Roman" panose="02020603050405020304" pitchFamily="18" charset="0"/>
                <a:cs typeface="Times New Roman" panose="02020603050405020304" pitchFamily="18" charset="0"/>
              </a:rPr>
              <a:t>Cart Arrival</a:t>
            </a:r>
          </a:p>
        </p:txBody>
      </p:sp>
      <p:sp>
        <p:nvSpPr>
          <p:cNvPr id="5" name="ZoneTexte 4"/>
          <p:cNvSpPr txBox="1"/>
          <p:nvPr/>
        </p:nvSpPr>
        <p:spPr>
          <a:xfrm>
            <a:off x="4622800" y="3585581"/>
            <a:ext cx="2313454" cy="369332"/>
          </a:xfrm>
          <a:prstGeom prst="rect">
            <a:avLst/>
          </a:prstGeom>
          <a:solidFill>
            <a:schemeClr val="bg1"/>
          </a:solidFill>
        </p:spPr>
        <p:txBody>
          <a:bodyPr wrap="none" rtlCol="0">
            <a:spAutoFit/>
          </a:bodyPr>
          <a:lstStyle/>
          <a:p>
            <a:r>
              <a:rPr lang="en-US" dirty="0" smtClean="0">
                <a:latin typeface="Times New Roman" panose="02020603050405020304" pitchFamily="18" charset="0"/>
                <a:cs typeface="Times New Roman" panose="02020603050405020304" pitchFamily="18" charset="0"/>
              </a:rPr>
              <a:t>Lifting tool connection</a:t>
            </a:r>
          </a:p>
        </p:txBody>
      </p:sp>
      <p:sp>
        <p:nvSpPr>
          <p:cNvPr id="6" name="ZoneTexte 5"/>
          <p:cNvSpPr txBox="1"/>
          <p:nvPr/>
        </p:nvSpPr>
        <p:spPr>
          <a:xfrm>
            <a:off x="8314266" y="3446354"/>
            <a:ext cx="1473480" cy="369332"/>
          </a:xfrm>
          <a:prstGeom prst="rect">
            <a:avLst/>
          </a:prstGeom>
          <a:solidFill>
            <a:schemeClr val="bg1"/>
          </a:solidFill>
        </p:spPr>
        <p:txBody>
          <a:bodyPr wrap="none" rtlCol="0">
            <a:spAutoFit/>
          </a:bodyPr>
          <a:lstStyle/>
          <a:p>
            <a:r>
              <a:rPr lang="en-US" dirty="0" smtClean="0">
                <a:latin typeface="Times New Roman" panose="02020603050405020304" pitchFamily="18" charset="0"/>
                <a:cs typeface="Times New Roman" panose="02020603050405020304" pitchFamily="18" charset="0"/>
              </a:rPr>
              <a:t>Cart Removal</a:t>
            </a:r>
          </a:p>
        </p:txBody>
      </p:sp>
      <p:sp>
        <p:nvSpPr>
          <p:cNvPr id="2" name="Rectangle 1"/>
          <p:cNvSpPr/>
          <p:nvPr/>
        </p:nvSpPr>
        <p:spPr>
          <a:xfrm>
            <a:off x="0" y="0"/>
            <a:ext cx="23541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Times New Roman" panose="02020603050405020304" pitchFamily="18" charset="0"/>
                <a:cs typeface="Times New Roman" panose="02020603050405020304" pitchFamily="18" charset="0"/>
              </a:rPr>
              <a:t>Cryostat Introduction</a:t>
            </a:r>
            <a:endParaRPr kumimoji="0" lang="en-US" b="1" i="0" strike="noStrike" kern="1200" cap="none" spc="0" normalizeH="0" baseline="0" noProof="0" dirty="0">
              <a:ln>
                <a:noFill/>
              </a:ln>
              <a:solidFill>
                <a:srgbClr val="FF0000"/>
              </a:solidFill>
              <a:effectLst/>
              <a:uLnTx/>
              <a:uFillTx/>
              <a:latin typeface="Calibri" panose="020F0502020204030204"/>
            </a:endParaRPr>
          </a:p>
        </p:txBody>
      </p:sp>
      <p:sp>
        <p:nvSpPr>
          <p:cNvPr id="7" name="Espace réservé du numéro de diapositive 6"/>
          <p:cNvSpPr>
            <a:spLocks noGrp="1"/>
          </p:cNvSpPr>
          <p:nvPr>
            <p:ph type="sldNum" sz="quarter" idx="12"/>
          </p:nvPr>
        </p:nvSpPr>
        <p:spPr/>
        <p:txBody>
          <a:bodyPr/>
          <a:lstStyle/>
          <a:p>
            <a:fld id="{BAE15184-A527-4CAD-ABF8-3CA0BF00B7DB}" type="slidenum">
              <a:rPr lang="en-US" smtClean="0"/>
              <a:t>42</a:t>
            </a:fld>
            <a:endParaRPr lang="en-US"/>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09" y="4436918"/>
            <a:ext cx="3228109" cy="2421082"/>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609" y="4397953"/>
            <a:ext cx="3280063" cy="2460047"/>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8328" y="3813463"/>
            <a:ext cx="2283403" cy="3044537"/>
          </a:xfrm>
          <a:prstGeom prst="rect">
            <a:avLst/>
          </a:prstGeom>
        </p:spPr>
      </p:pic>
      <p:cxnSp>
        <p:nvCxnSpPr>
          <p:cNvPr id="12" name="Connecteur droit avec flèche 11"/>
          <p:cNvCxnSpPr/>
          <p:nvPr/>
        </p:nvCxnSpPr>
        <p:spPr>
          <a:xfrm flipH="1">
            <a:off x="1653989" y="3953435"/>
            <a:ext cx="3146611" cy="15329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5" idx="2"/>
          </p:cNvCxnSpPr>
          <p:nvPr/>
        </p:nvCxnSpPr>
        <p:spPr>
          <a:xfrm>
            <a:off x="5779527" y="3954913"/>
            <a:ext cx="43049" cy="1450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9737445" y="3367724"/>
            <a:ext cx="253720" cy="1163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029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236518" y="0"/>
            <a:ext cx="10577946" cy="3052793"/>
            <a:chOff x="-223225" y="0"/>
            <a:chExt cx="13367314" cy="4476779"/>
          </a:xfrm>
        </p:grpSpPr>
        <p:pic>
          <p:nvPicPr>
            <p:cNvPr id="2" name="Image 1"/>
            <p:cNvPicPr>
              <a:picLocks noChangeAspect="1"/>
            </p:cNvPicPr>
            <p:nvPr/>
          </p:nvPicPr>
          <p:blipFill>
            <a:blip r:embed="rId2"/>
            <a:stretch>
              <a:fillRect/>
            </a:stretch>
          </p:blipFill>
          <p:spPr>
            <a:xfrm>
              <a:off x="0" y="112458"/>
              <a:ext cx="4628444" cy="4364321"/>
            </a:xfrm>
            <a:prstGeom prst="rect">
              <a:avLst/>
            </a:prstGeom>
          </p:spPr>
        </p:pic>
        <p:pic>
          <p:nvPicPr>
            <p:cNvPr id="3" name="Image 2"/>
            <p:cNvPicPr>
              <a:picLocks noChangeAspect="1"/>
            </p:cNvPicPr>
            <p:nvPr/>
          </p:nvPicPr>
          <p:blipFill rotWithShape="1">
            <a:blip r:embed="rId3"/>
            <a:srcRect l="10081" r="3427"/>
            <a:stretch/>
          </p:blipFill>
          <p:spPr>
            <a:xfrm>
              <a:off x="4786489" y="0"/>
              <a:ext cx="7123289" cy="4143022"/>
            </a:xfrm>
            <a:prstGeom prst="rect">
              <a:avLst/>
            </a:prstGeom>
          </p:spPr>
        </p:pic>
        <p:sp>
          <p:nvSpPr>
            <p:cNvPr id="4" name="ZoneTexte 3"/>
            <p:cNvSpPr txBox="1"/>
            <p:nvPr/>
          </p:nvSpPr>
          <p:spPr>
            <a:xfrm>
              <a:off x="-223225" y="3747911"/>
              <a:ext cx="3952418" cy="541608"/>
            </a:xfrm>
            <a:prstGeom prst="rect">
              <a:avLst/>
            </a:prstGeom>
            <a:solidFill>
              <a:schemeClr val="bg1"/>
            </a:solidFill>
          </p:spPr>
          <p:txBody>
            <a:bodyPr wrap="square" rtlCol="0">
              <a:spAutoFit/>
            </a:bodyPr>
            <a:lstStyle/>
            <a:p>
              <a:r>
                <a:rPr lang="en-US" smtClean="0">
                  <a:latin typeface="Times New Roman" panose="02020603050405020304" pitchFamily="18" charset="0"/>
                  <a:cs typeface="Times New Roman" panose="02020603050405020304" pitchFamily="18" charset="0"/>
                </a:rPr>
                <a:t>Cathode Lifting</a:t>
              </a:r>
              <a:endParaRPr lang="en-US" dirty="0" smtClean="0">
                <a:latin typeface="Times New Roman" panose="02020603050405020304" pitchFamily="18" charset="0"/>
                <a:cs typeface="Times New Roman" panose="02020603050405020304" pitchFamily="18" charset="0"/>
              </a:endParaRPr>
            </a:p>
          </p:txBody>
        </p:sp>
        <p:sp>
          <p:nvSpPr>
            <p:cNvPr id="5" name="ZoneTexte 4"/>
            <p:cNvSpPr txBox="1"/>
            <p:nvPr/>
          </p:nvSpPr>
          <p:spPr>
            <a:xfrm>
              <a:off x="4670679" y="3663245"/>
              <a:ext cx="3930099" cy="541608"/>
            </a:xfrm>
            <a:prstGeom prst="rect">
              <a:avLst/>
            </a:prstGeom>
            <a:solidFill>
              <a:schemeClr val="bg1"/>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Cathode in</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the cryostat</a:t>
              </a:r>
            </a:p>
          </p:txBody>
        </p:sp>
        <p:sp>
          <p:nvSpPr>
            <p:cNvPr id="6" name="ZoneTexte 5"/>
            <p:cNvSpPr txBox="1"/>
            <p:nvPr/>
          </p:nvSpPr>
          <p:spPr>
            <a:xfrm>
              <a:off x="8422393" y="3623290"/>
              <a:ext cx="4721696" cy="541608"/>
            </a:xfrm>
            <a:prstGeom prst="rect">
              <a:avLst/>
            </a:prstGeom>
            <a:solidFill>
              <a:schemeClr val="bg1"/>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Cathode Lifting down In the cryostat</a:t>
              </a:r>
            </a:p>
          </p:txBody>
        </p:sp>
      </p:grpSp>
      <p:sp>
        <p:nvSpPr>
          <p:cNvPr id="7" name="Espace réservé du numéro de diapositive 6"/>
          <p:cNvSpPr>
            <a:spLocks noGrp="1"/>
          </p:cNvSpPr>
          <p:nvPr>
            <p:ph type="sldNum" sz="quarter" idx="12"/>
          </p:nvPr>
        </p:nvSpPr>
        <p:spPr/>
        <p:txBody>
          <a:bodyPr/>
          <a:lstStyle/>
          <a:p>
            <a:fld id="{BAE15184-A527-4CAD-ABF8-3CA0BF00B7DB}" type="slidenum">
              <a:rPr lang="en-US" smtClean="0"/>
              <a:t>43</a:t>
            </a:fld>
            <a:endParaRPr lang="en-US"/>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72" y="3023618"/>
            <a:ext cx="2875787" cy="3834382"/>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9092" y="2847109"/>
            <a:ext cx="3008168" cy="4010891"/>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237" y="2931392"/>
            <a:ext cx="2890404" cy="3853872"/>
          </a:xfrm>
          <a:prstGeom prst="rect">
            <a:avLst/>
          </a:prstGeom>
        </p:spPr>
      </p:pic>
    </p:spTree>
    <p:extLst>
      <p:ext uri="{BB962C8B-B14F-4D97-AF65-F5344CB8AC3E}">
        <p14:creationId xmlns:p14="http://schemas.microsoft.com/office/powerpoint/2010/main" val="780469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6184129" y="101490"/>
            <a:ext cx="3011826" cy="3410638"/>
            <a:chOff x="6184129" y="101489"/>
            <a:chExt cx="4241260" cy="4392733"/>
          </a:xfrm>
        </p:grpSpPr>
        <p:pic>
          <p:nvPicPr>
            <p:cNvPr id="6" name="Image 5"/>
            <p:cNvPicPr>
              <a:picLocks noChangeAspect="1"/>
            </p:cNvPicPr>
            <p:nvPr/>
          </p:nvPicPr>
          <p:blipFill>
            <a:blip r:embed="rId2"/>
            <a:stretch>
              <a:fillRect/>
            </a:stretch>
          </p:blipFill>
          <p:spPr>
            <a:xfrm>
              <a:off x="6184129" y="101489"/>
              <a:ext cx="4241260" cy="4392733"/>
            </a:xfrm>
            <a:prstGeom prst="rect">
              <a:avLst/>
            </a:prstGeom>
          </p:spPr>
        </p:pic>
        <p:pic>
          <p:nvPicPr>
            <p:cNvPr id="5" name="Image 4"/>
            <p:cNvPicPr>
              <a:picLocks noChangeAspect="1"/>
            </p:cNvPicPr>
            <p:nvPr/>
          </p:nvPicPr>
          <p:blipFill rotWithShape="1">
            <a:blip r:embed="rId3"/>
            <a:srcRect l="9996"/>
            <a:stretch/>
          </p:blipFill>
          <p:spPr>
            <a:xfrm>
              <a:off x="8267397" y="1954505"/>
              <a:ext cx="1360096" cy="2127836"/>
            </a:xfrm>
            <a:prstGeom prst="rect">
              <a:avLst/>
            </a:prstGeom>
          </p:spPr>
        </p:pic>
      </p:grpSp>
      <p:pic>
        <p:nvPicPr>
          <p:cNvPr id="2" name="Image 1"/>
          <p:cNvPicPr>
            <a:picLocks noChangeAspect="1"/>
          </p:cNvPicPr>
          <p:nvPr/>
        </p:nvPicPr>
        <p:blipFill>
          <a:blip r:embed="rId2"/>
          <a:stretch>
            <a:fillRect/>
          </a:stretch>
        </p:blipFill>
        <p:spPr>
          <a:xfrm>
            <a:off x="1442312" y="101491"/>
            <a:ext cx="3142541" cy="3254774"/>
          </a:xfrm>
          <a:prstGeom prst="rect">
            <a:avLst/>
          </a:prstGeom>
        </p:spPr>
      </p:pic>
      <p:sp>
        <p:nvSpPr>
          <p:cNvPr id="3" name="ZoneTexte 2"/>
          <p:cNvSpPr txBox="1"/>
          <p:nvPr/>
        </p:nvSpPr>
        <p:spPr>
          <a:xfrm>
            <a:off x="309703" y="2891929"/>
            <a:ext cx="2080206" cy="369332"/>
          </a:xfrm>
          <a:prstGeom prst="rect">
            <a:avLst/>
          </a:prstGeom>
          <a:solidFill>
            <a:schemeClr val="bg1"/>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Cathode rotation</a:t>
            </a:r>
          </a:p>
        </p:txBody>
      </p:sp>
      <p:sp>
        <p:nvSpPr>
          <p:cNvPr id="7" name="ZoneTexte 6"/>
          <p:cNvSpPr txBox="1"/>
          <p:nvPr/>
        </p:nvSpPr>
        <p:spPr>
          <a:xfrm>
            <a:off x="5060353" y="2663328"/>
            <a:ext cx="2005466" cy="646331"/>
          </a:xfrm>
          <a:prstGeom prst="rect">
            <a:avLst/>
          </a:prstGeom>
          <a:solidFill>
            <a:schemeClr val="bg1"/>
          </a:solidFill>
        </p:spPr>
        <p:txBody>
          <a:bodyPr wrap="square" rtlCol="0">
            <a:spAutoFit/>
          </a:bodyPr>
          <a:lstStyle/>
          <a:p>
            <a:r>
              <a:rPr lang="en-US" dirty="0" smtClean="0">
                <a:latin typeface="Times New Roman" panose="02020603050405020304" pitchFamily="18" charset="0"/>
                <a:cs typeface="Times New Roman" panose="02020603050405020304" pitchFamily="18" charset="0"/>
              </a:rPr>
              <a:t>Cathode </a:t>
            </a:r>
          </a:p>
          <a:p>
            <a:r>
              <a:rPr lang="en-US" dirty="0" smtClean="0">
                <a:latin typeface="Times New Roman" panose="02020603050405020304" pitchFamily="18" charset="0"/>
                <a:cs typeface="Times New Roman" panose="02020603050405020304" pitchFamily="18" charset="0"/>
              </a:rPr>
              <a:t>on installation table</a:t>
            </a:r>
          </a:p>
        </p:txBody>
      </p:sp>
      <p:sp>
        <p:nvSpPr>
          <p:cNvPr id="4" name="Espace réservé du numéro de diapositive 3"/>
          <p:cNvSpPr>
            <a:spLocks noGrp="1"/>
          </p:cNvSpPr>
          <p:nvPr>
            <p:ph type="sldNum" sz="quarter" idx="12"/>
          </p:nvPr>
        </p:nvSpPr>
        <p:spPr/>
        <p:txBody>
          <a:bodyPr/>
          <a:lstStyle/>
          <a:p>
            <a:fld id="{BAE15184-A527-4CAD-ABF8-3CA0BF00B7DB}" type="slidenum">
              <a:rPr lang="en-US" smtClean="0"/>
              <a:t>44</a:t>
            </a:fld>
            <a:endParaRPr lang="en-US"/>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92" y="3595256"/>
            <a:ext cx="4350325" cy="3262744"/>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3818" y="3584864"/>
            <a:ext cx="4364181" cy="3273136"/>
          </a:xfrm>
          <a:prstGeom prst="rect">
            <a:avLst/>
          </a:prstGeom>
        </p:spPr>
      </p:pic>
    </p:spTree>
    <p:extLst>
      <p:ext uri="{BB962C8B-B14F-4D97-AF65-F5344CB8AC3E}">
        <p14:creationId xmlns:p14="http://schemas.microsoft.com/office/powerpoint/2010/main" val="702142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859618" y="694480"/>
            <a:ext cx="6332382" cy="5981583"/>
          </a:xfrm>
          <a:prstGeom prst="rect">
            <a:avLst/>
          </a:prstGeom>
        </p:spPr>
      </p:pic>
      <p:sp>
        <p:nvSpPr>
          <p:cNvPr id="2" name="Espace réservé du numéro de diapositive 1"/>
          <p:cNvSpPr>
            <a:spLocks noGrp="1"/>
          </p:cNvSpPr>
          <p:nvPr>
            <p:ph type="sldNum" sz="quarter" idx="12"/>
          </p:nvPr>
        </p:nvSpPr>
        <p:spPr/>
        <p:txBody>
          <a:bodyPr/>
          <a:lstStyle/>
          <a:p>
            <a:fld id="{BAE15184-A527-4CAD-ABF8-3CA0BF00B7DB}" type="slidenum">
              <a:rPr lang="en-US" smtClean="0"/>
              <a:t>45</a:t>
            </a:fld>
            <a:endParaRPr lang="en-US"/>
          </a:p>
        </p:txBody>
      </p:sp>
      <p:sp>
        <p:nvSpPr>
          <p:cNvPr id="3" name="Rectangle 2"/>
          <p:cNvSpPr/>
          <p:nvPr/>
        </p:nvSpPr>
        <p:spPr>
          <a:xfrm>
            <a:off x="14662" y="172888"/>
            <a:ext cx="483965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Connection to CRP</a:t>
            </a:r>
            <a:r>
              <a:rPr kumimoji="0" lang="en-US" sz="2400" b="1" i="0"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SuperStructure</a:t>
            </a:r>
            <a:endParaRPr kumimoji="0" lang="en-US" sz="2400" b="0" i="0" strike="noStrike" kern="1200" cap="none" spc="0" normalizeH="0" baseline="0" noProof="0" dirty="0">
              <a:ln>
                <a:noFill/>
              </a:ln>
              <a:solidFill>
                <a:srgbClr val="FF0000"/>
              </a:solidFill>
              <a:effectLst/>
              <a:uLnTx/>
              <a:uFillTx/>
              <a:latin typeface="Calibri" panose="020F0502020204030204"/>
              <a:ea typeface="+mn-ea"/>
            </a:endParaRPr>
          </a:p>
        </p:txBody>
      </p:sp>
      <p:sp>
        <p:nvSpPr>
          <p:cNvPr id="4" name="ZoneTexte 3"/>
          <p:cNvSpPr txBox="1"/>
          <p:nvPr/>
        </p:nvSpPr>
        <p:spPr>
          <a:xfrm>
            <a:off x="0" y="2052586"/>
            <a:ext cx="5448300" cy="1200329"/>
          </a:xfrm>
          <a:prstGeom prst="rect">
            <a:avLst/>
          </a:prstGeom>
          <a:noFill/>
        </p:spPr>
        <p:txBody>
          <a:bodyPr wrap="square" rtlCol="0">
            <a:spAutoFit/>
          </a:bodyPr>
          <a:lstStyle/>
          <a:p>
            <a:r>
              <a:rPr lang="fr-FR" dirty="0" err="1" smtClean="0">
                <a:latin typeface="Times New Roman" panose="02020603050405020304" pitchFamily="18" charset="0"/>
                <a:cs typeface="Times New Roman" panose="02020603050405020304" pitchFamily="18" charset="0"/>
              </a:rPr>
              <a:t>Step</a:t>
            </a:r>
            <a:r>
              <a:rPr lang="fr-FR" dirty="0" smtClean="0">
                <a:latin typeface="Times New Roman" panose="02020603050405020304" pitchFamily="18" charset="0"/>
                <a:cs typeface="Times New Roman" panose="02020603050405020304" pitchFamily="18" charset="0"/>
              </a:rPr>
              <a:t> 1: Cathode </a:t>
            </a:r>
            <a:r>
              <a:rPr lang="fr-FR" dirty="0" err="1" smtClean="0">
                <a:latin typeface="Times New Roman" panose="02020603050405020304" pitchFamily="18" charset="0"/>
                <a:cs typeface="Times New Roman" panose="02020603050405020304" pitchFamily="18" charset="0"/>
              </a:rPr>
              <a:t>raised</a:t>
            </a:r>
            <a:r>
              <a:rPr lang="fr-FR" dirty="0" smtClean="0">
                <a:latin typeface="Times New Roman" panose="02020603050405020304" pitchFamily="18" charset="0"/>
                <a:cs typeface="Times New Roman" panose="02020603050405020304" pitchFamily="18" charset="0"/>
              </a:rPr>
              <a:t> one by one by a </a:t>
            </a:r>
            <a:r>
              <a:rPr lang="fr-FR" dirty="0" err="1" smtClean="0">
                <a:latin typeface="Times New Roman" panose="02020603050405020304" pitchFamily="18" charset="0"/>
                <a:cs typeface="Times New Roman" panose="02020603050405020304" pitchFamily="18" charset="0"/>
              </a:rPr>
              <a:t>scissorlift</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with</a:t>
            </a:r>
            <a:r>
              <a:rPr lang="fr-FR" dirty="0" smtClean="0">
                <a:latin typeface="Times New Roman" panose="02020603050405020304" pitchFamily="18" charset="0"/>
                <a:cs typeface="Times New Roman" panose="02020603050405020304" pitchFamily="18" charset="0"/>
              </a:rPr>
              <a:t> a support table and </a:t>
            </a:r>
            <a:r>
              <a:rPr lang="fr-FR" dirty="0" err="1" smtClean="0">
                <a:latin typeface="Times New Roman" panose="02020603050405020304" pitchFamily="18" charset="0"/>
                <a:cs typeface="Times New Roman" panose="02020603050405020304" pitchFamily="18" charset="0"/>
              </a:rPr>
              <a:t>attached</a:t>
            </a:r>
            <a:r>
              <a:rPr lang="fr-FR" dirty="0" smtClean="0">
                <a:latin typeface="Times New Roman" panose="02020603050405020304" pitchFamily="18" charset="0"/>
                <a:cs typeface="Times New Roman" panose="02020603050405020304" pitchFamily="18" charset="0"/>
              </a:rPr>
              <a:t> to </a:t>
            </a:r>
            <a:r>
              <a:rPr lang="fr-FR" dirty="0" err="1" smtClean="0">
                <a:latin typeface="Times New Roman" panose="02020603050405020304" pitchFamily="18" charset="0"/>
                <a:cs typeface="Times New Roman" panose="02020603050405020304" pitchFamily="18" charset="0"/>
              </a:rPr>
              <a:t>Dyneema</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ropes</a:t>
            </a:r>
            <a:r>
              <a:rPr lang="fr-FR" dirty="0" smtClean="0">
                <a:latin typeface="Times New Roman" panose="02020603050405020304" pitchFamily="18" charset="0"/>
                <a:cs typeface="Times New Roman" panose="02020603050405020304" pitchFamily="18" charset="0"/>
              </a:rPr>
              <a:t> for </a:t>
            </a:r>
            <a:r>
              <a:rPr lang="fr-FR" dirty="0" err="1" smtClean="0">
                <a:latin typeface="Times New Roman" panose="02020603050405020304" pitchFamily="18" charset="0"/>
                <a:cs typeface="Times New Roman" panose="02020603050405020304" pitchFamily="18" charset="0"/>
              </a:rPr>
              <a:t>storage</a:t>
            </a:r>
            <a:endParaRPr lang="fr-FR"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fr-FR"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fr-FR" b="1" dirty="0" smtClean="0">
              <a:latin typeface="Times New Roman" panose="02020603050405020304" pitchFamily="18" charset="0"/>
              <a:cs typeface="Times New Roman" panose="02020603050405020304" pitchFamily="18" charset="0"/>
            </a:endParaRPr>
          </a:p>
        </p:txBody>
      </p:sp>
      <p:cxnSp>
        <p:nvCxnSpPr>
          <p:cNvPr id="8" name="Connecteur droit 7"/>
          <p:cNvCxnSpPr/>
          <p:nvPr/>
        </p:nvCxnSpPr>
        <p:spPr>
          <a:xfrm>
            <a:off x="7289800" y="990600"/>
            <a:ext cx="355600" cy="127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582150" y="1304925"/>
            <a:ext cx="4857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404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C82DF6C-8578-0441-EFC9-70908C6E5C2F}"/>
              </a:ext>
            </a:extLst>
          </p:cNvPr>
          <p:cNvSpPr>
            <a:spLocks noGrp="1"/>
          </p:cNvSpPr>
          <p:nvPr>
            <p:ph type="body" idx="1"/>
          </p:nvPr>
        </p:nvSpPr>
        <p:spPr>
          <a:xfrm>
            <a:off x="363679" y="5273527"/>
            <a:ext cx="5584062" cy="737519"/>
          </a:xfrm>
        </p:spPr>
        <p:txBody>
          <a:bodyPr>
            <a:normAutofit fontScale="92500" lnSpcReduction="10000"/>
          </a:bodyPr>
          <a:lstStyle/>
          <a:p>
            <a:r>
              <a:rPr lang="en-US" dirty="0"/>
              <a:t>Step 3: The scaffold is placed in position with the XYZ tables in low position. The upper support points on each cart are independently raised until connection is made with cathode to de-load and disconnect Dyneema (1</a:t>
            </a:r>
            <a:r>
              <a:rPr lang="en-US" baseline="30000" dirty="0"/>
              <a:t>st</a:t>
            </a:r>
            <a:r>
              <a:rPr lang="en-US" dirty="0"/>
              <a:t> cathode only).</a:t>
            </a:r>
          </a:p>
        </p:txBody>
      </p:sp>
      <p:sp>
        <p:nvSpPr>
          <p:cNvPr id="2" name="Title 1">
            <a:extLst>
              <a:ext uri="{FF2B5EF4-FFF2-40B4-BE49-F238E27FC236}">
                <a16:creationId xmlns:a16="http://schemas.microsoft.com/office/drawing/2014/main" id="{32C679F7-B28C-F8AF-18FF-CCD6DC7CE26E}"/>
              </a:ext>
            </a:extLst>
          </p:cNvPr>
          <p:cNvSpPr>
            <a:spLocks noGrp="1"/>
          </p:cNvSpPr>
          <p:nvPr>
            <p:ph type="title"/>
          </p:nvPr>
        </p:nvSpPr>
        <p:spPr/>
        <p:txBody>
          <a:bodyPr/>
          <a:lstStyle/>
          <a:p>
            <a:r>
              <a:rPr lang="en-US" dirty="0"/>
              <a:t>Potential Cathode Installation Methods - #3) Hybrid Lift Table/Scaffold [STEPS]</a:t>
            </a:r>
          </a:p>
        </p:txBody>
      </p:sp>
      <p:sp>
        <p:nvSpPr>
          <p:cNvPr id="9" name="Text Placeholder 8">
            <a:extLst>
              <a:ext uri="{FF2B5EF4-FFF2-40B4-BE49-F238E27FC236}">
                <a16:creationId xmlns:a16="http://schemas.microsoft.com/office/drawing/2014/main" id="{76CE9D1A-E5EF-6EDB-4A72-CB9FDC498545}"/>
              </a:ext>
            </a:extLst>
          </p:cNvPr>
          <p:cNvSpPr>
            <a:spLocks noGrp="1"/>
          </p:cNvSpPr>
          <p:nvPr>
            <p:ph type="body" idx="13"/>
          </p:nvPr>
        </p:nvSpPr>
        <p:spPr/>
        <p:txBody>
          <a:bodyPr/>
          <a:lstStyle/>
          <a:p>
            <a:r>
              <a:rPr lang="en-US" dirty="0"/>
              <a:t>Step 4: Start of fiber filling on FC-side cathode. 70cm shift required.</a:t>
            </a:r>
          </a:p>
        </p:txBody>
      </p:sp>
      <p:sp>
        <p:nvSpPr>
          <p:cNvPr id="3" name="Footer Placeholder 2">
            <a:extLst>
              <a:ext uri="{FF2B5EF4-FFF2-40B4-BE49-F238E27FC236}">
                <a16:creationId xmlns:a16="http://schemas.microsoft.com/office/drawing/2014/main" id="{185FDCFE-14BD-426E-EE1F-50E38CABA607}"/>
              </a:ext>
            </a:extLst>
          </p:cNvPr>
          <p:cNvSpPr>
            <a:spLocks noGrp="1"/>
          </p:cNvSpPr>
          <p:nvPr>
            <p:ph type="ftr" sz="quarter" idx="17"/>
          </p:nvPr>
        </p:nvSpPr>
        <p:spPr>
          <a:xfrm>
            <a:off x="4086225" y="6356350"/>
            <a:ext cx="4114800" cy="365125"/>
          </a:xfrm>
        </p:spPr>
        <p:txBody>
          <a:bodyPr/>
          <a:lstStyle/>
          <a:p>
            <a:pPr>
              <a:defRPr/>
            </a:pPr>
            <a:r>
              <a:rPr lang="en-US"/>
              <a:t>FD2 Cathode Installation Discussion</a:t>
            </a:r>
            <a:endParaRPr lang="en-US" dirty="0"/>
          </a:p>
        </p:txBody>
      </p:sp>
      <p:sp>
        <p:nvSpPr>
          <p:cNvPr id="4" name="Slide Number Placeholder 3">
            <a:extLst>
              <a:ext uri="{FF2B5EF4-FFF2-40B4-BE49-F238E27FC236}">
                <a16:creationId xmlns:a16="http://schemas.microsoft.com/office/drawing/2014/main" id="{DABAA2EE-B979-ECBF-2BDA-D2F78E395A52}"/>
              </a:ext>
            </a:extLst>
          </p:cNvPr>
          <p:cNvSpPr>
            <a:spLocks noGrp="1"/>
          </p:cNvSpPr>
          <p:nvPr>
            <p:ph type="sldNum" sz="quarter" idx="18"/>
          </p:nvPr>
        </p:nvSpPr>
        <p:spPr/>
        <p:txBody>
          <a:bodyPr/>
          <a:lstStyle/>
          <a:p>
            <a:pPr>
              <a:defRPr/>
            </a:pPr>
            <a:fld id="{98AA3EDC-84CE-5D44-955B-22A59AD27526}" type="slidenum">
              <a:rPr lang="en-US" smtClean="0"/>
              <a:pPr>
                <a:defRPr/>
              </a:pPr>
              <a:t>46</a:t>
            </a:fld>
            <a:endParaRPr lang="en-US"/>
          </a:p>
        </p:txBody>
      </p:sp>
      <p:pic>
        <p:nvPicPr>
          <p:cNvPr id="43" name="Content Placeholder 42">
            <a:extLst>
              <a:ext uri="{FF2B5EF4-FFF2-40B4-BE49-F238E27FC236}">
                <a16:creationId xmlns:a16="http://schemas.microsoft.com/office/drawing/2014/main" id="{8AF0836A-6C1B-3969-A7DA-82728382506F}"/>
              </a:ext>
            </a:extLst>
          </p:cNvPr>
          <p:cNvPicPr>
            <a:picLocks noGrp="1" noChangeAspect="1"/>
          </p:cNvPicPr>
          <p:nvPr>
            <p:ph idx="20"/>
          </p:nvPr>
        </p:nvPicPr>
        <p:blipFill>
          <a:blip r:embed="rId3"/>
          <a:stretch>
            <a:fillRect/>
          </a:stretch>
        </p:blipFill>
        <p:spPr>
          <a:xfrm>
            <a:off x="6335713" y="1899659"/>
            <a:ext cx="5330825" cy="2569731"/>
          </a:xfrm>
        </p:spPr>
      </p:pic>
      <p:sp>
        <p:nvSpPr>
          <p:cNvPr id="7" name="Date Placeholder 6">
            <a:extLst>
              <a:ext uri="{FF2B5EF4-FFF2-40B4-BE49-F238E27FC236}">
                <a16:creationId xmlns:a16="http://schemas.microsoft.com/office/drawing/2014/main" id="{E41FCB49-FDDD-3E77-0BE5-FDE0D9A9401B}"/>
              </a:ext>
            </a:extLst>
          </p:cNvPr>
          <p:cNvSpPr>
            <a:spLocks noGrp="1"/>
          </p:cNvSpPr>
          <p:nvPr>
            <p:ph type="dt" sz="half" idx="2"/>
          </p:nvPr>
        </p:nvSpPr>
        <p:spPr/>
        <p:txBody>
          <a:bodyPr/>
          <a:lstStyle/>
          <a:p>
            <a:pPr>
              <a:defRPr/>
            </a:pPr>
            <a:r>
              <a:rPr lang="en-US"/>
              <a:t>11/15/2023</a:t>
            </a:r>
            <a:endParaRPr lang="en-US" dirty="0"/>
          </a:p>
        </p:txBody>
      </p:sp>
      <p:pic>
        <p:nvPicPr>
          <p:cNvPr id="15" name="Content Placeholder 14">
            <a:extLst>
              <a:ext uri="{FF2B5EF4-FFF2-40B4-BE49-F238E27FC236}">
                <a16:creationId xmlns:a16="http://schemas.microsoft.com/office/drawing/2014/main" id="{530404B4-7D10-0D0A-005B-7A61D6C32219}"/>
              </a:ext>
            </a:extLst>
          </p:cNvPr>
          <p:cNvPicPr>
            <a:picLocks noGrp="1" noChangeAspect="1"/>
          </p:cNvPicPr>
          <p:nvPr>
            <p:ph idx="19"/>
          </p:nvPr>
        </p:nvPicPr>
        <p:blipFill>
          <a:blip r:embed="rId4"/>
          <a:stretch>
            <a:fillRect/>
          </a:stretch>
        </p:blipFill>
        <p:spPr>
          <a:xfrm>
            <a:off x="1166955" y="1238250"/>
            <a:ext cx="4217703" cy="3892550"/>
          </a:xfrm>
        </p:spPr>
      </p:pic>
      <p:sp>
        <p:nvSpPr>
          <p:cNvPr id="16" name="TextBox 15">
            <a:extLst>
              <a:ext uri="{FF2B5EF4-FFF2-40B4-BE49-F238E27FC236}">
                <a16:creationId xmlns:a16="http://schemas.microsoft.com/office/drawing/2014/main" id="{0654FD8C-ADD0-17F6-435C-7FEC88DE8E5F}"/>
              </a:ext>
            </a:extLst>
          </p:cNvPr>
          <p:cNvSpPr txBox="1"/>
          <p:nvPr/>
        </p:nvSpPr>
        <p:spPr>
          <a:xfrm>
            <a:off x="524933" y="3244334"/>
            <a:ext cx="472482" cy="369332"/>
          </a:xfrm>
          <a:prstGeom prst="rect">
            <a:avLst/>
          </a:prstGeom>
          <a:solidFill>
            <a:schemeClr val="bg1"/>
          </a:solidFill>
          <a:ln w="28575">
            <a:solidFill>
              <a:srgbClr val="FF0000"/>
            </a:solidFill>
          </a:ln>
        </p:spPr>
        <p:txBody>
          <a:bodyPr wrap="square" rtlCol="0">
            <a:spAutoFit/>
          </a:bodyPr>
          <a:lstStyle/>
          <a:p>
            <a:pPr algn="r"/>
            <a:r>
              <a:rPr lang="en-US" dirty="0"/>
              <a:t>FC</a:t>
            </a:r>
          </a:p>
        </p:txBody>
      </p:sp>
      <p:cxnSp>
        <p:nvCxnSpPr>
          <p:cNvPr id="17" name="Straight Arrow Connector 16">
            <a:extLst>
              <a:ext uri="{FF2B5EF4-FFF2-40B4-BE49-F238E27FC236}">
                <a16:creationId xmlns:a16="http://schemas.microsoft.com/office/drawing/2014/main" id="{B508063F-C0AD-C3FA-5B15-FB980A2ADE08}"/>
              </a:ext>
            </a:extLst>
          </p:cNvPr>
          <p:cNvCxnSpPr>
            <a:cxnSpLocks/>
            <a:stCxn id="16" idx="3"/>
          </p:cNvCxnSpPr>
          <p:nvPr/>
        </p:nvCxnSpPr>
        <p:spPr>
          <a:xfrm>
            <a:off x="997415" y="3429000"/>
            <a:ext cx="211054" cy="18466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44D18FC-17F5-442D-D582-649B0FD2A58F}"/>
              </a:ext>
            </a:extLst>
          </p:cNvPr>
          <p:cNvSpPr txBox="1"/>
          <p:nvPr/>
        </p:nvSpPr>
        <p:spPr>
          <a:xfrm>
            <a:off x="119438" y="3834265"/>
            <a:ext cx="950614" cy="369332"/>
          </a:xfrm>
          <a:prstGeom prst="rect">
            <a:avLst/>
          </a:prstGeom>
          <a:solidFill>
            <a:schemeClr val="bg1"/>
          </a:solidFill>
          <a:ln w="28575">
            <a:solidFill>
              <a:srgbClr val="FF0000"/>
            </a:solidFill>
          </a:ln>
        </p:spPr>
        <p:txBody>
          <a:bodyPr wrap="square" rtlCol="0">
            <a:spAutoFit/>
          </a:bodyPr>
          <a:lstStyle/>
          <a:p>
            <a:pPr algn="ctr"/>
            <a:r>
              <a:rPr lang="en-US" dirty="0"/>
              <a:t>Scaffold</a:t>
            </a:r>
          </a:p>
        </p:txBody>
      </p:sp>
      <p:sp>
        <p:nvSpPr>
          <p:cNvPr id="22" name="TextBox 21">
            <a:extLst>
              <a:ext uri="{FF2B5EF4-FFF2-40B4-BE49-F238E27FC236}">
                <a16:creationId xmlns:a16="http://schemas.microsoft.com/office/drawing/2014/main" id="{69C84BD5-5AF6-C1D2-72F3-D1D8C01EB232}"/>
              </a:ext>
            </a:extLst>
          </p:cNvPr>
          <p:cNvSpPr txBox="1"/>
          <p:nvPr/>
        </p:nvSpPr>
        <p:spPr>
          <a:xfrm>
            <a:off x="216342" y="1825794"/>
            <a:ext cx="781074" cy="369332"/>
          </a:xfrm>
          <a:prstGeom prst="rect">
            <a:avLst/>
          </a:prstGeom>
          <a:solidFill>
            <a:schemeClr val="bg1"/>
          </a:solidFill>
          <a:ln w="28575">
            <a:solidFill>
              <a:srgbClr val="FF0000"/>
            </a:solidFill>
          </a:ln>
        </p:spPr>
        <p:txBody>
          <a:bodyPr wrap="square" rtlCol="0">
            <a:spAutoFit/>
          </a:bodyPr>
          <a:lstStyle/>
          <a:p>
            <a:pPr algn="r"/>
            <a:r>
              <a:rPr lang="en-US" dirty="0"/>
              <a:t>Tables</a:t>
            </a:r>
          </a:p>
        </p:txBody>
      </p:sp>
      <p:cxnSp>
        <p:nvCxnSpPr>
          <p:cNvPr id="23" name="Straight Arrow Connector 22">
            <a:extLst>
              <a:ext uri="{FF2B5EF4-FFF2-40B4-BE49-F238E27FC236}">
                <a16:creationId xmlns:a16="http://schemas.microsoft.com/office/drawing/2014/main" id="{B7A6FAEE-3B95-E1BE-AE2C-05DA51BBB5B2}"/>
              </a:ext>
            </a:extLst>
          </p:cNvPr>
          <p:cNvCxnSpPr>
            <a:cxnSpLocks/>
            <a:stCxn id="22" idx="3"/>
          </p:cNvCxnSpPr>
          <p:nvPr/>
        </p:nvCxnSpPr>
        <p:spPr>
          <a:xfrm>
            <a:off x="997416" y="2010460"/>
            <a:ext cx="950614" cy="46429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5DF39011-9761-A598-9962-7C990AD96FEE}"/>
              </a:ext>
            </a:extLst>
          </p:cNvPr>
          <p:cNvCxnSpPr>
            <a:cxnSpLocks/>
            <a:stCxn id="22" idx="3"/>
          </p:cNvCxnSpPr>
          <p:nvPr/>
        </p:nvCxnSpPr>
        <p:spPr>
          <a:xfrm>
            <a:off x="997416" y="2010460"/>
            <a:ext cx="2878298" cy="43202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FCC8CB2-23C8-47CC-21E5-2F2D222103B6}"/>
              </a:ext>
            </a:extLst>
          </p:cNvPr>
          <p:cNvSpPr txBox="1"/>
          <p:nvPr/>
        </p:nvSpPr>
        <p:spPr>
          <a:xfrm>
            <a:off x="763398" y="860997"/>
            <a:ext cx="1072708" cy="646331"/>
          </a:xfrm>
          <a:prstGeom prst="rect">
            <a:avLst/>
          </a:prstGeom>
          <a:solidFill>
            <a:schemeClr val="bg1"/>
          </a:solidFill>
          <a:ln w="28575">
            <a:solidFill>
              <a:srgbClr val="FF0000"/>
            </a:solidFill>
          </a:ln>
        </p:spPr>
        <p:txBody>
          <a:bodyPr wrap="square" rtlCol="0">
            <a:spAutoFit/>
          </a:bodyPr>
          <a:lstStyle/>
          <a:p>
            <a:pPr algn="r"/>
            <a:r>
              <a:rPr lang="en-US" dirty="0"/>
              <a:t>Stored Cathodes</a:t>
            </a:r>
          </a:p>
        </p:txBody>
      </p:sp>
      <p:cxnSp>
        <p:nvCxnSpPr>
          <p:cNvPr id="33" name="Straight Arrow Connector 32">
            <a:extLst>
              <a:ext uri="{FF2B5EF4-FFF2-40B4-BE49-F238E27FC236}">
                <a16:creationId xmlns:a16="http://schemas.microsoft.com/office/drawing/2014/main" id="{11296143-4A63-8097-FB5E-3BEF439B7FB6}"/>
              </a:ext>
            </a:extLst>
          </p:cNvPr>
          <p:cNvCxnSpPr>
            <a:cxnSpLocks/>
            <a:stCxn id="32" idx="3"/>
          </p:cNvCxnSpPr>
          <p:nvPr/>
        </p:nvCxnSpPr>
        <p:spPr>
          <a:xfrm>
            <a:off x="1836106" y="1184163"/>
            <a:ext cx="621868" cy="76439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EC6EFDCE-9F32-1974-C215-6FF32FB9D356}"/>
              </a:ext>
            </a:extLst>
          </p:cNvPr>
          <p:cNvCxnSpPr>
            <a:cxnSpLocks/>
            <a:stCxn id="32" idx="3"/>
          </p:cNvCxnSpPr>
          <p:nvPr/>
        </p:nvCxnSpPr>
        <p:spPr>
          <a:xfrm>
            <a:off x="1836106" y="1184163"/>
            <a:ext cx="1797212" cy="76439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B6FA4DC-A88D-8708-5FD5-3AED34641CED}"/>
              </a:ext>
            </a:extLst>
          </p:cNvPr>
          <p:cNvCxnSpPr>
            <a:cxnSpLocks/>
            <a:stCxn id="21" idx="3"/>
          </p:cNvCxnSpPr>
          <p:nvPr/>
        </p:nvCxnSpPr>
        <p:spPr>
          <a:xfrm>
            <a:off x="1070052" y="4018931"/>
            <a:ext cx="1606036" cy="4107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2DD4707E-C544-8E04-6043-6FD023293B09}"/>
              </a:ext>
            </a:extLst>
          </p:cNvPr>
          <p:cNvCxnSpPr>
            <a:cxnSpLocks/>
          </p:cNvCxnSpPr>
          <p:nvPr/>
        </p:nvCxnSpPr>
        <p:spPr>
          <a:xfrm>
            <a:off x="7096755" y="2939130"/>
            <a:ext cx="92226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3393197-A786-F073-E540-A8ED627762B8}"/>
              </a:ext>
            </a:extLst>
          </p:cNvPr>
          <p:cNvSpPr txBox="1"/>
          <p:nvPr/>
        </p:nvSpPr>
        <p:spPr>
          <a:xfrm>
            <a:off x="7167351" y="2119320"/>
            <a:ext cx="781074" cy="646331"/>
          </a:xfrm>
          <a:prstGeom prst="rect">
            <a:avLst/>
          </a:prstGeom>
          <a:solidFill>
            <a:schemeClr val="bg1"/>
          </a:solidFill>
          <a:ln w="28575">
            <a:solidFill>
              <a:srgbClr val="FF0000"/>
            </a:solidFill>
          </a:ln>
        </p:spPr>
        <p:txBody>
          <a:bodyPr wrap="square" rtlCol="0">
            <a:spAutoFit/>
          </a:bodyPr>
          <a:lstStyle/>
          <a:p>
            <a:pPr algn="ctr"/>
            <a:r>
              <a:rPr lang="en-US" dirty="0"/>
              <a:t>70cm Shift</a:t>
            </a:r>
          </a:p>
        </p:txBody>
      </p:sp>
      <p:sp>
        <p:nvSpPr>
          <p:cNvPr id="24" name="ZoneTexte 23"/>
          <p:cNvSpPr txBox="1"/>
          <p:nvPr/>
        </p:nvSpPr>
        <p:spPr>
          <a:xfrm>
            <a:off x="8621856" y="6488668"/>
            <a:ext cx="146867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©Nick </a:t>
            </a:r>
            <a:r>
              <a:rPr lang="en-US" dirty="0" err="1" smtClean="0">
                <a:latin typeface="Times New Roman" panose="02020603050405020304" pitchFamily="18" charset="0"/>
                <a:cs typeface="Times New Roman" panose="02020603050405020304" pitchFamily="18" charset="0"/>
              </a:rPr>
              <a:t>Joniak</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50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89" y="1365105"/>
            <a:ext cx="10839450" cy="4333875"/>
          </a:xfrm>
          <a:prstGeom prst="rect">
            <a:avLst/>
          </a:prstGeom>
        </p:spPr>
      </p:pic>
      <p:sp>
        <p:nvSpPr>
          <p:cNvPr id="2" name="Rectangle 1"/>
          <p:cNvSpPr/>
          <p:nvPr/>
        </p:nvSpPr>
        <p:spPr>
          <a:xfrm>
            <a:off x="222256" y="224909"/>
            <a:ext cx="3438762" cy="400110"/>
          </a:xfrm>
          <a:prstGeom prst="rect">
            <a:avLst/>
          </a:prstGeom>
        </p:spPr>
        <p:txBody>
          <a:bodyPr wrap="none">
            <a:spAutoFit/>
          </a:bodyPr>
          <a:lstStyle/>
          <a:p>
            <a:r>
              <a:rPr lang="en-US" sz="2000" dirty="0">
                <a:solidFill>
                  <a:srgbClr val="FF0000"/>
                </a:solidFill>
                <a:latin typeface="Times New Roman" panose="02020603050405020304" pitchFamily="18" charset="0"/>
                <a:cs typeface="Times New Roman" panose="02020603050405020304" pitchFamily="18" charset="0"/>
              </a:rPr>
              <a:t>XYZ </a:t>
            </a:r>
            <a:r>
              <a:rPr lang="en-US" sz="2000" dirty="0" smtClean="0">
                <a:solidFill>
                  <a:srgbClr val="FF0000"/>
                </a:solidFill>
                <a:latin typeface="Times New Roman" panose="02020603050405020304" pitchFamily="18" charset="0"/>
                <a:cs typeface="Times New Roman" panose="02020603050405020304" pitchFamily="18" charset="0"/>
              </a:rPr>
              <a:t>carts designed by IJCLab </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808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C82DF6C-8578-0441-EFC9-70908C6E5C2F}"/>
              </a:ext>
            </a:extLst>
          </p:cNvPr>
          <p:cNvSpPr>
            <a:spLocks noGrp="1"/>
          </p:cNvSpPr>
          <p:nvPr>
            <p:ph type="body" idx="1"/>
          </p:nvPr>
        </p:nvSpPr>
        <p:spPr>
          <a:xfrm>
            <a:off x="609600" y="4520414"/>
            <a:ext cx="5338140" cy="737519"/>
          </a:xfrm>
        </p:spPr>
        <p:txBody>
          <a:bodyPr>
            <a:normAutofit fontScale="85000" lnSpcReduction="10000"/>
          </a:bodyPr>
          <a:lstStyle/>
          <a:p>
            <a:r>
              <a:rPr lang="en-US" dirty="0"/>
              <a:t>Step 5: Connection of the second cathode to the XYZ cart (Dyneema de-loaded and disconnected). The two carts will need to be aligned and connected. The LAD connections on the cathode need to be made. Cable filling in the second cathode to commence.</a:t>
            </a:r>
          </a:p>
        </p:txBody>
      </p:sp>
      <p:sp>
        <p:nvSpPr>
          <p:cNvPr id="2" name="Title 1">
            <a:extLst>
              <a:ext uri="{FF2B5EF4-FFF2-40B4-BE49-F238E27FC236}">
                <a16:creationId xmlns:a16="http://schemas.microsoft.com/office/drawing/2014/main" id="{32C679F7-B28C-F8AF-18FF-CCD6DC7CE26E}"/>
              </a:ext>
            </a:extLst>
          </p:cNvPr>
          <p:cNvSpPr>
            <a:spLocks noGrp="1"/>
          </p:cNvSpPr>
          <p:nvPr>
            <p:ph type="title"/>
          </p:nvPr>
        </p:nvSpPr>
        <p:spPr/>
        <p:txBody>
          <a:bodyPr/>
          <a:lstStyle/>
          <a:p>
            <a:r>
              <a:rPr lang="en-US" dirty="0"/>
              <a:t>Potential Cathode Installation Methods - #3) Hybrid Lift Table/Scaffold [STEPS]</a:t>
            </a:r>
          </a:p>
        </p:txBody>
      </p:sp>
      <p:sp>
        <p:nvSpPr>
          <p:cNvPr id="9" name="Text Placeholder 8">
            <a:extLst>
              <a:ext uri="{FF2B5EF4-FFF2-40B4-BE49-F238E27FC236}">
                <a16:creationId xmlns:a16="http://schemas.microsoft.com/office/drawing/2014/main" id="{76CE9D1A-E5EF-6EDB-4A72-CB9FDC498545}"/>
              </a:ext>
            </a:extLst>
          </p:cNvPr>
          <p:cNvSpPr>
            <a:spLocks noGrp="1"/>
          </p:cNvSpPr>
          <p:nvPr>
            <p:ph type="body" idx="13"/>
          </p:nvPr>
        </p:nvSpPr>
        <p:spPr>
          <a:xfrm>
            <a:off x="6244262" y="4904970"/>
            <a:ext cx="5422840" cy="737519"/>
          </a:xfrm>
        </p:spPr>
        <p:txBody>
          <a:bodyPr>
            <a:normAutofit fontScale="92500" lnSpcReduction="10000"/>
          </a:bodyPr>
          <a:lstStyle/>
          <a:p>
            <a:r>
              <a:rPr lang="en-US" dirty="0"/>
              <a:t>Step 6: The integral cart XYZ table is used to align the cathodes under the Dyneema cables. They will be raised to the maximum Z position for Dyneema connection to the LADs. The XYZ table is then lowered, and height adjustment done with the LAD.</a:t>
            </a:r>
          </a:p>
        </p:txBody>
      </p:sp>
      <p:sp>
        <p:nvSpPr>
          <p:cNvPr id="3" name="Footer Placeholder 2">
            <a:extLst>
              <a:ext uri="{FF2B5EF4-FFF2-40B4-BE49-F238E27FC236}">
                <a16:creationId xmlns:a16="http://schemas.microsoft.com/office/drawing/2014/main" id="{185FDCFE-14BD-426E-EE1F-50E38CABA607}"/>
              </a:ext>
            </a:extLst>
          </p:cNvPr>
          <p:cNvSpPr>
            <a:spLocks noGrp="1"/>
          </p:cNvSpPr>
          <p:nvPr>
            <p:ph type="ftr" sz="quarter" idx="17"/>
          </p:nvPr>
        </p:nvSpPr>
        <p:spPr/>
        <p:txBody>
          <a:bodyPr/>
          <a:lstStyle/>
          <a:p>
            <a:pPr>
              <a:defRPr/>
            </a:pPr>
            <a:r>
              <a:rPr lang="en-US"/>
              <a:t>FD2 Cathode Installation Discussion</a:t>
            </a:r>
            <a:endParaRPr lang="en-US" dirty="0"/>
          </a:p>
        </p:txBody>
      </p:sp>
      <p:sp>
        <p:nvSpPr>
          <p:cNvPr id="4" name="Slide Number Placeholder 3">
            <a:extLst>
              <a:ext uri="{FF2B5EF4-FFF2-40B4-BE49-F238E27FC236}">
                <a16:creationId xmlns:a16="http://schemas.microsoft.com/office/drawing/2014/main" id="{DABAA2EE-B979-ECBF-2BDA-D2F78E395A52}"/>
              </a:ext>
            </a:extLst>
          </p:cNvPr>
          <p:cNvSpPr>
            <a:spLocks noGrp="1"/>
          </p:cNvSpPr>
          <p:nvPr>
            <p:ph type="sldNum" sz="quarter" idx="18"/>
          </p:nvPr>
        </p:nvSpPr>
        <p:spPr/>
        <p:txBody>
          <a:bodyPr/>
          <a:lstStyle/>
          <a:p>
            <a:pPr>
              <a:defRPr/>
            </a:pPr>
            <a:fld id="{98AA3EDC-84CE-5D44-955B-22A59AD27526}" type="slidenum">
              <a:rPr lang="en-US" smtClean="0"/>
              <a:pPr>
                <a:defRPr/>
              </a:pPr>
              <a:t>48</a:t>
            </a:fld>
            <a:endParaRPr lang="en-US"/>
          </a:p>
        </p:txBody>
      </p:sp>
      <p:pic>
        <p:nvPicPr>
          <p:cNvPr id="6" name="Content Placeholder 5">
            <a:extLst>
              <a:ext uri="{FF2B5EF4-FFF2-40B4-BE49-F238E27FC236}">
                <a16:creationId xmlns:a16="http://schemas.microsoft.com/office/drawing/2014/main" id="{3CDA6A91-2841-60D4-E1DF-5911D55A0AD6}"/>
              </a:ext>
            </a:extLst>
          </p:cNvPr>
          <p:cNvPicPr>
            <a:picLocks noGrp="1" noChangeAspect="1"/>
          </p:cNvPicPr>
          <p:nvPr>
            <p:ph idx="19"/>
          </p:nvPr>
        </p:nvPicPr>
        <p:blipFill>
          <a:blip r:embed="rId2"/>
          <a:stretch>
            <a:fillRect/>
          </a:stretch>
        </p:blipFill>
        <p:spPr>
          <a:xfrm>
            <a:off x="609600" y="2238984"/>
            <a:ext cx="5332413" cy="1891082"/>
          </a:xfrm>
        </p:spPr>
      </p:pic>
      <p:pic>
        <p:nvPicPr>
          <p:cNvPr id="13" name="Content Placeholder 12">
            <a:extLst>
              <a:ext uri="{FF2B5EF4-FFF2-40B4-BE49-F238E27FC236}">
                <a16:creationId xmlns:a16="http://schemas.microsoft.com/office/drawing/2014/main" id="{D8604F0E-6BE0-C578-CDAF-0BC0E8429A2B}"/>
              </a:ext>
            </a:extLst>
          </p:cNvPr>
          <p:cNvPicPr>
            <a:picLocks noGrp="1" noChangeAspect="1"/>
          </p:cNvPicPr>
          <p:nvPr>
            <p:ph idx="20"/>
          </p:nvPr>
        </p:nvPicPr>
        <p:blipFill>
          <a:blip r:embed="rId3"/>
          <a:stretch>
            <a:fillRect/>
          </a:stretch>
        </p:blipFill>
        <p:spPr>
          <a:xfrm>
            <a:off x="6335713" y="1666951"/>
            <a:ext cx="5330825" cy="3035148"/>
          </a:xfrm>
        </p:spPr>
      </p:pic>
      <p:sp>
        <p:nvSpPr>
          <p:cNvPr id="7" name="Date Placeholder 6">
            <a:extLst>
              <a:ext uri="{FF2B5EF4-FFF2-40B4-BE49-F238E27FC236}">
                <a16:creationId xmlns:a16="http://schemas.microsoft.com/office/drawing/2014/main" id="{E41FCB49-FDDD-3E77-0BE5-FDE0D9A9401B}"/>
              </a:ext>
            </a:extLst>
          </p:cNvPr>
          <p:cNvSpPr>
            <a:spLocks noGrp="1"/>
          </p:cNvSpPr>
          <p:nvPr>
            <p:ph type="dt" sz="half" idx="2"/>
          </p:nvPr>
        </p:nvSpPr>
        <p:spPr/>
        <p:txBody>
          <a:bodyPr/>
          <a:lstStyle/>
          <a:p>
            <a:pPr>
              <a:defRPr/>
            </a:pPr>
            <a:r>
              <a:rPr lang="en-US"/>
              <a:t>11/15/2023</a:t>
            </a:r>
            <a:endParaRPr lang="en-US" dirty="0"/>
          </a:p>
        </p:txBody>
      </p:sp>
      <p:sp>
        <p:nvSpPr>
          <p:cNvPr id="11" name="ZoneTexte 10"/>
          <p:cNvSpPr txBox="1"/>
          <p:nvPr/>
        </p:nvSpPr>
        <p:spPr>
          <a:xfrm>
            <a:off x="8621856" y="6488668"/>
            <a:ext cx="146867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©Nick </a:t>
            </a:r>
            <a:r>
              <a:rPr lang="en-US" dirty="0" err="1" smtClean="0">
                <a:latin typeface="Times New Roman" panose="02020603050405020304" pitchFamily="18" charset="0"/>
                <a:cs typeface="Times New Roman" panose="02020603050405020304" pitchFamily="18" charset="0"/>
              </a:rPr>
              <a:t>Joniak</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968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91264" y="0"/>
            <a:ext cx="11785545" cy="4985980"/>
          </a:xfrm>
          <a:prstGeom prst="rect">
            <a:avLst/>
          </a:prstGeom>
          <a:noFill/>
        </p:spPr>
        <p:txBody>
          <a:bodyPr wrap="square" rtlCol="0">
            <a:spAutoFit/>
          </a:bodyPr>
          <a:lstStyle/>
          <a:p>
            <a:pPr>
              <a:defRPr/>
            </a:pPr>
            <a:endParaRPr lang="en-US" dirty="0">
              <a:latin typeface="Times New Roman"/>
              <a:cs typeface="Times New Roman"/>
            </a:endParaRPr>
          </a:p>
          <a:p>
            <a:pPr>
              <a:defRPr/>
            </a:pPr>
            <a:r>
              <a:rPr lang="en-US" sz="2400" b="1" u="sng" dirty="0">
                <a:solidFill>
                  <a:srgbClr val="FF0000"/>
                </a:solidFill>
                <a:latin typeface="Times New Roman"/>
                <a:cs typeface="Times New Roman"/>
              </a:rPr>
              <a:t>Scope of the </a:t>
            </a:r>
            <a:r>
              <a:rPr lang="en-US" sz="2400" b="1" u="sng" dirty="0" smtClean="0">
                <a:solidFill>
                  <a:srgbClr val="FF0000"/>
                </a:solidFill>
                <a:latin typeface="Times New Roman"/>
                <a:cs typeface="Times New Roman"/>
              </a:rPr>
              <a:t>review</a:t>
            </a:r>
          </a:p>
          <a:p>
            <a:pPr>
              <a:defRPr/>
            </a:pPr>
            <a:endParaRPr dirty="0"/>
          </a:p>
          <a:p>
            <a:pPr marL="285750" indent="-285750">
              <a:buFont typeface="Arial"/>
              <a:buChar char="•"/>
              <a:defRPr/>
            </a:pPr>
            <a:r>
              <a:rPr lang="en-US" b="1" dirty="0">
                <a:solidFill>
                  <a:srgbClr val="0070C0"/>
                </a:solidFill>
                <a:latin typeface="Times New Roman"/>
                <a:cs typeface="Times New Roman"/>
              </a:rPr>
              <a:t>P</a:t>
            </a:r>
            <a:r>
              <a:rPr lang="en-US" b="1" dirty="0" smtClean="0">
                <a:solidFill>
                  <a:srgbClr val="0070C0"/>
                </a:solidFill>
                <a:latin typeface="Times New Roman"/>
                <a:cs typeface="Times New Roman"/>
              </a:rPr>
              <a:t>roduction </a:t>
            </a:r>
            <a:r>
              <a:rPr lang="en-US" b="1" dirty="0">
                <a:solidFill>
                  <a:srgbClr val="0070C0"/>
                </a:solidFill>
                <a:latin typeface="Times New Roman"/>
                <a:cs typeface="Times New Roman"/>
              </a:rPr>
              <a:t>of the ½ cathode frames in the industry </a:t>
            </a:r>
            <a:r>
              <a:rPr lang="en-US" dirty="0">
                <a:latin typeface="Times New Roman"/>
                <a:cs typeface="Times New Roman"/>
              </a:rPr>
              <a:t>(~600 k€</a:t>
            </a:r>
            <a:r>
              <a:rPr lang="en-US" dirty="0" smtClean="0">
                <a:latin typeface="Times New Roman"/>
                <a:cs typeface="Times New Roman"/>
              </a:rPr>
              <a:t>)</a:t>
            </a:r>
          </a:p>
          <a:p>
            <a:pPr marL="285750" indent="-285750">
              <a:buFont typeface="Arial"/>
              <a:buChar char="•"/>
              <a:defRPr/>
            </a:pPr>
            <a:endParaRPr dirty="0"/>
          </a:p>
          <a:p>
            <a:pPr marL="285750" indent="-285750">
              <a:buFont typeface="Arial"/>
              <a:buChar char="•"/>
              <a:defRPr/>
            </a:pPr>
            <a:r>
              <a:rPr lang="en-US" b="1" dirty="0">
                <a:solidFill>
                  <a:srgbClr val="0070C0"/>
                </a:solidFill>
                <a:latin typeface="Times New Roman"/>
                <a:cs typeface="Times New Roman"/>
              </a:rPr>
              <a:t>P</a:t>
            </a:r>
            <a:r>
              <a:rPr lang="en-US" b="1" dirty="0" smtClean="0">
                <a:solidFill>
                  <a:srgbClr val="0070C0"/>
                </a:solidFill>
                <a:latin typeface="Times New Roman"/>
                <a:cs typeface="Times New Roman"/>
              </a:rPr>
              <a:t>roduction </a:t>
            </a:r>
            <a:r>
              <a:rPr lang="en-US" b="1" dirty="0">
                <a:solidFill>
                  <a:srgbClr val="0070C0"/>
                </a:solidFill>
                <a:latin typeface="Times New Roman"/>
                <a:cs typeface="Times New Roman"/>
              </a:rPr>
              <a:t>of the resistive meshes in the industry </a:t>
            </a:r>
            <a:r>
              <a:rPr lang="en-US" dirty="0">
                <a:latin typeface="Times New Roman"/>
                <a:cs typeface="Times New Roman"/>
              </a:rPr>
              <a:t>(~350 k€)</a:t>
            </a:r>
            <a:endParaRPr dirty="0"/>
          </a:p>
          <a:p>
            <a:pPr marL="285750" indent="-285750">
              <a:buFont typeface="Arial"/>
              <a:buChar char="•"/>
              <a:defRPr/>
            </a:pPr>
            <a:endParaRPr lang="en-US" dirty="0">
              <a:latin typeface="Times New Roman"/>
              <a:cs typeface="Times New Roman"/>
            </a:endParaRPr>
          </a:p>
          <a:p>
            <a:pPr>
              <a:defRPr/>
            </a:pPr>
            <a:endParaRPr lang="en-US" dirty="0" smtClean="0">
              <a:latin typeface="Times New Roman"/>
              <a:cs typeface="Times New Roman"/>
            </a:endParaRPr>
          </a:p>
          <a:p>
            <a:pPr>
              <a:defRPr/>
            </a:pPr>
            <a:endParaRPr lang="en-US" dirty="0">
              <a:latin typeface="Times New Roman"/>
              <a:cs typeface="Times New Roman"/>
            </a:endParaRPr>
          </a:p>
          <a:p>
            <a:pPr>
              <a:defRPr/>
            </a:pPr>
            <a:r>
              <a:rPr lang="en-US" sz="2400" b="1" u="sng" dirty="0" smtClean="0">
                <a:solidFill>
                  <a:srgbClr val="FF0000"/>
                </a:solidFill>
                <a:latin typeface="Times New Roman"/>
                <a:cs typeface="Times New Roman"/>
              </a:rPr>
              <a:t>Out </a:t>
            </a:r>
            <a:r>
              <a:rPr lang="en-US" sz="2400" b="1" u="sng" dirty="0">
                <a:solidFill>
                  <a:srgbClr val="FF0000"/>
                </a:solidFill>
                <a:latin typeface="Times New Roman"/>
                <a:cs typeface="Times New Roman"/>
              </a:rPr>
              <a:t>of the </a:t>
            </a:r>
            <a:r>
              <a:rPr lang="en-US" sz="2400" b="1" u="sng" dirty="0" smtClean="0">
                <a:solidFill>
                  <a:srgbClr val="FF0000"/>
                </a:solidFill>
                <a:latin typeface="Times New Roman"/>
                <a:cs typeface="Times New Roman"/>
              </a:rPr>
              <a:t>scope</a:t>
            </a:r>
            <a:endParaRPr lang="en-US" sz="2400" b="1" u="sng" dirty="0" smtClean="0">
              <a:solidFill>
                <a:srgbClr val="FF0000"/>
              </a:solidFill>
              <a:latin typeface="Times New Roman"/>
              <a:cs typeface="Times New Roman"/>
            </a:endParaRPr>
          </a:p>
          <a:p>
            <a:pPr>
              <a:defRPr/>
            </a:pPr>
            <a:endParaRPr dirty="0"/>
          </a:p>
          <a:p>
            <a:pPr marL="285750" indent="-285750">
              <a:buFont typeface="Arial"/>
              <a:buChar char="•"/>
              <a:defRPr/>
            </a:pPr>
            <a:r>
              <a:rPr lang="en-US" dirty="0">
                <a:latin typeface="Times New Roman"/>
                <a:cs typeface="Times New Roman"/>
              </a:rPr>
              <a:t>Cathode </a:t>
            </a:r>
            <a:r>
              <a:rPr lang="en-US" b="1" dirty="0">
                <a:solidFill>
                  <a:srgbClr val="0070C0"/>
                </a:solidFill>
                <a:latin typeface="Times New Roman"/>
                <a:cs typeface="Times New Roman"/>
              </a:rPr>
              <a:t>suspension system </a:t>
            </a:r>
            <a:r>
              <a:rPr lang="en-US" dirty="0">
                <a:latin typeface="Times New Roman"/>
                <a:cs typeface="Times New Roman"/>
              </a:rPr>
              <a:t>(TAD, LAD, ropes) which requires final validation during integration test at CERN Bat 185</a:t>
            </a:r>
            <a:endParaRPr dirty="0"/>
          </a:p>
          <a:p>
            <a:pPr marL="285750" indent="-285750">
              <a:buFont typeface="Arial"/>
              <a:buChar char="•"/>
              <a:defRPr/>
            </a:pPr>
            <a:r>
              <a:rPr lang="en-US" b="1" dirty="0">
                <a:solidFill>
                  <a:srgbClr val="0070C0"/>
                </a:solidFill>
                <a:latin typeface="Times New Roman"/>
                <a:cs typeface="Times New Roman"/>
              </a:rPr>
              <a:t>Electrical connection</a:t>
            </a:r>
            <a:endParaRPr b="1" dirty="0">
              <a:solidFill>
                <a:srgbClr val="0070C0"/>
              </a:solidFill>
            </a:endParaRPr>
          </a:p>
          <a:p>
            <a:pPr marL="285750" indent="-285750">
              <a:buFont typeface="Arial"/>
              <a:buChar char="•"/>
              <a:defRPr/>
            </a:pPr>
            <a:r>
              <a:rPr lang="en-US" b="1" dirty="0">
                <a:solidFill>
                  <a:srgbClr val="0070C0"/>
                </a:solidFill>
                <a:latin typeface="Times New Roman"/>
                <a:cs typeface="Times New Roman"/>
              </a:rPr>
              <a:t>Assembly</a:t>
            </a:r>
            <a:r>
              <a:rPr lang="en-US" dirty="0">
                <a:latin typeface="Times New Roman"/>
                <a:cs typeface="Times New Roman"/>
              </a:rPr>
              <a:t> and </a:t>
            </a:r>
            <a:r>
              <a:rPr lang="en-US" b="1" dirty="0">
                <a:solidFill>
                  <a:srgbClr val="0070C0"/>
                </a:solidFill>
                <a:latin typeface="Times New Roman"/>
                <a:cs typeface="Times New Roman"/>
              </a:rPr>
              <a:t>final tests </a:t>
            </a:r>
            <a:r>
              <a:rPr lang="en-US" dirty="0">
                <a:latin typeface="Times New Roman"/>
                <a:cs typeface="Times New Roman"/>
              </a:rPr>
              <a:t>at </a:t>
            </a:r>
            <a:r>
              <a:rPr lang="en-US" dirty="0" err="1">
                <a:latin typeface="Times New Roman"/>
                <a:cs typeface="Times New Roman"/>
              </a:rPr>
              <a:t>IJCLab</a:t>
            </a:r>
            <a:endParaRPr dirty="0"/>
          </a:p>
          <a:p>
            <a:pPr marL="285750" indent="-285750">
              <a:buFont typeface="Arial"/>
              <a:buChar char="•"/>
              <a:defRPr/>
            </a:pPr>
            <a:r>
              <a:rPr lang="en-US" b="1" dirty="0" smtClean="0">
                <a:solidFill>
                  <a:srgbClr val="0070C0"/>
                </a:solidFill>
                <a:latin typeface="Times New Roman"/>
                <a:cs typeface="Times New Roman"/>
              </a:rPr>
              <a:t>Transportation</a:t>
            </a:r>
            <a:r>
              <a:rPr lang="en-US" dirty="0" smtClean="0">
                <a:latin typeface="Times New Roman"/>
                <a:cs typeface="Times New Roman"/>
              </a:rPr>
              <a:t> to </a:t>
            </a:r>
            <a:r>
              <a:rPr lang="en-US" dirty="0">
                <a:latin typeface="Times New Roman"/>
                <a:cs typeface="Times New Roman"/>
              </a:rPr>
              <a:t>SURF</a:t>
            </a:r>
            <a:endParaRPr dirty="0"/>
          </a:p>
          <a:p>
            <a:pPr marL="285750" indent="-285750">
              <a:buFont typeface="Arial"/>
              <a:buChar char="•"/>
              <a:defRPr/>
            </a:pPr>
            <a:r>
              <a:rPr lang="en-US" b="1" dirty="0" smtClean="0">
                <a:solidFill>
                  <a:srgbClr val="0070C0"/>
                </a:solidFill>
                <a:latin typeface="Times New Roman"/>
                <a:cs typeface="Times New Roman"/>
              </a:rPr>
              <a:t>Installation</a:t>
            </a:r>
            <a:r>
              <a:rPr lang="en-US" dirty="0" smtClean="0">
                <a:latin typeface="Times New Roman"/>
                <a:cs typeface="Times New Roman"/>
              </a:rPr>
              <a:t> </a:t>
            </a:r>
            <a:r>
              <a:rPr lang="en-US" dirty="0">
                <a:latin typeface="Times New Roman"/>
                <a:cs typeface="Times New Roman"/>
              </a:rPr>
              <a:t>at SURF</a:t>
            </a:r>
            <a:endParaRPr dirty="0"/>
          </a:p>
          <a:p>
            <a:pPr marL="285750" indent="-285750">
              <a:buFont typeface="Arial"/>
              <a:buChar char="•"/>
              <a:defRPr/>
            </a:pPr>
            <a:endParaRPr lang="en-US" dirty="0">
              <a:latin typeface="Times New Roman"/>
              <a:cs typeface="Times New Roman"/>
            </a:endParaRPr>
          </a:p>
        </p:txBody>
      </p:sp>
      <p:sp>
        <p:nvSpPr>
          <p:cNvPr id="4" name="Espace réservé du numéro de diapositive 3">
            <a:extLst>
              <a:ext uri="{FF2B5EF4-FFF2-40B4-BE49-F238E27FC236}">
                <a16:creationId xmlns:a16="http://schemas.microsoft.com/office/drawing/2014/main" id="{6A325FE9-B261-48B3-9C99-0E8B0735B208}"/>
              </a:ext>
            </a:extLst>
          </p:cNvPr>
          <p:cNvSpPr>
            <a:spLocks noGrp="1"/>
          </p:cNvSpPr>
          <p:nvPr>
            <p:ph type="sldNum" sz="quarter" idx="12"/>
          </p:nvPr>
        </p:nvSpPr>
        <p:spPr/>
        <p:txBody>
          <a:bodyPr/>
          <a:lstStyle/>
          <a:p>
            <a:pPr>
              <a:defRPr/>
            </a:pPr>
            <a:fld id="{96FC859B-BE47-4ED9-A753-DAB90E930B47}" type="slidenum">
              <a:rPr lang="en-US" smtClean="0"/>
              <a:t>5</a:t>
            </a:fld>
            <a:endParaRPr lang="en-US"/>
          </a:p>
        </p:txBody>
      </p:sp>
    </p:spTree>
    <p:extLst>
      <p:ext uri="{BB962C8B-B14F-4D97-AF65-F5344CB8AC3E}">
        <p14:creationId xmlns:p14="http://schemas.microsoft.com/office/powerpoint/2010/main" val="1287851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Image 5"/>
          <p:cNvPicPr>
            <a:picLocks noChangeAspect="1"/>
          </p:cNvPicPr>
          <p:nvPr/>
        </p:nvPicPr>
        <p:blipFill>
          <a:blip r:embed="rId3"/>
          <a:stretch/>
        </p:blipFill>
        <p:spPr bwMode="auto">
          <a:xfrm rot="10800000">
            <a:off x="1960417" y="4589317"/>
            <a:ext cx="4488873" cy="2041388"/>
          </a:xfrm>
          <a:prstGeom prst="rect">
            <a:avLst/>
          </a:prstGeom>
        </p:spPr>
      </p:pic>
      <p:sp>
        <p:nvSpPr>
          <p:cNvPr id="2" name="ZoneTexte 1"/>
          <p:cNvSpPr txBox="1"/>
          <p:nvPr/>
        </p:nvSpPr>
        <p:spPr bwMode="auto">
          <a:xfrm>
            <a:off x="86689" y="98103"/>
            <a:ext cx="4871847" cy="523220"/>
          </a:xfrm>
          <a:prstGeom prst="rect">
            <a:avLst/>
          </a:prstGeom>
          <a:noFill/>
        </p:spPr>
        <p:txBody>
          <a:bodyPr wrap="none" rtlCol="0">
            <a:spAutoFit/>
          </a:bodyPr>
          <a:lstStyle/>
          <a:p>
            <a:pPr>
              <a:defRPr/>
            </a:pPr>
            <a:r>
              <a:rPr lang="fr-FR" sz="2800" b="1" u="sng" dirty="0">
                <a:solidFill>
                  <a:srgbClr val="FF0000"/>
                </a:solidFill>
                <a:latin typeface="Times New Roman"/>
                <a:cs typeface="Times New Roman"/>
              </a:rPr>
              <a:t>Cathode ½ </a:t>
            </a:r>
            <a:r>
              <a:rPr lang="fr-FR" sz="2800" b="1" u="sng" dirty="0" smtClean="0">
                <a:solidFill>
                  <a:srgbClr val="FF0000"/>
                </a:solidFill>
                <a:latin typeface="Times New Roman"/>
                <a:cs typeface="Times New Roman"/>
              </a:rPr>
              <a:t>Frame </a:t>
            </a:r>
            <a:r>
              <a:rPr lang="fr-FR" sz="2800" b="1" u="sng" dirty="0" err="1" smtClean="0">
                <a:solidFill>
                  <a:srgbClr val="FF0000"/>
                </a:solidFill>
                <a:latin typeface="Times New Roman"/>
                <a:cs typeface="Times New Roman"/>
              </a:rPr>
              <a:t>Reminders</a:t>
            </a:r>
            <a:endParaRPr dirty="0"/>
          </a:p>
        </p:txBody>
      </p:sp>
      <p:sp>
        <p:nvSpPr>
          <p:cNvPr id="3" name="ZoneTexte 2"/>
          <p:cNvSpPr txBox="1"/>
          <p:nvPr/>
        </p:nvSpPr>
        <p:spPr bwMode="auto">
          <a:xfrm>
            <a:off x="0" y="997527"/>
            <a:ext cx="12192000" cy="923330"/>
          </a:xfrm>
          <a:prstGeom prst="rect">
            <a:avLst/>
          </a:prstGeom>
          <a:noFill/>
        </p:spPr>
        <p:txBody>
          <a:bodyPr wrap="square" rtlCol="0">
            <a:spAutoFit/>
          </a:bodyPr>
          <a:lstStyle/>
          <a:p>
            <a:pPr marL="285750" indent="-285750">
              <a:buFont typeface="Arial"/>
              <a:buChar char="•"/>
              <a:defRPr/>
            </a:pPr>
            <a:r>
              <a:rPr lang="en-US" b="1" dirty="0">
                <a:solidFill>
                  <a:srgbClr val="0070C0"/>
                </a:solidFill>
                <a:latin typeface="Times New Roman"/>
                <a:cs typeface="Times New Roman"/>
              </a:rPr>
              <a:t>Same concept </a:t>
            </a:r>
            <a:r>
              <a:rPr lang="en-US" dirty="0">
                <a:latin typeface="Times New Roman"/>
                <a:cs typeface="Times New Roman"/>
              </a:rPr>
              <a:t>(glued and screwed assembly of </a:t>
            </a:r>
            <a:r>
              <a:rPr lang="en-US">
                <a:latin typeface="Times New Roman"/>
                <a:cs typeface="Times New Roman"/>
              </a:rPr>
              <a:t>FRP </a:t>
            </a:r>
            <a:r>
              <a:rPr lang="en-US" smtClean="0">
                <a:latin typeface="Times New Roman"/>
                <a:cs typeface="Times New Roman"/>
              </a:rPr>
              <a:t>H-shape </a:t>
            </a:r>
            <a:r>
              <a:rPr lang="en-US" dirty="0">
                <a:latin typeface="Times New Roman"/>
                <a:cs typeface="Times New Roman"/>
              </a:rPr>
              <a:t>and C-shape beams) </a:t>
            </a:r>
            <a:r>
              <a:rPr lang="en-US" b="1" dirty="0">
                <a:solidFill>
                  <a:srgbClr val="0070C0"/>
                </a:solidFill>
                <a:latin typeface="Times New Roman"/>
                <a:cs typeface="Times New Roman"/>
              </a:rPr>
              <a:t>since ColdBox prototype</a:t>
            </a:r>
            <a:endParaRPr b="1" dirty="0">
              <a:solidFill>
                <a:srgbClr val="0070C0"/>
              </a:solidFill>
            </a:endParaRP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½ frames </a:t>
            </a:r>
            <a:r>
              <a:rPr lang="en-US" dirty="0">
                <a:latin typeface="Times New Roman"/>
                <a:cs typeface="Times New Roman"/>
              </a:rPr>
              <a:t>to be assembled on site for easier transportation</a:t>
            </a:r>
            <a:endParaRPr dirty="0"/>
          </a:p>
        </p:txBody>
      </p:sp>
      <p:pic>
        <p:nvPicPr>
          <p:cNvPr id="4" name="Image 3"/>
          <p:cNvPicPr>
            <a:picLocks noChangeAspect="1"/>
          </p:cNvPicPr>
          <p:nvPr/>
        </p:nvPicPr>
        <p:blipFill>
          <a:blip r:embed="rId3"/>
          <a:stretch/>
        </p:blipFill>
        <p:spPr bwMode="auto">
          <a:xfrm>
            <a:off x="0" y="2815936"/>
            <a:ext cx="4488873" cy="2041388"/>
          </a:xfrm>
          <a:prstGeom prst="rect">
            <a:avLst/>
          </a:prstGeom>
        </p:spPr>
      </p:pic>
      <p:pic>
        <p:nvPicPr>
          <p:cNvPr id="5" name="Image 4"/>
          <p:cNvPicPr>
            <a:picLocks noChangeAspect="1"/>
          </p:cNvPicPr>
          <p:nvPr/>
        </p:nvPicPr>
        <p:blipFill>
          <a:blip r:embed="rId4"/>
          <a:stretch/>
        </p:blipFill>
        <p:spPr bwMode="auto">
          <a:xfrm>
            <a:off x="6582041" y="2337954"/>
            <a:ext cx="5609959" cy="2758468"/>
          </a:xfrm>
          <a:prstGeom prst="rect">
            <a:avLst/>
          </a:prstGeom>
        </p:spPr>
      </p:pic>
      <p:sp>
        <p:nvSpPr>
          <p:cNvPr id="7" name="ZoneTexte 6"/>
          <p:cNvSpPr txBox="1"/>
          <p:nvPr/>
        </p:nvSpPr>
        <p:spPr bwMode="auto">
          <a:xfrm>
            <a:off x="3034145" y="4426527"/>
            <a:ext cx="359394" cy="461665"/>
          </a:xfrm>
          <a:prstGeom prst="rect">
            <a:avLst/>
          </a:prstGeom>
          <a:noFill/>
        </p:spPr>
        <p:txBody>
          <a:bodyPr wrap="none" rtlCol="0">
            <a:spAutoFit/>
          </a:bodyPr>
          <a:lstStyle/>
          <a:p>
            <a:pPr>
              <a:defRPr/>
            </a:pPr>
            <a:r>
              <a:rPr lang="en-US" sz="2400" b="1">
                <a:latin typeface="Times New Roman"/>
                <a:cs typeface="Times New Roman"/>
              </a:rPr>
              <a:t>+</a:t>
            </a:r>
            <a:endParaRPr/>
          </a:p>
        </p:txBody>
      </p:sp>
      <p:sp>
        <p:nvSpPr>
          <p:cNvPr id="8" name="ZoneTexte 7"/>
          <p:cNvSpPr txBox="1"/>
          <p:nvPr/>
        </p:nvSpPr>
        <p:spPr bwMode="auto">
          <a:xfrm>
            <a:off x="5902036" y="3769302"/>
            <a:ext cx="359394" cy="461665"/>
          </a:xfrm>
          <a:prstGeom prst="rect">
            <a:avLst/>
          </a:prstGeom>
          <a:noFill/>
        </p:spPr>
        <p:txBody>
          <a:bodyPr wrap="none" rtlCol="0">
            <a:spAutoFit/>
          </a:bodyPr>
          <a:lstStyle/>
          <a:p>
            <a:pPr>
              <a:defRPr/>
            </a:pPr>
            <a:r>
              <a:rPr lang="en-US" sz="2400" b="1">
                <a:latin typeface="Times New Roman"/>
                <a:cs typeface="Times New Roman"/>
              </a:rPr>
              <a:t>=</a:t>
            </a:r>
            <a:endParaRPr/>
          </a:p>
        </p:txBody>
      </p:sp>
      <p:cxnSp>
        <p:nvCxnSpPr>
          <p:cNvPr id="10" name="Connecteur droit avec flèche 9"/>
          <p:cNvCxnSpPr>
            <a:cxnSpLocks/>
          </p:cNvCxnSpPr>
          <p:nvPr/>
        </p:nvCxnSpPr>
        <p:spPr bwMode="auto">
          <a:xfrm>
            <a:off x="1454727" y="4759036"/>
            <a:ext cx="571500" cy="540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cxnSpLocks/>
          </p:cNvCxnSpPr>
          <p:nvPr/>
        </p:nvCxnSpPr>
        <p:spPr bwMode="auto">
          <a:xfrm flipH="1" flipV="1">
            <a:off x="4239491" y="4104409"/>
            <a:ext cx="623454" cy="5091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Espace réservé du numéro de diapositive 8">
            <a:extLst>
              <a:ext uri="{FF2B5EF4-FFF2-40B4-BE49-F238E27FC236}">
                <a16:creationId xmlns:a16="http://schemas.microsoft.com/office/drawing/2014/main" id="{2E3F14D8-D3F8-4DFB-9657-5A03F5ACAFBA}"/>
              </a:ext>
            </a:extLst>
          </p:cNvPr>
          <p:cNvSpPr>
            <a:spLocks noGrp="1"/>
          </p:cNvSpPr>
          <p:nvPr>
            <p:ph type="sldNum" sz="quarter" idx="12"/>
          </p:nvPr>
        </p:nvSpPr>
        <p:spPr/>
        <p:txBody>
          <a:bodyPr/>
          <a:lstStyle/>
          <a:p>
            <a:pPr>
              <a:defRPr/>
            </a:pPr>
            <a:fld id="{96FC859B-BE47-4ED9-A753-DAB90E930B47}" type="slidenum">
              <a:rPr lang="en-US" smtClean="0"/>
              <a:t>6</a:t>
            </a:fld>
            <a:endParaRPr lang="en-US"/>
          </a:p>
        </p:txBody>
      </p:sp>
    </p:spTree>
    <p:extLst>
      <p:ext uri="{BB962C8B-B14F-4D97-AF65-F5344CB8AC3E}">
        <p14:creationId xmlns:p14="http://schemas.microsoft.com/office/powerpoint/2010/main" val="112854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67541" y="123825"/>
            <a:ext cx="4761047"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Coldbox and Module-0 Validations</a:t>
            </a:r>
            <a:endParaRPr dirty="0"/>
          </a:p>
        </p:txBody>
      </p:sp>
      <p:sp>
        <p:nvSpPr>
          <p:cNvPr id="3" name="Rectangle 2"/>
          <p:cNvSpPr/>
          <p:nvPr/>
        </p:nvSpPr>
        <p:spPr bwMode="auto">
          <a:xfrm>
            <a:off x="-1" y="1051852"/>
            <a:ext cx="6522099" cy="4801314"/>
          </a:xfrm>
          <a:prstGeom prst="rect">
            <a:avLst/>
          </a:prstGeom>
        </p:spPr>
        <p:txBody>
          <a:bodyPr wrap="square">
            <a:spAutoFit/>
          </a:bodyPr>
          <a:lstStyle/>
          <a:p>
            <a:pPr marL="285750" indent="-285750">
              <a:buFont typeface="Arial"/>
              <a:buChar char="•"/>
              <a:defRPr/>
            </a:pPr>
            <a:r>
              <a:rPr lang="en-US" u="sng" dirty="0" err="1" smtClean="0">
                <a:latin typeface="Times New Roman"/>
                <a:cs typeface="Times New Roman"/>
              </a:rPr>
              <a:t>ColdBox</a:t>
            </a:r>
            <a:endParaRPr lang="en-US" u="sng" dirty="0" smtClean="0">
              <a:latin typeface="Times New Roman"/>
              <a:cs typeface="Times New Roman"/>
            </a:endParaRPr>
          </a:p>
          <a:p>
            <a:pPr>
              <a:defRPr/>
            </a:pPr>
            <a:endParaRPr lang="en-US" dirty="0">
              <a:latin typeface="Times New Roman"/>
              <a:cs typeface="Times New Roman"/>
            </a:endParaRPr>
          </a:p>
          <a:p>
            <a:pPr>
              <a:defRPr/>
            </a:pPr>
            <a:r>
              <a:rPr lang="en-US" dirty="0" smtClean="0">
                <a:latin typeface="Times New Roman"/>
                <a:cs typeface="Times New Roman"/>
              </a:rPr>
              <a:t>Tens </a:t>
            </a:r>
            <a:r>
              <a:rPr lang="en-US" dirty="0">
                <a:latin typeface="Times New Roman"/>
                <a:cs typeface="Times New Roman"/>
              </a:rPr>
              <a:t>of cryogenic </a:t>
            </a:r>
            <a:r>
              <a:rPr lang="en-US" dirty="0" smtClean="0">
                <a:latin typeface="Times New Roman"/>
                <a:cs typeface="Times New Roman"/>
              </a:rPr>
              <a:t>cycles since </a:t>
            </a:r>
            <a:r>
              <a:rPr lang="en-US" dirty="0">
                <a:latin typeface="Times New Roman"/>
                <a:cs typeface="Times New Roman"/>
              </a:rPr>
              <a:t>November 2021 </a:t>
            </a:r>
          </a:p>
          <a:p>
            <a:pPr>
              <a:defRPr/>
            </a:pPr>
            <a:r>
              <a:rPr lang="en-US" dirty="0">
                <a:latin typeface="Times New Roman"/>
                <a:cs typeface="Times New Roman"/>
              </a:rPr>
              <a:t>=&gt; </a:t>
            </a:r>
            <a:r>
              <a:rPr lang="en-US" b="1" dirty="0">
                <a:solidFill>
                  <a:srgbClr val="00B050"/>
                </a:solidFill>
                <a:latin typeface="Times New Roman"/>
                <a:cs typeface="Times New Roman"/>
              </a:rPr>
              <a:t>no visible aging</a:t>
            </a:r>
            <a:r>
              <a:rPr lang="en-US" dirty="0">
                <a:solidFill>
                  <a:srgbClr val="00B050"/>
                </a:solidFill>
                <a:latin typeface="Times New Roman"/>
                <a:cs typeface="Times New Roman"/>
              </a:rPr>
              <a:t> </a:t>
            </a:r>
            <a:r>
              <a:rPr lang="en-US" dirty="0">
                <a:latin typeface="Times New Roman"/>
                <a:cs typeface="Times New Roman"/>
              </a:rPr>
              <a:t>(cracks, fractures, delamination, blisters)</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u="sng" dirty="0" smtClean="0">
                <a:latin typeface="Times New Roman"/>
                <a:cs typeface="Times New Roman"/>
              </a:rPr>
              <a:t>Module-0</a:t>
            </a:r>
            <a:r>
              <a:rPr lang="en-US" dirty="0" smtClean="0">
                <a:latin typeface="Times New Roman"/>
                <a:cs typeface="Times New Roman"/>
              </a:rPr>
              <a:t> </a:t>
            </a:r>
          </a:p>
          <a:p>
            <a:pPr>
              <a:defRPr/>
            </a:pPr>
            <a:endParaRPr lang="en-US" dirty="0">
              <a:latin typeface="Times New Roman"/>
              <a:cs typeface="Times New Roman"/>
            </a:endParaRPr>
          </a:p>
          <a:p>
            <a:pPr>
              <a:defRPr/>
            </a:pPr>
            <a:r>
              <a:rPr lang="en-US" dirty="0" smtClean="0">
                <a:latin typeface="Times New Roman"/>
                <a:cs typeface="Times New Roman"/>
              </a:rPr>
              <a:t>3D </a:t>
            </a:r>
            <a:r>
              <a:rPr lang="en-US" dirty="0">
                <a:latin typeface="Times New Roman"/>
                <a:cs typeface="Times New Roman"/>
              </a:rPr>
              <a:t>scan </a:t>
            </a:r>
            <a:r>
              <a:rPr lang="en-US" dirty="0" smtClean="0">
                <a:latin typeface="Times New Roman"/>
                <a:cs typeface="Times New Roman"/>
              </a:rPr>
              <a:t>after </a:t>
            </a:r>
            <a:r>
              <a:rPr lang="en-US" dirty="0">
                <a:latin typeface="Times New Roman"/>
                <a:cs typeface="Times New Roman"/>
              </a:rPr>
              <a:t>one year of hanging:</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Deformation at the center slightly better than simulated: </a:t>
            </a:r>
            <a:r>
              <a:rPr lang="de-DE" b="1" dirty="0">
                <a:solidFill>
                  <a:srgbClr val="00B050"/>
                </a:solidFill>
                <a:latin typeface="Times New Roman"/>
                <a:cs typeface="Times New Roman"/>
              </a:rPr>
              <a:t>21.9 mm </a:t>
            </a:r>
            <a:r>
              <a:rPr lang="de-DE" dirty="0">
                <a:latin typeface="Times New Roman"/>
                <a:cs typeface="Times New Roman"/>
              </a:rPr>
              <a:t>versus 26.9 mm</a:t>
            </a:r>
            <a:r>
              <a:rPr lang="en-US" dirty="0">
                <a:latin typeface="Times New Roman"/>
                <a:cs typeface="Times New Roman"/>
              </a:rPr>
              <a:t> </a:t>
            </a:r>
            <a:endParaRPr dirty="0"/>
          </a:p>
          <a:p>
            <a:pPr marL="742950" lvl="1" indent="-285750">
              <a:buFont typeface="Symbol"/>
              <a:buChar char="Þ"/>
              <a:defRPr/>
            </a:pPr>
            <a:r>
              <a:rPr lang="en-US" b="1" dirty="0">
                <a:solidFill>
                  <a:srgbClr val="0070C0"/>
                </a:solidFill>
                <a:latin typeface="Times New Roman"/>
                <a:cs typeface="Times New Roman"/>
              </a:rPr>
              <a:t>Final deformation in </a:t>
            </a:r>
            <a:r>
              <a:rPr lang="en-US" b="1" dirty="0" err="1">
                <a:solidFill>
                  <a:srgbClr val="0070C0"/>
                </a:solidFill>
                <a:latin typeface="Times New Roman"/>
                <a:cs typeface="Times New Roman"/>
              </a:rPr>
              <a:t>LAr</a:t>
            </a:r>
            <a:r>
              <a:rPr lang="en-US" b="1" dirty="0">
                <a:solidFill>
                  <a:srgbClr val="0070C0"/>
                </a:solidFill>
                <a:latin typeface="Times New Roman"/>
                <a:cs typeface="Times New Roman"/>
              </a:rPr>
              <a:t> </a:t>
            </a:r>
            <a:r>
              <a:rPr lang="en-US" dirty="0">
                <a:latin typeface="Times New Roman"/>
                <a:cs typeface="Times New Roman"/>
              </a:rPr>
              <a:t>will be </a:t>
            </a:r>
            <a:r>
              <a:rPr lang="en-US" b="1" dirty="0">
                <a:solidFill>
                  <a:srgbClr val="00B050"/>
                </a:solidFill>
                <a:latin typeface="Times New Roman"/>
                <a:cs typeface="Times New Roman"/>
              </a:rPr>
              <a:t>about 7 mm</a:t>
            </a:r>
            <a:endParaRPr b="1" dirty="0">
              <a:solidFill>
                <a:srgbClr val="00B050"/>
              </a:solidFill>
            </a:endParaRPr>
          </a:p>
          <a:p>
            <a:pPr lvl="1">
              <a:defRPr/>
            </a:pPr>
            <a:endParaRPr lang="en-US" dirty="0">
              <a:latin typeface="Times New Roman"/>
              <a:cs typeface="Times New Roman"/>
            </a:endParaRPr>
          </a:p>
          <a:p>
            <a:pPr marL="285750" indent="-285750">
              <a:buFont typeface="Arial"/>
              <a:buChar char="•"/>
              <a:defRPr/>
            </a:pPr>
            <a:r>
              <a:rPr lang="en-US" dirty="0" smtClean="0">
                <a:latin typeface="Times New Roman"/>
                <a:cs typeface="Times New Roman"/>
              </a:rPr>
              <a:t>Deformation constant over one year (with </a:t>
            </a:r>
            <a:r>
              <a:rPr lang="en-US" dirty="0">
                <a:latin typeface="Times New Roman"/>
                <a:cs typeface="Times New Roman"/>
              </a:rPr>
              <a:t>a millimeter sensitivity for the few initial measurements with a laser meter </a:t>
            </a:r>
            <a:r>
              <a:rPr lang="en-US" dirty="0" smtClean="0">
                <a:latin typeface="Times New Roman"/>
                <a:cs typeface="Times New Roman"/>
              </a:rPr>
              <a:t>)</a:t>
            </a:r>
          </a:p>
          <a:p>
            <a:pPr marL="285750" indent="-285750">
              <a:buFont typeface="Arial"/>
              <a:buChar char="•"/>
              <a:defRPr/>
            </a:pPr>
            <a:endParaRPr lang="en-US" dirty="0">
              <a:latin typeface="Times New Roman"/>
              <a:cs typeface="Times New Roman"/>
            </a:endParaRPr>
          </a:p>
          <a:p>
            <a:pPr>
              <a:defRPr/>
            </a:pPr>
            <a:r>
              <a:rPr lang="en-US" dirty="0">
                <a:latin typeface="Times New Roman"/>
                <a:cs typeface="Times New Roman"/>
              </a:rPr>
              <a:t>=&gt; </a:t>
            </a:r>
            <a:r>
              <a:rPr lang="en-US" b="1" dirty="0">
                <a:solidFill>
                  <a:srgbClr val="00B050"/>
                </a:solidFill>
                <a:latin typeface="Times New Roman"/>
                <a:cs typeface="Times New Roman"/>
              </a:rPr>
              <a:t>no visible aging</a:t>
            </a:r>
            <a:endParaRPr lang="en-US" dirty="0">
              <a:solidFill>
                <a:srgbClr val="00B050"/>
              </a:solidFill>
              <a:latin typeface="Times New Roman"/>
              <a:cs typeface="Times New Roman"/>
            </a:endParaRPr>
          </a:p>
        </p:txBody>
      </p:sp>
      <p:pic>
        <p:nvPicPr>
          <p:cNvPr id="4" name="Image 3" descr="Fit_plane_Net2.PNG"/>
          <p:cNvPicPr/>
          <p:nvPr/>
        </p:nvPicPr>
        <p:blipFill>
          <a:blip r:embed="rId3"/>
          <a:srcRect l="51119"/>
          <a:stretch/>
        </p:blipFill>
        <p:spPr bwMode="auto">
          <a:xfrm>
            <a:off x="6483928" y="1537855"/>
            <a:ext cx="5343958" cy="5207172"/>
          </a:xfrm>
          <a:prstGeom prst="rect">
            <a:avLst/>
          </a:prstGeom>
          <a:noFill/>
          <a:ln>
            <a:noFill/>
          </a:ln>
        </p:spPr>
      </p:pic>
      <p:sp>
        <p:nvSpPr>
          <p:cNvPr id="5" name="Espace réservé du numéro de diapositive 4">
            <a:extLst>
              <a:ext uri="{FF2B5EF4-FFF2-40B4-BE49-F238E27FC236}">
                <a16:creationId xmlns:a16="http://schemas.microsoft.com/office/drawing/2014/main" id="{AEC3A76A-AE8F-4127-84F9-521B147CB4AC}"/>
              </a:ext>
            </a:extLst>
          </p:cNvPr>
          <p:cNvSpPr>
            <a:spLocks noGrp="1"/>
          </p:cNvSpPr>
          <p:nvPr>
            <p:ph type="sldNum" sz="quarter" idx="12"/>
          </p:nvPr>
        </p:nvSpPr>
        <p:spPr/>
        <p:txBody>
          <a:bodyPr/>
          <a:lstStyle/>
          <a:p>
            <a:pPr>
              <a:defRPr/>
            </a:pPr>
            <a:fld id="{96FC859B-BE47-4ED9-A753-DAB90E930B47}" type="slidenum">
              <a:rPr lang="en-US" smtClean="0"/>
              <a:t>7</a:t>
            </a:fld>
            <a:endParaRPr lang="en-US"/>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#3</a:t>
            </a:r>
          </a:p>
        </p:txBody>
      </p:sp>
    </p:spTree>
    <p:extLst>
      <p:ext uri="{BB962C8B-B14F-4D97-AF65-F5344CB8AC3E}">
        <p14:creationId xmlns:p14="http://schemas.microsoft.com/office/powerpoint/2010/main" val="388489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0" y="103909"/>
            <a:ext cx="12192000" cy="5170646"/>
          </a:xfrm>
          <a:prstGeom prst="rect">
            <a:avLst/>
          </a:prstGeom>
          <a:noFill/>
        </p:spPr>
        <p:txBody>
          <a:bodyPr wrap="square" rtlCol="0">
            <a:spAutoFit/>
          </a:bodyPr>
          <a:lstStyle/>
          <a:p>
            <a:pPr lvl="0">
              <a:defRPr/>
            </a:pPr>
            <a:r>
              <a:rPr lang="en-US" sz="2400" b="1" dirty="0">
                <a:solidFill>
                  <a:srgbClr val="FF0000"/>
                </a:solidFill>
                <a:latin typeface="Times New Roman"/>
                <a:cs typeface="Times New Roman"/>
              </a:rPr>
              <a:t>Modifications since FDR</a:t>
            </a:r>
            <a:endParaRPr dirty="0"/>
          </a:p>
          <a:p>
            <a:pPr>
              <a:defRPr/>
            </a:pPr>
            <a:endParaRPr lang="en-US" dirty="0">
              <a:latin typeface="Times New Roman"/>
              <a:cs typeface="Times New Roman"/>
            </a:endParaRPr>
          </a:p>
          <a:p>
            <a:pPr>
              <a:defRPr/>
            </a:pPr>
            <a:r>
              <a:rPr lang="en-US" b="1" dirty="0">
                <a:solidFill>
                  <a:srgbClr val="0070C0"/>
                </a:solidFill>
                <a:latin typeface="Times New Roman"/>
                <a:cs typeface="Times New Roman"/>
              </a:rPr>
              <a:t>Value engineering </a:t>
            </a:r>
            <a:r>
              <a:rPr lang="en-US" dirty="0">
                <a:latin typeface="Times New Roman"/>
                <a:cs typeface="Times New Roman"/>
              </a:rPr>
              <a:t>to take into account the lessons in Module-0 installation and in view of an optimization for SURF installation:</a:t>
            </a:r>
            <a:endParaRPr dirty="0"/>
          </a:p>
          <a:p>
            <a:pP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Use of screws </a:t>
            </a:r>
            <a:r>
              <a:rPr lang="en-US" dirty="0">
                <a:latin typeface="Times New Roman"/>
                <a:cs typeface="Times New Roman"/>
              </a:rPr>
              <a:t>(with tooth lock washers) </a:t>
            </a:r>
            <a:r>
              <a:rPr lang="en-US" b="1" dirty="0">
                <a:solidFill>
                  <a:srgbClr val="0070C0"/>
                </a:solidFill>
                <a:latin typeface="Times New Roman"/>
                <a:cs typeface="Times New Roman"/>
              </a:rPr>
              <a:t>only</a:t>
            </a:r>
            <a:r>
              <a:rPr lang="en-US" dirty="0">
                <a:latin typeface="Times New Roman"/>
                <a:cs typeface="Times New Roman"/>
              </a:rPr>
              <a:t> for ½ frames assembly </a:t>
            </a:r>
            <a:r>
              <a:rPr lang="en-US" b="1" dirty="0">
                <a:solidFill>
                  <a:srgbClr val="0070C0"/>
                </a:solidFill>
                <a:latin typeface="Times New Roman"/>
                <a:cs typeface="Times New Roman"/>
              </a:rPr>
              <a:t>instead of glue and screws</a:t>
            </a:r>
            <a:r>
              <a:rPr lang="en-US" dirty="0">
                <a:latin typeface="Times New Roman"/>
                <a:cs typeface="Times New Roman"/>
              </a:rPr>
              <a:t>. Measurements at </a:t>
            </a:r>
            <a:r>
              <a:rPr lang="en-US" dirty="0" err="1">
                <a:latin typeface="Times New Roman"/>
                <a:cs typeface="Times New Roman"/>
              </a:rPr>
              <a:t>IJCLab</a:t>
            </a:r>
            <a:r>
              <a:rPr lang="en-US" dirty="0">
                <a:latin typeface="Times New Roman"/>
                <a:cs typeface="Times New Roman"/>
              </a:rPr>
              <a:t> with remaining prototype show </a:t>
            </a:r>
            <a:r>
              <a:rPr lang="en-US" b="1" dirty="0">
                <a:solidFill>
                  <a:srgbClr val="00B050"/>
                </a:solidFill>
                <a:latin typeface="Times New Roman"/>
                <a:cs typeface="Times New Roman"/>
              </a:rPr>
              <a:t>no change in the deformation at the millimeter level</a:t>
            </a:r>
            <a:endParaRPr b="1" dirty="0">
              <a:solidFill>
                <a:srgbClr val="00B050"/>
              </a:solidFill>
            </a:endParaRP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Shape modification </a:t>
            </a:r>
            <a:r>
              <a:rPr lang="en-US" dirty="0">
                <a:latin typeface="Times New Roman"/>
                <a:cs typeface="Times New Roman"/>
              </a:rPr>
              <a:t>of interlocking parts to </a:t>
            </a:r>
            <a:r>
              <a:rPr lang="en-US" b="1" dirty="0">
                <a:solidFill>
                  <a:srgbClr val="0070C0"/>
                </a:solidFill>
                <a:latin typeface="Times New Roman"/>
                <a:cs typeface="Times New Roman"/>
              </a:rPr>
              <a:t>ease the insertion and screwing</a:t>
            </a:r>
            <a:endParaRPr b="1" dirty="0">
              <a:solidFill>
                <a:srgbClr val="0070C0"/>
              </a:solidFill>
            </a:endParaRP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Reduction of the numbers of </a:t>
            </a:r>
            <a:r>
              <a:rPr lang="en-US" dirty="0" err="1">
                <a:latin typeface="Times New Roman"/>
                <a:cs typeface="Times New Roman"/>
              </a:rPr>
              <a:t>crossribs</a:t>
            </a:r>
            <a:r>
              <a:rPr lang="en-US" dirty="0">
                <a:latin typeface="Times New Roman"/>
                <a:cs typeface="Times New Roman"/>
              </a:rPr>
              <a:t>: </a:t>
            </a:r>
            <a:r>
              <a:rPr lang="en-US" b="1" dirty="0">
                <a:solidFill>
                  <a:srgbClr val="0070C0"/>
                </a:solidFill>
                <a:latin typeface="Times New Roman"/>
                <a:cs typeface="Times New Roman"/>
              </a:rPr>
              <a:t>only one rib per </a:t>
            </a:r>
            <a:r>
              <a:rPr lang="en-US" b="1" dirty="0" smtClean="0">
                <a:solidFill>
                  <a:srgbClr val="0070C0"/>
                </a:solidFill>
                <a:latin typeface="Times New Roman"/>
                <a:cs typeface="Times New Roman"/>
              </a:rPr>
              <a:t>square </a:t>
            </a:r>
            <a:r>
              <a:rPr lang="en-US" dirty="0" smtClean="0">
                <a:latin typeface="Times New Roman"/>
                <a:cs typeface="Times New Roman"/>
              </a:rPr>
              <a:t>=&gt; </a:t>
            </a:r>
            <a:r>
              <a:rPr lang="en-US" b="1" dirty="0" smtClean="0">
                <a:solidFill>
                  <a:srgbClr val="00B050"/>
                </a:solidFill>
                <a:latin typeface="Times New Roman"/>
                <a:cs typeface="Times New Roman"/>
              </a:rPr>
              <a:t>cathode plane deformation still within specifications</a:t>
            </a:r>
            <a:endParaRPr lang="en-US" b="1" dirty="0">
              <a:solidFill>
                <a:srgbClr val="00B050"/>
              </a:solidFill>
              <a:latin typeface="Times New Roman"/>
              <a:cs typeface="Times New Roman"/>
            </a:endParaRPr>
          </a:p>
          <a:p>
            <a:pP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Reduction of the numbers of holes for resistive mesh screwing</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Additional holes for LAD fixation and handling </a:t>
            </a:r>
            <a:r>
              <a:rPr lang="en-US" b="1" dirty="0" smtClean="0">
                <a:solidFill>
                  <a:srgbClr val="0070C0"/>
                </a:solidFill>
                <a:latin typeface="Times New Roman"/>
                <a:cs typeface="Times New Roman"/>
              </a:rPr>
              <a:t>tools</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Holes</a:t>
            </a:r>
            <a:r>
              <a:rPr lang="en-US" dirty="0">
                <a:latin typeface="Times New Roman"/>
                <a:cs typeface="Times New Roman"/>
              </a:rPr>
              <a:t> have been </a:t>
            </a:r>
            <a:r>
              <a:rPr lang="en-US" b="1" dirty="0">
                <a:solidFill>
                  <a:srgbClr val="0070C0"/>
                </a:solidFill>
                <a:latin typeface="Times New Roman"/>
                <a:cs typeface="Times New Roman"/>
              </a:rPr>
              <a:t>added or modified for PDS </a:t>
            </a:r>
            <a:r>
              <a:rPr lang="en-US" dirty="0">
                <a:latin typeface="Times New Roman"/>
                <a:cs typeface="Times New Roman"/>
              </a:rPr>
              <a:t>to take into </a:t>
            </a:r>
            <a:endParaRPr lang="en-US" dirty="0" smtClean="0">
              <a:latin typeface="Times New Roman"/>
              <a:cs typeface="Times New Roman"/>
            </a:endParaRPr>
          </a:p>
          <a:p>
            <a:pPr>
              <a:defRPr/>
            </a:pPr>
            <a:r>
              <a:rPr lang="en-US" dirty="0" smtClean="0">
                <a:latin typeface="Times New Roman"/>
                <a:cs typeface="Times New Roman"/>
              </a:rPr>
              <a:t>account </a:t>
            </a:r>
            <a:r>
              <a:rPr lang="en-US" dirty="0">
                <a:latin typeface="Times New Roman"/>
                <a:cs typeface="Times New Roman"/>
              </a:rPr>
              <a:t>their </a:t>
            </a:r>
            <a:r>
              <a:rPr lang="en-US" dirty="0" smtClean="0">
                <a:latin typeface="Times New Roman"/>
                <a:cs typeface="Times New Roman"/>
              </a:rPr>
              <a:t>requests (see next slides)</a:t>
            </a:r>
            <a:endParaRPr lang="en-US" dirty="0"/>
          </a:p>
          <a:p>
            <a:pPr marL="285750" indent="-285750">
              <a:buFont typeface="Arial"/>
              <a:buChar char="•"/>
              <a:defRPr/>
            </a:pPr>
            <a:endParaRPr dirty="0"/>
          </a:p>
        </p:txBody>
      </p:sp>
      <p:pic>
        <p:nvPicPr>
          <p:cNvPr id="3" name="Image 2"/>
          <p:cNvPicPr>
            <a:picLocks noChangeAspect="1"/>
          </p:cNvPicPr>
          <p:nvPr/>
        </p:nvPicPr>
        <p:blipFill>
          <a:blip r:embed="rId3"/>
          <a:stretch/>
        </p:blipFill>
        <p:spPr bwMode="auto">
          <a:xfrm>
            <a:off x="6238974" y="3988378"/>
            <a:ext cx="5953026" cy="2869622"/>
          </a:xfrm>
          <a:prstGeom prst="rect">
            <a:avLst/>
          </a:prstGeom>
        </p:spPr>
      </p:pic>
      <p:sp>
        <p:nvSpPr>
          <p:cNvPr id="4" name="Espace réservé du numéro de diapositive 3">
            <a:extLst>
              <a:ext uri="{FF2B5EF4-FFF2-40B4-BE49-F238E27FC236}">
                <a16:creationId xmlns:a16="http://schemas.microsoft.com/office/drawing/2014/main" id="{A71B8FBC-A26A-48BD-9044-3ECA864AC8AE}"/>
              </a:ext>
            </a:extLst>
          </p:cNvPr>
          <p:cNvSpPr>
            <a:spLocks noGrp="1"/>
          </p:cNvSpPr>
          <p:nvPr>
            <p:ph type="sldNum" sz="quarter" idx="12"/>
          </p:nvPr>
        </p:nvSpPr>
        <p:spPr/>
        <p:txBody>
          <a:bodyPr/>
          <a:lstStyle/>
          <a:p>
            <a:pPr>
              <a:defRPr/>
            </a:pPr>
            <a:fld id="{96FC859B-BE47-4ED9-A753-DAB90E930B47}" type="slidenum">
              <a:rPr lang="en-US" smtClean="0"/>
              <a:t>8</a:t>
            </a:fld>
            <a:endParaRPr lang="en-US"/>
          </a:p>
        </p:txBody>
      </p:sp>
      <p:sp>
        <p:nvSpPr>
          <p:cNvPr id="5" name="ZoneTexte 4"/>
          <p:cNvSpPr txBox="1"/>
          <p:nvPr/>
        </p:nvSpPr>
        <p:spPr>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#2</a:t>
            </a:r>
          </a:p>
        </p:txBody>
      </p:sp>
    </p:spTree>
    <p:extLst>
      <p:ext uri="{BB962C8B-B14F-4D97-AF65-F5344CB8AC3E}">
        <p14:creationId xmlns:p14="http://schemas.microsoft.com/office/powerpoint/2010/main" val="22468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Image 5"/>
          <p:cNvPicPr>
            <a:picLocks noChangeAspect="1"/>
          </p:cNvPicPr>
          <p:nvPr/>
        </p:nvPicPr>
        <p:blipFill>
          <a:blip r:embed="rId3"/>
          <a:srcRect l="3881" t="9720" r="30129" b="20245"/>
          <a:stretch/>
        </p:blipFill>
        <p:spPr bwMode="auto">
          <a:xfrm>
            <a:off x="374071" y="1615209"/>
            <a:ext cx="5818909" cy="4384964"/>
          </a:xfrm>
          <a:prstGeom prst="rect">
            <a:avLst/>
          </a:prstGeom>
        </p:spPr>
      </p:pic>
      <p:pic>
        <p:nvPicPr>
          <p:cNvPr id="7" name="Image 6"/>
          <p:cNvPicPr>
            <a:picLocks noChangeAspect="1"/>
          </p:cNvPicPr>
          <p:nvPr/>
        </p:nvPicPr>
        <p:blipFill>
          <a:blip r:embed="rId4"/>
          <a:srcRect l="30811" t="10387" r="43004" b="13751"/>
          <a:stretch/>
        </p:blipFill>
        <p:spPr bwMode="auto">
          <a:xfrm>
            <a:off x="8314685" y="1701799"/>
            <a:ext cx="2004642" cy="4374573"/>
          </a:xfrm>
          <a:prstGeom prst="rect">
            <a:avLst/>
          </a:prstGeom>
        </p:spPr>
      </p:pic>
      <p:sp>
        <p:nvSpPr>
          <p:cNvPr id="14" name="ZoneTexte 13"/>
          <p:cNvSpPr txBox="1"/>
          <p:nvPr/>
        </p:nvSpPr>
        <p:spPr bwMode="auto">
          <a:xfrm>
            <a:off x="2447925" y="6362700"/>
            <a:ext cx="1114408" cy="369332"/>
          </a:xfrm>
          <a:prstGeom prst="rect">
            <a:avLst/>
          </a:prstGeom>
          <a:noFill/>
        </p:spPr>
        <p:txBody>
          <a:bodyPr wrap="none" rtlCol="0">
            <a:spAutoFit/>
          </a:bodyPr>
          <a:lstStyle/>
          <a:p>
            <a:pPr>
              <a:defRPr/>
            </a:pPr>
            <a:r>
              <a:rPr lang="en-US" b="1">
                <a:latin typeface="Times New Roman"/>
                <a:cs typeface="Times New Roman"/>
              </a:rPr>
              <a:t>Row 2-19</a:t>
            </a:r>
          </a:p>
        </p:txBody>
      </p:sp>
      <p:sp>
        <p:nvSpPr>
          <p:cNvPr id="23" name="ZoneTexte 22"/>
          <p:cNvSpPr txBox="1"/>
          <p:nvPr/>
        </p:nvSpPr>
        <p:spPr bwMode="auto">
          <a:xfrm>
            <a:off x="8648700" y="6229350"/>
            <a:ext cx="1345240" cy="369332"/>
          </a:xfrm>
          <a:prstGeom prst="rect">
            <a:avLst/>
          </a:prstGeom>
          <a:noFill/>
        </p:spPr>
        <p:txBody>
          <a:bodyPr wrap="none" rtlCol="0">
            <a:spAutoFit/>
          </a:bodyPr>
          <a:lstStyle/>
          <a:p>
            <a:pPr>
              <a:defRPr/>
            </a:pPr>
            <a:r>
              <a:rPr lang="en-US" b="1">
                <a:latin typeface="Times New Roman"/>
                <a:cs typeface="Times New Roman"/>
              </a:rPr>
              <a:t>Row 1 &amp; 20</a:t>
            </a:r>
          </a:p>
        </p:txBody>
      </p:sp>
      <p:sp>
        <p:nvSpPr>
          <p:cNvPr id="2" name="Espace réservé du numéro de diapositive 1">
            <a:extLst>
              <a:ext uri="{FF2B5EF4-FFF2-40B4-BE49-F238E27FC236}">
                <a16:creationId xmlns:a16="http://schemas.microsoft.com/office/drawing/2014/main" id="{F213927E-3E92-4BF6-A707-BC731D9C9405}"/>
              </a:ext>
            </a:extLst>
          </p:cNvPr>
          <p:cNvSpPr>
            <a:spLocks noGrp="1"/>
          </p:cNvSpPr>
          <p:nvPr>
            <p:ph type="sldNum" sz="quarter" idx="12"/>
          </p:nvPr>
        </p:nvSpPr>
        <p:spPr/>
        <p:txBody>
          <a:bodyPr/>
          <a:lstStyle/>
          <a:p>
            <a:pPr>
              <a:defRPr/>
            </a:pPr>
            <a:fld id="{96FC859B-BE47-4ED9-A753-DAB90E930B47}" type="slidenum">
              <a:rPr lang="en-US" smtClean="0"/>
              <a:t>9</a:t>
            </a:fld>
            <a:endParaRPr lang="en-US"/>
          </a:p>
        </p:txBody>
      </p:sp>
      <p:sp>
        <p:nvSpPr>
          <p:cNvPr id="4" name="ZoneTexte 3"/>
          <p:cNvSpPr txBox="1"/>
          <p:nvPr/>
        </p:nvSpPr>
        <p:spPr>
          <a:xfrm>
            <a:off x="368300" y="977900"/>
            <a:ext cx="4352474" cy="646331"/>
          </a:xfrm>
          <a:prstGeom prst="rect">
            <a:avLst/>
          </a:prstGeom>
          <a:noFill/>
        </p:spPr>
        <p:txBody>
          <a:bodyPr wrap="none" rtlCol="0">
            <a:spAutoFit/>
          </a:bodyPr>
          <a:lstStyle/>
          <a:p>
            <a:r>
              <a:rPr lang="en-US" b="1" dirty="0">
                <a:solidFill>
                  <a:srgbClr val="00B050"/>
                </a:solidFill>
                <a:latin typeface="Times New Roman" panose="02020603050405020304" pitchFamily="18" charset="0"/>
                <a:cs typeface="Times New Roman" panose="02020603050405020304" pitchFamily="18" charset="0"/>
              </a:rPr>
              <a:t>No Modification in X-</a:t>
            </a:r>
            <a:r>
              <a:rPr lang="en-US" b="1" dirty="0" err="1">
                <a:solidFill>
                  <a:srgbClr val="00B050"/>
                </a:solidFill>
                <a:latin typeface="Times New Roman" panose="02020603050405020304" pitchFamily="18" charset="0"/>
                <a:cs typeface="Times New Roman" panose="02020603050405020304" pitchFamily="18" charset="0"/>
              </a:rPr>
              <a:t>Arapuca</a:t>
            </a:r>
            <a:r>
              <a:rPr lang="en-US" b="1" dirty="0">
                <a:solidFill>
                  <a:srgbClr val="00B050"/>
                </a:solidFill>
                <a:latin typeface="Times New Roman" panose="02020603050405020304" pitchFamily="18" charset="0"/>
                <a:cs typeface="Times New Roman" panose="02020603050405020304" pitchFamily="18" charset="0"/>
              </a:rPr>
              <a:t> positioning</a:t>
            </a:r>
          </a:p>
          <a:p>
            <a:r>
              <a:rPr lang="en-US" b="1" dirty="0" smtClean="0">
                <a:solidFill>
                  <a:srgbClr val="00B050"/>
                </a:solidFill>
                <a:latin typeface="Times New Roman" panose="02020603050405020304" pitchFamily="18" charset="0"/>
                <a:cs typeface="Times New Roman" panose="02020603050405020304" pitchFamily="18" charset="0"/>
              </a:rPr>
              <a:t> </a:t>
            </a:r>
            <a:endParaRPr lang="en-US" b="1" dirty="0" smtClean="0">
              <a:solidFill>
                <a:srgbClr val="00B050"/>
              </a:solidFill>
              <a:latin typeface="Times New Roman" panose="02020603050405020304" pitchFamily="18" charset="0"/>
              <a:cs typeface="Times New Roman" panose="02020603050405020304" pitchFamily="18" charset="0"/>
            </a:endParaRPr>
          </a:p>
        </p:txBody>
      </p:sp>
      <p:sp>
        <p:nvSpPr>
          <p:cNvPr id="9" name="ZoneTexte 8"/>
          <p:cNvSpPr txBox="1"/>
          <p:nvPr/>
        </p:nvSpPr>
        <p:spPr bwMode="auto">
          <a:xfrm>
            <a:off x="72737" y="93518"/>
            <a:ext cx="281840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Interfaces with </a:t>
            </a:r>
            <a:r>
              <a:rPr lang="en-US" sz="2400" b="1" dirty="0" smtClean="0">
                <a:solidFill>
                  <a:srgbClr val="FF0000"/>
                </a:solidFill>
                <a:latin typeface="Times New Roman"/>
                <a:cs typeface="Times New Roman"/>
              </a:rPr>
              <a:t>PDS</a:t>
            </a:r>
            <a:endParaRPr dirty="0"/>
          </a:p>
        </p:txBody>
      </p:sp>
    </p:spTree>
    <p:extLst>
      <p:ext uri="{BB962C8B-B14F-4D97-AF65-F5344CB8AC3E}">
        <p14:creationId xmlns:p14="http://schemas.microsoft.com/office/powerpoint/2010/main" val="63970080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TotalTime>
  <Words>4074</Words>
  <Application>Microsoft Office PowerPoint</Application>
  <PresentationFormat>Grand écran</PresentationFormat>
  <Paragraphs>718</Paragraphs>
  <Slides>48</Slides>
  <Notes>32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48</vt:i4>
      </vt:variant>
    </vt:vector>
  </HeadingPairs>
  <TitlesOfParts>
    <vt:vector size="58" baseType="lpstr">
      <vt:lpstr>Arial</vt:lpstr>
      <vt:lpstr>Calibri</vt:lpstr>
      <vt:lpstr>Calibri Light</vt:lpstr>
      <vt:lpstr>Geneva</vt:lpstr>
      <vt:lpstr>Helvetica</vt:lpstr>
      <vt:lpstr>Lucida Grande</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Potential Cathode Installation Methods - #3) Hybrid Lift Table/Scaffold [STEPS]</vt:lpstr>
      <vt:lpstr>Présentation PowerPoint</vt:lpstr>
      <vt:lpstr>Potential Cathode Installation Methods - #3) Hybrid Lift Table/Scaffold [STEPS]</vt:lpstr>
    </vt:vector>
  </TitlesOfParts>
  <Company>CNRS/LAL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Fabien Cavalier</dc:creator>
  <cp:lastModifiedBy>Fabien Cavalier</cp:lastModifiedBy>
  <cp:revision>177</cp:revision>
  <dcterms:created xsi:type="dcterms:W3CDTF">2024-03-29T13:38:19Z</dcterms:created>
  <dcterms:modified xsi:type="dcterms:W3CDTF">2024-04-05T11:56:50Z</dcterms:modified>
</cp:coreProperties>
</file>