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1"/>
    <p:sldMasterId id="2147483659" r:id="rId2"/>
  </p:sldMasterIdLst>
  <p:notesMasterIdLst>
    <p:notesMasterId r:id="rId81"/>
  </p:notesMasterIdLst>
  <p:handoutMasterIdLst>
    <p:handoutMasterId r:id="rId82"/>
  </p:handoutMasterIdLst>
  <p:sldIdLst>
    <p:sldId id="263" r:id="rId3"/>
    <p:sldId id="529" r:id="rId4"/>
    <p:sldId id="407" r:id="rId5"/>
    <p:sldId id="378" r:id="rId6"/>
    <p:sldId id="455" r:id="rId7"/>
    <p:sldId id="457" r:id="rId8"/>
    <p:sldId id="381" r:id="rId9"/>
    <p:sldId id="385" r:id="rId10"/>
    <p:sldId id="386" r:id="rId11"/>
    <p:sldId id="390" r:id="rId12"/>
    <p:sldId id="672" r:id="rId13"/>
    <p:sldId id="387" r:id="rId14"/>
    <p:sldId id="388" r:id="rId15"/>
    <p:sldId id="389" r:id="rId16"/>
    <p:sldId id="380" r:id="rId17"/>
    <p:sldId id="543" r:id="rId18"/>
    <p:sldId id="544" r:id="rId19"/>
    <p:sldId id="530" r:id="rId20"/>
    <p:sldId id="392" r:id="rId21"/>
    <p:sldId id="394" r:id="rId22"/>
    <p:sldId id="395" r:id="rId23"/>
    <p:sldId id="559" r:id="rId24"/>
    <p:sldId id="393" r:id="rId25"/>
    <p:sldId id="542" r:id="rId26"/>
    <p:sldId id="397" r:id="rId27"/>
    <p:sldId id="399" r:id="rId28"/>
    <p:sldId id="444" r:id="rId29"/>
    <p:sldId id="398" r:id="rId30"/>
    <p:sldId id="445" r:id="rId31"/>
    <p:sldId id="617" r:id="rId32"/>
    <p:sldId id="618" r:id="rId33"/>
    <p:sldId id="401" r:id="rId34"/>
    <p:sldId id="400" r:id="rId35"/>
    <p:sldId id="558" r:id="rId36"/>
    <p:sldId id="635" r:id="rId37"/>
    <p:sldId id="636" r:id="rId38"/>
    <p:sldId id="405" r:id="rId39"/>
    <p:sldId id="531" r:id="rId40"/>
    <p:sldId id="408" r:id="rId41"/>
    <p:sldId id="2024" r:id="rId42"/>
    <p:sldId id="2053" r:id="rId43"/>
    <p:sldId id="2054" r:id="rId44"/>
    <p:sldId id="2018" r:id="rId45"/>
    <p:sldId id="2025" r:id="rId46"/>
    <p:sldId id="2026" r:id="rId47"/>
    <p:sldId id="2027" r:id="rId48"/>
    <p:sldId id="2028" r:id="rId49"/>
    <p:sldId id="2029" r:id="rId50"/>
    <p:sldId id="2030" r:id="rId51"/>
    <p:sldId id="2031" r:id="rId52"/>
    <p:sldId id="2032" r:id="rId53"/>
    <p:sldId id="2033" r:id="rId54"/>
    <p:sldId id="2034" r:id="rId55"/>
    <p:sldId id="2035" r:id="rId56"/>
    <p:sldId id="2036" r:id="rId57"/>
    <p:sldId id="1910" r:id="rId58"/>
    <p:sldId id="1911" r:id="rId59"/>
    <p:sldId id="2055" r:id="rId60"/>
    <p:sldId id="1986" r:id="rId61"/>
    <p:sldId id="1997" r:id="rId62"/>
    <p:sldId id="415" r:id="rId63"/>
    <p:sldId id="416" r:id="rId64"/>
    <p:sldId id="413" r:id="rId65"/>
    <p:sldId id="532" r:id="rId66"/>
    <p:sldId id="555" r:id="rId67"/>
    <p:sldId id="556" r:id="rId68"/>
    <p:sldId id="545" r:id="rId69"/>
    <p:sldId id="592" r:id="rId70"/>
    <p:sldId id="582" r:id="rId71"/>
    <p:sldId id="583" r:id="rId72"/>
    <p:sldId id="584" r:id="rId73"/>
    <p:sldId id="586" r:id="rId74"/>
    <p:sldId id="1952" r:id="rId75"/>
    <p:sldId id="587" r:id="rId76"/>
    <p:sldId id="585" r:id="rId77"/>
    <p:sldId id="589" r:id="rId78"/>
    <p:sldId id="590" r:id="rId79"/>
    <p:sldId id="541" r:id="rId80"/>
  </p:sldIdLst>
  <p:sldSz cx="9144000" cy="6858000" type="screen4x3"/>
  <p:notesSz cx="6858000" cy="9144000"/>
  <p:defaultTextStyle>
    <a:defPPr>
      <a:defRPr lang="fr-FR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4080">
          <p15:clr>
            <a:srgbClr val="A4A3A4"/>
          </p15:clr>
        </p15:guide>
        <p15:guide id="2" pos="24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2" name="Jan Petrik" initials="JP" lastIdx="1" clrIdx="0">
    <p:extLst>
      <p:ext uri="{19B8F6BF-5375-455C-9EA6-DF929625EA0E}">
        <p15:presenceInfo xmlns:p15="http://schemas.microsoft.com/office/powerpoint/2012/main" userId="S-1-5-21-1526224874-1540688658-1361462980-6782950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3BE"/>
    <a:srgbClr val="08A03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 horzBarState="maximized">
    <p:restoredLeft sz="14786" autoAdjust="0"/>
    <p:restoredTop sz="94660"/>
  </p:normalViewPr>
  <p:slideViewPr>
    <p:cSldViewPr snapToObjects="1" showGuides="1">
      <p:cViewPr varScale="1">
        <p:scale>
          <a:sx n="127" d="100"/>
          <a:sy n="127" d="100"/>
        </p:scale>
        <p:origin x="1134" y="120"/>
      </p:cViewPr>
      <p:guideLst>
        <p:guide orient="horz" pos="4080"/>
        <p:guide pos="24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presProps" Target="presProps.xml"/><Relationship Id="rId16" Type="http://schemas.openxmlformats.org/officeDocument/2006/relationships/slide" Target="slides/slide14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5" Type="http://schemas.openxmlformats.org/officeDocument/2006/relationships/slide" Target="slides/slide3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56" Type="http://schemas.openxmlformats.org/officeDocument/2006/relationships/slide" Target="slides/slide54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77" Type="http://schemas.openxmlformats.org/officeDocument/2006/relationships/slide" Target="slides/slide75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80" Type="http://schemas.openxmlformats.org/officeDocument/2006/relationships/slide" Target="slides/slide78.xml"/><Relationship Id="rId85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notesMaster" Target="notesMasters/notesMaster1.xml"/><Relationship Id="rId86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tableStyles" Target="tableStyles.xml"/><Relationship Id="rId61" Type="http://schemas.openxmlformats.org/officeDocument/2006/relationships/slide" Target="slides/slide59.xml"/><Relationship Id="rId8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F5CDDF-3246-6843-A314-FDDEB3F3DF8E}" type="datetimeFigureOut">
              <a:rPr lang="fr-FR" smtClean="0"/>
              <a:pPr/>
              <a:t>11/03/2024</a:t>
            </a:fld>
            <a:endParaRPr lang="fr-FR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C405983-79D5-E84D-A19B-6B5F52179104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3083415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81D8F6D-3354-BF4D-834B-467E3215D30A}" type="datetimeFigureOut">
              <a:rPr lang="fr-FR" smtClean="0"/>
              <a:pPr/>
              <a:t>11/03/2024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24B141A-D04E-DD49-88DC-EFA90428BA41}" type="slidenum">
              <a:rPr lang="fr-FR" smtClean="0"/>
              <a:pPr/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0410495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5.jp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6.pn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Relationship Id="rId5" Type="http://schemas.openxmlformats.org/officeDocument/2006/relationships/image" Target="../media/image7.jpg"/><Relationship Id="rId4" Type="http://schemas.openxmlformats.org/officeDocument/2006/relationships/image" Target="../media/image4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Relationship Id="rId4" Type="http://schemas.openxmlformats.org/officeDocument/2006/relationships/image" Target="../media/image7.jp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8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2000" b="0" baseline="0">
                <a:solidFill>
                  <a:schemeClr val="accent5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Paolo Ferracin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990097"/>
            <a:ext cx="2664380" cy="1080000"/>
          </a:xfrm>
          <a:prstGeom prst="rect">
            <a:avLst/>
          </a:prstGeom>
        </p:spPr>
      </p:pic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342900" marR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6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342900" marR="0" lvl="0" indent="-342900" algn="l" defTabSz="4572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6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grpSp>
        <p:nvGrpSpPr>
          <p:cNvPr id="10" name="Grouper 9"/>
          <p:cNvGrpSpPr/>
          <p:nvPr userDrawn="1"/>
        </p:nvGrpSpPr>
        <p:grpSpPr>
          <a:xfrm>
            <a:off x="457200" y="6071400"/>
            <a:ext cx="457200" cy="457200"/>
            <a:chOff x="1462200" y="4620913"/>
            <a:chExt cx="457200" cy="457200"/>
          </a:xfrm>
        </p:grpSpPr>
        <p:sp>
          <p:nvSpPr>
            <p:cNvPr id="11" name="Rectangle 10"/>
            <p:cNvSpPr/>
            <p:nvPr userDrawn="1"/>
          </p:nvSpPr>
          <p:spPr>
            <a:xfrm>
              <a:off x="1462200" y="4620913"/>
              <a:ext cx="457200" cy="457200"/>
            </a:xfrm>
            <a:prstGeom prst="rect">
              <a:avLst/>
            </a:prstGeom>
            <a:solidFill>
              <a:schemeClr val="accent5">
                <a:alpha val="3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ZoneTexte 12"/>
            <p:cNvSpPr txBox="1"/>
            <p:nvPr userDrawn="1"/>
          </p:nvSpPr>
          <p:spPr>
            <a:xfrm>
              <a:off x="1485900" y="4670164"/>
              <a:ext cx="381000" cy="276999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algn="ctr"/>
              <a:r>
                <a:rPr lang="en-GB" sz="900" dirty="0"/>
                <a:t>logo</a:t>
              </a:r>
            </a:p>
            <a:p>
              <a:pPr algn="ctr"/>
              <a:r>
                <a:rPr lang="en-GB" sz="900" dirty="0"/>
                <a:t>area</a:t>
              </a:r>
            </a:p>
          </p:txBody>
        </p:sp>
      </p:grpSp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78"/>
          <a:stretch/>
        </p:blipFill>
        <p:spPr>
          <a:xfrm>
            <a:off x="4186086" y="987640"/>
            <a:ext cx="2546154" cy="1080000"/>
          </a:xfrm>
          <a:prstGeom prst="rect">
            <a:avLst/>
          </a:prstGeom>
        </p:spPr>
      </p:pic>
      <p:grpSp>
        <p:nvGrpSpPr>
          <p:cNvPr id="16" name="Group 15">
            <a:extLst>
              <a:ext uri="{FF2B5EF4-FFF2-40B4-BE49-F238E27FC236}">
                <a16:creationId xmlns:a16="http://schemas.microsoft.com/office/drawing/2014/main" id="{C13AF7AA-DCC1-49D7-AFC9-CFF742A0907F}"/>
              </a:ext>
            </a:extLst>
          </p:cNvPr>
          <p:cNvGrpSpPr/>
          <p:nvPr userDrawn="1"/>
        </p:nvGrpSpPr>
        <p:grpSpPr>
          <a:xfrm>
            <a:off x="6807360" y="908720"/>
            <a:ext cx="1365040" cy="1128708"/>
            <a:chOff x="1691680" y="1628800"/>
            <a:chExt cx="2016224" cy="1667152"/>
          </a:xfrm>
        </p:grpSpPr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8B860F3-BE17-4AB8-B617-E1B00E3AA39E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44F68E5C-C7D6-4A83-942F-BB5226300F14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5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15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1pPr>
            <a:lvl2pPr marL="6858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500"/>
            </a:lvl2pPr>
            <a:lvl3pPr marL="942975" indent="-257175">
              <a:buClr>
                <a:schemeClr val="bg2"/>
              </a:buClr>
              <a:buFont typeface="Arial" panose="020B0604020202020204" pitchFamily="34" charset="0"/>
              <a:buChar char="•"/>
              <a:defRPr sz="1350"/>
            </a:lvl3pPr>
            <a:lvl4pPr marL="1285875" indent="-257175">
              <a:buClr>
                <a:schemeClr val="bg2"/>
              </a:buClr>
              <a:buFont typeface="Arial" panose="020B0604020202020204" pitchFamily="34" charset="0"/>
              <a:buChar char="•"/>
              <a:defRPr sz="1200"/>
            </a:lvl4pPr>
            <a:lvl5pPr marL="1628775" indent="-257175">
              <a:buClr>
                <a:schemeClr val="bg2"/>
              </a:buClr>
              <a:buFont typeface="Arial" panose="020B0604020202020204" pitchFamily="34" charset="0"/>
              <a:buChar char="•"/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6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1500" b="1" baseline="0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6" y="2057400"/>
            <a:ext cx="4041775" cy="3951288"/>
          </a:xfrm>
        </p:spPr>
        <p:txBody>
          <a:bodyPr/>
          <a:lstStyle>
            <a:lvl1pPr marL="257175" indent="-257175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1pPr>
            <a:lvl2pPr marL="600075" indent="-257175">
              <a:buClr>
                <a:schemeClr val="bg2"/>
              </a:buClr>
              <a:buFont typeface="Arial" panose="020B0604020202020204" pitchFamily="34" charset="0"/>
              <a:buChar char="•"/>
              <a:defRPr sz="1500"/>
            </a:lvl2pPr>
            <a:lvl3pPr marL="900113" indent="-214313">
              <a:buClr>
                <a:schemeClr val="bg2"/>
              </a:buClr>
              <a:buFont typeface="Arial" panose="020B0604020202020204" pitchFamily="34" charset="0"/>
              <a:buChar char="•"/>
              <a:defRPr sz="1350"/>
            </a:lvl3pPr>
            <a:lvl4pPr marL="1243013" indent="-214313">
              <a:buClr>
                <a:schemeClr val="bg2"/>
              </a:buClr>
              <a:buFont typeface="Arial" panose="020B0604020202020204" pitchFamily="34" charset="0"/>
              <a:buChar char="•"/>
              <a:defRPr sz="1200"/>
            </a:lvl4pPr>
            <a:lvl5pPr marL="1585913" indent="-214313">
              <a:buClr>
                <a:schemeClr val="bg2"/>
              </a:buClr>
              <a:buFont typeface="Arial" panose="020B0604020202020204" pitchFamily="34" charset="0"/>
              <a:buChar char="•"/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P. Ferracin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4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5897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P. Ferracin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69273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es-ES" noProof="0"/>
              <a:t>P. Ferracin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1463700" y="6349253"/>
            <a:ext cx="381000" cy="20774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675" dirty="0"/>
              <a:t>logo</a:t>
            </a:r>
          </a:p>
          <a:p>
            <a:pPr algn="ctr"/>
            <a:r>
              <a:rPr lang="en-GB" sz="675" dirty="0"/>
              <a:t>are</a:t>
            </a:r>
          </a:p>
        </p:txBody>
      </p:sp>
      <p:pic>
        <p:nvPicPr>
          <p:cNvPr id="9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571235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P. Ferracin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1" y="4648200"/>
            <a:ext cx="7918450" cy="381000"/>
          </a:xfrm>
        </p:spPr>
        <p:txBody>
          <a:bodyPr/>
          <a:lstStyle>
            <a:lvl1pPr>
              <a:buFontTx/>
              <a:buNone/>
              <a:defRPr sz="135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92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9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050"/>
            </a:lvl2pPr>
            <a:lvl3pPr>
              <a:buFontTx/>
              <a:buNone/>
              <a:defRPr sz="1050"/>
            </a:lvl3pPr>
            <a:lvl4pPr>
              <a:buFontTx/>
              <a:buNone/>
              <a:defRPr sz="1050"/>
            </a:lvl4pPr>
            <a:lvl5pPr>
              <a:buFontTx/>
              <a:buNone/>
              <a:defRPr sz="105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6822" y="6263451"/>
            <a:ext cx="432770" cy="5151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38680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0"/>
            <a:ext cx="7920000" cy="4906963"/>
          </a:xfrm>
        </p:spPr>
        <p:txBody>
          <a:bodyPr lIns="0" tIns="0" rIns="0" bIns="0"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742950" indent="-285750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 marL="11430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3pPr>
            <a:lvl4pPr marL="16002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4pPr>
            <a:lvl5pPr marL="2057400" indent="-228600"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73022" y="6265363"/>
            <a:ext cx="5458977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 dirty="0"/>
              <a:t>Paolo Ferracin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91926" y="6261306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1633"/>
          <a:stretch/>
        </p:blipFill>
        <p:spPr>
          <a:xfrm>
            <a:off x="1259632" y="6263451"/>
            <a:ext cx="1168023" cy="5040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1725F039-B72D-46E3-A5CC-8271924F0810}"/>
              </a:ext>
            </a:extLst>
          </p:cNvPr>
          <p:cNvGrpSpPr/>
          <p:nvPr userDrawn="1"/>
        </p:nvGrpSpPr>
        <p:grpSpPr>
          <a:xfrm>
            <a:off x="2435669" y="6261306"/>
            <a:ext cx="597356" cy="493935"/>
            <a:chOff x="1691680" y="1628800"/>
            <a:chExt cx="2016224" cy="1667152"/>
          </a:xfrm>
        </p:grpSpPr>
        <p:pic>
          <p:nvPicPr>
            <p:cNvPr id="9" name="Picture 8">
              <a:extLst>
                <a:ext uri="{FF2B5EF4-FFF2-40B4-BE49-F238E27FC236}">
                  <a16:creationId xmlns:a16="http://schemas.microsoft.com/office/drawing/2014/main" id="{85B86FA9-7466-46B3-B1E3-60149E2FBBD3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4187" t="13254" r="66503" b="15381"/>
            <a:stretch/>
          </p:blipFill>
          <p:spPr>
            <a:xfrm>
              <a:off x="1691680" y="1628800"/>
              <a:ext cx="2016224" cy="1481000"/>
            </a:xfrm>
            <a:prstGeom prst="rect">
              <a:avLst/>
            </a:prstGeom>
          </p:spPr>
        </p:pic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67E30BA7-A8A1-4AD8-B62D-1EF4E5271419}"/>
                </a:ext>
              </a:extLst>
            </p:cNvPr>
            <p:cNvPicPr>
              <a:picLocks noChangeAspect="1"/>
            </p:cNvPicPr>
            <p:nvPr userDrawn="1"/>
          </p:nvPicPr>
          <p:blipFill rotWithShape="1">
            <a:blip r:embed="rId3"/>
            <a:srcRect l="35347" t="61432" r="4963" b="15266"/>
            <a:stretch/>
          </p:blipFill>
          <p:spPr>
            <a:xfrm>
              <a:off x="1767191" y="3073805"/>
              <a:ext cx="1886227" cy="222147"/>
            </a:xfrm>
            <a:prstGeom prst="rect">
              <a:avLst/>
            </a:prstGeom>
          </p:spPr>
        </p:pic>
      </p:grp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 hasCustomPrompt="1"/>
          </p:nvPr>
        </p:nvSpPr>
        <p:spPr>
          <a:xfrm>
            <a:off x="457200" y="1215232"/>
            <a:ext cx="4040188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 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 hasCustomPrompt="1"/>
          </p:nvPr>
        </p:nvSpPr>
        <p:spPr>
          <a:xfrm>
            <a:off x="457200" y="2057400"/>
            <a:ext cx="4040188" cy="3951288"/>
          </a:xfrm>
        </p:spPr>
        <p:txBody>
          <a:bodyPr/>
          <a:lstStyle>
            <a:lvl1pPr marL="4572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914400" indent="-4572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573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7145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71700" indent="-34290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 hasCustomPrompt="1"/>
          </p:nvPr>
        </p:nvSpPr>
        <p:spPr>
          <a:xfrm>
            <a:off x="4645025" y="1215232"/>
            <a:ext cx="4041775" cy="639762"/>
          </a:xfrm>
        </p:spPr>
        <p:txBody>
          <a:bodyPr anchor="t">
            <a:normAutofit/>
          </a:bodyPr>
          <a:lstStyle>
            <a:lvl1pPr marL="0" indent="0">
              <a:buNone/>
              <a:defRPr sz="2000" b="1" baseline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 noProof="0" dirty="0"/>
              <a:t>Click to edit Master text styles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 hasCustomPrompt="1"/>
          </p:nvPr>
        </p:nvSpPr>
        <p:spPr>
          <a:xfrm>
            <a:off x="4645025" y="2057400"/>
            <a:ext cx="4041775" cy="3951288"/>
          </a:xfrm>
        </p:spPr>
        <p:txBody>
          <a:bodyPr/>
          <a:lstStyle>
            <a:lvl1pPr marL="3429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400"/>
            </a:lvl1pPr>
            <a:lvl2pPr marL="800100" indent="-342900">
              <a:buClr>
                <a:schemeClr val="bg2"/>
              </a:buClr>
              <a:buFont typeface="Arial" panose="020B0604020202020204" pitchFamily="34" charset="0"/>
              <a:buChar char="•"/>
              <a:defRPr sz="2000"/>
            </a:lvl2pPr>
            <a:lvl3pPr marL="12001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800"/>
            </a:lvl3pPr>
            <a:lvl4pPr marL="16573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4pPr>
            <a:lvl5pPr marL="2114550" indent="-285750">
              <a:buClr>
                <a:schemeClr val="bg2"/>
              </a:buClr>
              <a:buFont typeface="Arial" panose="020B0604020202020204" pitchFamily="34" charset="0"/>
              <a:buChar char="•"/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GB" noProof="0" dirty="0"/>
              <a:t>Click to edit Master texts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4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905000" y="6356350"/>
            <a:ext cx="66270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10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3200" cy="360000"/>
          </a:xfrm>
        </p:spPr>
        <p:txBody>
          <a:bodyPr/>
          <a:lstStyle/>
          <a:p>
            <a:r>
              <a:rPr lang="it-IT" noProof="0"/>
              <a:t>Paolo Ferracin</a:t>
            </a:r>
            <a:endParaRPr lang="en-GB" noProof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8" name="ZoneTexte 7"/>
          <p:cNvSpPr txBox="1"/>
          <p:nvPr userDrawn="1"/>
        </p:nvSpPr>
        <p:spPr>
          <a:xfrm>
            <a:off x="1463700" y="6349251"/>
            <a:ext cx="381000" cy="276999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pPr algn="ctr"/>
            <a:r>
              <a:rPr lang="en-GB" sz="900" dirty="0"/>
              <a:t>logo</a:t>
            </a:r>
          </a:p>
          <a:p>
            <a:pPr algn="ctr"/>
            <a:r>
              <a:rPr lang="en-GB" sz="900" dirty="0"/>
              <a:t>are</a:t>
            </a:r>
          </a:p>
        </p:txBody>
      </p:sp>
      <p:pic>
        <p:nvPicPr>
          <p:cNvPr id="9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612000" y="457200"/>
            <a:ext cx="79200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 noProof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 hasCustomPrompt="1"/>
          </p:nvPr>
        </p:nvSpPr>
        <p:spPr>
          <a:xfrm>
            <a:off x="612000" y="5105400"/>
            <a:ext cx="7920000" cy="990600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GB" noProof="0"/>
              <a:t>Text – image caption – comments ....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>
          <a:xfrm>
            <a:off x="1981200" y="6356350"/>
            <a:ext cx="65508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sp>
        <p:nvSpPr>
          <p:cNvPr id="9" name="Espace réservé du contenu 8"/>
          <p:cNvSpPr>
            <a:spLocks noGrp="1"/>
          </p:cNvSpPr>
          <p:nvPr>
            <p:ph sz="quarter" idx="14" hasCustomPrompt="1"/>
          </p:nvPr>
        </p:nvSpPr>
        <p:spPr>
          <a:xfrm>
            <a:off x="613550" y="4648200"/>
            <a:ext cx="7918450" cy="381000"/>
          </a:xfrm>
        </p:spPr>
        <p:txBody>
          <a:bodyPr/>
          <a:lstStyle>
            <a:lvl1pPr>
              <a:buFontTx/>
              <a:buNone/>
              <a:defRPr sz="1800">
                <a:solidFill>
                  <a:schemeClr val="bg2"/>
                </a:solidFill>
              </a:defRPr>
            </a:lvl1pPr>
          </a:lstStyle>
          <a:p>
            <a:pPr lvl="0"/>
            <a:r>
              <a:rPr lang="en-GB" dirty="0"/>
              <a:t>Image title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330918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>
          <a:xfrm>
            <a:off x="1351800" y="2709000"/>
            <a:ext cx="6440400" cy="1634400"/>
          </a:xfrm>
        </p:spPr>
        <p:txBody>
          <a:bodyPr/>
          <a:lstStyle>
            <a:lvl1pPr>
              <a:defRPr b="1" i="1">
                <a:solidFill>
                  <a:schemeClr val="tx2"/>
                </a:solidFill>
              </a:defRPr>
            </a:lvl1pPr>
          </a:lstStyle>
          <a:p>
            <a:r>
              <a:rPr lang="en-GB" noProof="0"/>
              <a:t>Thank you message....</a:t>
            </a:r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>
          <a:xfrm>
            <a:off x="1351800" y="6356350"/>
            <a:ext cx="6440400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pic>
        <p:nvPicPr>
          <p:cNvPr id="12" name="Image 11" descr="HLU-logoN-title.png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673710"/>
            <a:ext cx="3785364" cy="1534388"/>
          </a:xfrm>
          <a:prstGeom prst="rect">
            <a:avLst/>
          </a:prstGeom>
        </p:spPr>
      </p:pic>
      <p:sp>
        <p:nvSpPr>
          <p:cNvPr id="8" name="Espace réservé du texte 7"/>
          <p:cNvSpPr>
            <a:spLocks noGrp="1"/>
          </p:cNvSpPr>
          <p:nvPr>
            <p:ph type="body" sz="quarter" idx="14" hasCustomPrompt="1"/>
          </p:nvPr>
        </p:nvSpPr>
        <p:spPr>
          <a:xfrm>
            <a:off x="1351800" y="4953000"/>
            <a:ext cx="6440400" cy="1219200"/>
          </a:xfrm>
        </p:spPr>
        <p:txBody>
          <a:bodyPr anchor="b">
            <a:noAutofit/>
          </a:bodyPr>
          <a:lstStyle>
            <a:lvl1pPr>
              <a:buFontTx/>
              <a:buNone/>
              <a:defRPr sz="1200" baseline="0">
                <a:solidFill>
                  <a:schemeClr val="tx2"/>
                </a:solidFill>
              </a:defRPr>
            </a:lvl1pPr>
            <a:lvl2pPr>
              <a:buFontTx/>
              <a:buNone/>
              <a:defRPr sz="1400"/>
            </a:lvl2pPr>
            <a:lvl3pPr>
              <a:buFontTx/>
              <a:buNone/>
              <a:defRPr sz="1400"/>
            </a:lvl3pPr>
            <a:lvl4pPr>
              <a:buFontTx/>
              <a:buNone/>
              <a:defRPr sz="1400"/>
            </a:lvl4pPr>
            <a:lvl5pPr>
              <a:buFontTx/>
              <a:buNone/>
              <a:defRPr sz="1400"/>
            </a:lvl5pPr>
          </a:lstStyle>
          <a:p>
            <a:pPr lvl="0"/>
            <a:r>
              <a:rPr lang="en-GB" noProof="0"/>
              <a:t>Credits if needed: reference 1, reference 2 ...</a:t>
            </a:r>
          </a:p>
        </p:txBody>
      </p:sp>
      <p:pic>
        <p:nvPicPr>
          <p:cNvPr id="13" name="Image 7" descr="Logo-APO-LARP.png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466822" y="6263451"/>
            <a:ext cx="432770" cy="515102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apositive de titre"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 hasCustomPrompt="1"/>
          </p:nvPr>
        </p:nvSpPr>
        <p:spPr>
          <a:xfrm>
            <a:off x="1371600" y="2819400"/>
            <a:ext cx="7200000" cy="1800000"/>
          </a:xfrm>
        </p:spPr>
        <p:txBody>
          <a:bodyPr lIns="0" tIns="0" rIns="0" bIns="0" anchor="t" anchorCtr="0">
            <a:noAutofit/>
          </a:bodyPr>
          <a:lstStyle>
            <a:lvl1pPr algn="l">
              <a:defRPr sz="2100" b="1" baseline="0">
                <a:solidFill>
                  <a:schemeClr val="accent5"/>
                </a:solidFill>
              </a:defRPr>
            </a:lvl1pPr>
          </a:lstStyle>
          <a:p>
            <a:r>
              <a:rPr lang="en-GB" noProof="0" dirty="0"/>
              <a:t>Presentation title - line 1 - Arial 30pt - bold </a:t>
            </a:r>
            <a:r>
              <a:rPr lang="en-GB" noProof="0" dirty="0" err="1"/>
              <a:t>HiLumi</a:t>
            </a:r>
            <a:r>
              <a:rPr lang="en-GB" noProof="0" dirty="0"/>
              <a:t> dark grey - line 2</a:t>
            </a:r>
            <a:br>
              <a:rPr lang="en-GB" noProof="0" dirty="0"/>
            </a:br>
            <a:r>
              <a:rPr lang="en-GB" noProof="0" dirty="0"/>
              <a:t>line 3</a:t>
            </a:r>
            <a:br>
              <a:rPr lang="en-GB" noProof="0" dirty="0"/>
            </a:br>
            <a:r>
              <a:rPr lang="en-GB" noProof="0" dirty="0"/>
              <a:t>line 4   </a:t>
            </a:r>
          </a:p>
        </p:txBody>
      </p:sp>
      <p:sp>
        <p:nvSpPr>
          <p:cNvPr id="3" name="Sous-titr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4800600"/>
            <a:ext cx="6480000" cy="990600"/>
          </a:xfrm>
        </p:spPr>
        <p:txBody>
          <a:bodyPr lIns="0" tIns="0" rIns="0" bIns="0">
            <a:normAutofit/>
          </a:bodyPr>
          <a:lstStyle>
            <a:lvl1pPr marL="0" indent="0" algn="l">
              <a:buNone/>
              <a:defRPr sz="1500" b="0" baseline="0">
                <a:solidFill>
                  <a:schemeClr val="accent5"/>
                </a:solidFill>
              </a:defRPr>
            </a:lvl1pPr>
            <a:lvl2pPr marL="3429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85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0287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7145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057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4003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GB" noProof="0" dirty="0" err="1"/>
              <a:t>Author(s</a:t>
            </a:r>
            <a:r>
              <a:rPr lang="en-GB" noProof="0" dirty="0"/>
              <a:t>)  - Arial 20 pt – </a:t>
            </a:r>
            <a:r>
              <a:rPr lang="en-GB" noProof="0" dirty="0" err="1"/>
              <a:t>HiLumi</a:t>
            </a:r>
            <a:r>
              <a:rPr lang="en-GB" noProof="0" dirty="0"/>
              <a:t> dark grey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1371600" y="6356350"/>
            <a:ext cx="6309000" cy="360000"/>
          </a:xfrm>
        </p:spPr>
        <p:txBody>
          <a:bodyPr lIns="0" tIns="0" rIns="0" bIns="0" anchor="b" anchorCtr="0"/>
          <a:lstStyle>
            <a:lvl1pPr algn="r">
              <a:defRPr>
                <a:solidFill>
                  <a:schemeClr val="accent1"/>
                </a:solidFill>
              </a:defRPr>
            </a:lvl1pPr>
          </a:lstStyle>
          <a:p>
            <a:r>
              <a:rPr lang="es-ES" noProof="0"/>
              <a:t>P. Ferracin</a:t>
            </a:r>
            <a:endParaRPr lang="en-GB" noProof="0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86800" y="6356350"/>
            <a:ext cx="360000" cy="360000"/>
          </a:xfrm>
          <a:ln>
            <a:solidFill>
              <a:srgbClr val="2BABAD"/>
            </a:solidFill>
          </a:ln>
        </p:spPr>
        <p:txBody>
          <a:bodyPr lIns="0" tIns="0" rIns="0" bIns="0" anchor="b" anchorCtr="0"/>
          <a:lstStyle>
            <a:lvl1pPr>
              <a:defRPr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  <p:sp>
        <p:nvSpPr>
          <p:cNvPr id="15" name="Espace réservé du texte 14"/>
          <p:cNvSpPr>
            <a:spLocks noGrp="1"/>
          </p:cNvSpPr>
          <p:nvPr>
            <p:ph type="body" sz="quarter" idx="14" hasCustomPrompt="1"/>
          </p:nvPr>
        </p:nvSpPr>
        <p:spPr>
          <a:xfrm>
            <a:off x="1371600" y="5899150"/>
            <a:ext cx="6480000" cy="349250"/>
          </a:xfrm>
        </p:spPr>
        <p:txBody>
          <a:bodyPr>
            <a:normAutofit/>
          </a:bodyPr>
          <a:lstStyle>
            <a:lvl1pPr marL="257175" marR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 sz="1200">
                <a:solidFill>
                  <a:schemeClr val="bg2"/>
                </a:solidFill>
              </a:defRPr>
            </a:lvl1pPr>
            <a:lvl2pPr>
              <a:buFontTx/>
              <a:buNone/>
              <a:defRPr/>
            </a:lvl2pPr>
            <a:lvl3pPr>
              <a:buFontTx/>
              <a:buNone/>
              <a:defRPr/>
            </a:lvl3pPr>
            <a:lvl4pPr>
              <a:buFontTx/>
              <a:buNone/>
              <a:defRPr/>
            </a:lvl4pPr>
            <a:lvl5pPr>
              <a:buFontTx/>
              <a:buNone/>
              <a:defRPr/>
            </a:lvl5pPr>
          </a:lstStyle>
          <a:p>
            <a:pPr marL="257175" marR="0" lvl="0" indent="-257175" algn="l" defTabSz="3429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>
                <a:schemeClr val="accent6"/>
              </a:buClr>
              <a:buSzTx/>
              <a:buFontTx/>
              <a:buNone/>
              <a:tabLst/>
              <a:defRPr/>
            </a:pPr>
            <a:r>
              <a:rPr kumimoji="0" lang="en-GB" sz="1200" b="0" i="0" u="none" strike="noStrike" kern="1200" cap="none" spc="0" normalizeH="0" baseline="0" noProof="0" dirty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Conference - Location - Date</a:t>
            </a:r>
          </a:p>
          <a:p>
            <a:pPr lvl="0"/>
            <a:endParaRPr lang="en-GB" noProof="0" dirty="0"/>
          </a:p>
        </p:txBody>
      </p:sp>
      <p:pic>
        <p:nvPicPr>
          <p:cNvPr id="16" name="Image 11" descr="HLU-logoN-title.png">
            <a:extLst>
              <a:ext uri="{FF2B5EF4-FFF2-40B4-BE49-F238E27FC236}">
                <a16:creationId xmlns:a16="http://schemas.microsoft.com/office/drawing/2014/main" id="{80935D1F-87A2-4EAF-9C8B-00CD80A2D2E6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371600" y="908720"/>
            <a:ext cx="2531220" cy="1368032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71BAFFDB-1A7D-428D-B2A1-13CBEECC193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78"/>
          <a:stretch/>
        </p:blipFill>
        <p:spPr>
          <a:xfrm>
            <a:off x="4359529" y="908721"/>
            <a:ext cx="2480723" cy="140299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7B508594-220E-40DA-A0EE-E1A2365405A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0217" y="961878"/>
            <a:ext cx="1002766" cy="1314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8529905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 hasCustomPrompt="1"/>
          </p:nvPr>
        </p:nvSpPr>
        <p:spPr/>
        <p:txBody>
          <a:bodyPr anchor="ctr" anchorCtr="1"/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contenu 2"/>
          <p:cNvSpPr>
            <a:spLocks noGrp="1"/>
          </p:cNvSpPr>
          <p:nvPr>
            <p:ph idx="1" hasCustomPrompt="1"/>
          </p:nvPr>
        </p:nvSpPr>
        <p:spPr>
          <a:xfrm>
            <a:off x="612000" y="1219202"/>
            <a:ext cx="7920000" cy="4906963"/>
          </a:xfrm>
        </p:spPr>
        <p:txBody>
          <a:bodyPr lIns="0" tIns="0" rIns="0" bIns="0"/>
          <a:lstStyle>
            <a:lvl1pPr marL="257175" indent="-257175">
              <a:buClr>
                <a:schemeClr val="bg2"/>
              </a:buClr>
              <a:buFont typeface="Arial" panose="020B0604020202020204" pitchFamily="34" charset="0"/>
              <a:buChar char="•"/>
              <a:defRPr/>
            </a:lvl1pPr>
            <a:lvl2pPr marL="557213" indent="-214313">
              <a:buClr>
                <a:schemeClr val="bg2"/>
              </a:buClr>
              <a:buFont typeface="Arial" panose="020B0604020202020204" pitchFamily="34" charset="0"/>
              <a:buChar char="•"/>
              <a:defRPr/>
            </a:lvl2pPr>
            <a:lvl3pPr marL="857250" indent="-171450">
              <a:buClr>
                <a:schemeClr val="bg2"/>
              </a:buClr>
              <a:buFont typeface="Arial" panose="020B0604020202020204" pitchFamily="34" charset="0"/>
              <a:buChar char="•"/>
              <a:defRPr/>
            </a:lvl3pPr>
            <a:lvl4pPr marL="1200150" indent="-171450">
              <a:buClr>
                <a:schemeClr val="bg2"/>
              </a:buClr>
              <a:buFont typeface="Arial" panose="020B0604020202020204" pitchFamily="34" charset="0"/>
              <a:buChar char="•"/>
              <a:defRPr/>
            </a:lvl4pPr>
            <a:lvl5pPr marL="1543050" indent="-171450">
              <a:buClr>
                <a:schemeClr val="bg2"/>
              </a:buClr>
              <a:buFont typeface="Arial" panose="020B0604020202020204" pitchFamily="34" charset="0"/>
              <a:buChar char="•"/>
              <a:defRPr/>
            </a:lvl5pPr>
          </a:lstStyle>
          <a:p>
            <a:pPr lvl="0"/>
            <a:r>
              <a:rPr lang="en-GB" noProof="0" dirty="0"/>
              <a:t>Click to modify Master text styles</a:t>
            </a:r>
          </a:p>
          <a:p>
            <a:pPr lvl="1"/>
            <a:r>
              <a:rPr lang="en-GB" noProof="0" dirty="0"/>
              <a:t>Second level</a:t>
            </a:r>
          </a:p>
          <a:p>
            <a:pPr lvl="2"/>
            <a:r>
              <a:rPr lang="en-GB" noProof="0" dirty="0"/>
              <a:t>Third level</a:t>
            </a:r>
          </a:p>
          <a:p>
            <a:pPr lvl="3"/>
            <a:r>
              <a:rPr lang="en-GB" noProof="0" dirty="0"/>
              <a:t>Fourth level</a:t>
            </a:r>
          </a:p>
          <a:p>
            <a:pPr lvl="4"/>
            <a:r>
              <a:rPr lang="en-GB" noProof="0" dirty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>
          <a:xfrm>
            <a:off x="3073022" y="6265363"/>
            <a:ext cx="5458977" cy="360000"/>
          </a:xfrm>
        </p:spPr>
        <p:txBody>
          <a:bodyPr/>
          <a:lstStyle>
            <a:lvl1pPr algn="ctr">
              <a:defRPr/>
            </a:lvl1pPr>
          </a:lstStyle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>
          <a:xfrm>
            <a:off x="8691926" y="6261306"/>
            <a:ext cx="360000" cy="360000"/>
          </a:xfrm>
        </p:spPr>
        <p:txBody>
          <a:bodyPr/>
          <a:lstStyle/>
          <a:p>
            <a:fld id="{BFDCA1C4-9514-7B4F-976F-D92F7E296653}" type="slidenum">
              <a:rPr lang="fr-FR" smtClean="0"/>
              <a:pPr/>
              <a:t>‹#›</a:t>
            </a:fld>
            <a:endParaRPr lang="fr-FR"/>
          </a:p>
        </p:txBody>
      </p:sp>
      <p:pic>
        <p:nvPicPr>
          <p:cNvPr id="8" name="Image 11" descr="HLU-logoN-title.png">
            <a:extLst>
              <a:ext uri="{FF2B5EF4-FFF2-40B4-BE49-F238E27FC236}">
                <a16:creationId xmlns:a16="http://schemas.microsoft.com/office/drawing/2014/main" id="{B2204D40-1429-4637-BCA4-8F0384EB86ED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14898" y="6198834"/>
            <a:ext cx="1108730" cy="599228"/>
          </a:xfrm>
          <a:prstGeom prst="rect">
            <a:avLst/>
          </a:prstGeom>
          <a:solidFill>
            <a:schemeClr val="bg1"/>
          </a:solidFill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45C8669-314A-4391-AFCE-A00502A85D3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20278"/>
          <a:stretch/>
        </p:blipFill>
        <p:spPr>
          <a:xfrm>
            <a:off x="1264042" y="6198834"/>
            <a:ext cx="1086611" cy="61454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F03DA77-961D-477C-A50B-7D1A28F5AC7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1950" y="6218133"/>
            <a:ext cx="439233" cy="57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4823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10.xml"/><Relationship Id="rId7" Type="http://schemas.openxmlformats.org/officeDocument/2006/relationships/slideLayout" Target="../slideLayouts/slideLayout14.xml"/><Relationship Id="rId2" Type="http://schemas.openxmlformats.org/officeDocument/2006/relationships/slideLayout" Target="../slideLayouts/slideLayout9.xml"/><Relationship Id="rId1" Type="http://schemas.openxmlformats.org/officeDocument/2006/relationships/slideLayout" Target="../slideLayouts/slideLayout8.xml"/><Relationship Id="rId6" Type="http://schemas.openxmlformats.org/officeDocument/2006/relationships/slideLayout" Target="../slideLayouts/slideLayout13.xml"/><Relationship Id="rId5" Type="http://schemas.openxmlformats.org/officeDocument/2006/relationships/slideLayout" Target="../slideLayouts/slideLayout12.xml"/><Relationship Id="rId4" Type="http://schemas.openxmlformats.org/officeDocument/2006/relationships/slideLayout" Target="../slideLayouts/slideLayout11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0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r>
              <a:rPr lang="it-IT" noProof="0"/>
              <a:t>Paolo Ferracin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12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3" r:id="rId3"/>
    <p:sldLayoutId id="2147483654" r:id="rId4"/>
    <p:sldLayoutId id="2147483655" r:id="rId5"/>
    <p:sldLayoutId id="2147483657" r:id="rId6"/>
    <p:sldLayoutId id="2147483658" r:id="rId7"/>
  </p:sldLayoutIdLst>
  <p:hf hdr="0" dt="0"/>
  <p:txStyles>
    <p:titleStyle>
      <a:lvl1pPr algn="ctr" defTabSz="457200" rtl="0" eaLnBrk="1" latinLnBrk="0" hangingPunct="1">
        <a:spcBef>
          <a:spcPct val="0"/>
        </a:spcBef>
        <a:buNone/>
        <a:defRPr sz="28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8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4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0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6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9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  <a:prstGeom prst="rect">
            <a:avLst/>
          </a:prstGeom>
        </p:spPr>
        <p:txBody>
          <a:bodyPr vert="horz" lIns="0" tIns="0" rIns="0" bIns="0" rtlCol="0" anchor="ctr" anchorCtr="1">
            <a:noAutofit/>
          </a:bodyPr>
          <a:lstStyle/>
          <a:p>
            <a:r>
              <a:rPr lang="en-GB" noProof="0"/>
              <a:t>Slide title – line 1 – Arial 30 pt – HiLumi blue</a:t>
            </a:r>
            <a:br>
              <a:rPr lang="en-GB" noProof="0"/>
            </a:br>
            <a:r>
              <a:rPr lang="en-GB" noProof="0"/>
              <a:t>Slide title – line 2 – Arial 30 pt – HiLumi blue</a:t>
            </a:r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612000" y="1371601"/>
            <a:ext cx="7920000" cy="4754563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/>
          <a:p>
            <a:pPr lvl="0"/>
            <a:r>
              <a:rPr lang="en-GB" noProof="0"/>
              <a:t>Click to edit Master texts styles</a:t>
            </a:r>
          </a:p>
          <a:p>
            <a:pPr lvl="1"/>
            <a:r>
              <a:rPr lang="en-GB" noProof="0"/>
              <a:t>Second level</a:t>
            </a:r>
          </a:p>
          <a:p>
            <a:pPr lvl="2"/>
            <a:r>
              <a:rPr lang="en-GB" noProof="0"/>
              <a:t>Third level</a:t>
            </a:r>
          </a:p>
          <a:p>
            <a:pPr lvl="3"/>
            <a:r>
              <a:rPr lang="en-GB" noProof="0"/>
              <a:t>Fourth level</a:t>
            </a:r>
          </a:p>
          <a:p>
            <a:pPr lvl="4"/>
            <a:r>
              <a:rPr lang="en-GB" noProof="0"/>
              <a:t>Fifth level</a:t>
            </a:r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1981200" y="6356350"/>
            <a:ext cx="65508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r>
              <a:rPr lang="es-ES" noProof="0"/>
              <a:t>P. Ferracin</a:t>
            </a:r>
            <a:endParaRPr lang="en-GB" noProof="0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86800" y="6356350"/>
            <a:ext cx="360000" cy="360000"/>
          </a:xfrm>
          <a:prstGeom prst="rect">
            <a:avLst/>
          </a:prstGeom>
        </p:spPr>
        <p:txBody>
          <a:bodyPr vert="horz" lIns="0" tIns="0" rIns="0" bIns="0" rtlCol="0" anchor="b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FDCA1C4-9514-7B4F-976F-D92F7E296653}" type="slidenum">
              <a:rPr lang="fr-FR" smtClean="0"/>
              <a:pPr/>
              <a:t>‹#›</a:t>
            </a:fld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31337373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0" r:id="rId1"/>
    <p:sldLayoutId id="2147483661" r:id="rId2"/>
    <p:sldLayoutId id="2147483662" r:id="rId3"/>
    <p:sldLayoutId id="2147483663" r:id="rId4"/>
    <p:sldLayoutId id="2147483664" r:id="rId5"/>
    <p:sldLayoutId id="2147483665" r:id="rId6"/>
    <p:sldLayoutId id="2147483666" r:id="rId7"/>
  </p:sldLayoutIdLst>
  <p:hf hdr="0" dt="0"/>
  <p:txStyles>
    <p:titleStyle>
      <a:lvl1pPr algn="ctr" defTabSz="342900" rtl="0" eaLnBrk="1" latinLnBrk="0" hangingPunct="1">
        <a:spcBef>
          <a:spcPct val="0"/>
        </a:spcBef>
        <a:buNone/>
        <a:defRPr sz="2100" b="1" kern="1200">
          <a:solidFill>
            <a:schemeClr val="bg2"/>
          </a:solidFill>
          <a:latin typeface="+mj-lt"/>
          <a:ea typeface="+mj-ea"/>
          <a:cs typeface="+mj-cs"/>
        </a:defRPr>
      </a:lvl1pPr>
    </p:titleStyle>
    <p:bodyStyle>
      <a:lvl1pPr marL="257175" indent="-257175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2100" kern="1200">
          <a:solidFill>
            <a:schemeClr val="accent5"/>
          </a:solidFill>
          <a:latin typeface="+mn-lt"/>
          <a:ea typeface="+mn-ea"/>
          <a:cs typeface="+mn-cs"/>
        </a:defRPr>
      </a:lvl1pPr>
      <a:lvl2pPr marL="557213" indent="-214313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800" kern="1200">
          <a:solidFill>
            <a:schemeClr val="accent5"/>
          </a:solidFill>
          <a:latin typeface="+mn-lt"/>
          <a:ea typeface="+mn-ea"/>
          <a:cs typeface="+mn-cs"/>
        </a:defRPr>
      </a:lvl2pPr>
      <a:lvl3pPr marL="8572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500" kern="1200">
          <a:solidFill>
            <a:schemeClr val="accent5"/>
          </a:solidFill>
          <a:latin typeface="+mn-lt"/>
          <a:ea typeface="+mn-ea"/>
          <a:cs typeface="+mn-cs"/>
        </a:defRPr>
      </a:lvl3pPr>
      <a:lvl4pPr marL="12001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350" kern="1200">
          <a:solidFill>
            <a:schemeClr val="accent5"/>
          </a:solidFill>
          <a:latin typeface="+mn-lt"/>
          <a:ea typeface="+mn-ea"/>
          <a:cs typeface="+mn-cs"/>
        </a:defRPr>
      </a:lvl4pPr>
      <a:lvl5pPr marL="1543050" indent="-171450" algn="l" defTabSz="342900" rtl="0" eaLnBrk="1" latinLnBrk="0" hangingPunct="1">
        <a:spcBef>
          <a:spcPct val="20000"/>
        </a:spcBef>
        <a:buClr>
          <a:schemeClr val="accent6"/>
        </a:buClr>
        <a:buFont typeface="Wingdings" charset="2"/>
        <a:buChar char="§"/>
        <a:defRPr sz="1200" kern="1200">
          <a:solidFill>
            <a:schemeClr val="accent5"/>
          </a:solidFill>
          <a:latin typeface="+mn-lt"/>
          <a:ea typeface="+mn-ea"/>
          <a:cs typeface="+mn-cs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25.png"/><Relationship Id="rId7" Type="http://schemas.openxmlformats.org/officeDocument/2006/relationships/image" Target="../media/image29.png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58.emf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4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image" Target="../media/image65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8.png"/><Relationship Id="rId4" Type="http://schemas.openxmlformats.org/officeDocument/2006/relationships/image" Target="../media/image77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1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3.pn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5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7.png"/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0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1.png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2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5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2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jpg"/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MQXFA17 magnet specifications</a:t>
            </a:r>
            <a:br>
              <a:rPr lang="en-GB" dirty="0"/>
            </a:br>
            <a:endParaRPr lang="en-GB" dirty="0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4005064"/>
            <a:ext cx="6480000" cy="149810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P. Ferracin, D. Cheng, J. Doyle, L. Garcia Fajardo, S. Prestemon, K. Ray, G. Sabbi, M. Solis, G. Vallone, X. Wang</a:t>
            </a:r>
          </a:p>
          <a:p>
            <a:endParaRPr lang="en-GB" altLang="en-US" dirty="0">
              <a:solidFill>
                <a:schemeClr val="bg2"/>
              </a:solidFill>
            </a:endParaRPr>
          </a:p>
          <a:p>
            <a:r>
              <a:rPr lang="en-US" altLang="en-US" dirty="0">
                <a:solidFill>
                  <a:schemeClr val="bg2"/>
                </a:solidFill>
              </a:rPr>
              <a:t>on behalf of the MQXF collaboration</a:t>
            </a:r>
          </a:p>
          <a:p>
            <a:endParaRPr lang="en-GB" dirty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quarter" idx="14"/>
          </p:nvPr>
        </p:nvSpPr>
        <p:spPr>
          <a:xfrm>
            <a:off x="1371600" y="5899149"/>
            <a:ext cx="6480000" cy="74851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MQXFA Spec meeting</a:t>
            </a:r>
          </a:p>
          <a:p>
            <a:r>
              <a:rPr lang="en-US" dirty="0"/>
              <a:t>November 3</a:t>
            </a:r>
            <a:r>
              <a:rPr lang="en-US" baseline="30000" dirty="0"/>
              <a:t>rd</a:t>
            </a:r>
            <a:r>
              <a:rPr lang="en-US" dirty="0"/>
              <a:t>, 2023</a:t>
            </a:r>
            <a:endParaRPr lang="en-GB" dirty="0"/>
          </a:p>
          <a:p>
            <a:r>
              <a:rPr lang="en-GB" dirty="0"/>
              <a:t>LBNL, Berkeley, CA, USA</a:t>
            </a:r>
          </a:p>
        </p:txBody>
      </p:sp>
      <p:sp>
        <p:nvSpPr>
          <p:cNvPr id="5" name="Rectangle 4"/>
          <p:cNvSpPr/>
          <p:nvPr/>
        </p:nvSpPr>
        <p:spPr>
          <a:xfrm>
            <a:off x="323528" y="5949280"/>
            <a:ext cx="648072" cy="698382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C6103E9D-2180-437E-B26E-5457E251C2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356103"/>
            <a:ext cx="4572000" cy="3317194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088558"/>
          </a:xfrm>
        </p:spPr>
        <p:txBody>
          <a:bodyPr>
            <a:normAutofit fontScale="85000" lnSpcReduction="10000"/>
          </a:bodyPr>
          <a:lstStyle/>
          <a:p>
            <a:r>
              <a:rPr lang="en-US" u="sng" dirty="0"/>
              <a:t>For the shell axial strain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shell strain in the axial direction after shell-yoke sub-assembly shall be within </a:t>
            </a:r>
            <a:r>
              <a:rPr lang="en-US" b="1" i="1" dirty="0">
                <a:solidFill>
                  <a:schemeClr val="bg2"/>
                </a:solidFill>
              </a:rPr>
              <a:t>-150/+50 micro-strain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10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4D3AA702-4D39-4803-9C25-570628EC766B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7920000" cy="3600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One gauge per quadrant on 3 shells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FC89B9C0-B044-45A0-A3FF-60A4DC4DCB2E}"/>
              </a:ext>
            </a:extLst>
          </p:cNvPr>
          <p:cNvSpPr/>
          <p:nvPr/>
        </p:nvSpPr>
        <p:spPr>
          <a:xfrm>
            <a:off x="6549080" y="2996952"/>
            <a:ext cx="255167" cy="2520280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222895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B0A278-F41B-45C6-86CA-C4DE34DD6D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 inner radius dimensions and 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41871F0-D0A9-4D58-9FC8-592CF36471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6850880-89EF-48AD-85EE-1E7A5829D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FCC4D56-2BB2-45E8-89DC-BCB73F93E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11</a:t>
            </a:fld>
            <a:endParaRPr lang="fr-FR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4728AFD-D95A-46CF-8D7F-0019B8B879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39752" y="2012035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45453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02E6-A753-46B2-A120-0EDFDE7D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44F5-5589-4EDB-906B-950E39635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184136" cy="490696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 mm axial </a:t>
            </a:r>
            <a:r>
              <a:rPr lang="en-US" dirty="0">
                <a:solidFill>
                  <a:schemeClr val="bg2"/>
                </a:solidFill>
              </a:rPr>
              <a:t>protrusion</a:t>
            </a:r>
            <a:r>
              <a:rPr lang="en-US" dirty="0"/>
              <a:t> yoke stacks from shell edges on the bottom (from tooling)</a:t>
            </a:r>
          </a:p>
          <a:p>
            <a:pPr lvl="1"/>
            <a:r>
              <a:rPr lang="en-US" dirty="0"/>
              <a:t>Bottom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center of the magnet</a:t>
            </a:r>
            <a:endParaRPr lang="en-US" dirty="0">
              <a:solidFill>
                <a:schemeClr val="bg2"/>
              </a:solidFill>
            </a:endParaRPr>
          </a:p>
          <a:p>
            <a:pPr lvl="2"/>
            <a:r>
              <a:rPr lang="en-US" dirty="0"/>
              <a:t>Yoke to yoke contact guaranteed when 2 modules are combined</a:t>
            </a:r>
          </a:p>
          <a:p>
            <a:endParaRPr lang="en-US" dirty="0"/>
          </a:p>
          <a:p>
            <a:r>
              <a:rPr lang="en-US" dirty="0"/>
              <a:t>After insertion of yoke key </a:t>
            </a:r>
            <a:r>
              <a:rPr lang="en-US" dirty="0">
                <a:sym typeface="Wingdings" panose="05000000000000000000" pitchFamily="2" charset="2"/>
              </a:rPr>
              <a:t> dimensional measurements</a:t>
            </a:r>
          </a:p>
          <a:p>
            <a:pPr lvl="1"/>
            <a:r>
              <a:rPr lang="en-US" dirty="0">
                <a:solidFill>
                  <a:schemeClr val="bg2"/>
                </a:solidFill>
                <a:sym typeface="Wingdings" panose="05000000000000000000" pitchFamily="2" charset="2"/>
              </a:rPr>
              <a:t>Protrusion</a:t>
            </a:r>
            <a:r>
              <a:rPr lang="en-US" dirty="0">
                <a:sym typeface="Wingdings" panose="05000000000000000000" pitchFamily="2" charset="2"/>
              </a:rPr>
              <a:t> of the yoke stacks on the RE and LE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Size</a:t>
            </a:r>
            <a:r>
              <a:rPr lang="en-US" dirty="0"/>
              <a:t> of yoke cavity</a:t>
            </a:r>
          </a:p>
          <a:p>
            <a:endParaRPr lang="en-US" dirty="0"/>
          </a:p>
          <a:p>
            <a:r>
              <a:rPr lang="en-US" dirty="0"/>
              <a:t>Check of yoke, stacks, and shell dimensions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B6EE3-73B1-465E-AAB4-F81E24A9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32DCA-2746-43A1-9F58-9A787370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12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E56A4-FF1D-42FD-BF33-B73DCFFDD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0" r="17520" b="10951"/>
          <a:stretch/>
        </p:blipFill>
        <p:spPr>
          <a:xfrm>
            <a:off x="5931000" y="4282399"/>
            <a:ext cx="3213000" cy="197890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4487F-0009-4E66-B130-0FB1443D0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931001" y="974529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25916998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8439926" cy="1417711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yoke cavity size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of yoke cavity dimension with respect to nominal shall be within </a:t>
            </a:r>
            <a:r>
              <a:rPr lang="en-US" b="1" i="1" dirty="0">
                <a:solidFill>
                  <a:schemeClr val="bg2"/>
                </a:solidFill>
              </a:rPr>
              <a:t>+0.100/+0.400 mm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13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0512FAA7-6625-4F4B-804B-AFE53984DFD4}"/>
              </a:ext>
            </a:extLst>
          </p:cNvPr>
          <p:cNvSpPr txBox="1">
            <a:spLocks/>
          </p:cNvSpPr>
          <p:nvPr/>
        </p:nvSpPr>
        <p:spPr>
          <a:xfrm>
            <a:off x="395536" y="5733256"/>
            <a:ext cx="7920000" cy="528050"/>
          </a:xfrm>
          <a:prstGeom prst="rect">
            <a:avLst/>
          </a:prstGeom>
        </p:spPr>
        <p:txBody>
          <a:bodyPr vert="horz" lIns="0" tIns="0" rIns="0" bIns="0" rtlCol="0">
            <a:normAutofit fontScale="70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horizontal and two vertical measurements taken on both side of the two modules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0D35BF2-AEFC-4BD5-B784-B88816514C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321605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14116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17711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yoke protrusion with respect to the shell: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yoke protrusion with respect to the shell shall be within </a:t>
            </a:r>
            <a:r>
              <a:rPr lang="en-US" b="1" i="1" dirty="0">
                <a:solidFill>
                  <a:schemeClr val="bg2"/>
                </a:solidFill>
              </a:rPr>
              <a:t>+0.600/+1.200 mm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14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D35BDB08-989A-4EB0-87DF-06AC226EA371}"/>
              </a:ext>
            </a:extLst>
          </p:cNvPr>
          <p:cNvSpPr txBox="1">
            <a:spLocks/>
          </p:cNvSpPr>
          <p:nvPr/>
        </p:nvSpPr>
        <p:spPr>
          <a:xfrm>
            <a:off x="395536" y="5691226"/>
            <a:ext cx="7920000" cy="570080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Two measurements are taken per each quadrant on the “coil end” side of each module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DE51568-676D-4BDC-9148-559EABF710E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11760" y="2348880"/>
            <a:ext cx="4572000" cy="33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5061499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353DE3-8FF0-4ADA-9AEB-94F86DB9F99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11BBB02-57B6-4002-85BF-57056F1E85C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929880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When both half-length sub-assembly modules are joined together, the short yoke tension rods are replaced with full-length ones. </a:t>
            </a:r>
          </a:p>
          <a:p>
            <a:endParaRPr lang="en-US" u="sng" dirty="0"/>
          </a:p>
          <a:p>
            <a:r>
              <a:rPr lang="en-US" u="sng" dirty="0"/>
              <a:t>For the pre-tension of the full-length tie rods of the yoke: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piston (RSM 200 cylinder with effective area of 4.43 in</a:t>
            </a:r>
            <a:r>
              <a:rPr lang="en-US" b="1" i="1" baseline="30000" dirty="0"/>
              <a:t>2</a:t>
            </a:r>
            <a:r>
              <a:rPr lang="en-US" b="1" i="1" dirty="0"/>
              <a:t>) shall be pressurized to </a:t>
            </a:r>
            <a:r>
              <a:rPr lang="en-US" b="1" i="1" dirty="0">
                <a:solidFill>
                  <a:schemeClr val="bg2"/>
                </a:solidFill>
              </a:rPr>
              <a:t>4100 ± 200 PSI </a:t>
            </a:r>
            <a:r>
              <a:rPr lang="en-US" b="1" i="1" dirty="0"/>
              <a:t>and the nuts shall turned to contact.</a:t>
            </a:r>
            <a:endParaRPr lang="en-US" dirty="0"/>
          </a:p>
          <a:p>
            <a:pPr marL="0" indent="0">
              <a:buNone/>
            </a:pPr>
            <a:r>
              <a:rPr lang="en-US" dirty="0"/>
              <a:t> 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3BF7D4-FB8B-4502-8948-F4205DAAFA8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BEA233D-E5AF-49EB-A38B-9BF44AABB4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15</a:t>
            </a:fld>
            <a:endParaRPr lang="fr-FR"/>
          </a:p>
        </p:txBody>
      </p:sp>
      <p:pic>
        <p:nvPicPr>
          <p:cNvPr id="11" name="Picture 10" descr=":::::::Library:Containers:com.apple.mail:Data:Library:Mail Downloads:C1B992A8-3ACA-473D-9644-3BA9A00EAFBD:IMG_4047.jpeg">
            <a:extLst>
              <a:ext uri="{FF2B5EF4-FFF2-40B4-BE49-F238E27FC236}">
                <a16:creationId xmlns:a16="http://schemas.microsoft.com/office/drawing/2014/main" id="{9BB3C343-809C-4342-934C-A99B4C88630A}"/>
              </a:ext>
            </a:extLst>
          </p:cNvPr>
          <p:cNvPicPr/>
          <p:nvPr/>
        </p:nvPicPr>
        <p:blipFill>
          <a:blip r:embed="rId2"/>
          <a:srcRect t="27363" b="23391"/>
          <a:stretch>
            <a:fillRect/>
          </a:stretch>
        </p:blipFill>
        <p:spPr bwMode="auto">
          <a:xfrm>
            <a:off x="971600" y="4250507"/>
            <a:ext cx="5072086" cy="18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1" descr=":::::::Library:Containers:com.apple.mail:Data:Library:Mail Downloads:3C6542A2-2A91-4B7C-A33B-40C05769474F:IMG_4125.jpeg">
            <a:extLst>
              <a:ext uri="{FF2B5EF4-FFF2-40B4-BE49-F238E27FC236}">
                <a16:creationId xmlns:a16="http://schemas.microsoft.com/office/drawing/2014/main" id="{CC121D7A-37D7-45D6-AD43-F198C84A7DA5}"/>
              </a:ext>
            </a:extLst>
          </p:cNvPr>
          <p:cNvPicPr/>
          <p:nvPr/>
        </p:nvPicPr>
        <p:blipFill>
          <a:blip r:embed="rId3"/>
          <a:srcRect l="14103" r="5926"/>
          <a:stretch>
            <a:fillRect/>
          </a:stretch>
        </p:blipFill>
        <p:spPr bwMode="auto">
          <a:xfrm>
            <a:off x="6156176" y="4250507"/>
            <a:ext cx="2002436" cy="18756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56447555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073D-7A4B-47BE-A66A-ED048303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E48E9-BBDA-464A-8342-75F96CC8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743976" cy="3865983"/>
          </a:xfrm>
        </p:spPr>
        <p:txBody>
          <a:bodyPr>
            <a:normAutofit fontScale="62500" lnSpcReduction="20000"/>
          </a:bodyPr>
          <a:lstStyle/>
          <a:p>
            <a:r>
              <a:rPr lang="en-US" dirty="0"/>
              <a:t>The shell-yoke sub-assembly straightness is monitored by measuring</a:t>
            </a:r>
          </a:p>
          <a:p>
            <a:pPr lvl="1"/>
            <a:r>
              <a:rPr lang="en-US" dirty="0"/>
              <a:t>vertical and horizontal absolute position of fiducial in the </a:t>
            </a:r>
          </a:p>
          <a:p>
            <a:pPr lvl="2"/>
            <a:r>
              <a:rPr lang="en-US" dirty="0"/>
              <a:t>mid-plane shell cut-outs (one side, either left of right from the lead end view) </a:t>
            </a:r>
          </a:p>
          <a:p>
            <a:pPr lvl="2"/>
            <a:r>
              <a:rPr lang="en-US" dirty="0"/>
              <a:t>and in the top shell cut-outs.</a:t>
            </a:r>
          </a:p>
          <a:p>
            <a:pPr lvl="1"/>
            <a:r>
              <a:rPr lang="en-US" dirty="0"/>
              <a:t>Measurements are taken in 7 longitudinal locations (in between shell segments). </a:t>
            </a:r>
          </a:p>
          <a:p>
            <a:r>
              <a:rPr lang="en-US" dirty="0"/>
              <a:t>The fiducials are placed in contact with the yoke laminations, which are accessible through the cut-outs.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1084C-4B92-4565-A5B1-B0F2A4A4A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E5B18-7013-43EA-B3CB-8DABF002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03564-0060-46F1-A4D6-951C701A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941168"/>
            <a:ext cx="8230744" cy="1122374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EC60611-9E43-4F9D-9E91-D99B78ECCA9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076056" y="1314083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12859257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F2FE-DA2E-44A3-BC36-46C654EB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5A959-3C37-4DA8-BDDC-10770185B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728086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/>
              <a:t>For the straightness of the shell-yoke sub-assembly, the following specifications are set: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maximum spread (max – min) of the vertical and horizontal position of the fiducials in the top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 </a:t>
            </a:r>
            <a:endParaRPr lang="en-US" dirty="0"/>
          </a:p>
          <a:p>
            <a:pPr lvl="1"/>
            <a:r>
              <a:rPr lang="en-US" b="1" i="1" dirty="0"/>
              <a:t>The maximum spread (max – min) of the vertical and horizontal position of the fiducials in one side of the mid-plane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</a:t>
            </a:r>
            <a:endParaRPr lang="en-US" dirty="0"/>
          </a:p>
          <a:p>
            <a:pPr marL="457200" lvl="1" indent="0">
              <a:buNone/>
            </a:pP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DBA2F-9DC5-40B7-A5BF-CB37F6C1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73D68-CD01-4DB1-9342-B86CA85B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17</a:t>
            </a:fld>
            <a:endParaRPr lang="fr-FR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19B30F29-F2EF-4A31-AA10-BEBC497BA850}"/>
              </a:ext>
            </a:extLst>
          </p:cNvPr>
          <p:cNvSpPr txBox="1"/>
          <p:nvPr/>
        </p:nvSpPr>
        <p:spPr>
          <a:xfrm>
            <a:off x="179512" y="4221088"/>
            <a:ext cx="167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accent6">
                    <a:lumMod val="75000"/>
                  </a:schemeClr>
                </a:solidFill>
              </a:rPr>
              <a:t>Top X, point 4, does not have a pin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6C74E4A-787E-40BA-992E-CCBC955C0F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3768" y="2926403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0466783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10304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C326FF-BD68-45E0-831B-EA319BB4A9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CF848D-191C-4584-A753-3ADF6B6AA84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256144" cy="4906963"/>
          </a:xfrm>
        </p:spPr>
        <p:txBody>
          <a:bodyPr>
            <a:normAutofit fontScale="92500"/>
          </a:bodyPr>
          <a:lstStyle/>
          <a:p>
            <a:r>
              <a:rPr lang="en-US" dirty="0"/>
              <a:t>Assembly of the </a:t>
            </a:r>
            <a:r>
              <a:rPr lang="en-US" dirty="0">
                <a:solidFill>
                  <a:schemeClr val="bg2"/>
                </a:solidFill>
              </a:rPr>
              <a:t>coils, collars and pads</a:t>
            </a:r>
          </a:p>
          <a:p>
            <a:r>
              <a:rPr lang="en-US" dirty="0"/>
              <a:t>Starts by placing the bottom pad-collar stack, then the two-side pad-collar stacks, and the top</a:t>
            </a:r>
          </a:p>
          <a:p>
            <a:r>
              <a:rPr lang="en-US" dirty="0"/>
              <a:t>What we monitor (with </a:t>
            </a:r>
            <a:r>
              <a:rPr lang="en-US" dirty="0">
                <a:solidFill>
                  <a:schemeClr val="bg2"/>
                </a:solidFill>
              </a:rPr>
              <a:t>specs</a:t>
            </a:r>
            <a:r>
              <a:rPr lang="en-US" dirty="0"/>
              <a:t>)</a:t>
            </a:r>
          </a:p>
          <a:p>
            <a:pPr lvl="1"/>
            <a:r>
              <a:rPr lang="en-US" dirty="0"/>
              <a:t>Insulated Coil OR and radial shims</a:t>
            </a:r>
          </a:p>
          <a:p>
            <a:pPr lvl="1"/>
            <a:r>
              <a:rPr lang="en-US" dirty="0"/>
              <a:t>Dimensional uniformity and squareness </a:t>
            </a:r>
          </a:p>
          <a:p>
            <a:pPr lvl="1"/>
            <a:r>
              <a:rPr lang="en-US" dirty="0"/>
              <a:t>Pole key gap</a:t>
            </a:r>
          </a:p>
          <a:p>
            <a:pPr lvl="1"/>
            <a:r>
              <a:rPr lang="en-US" dirty="0"/>
              <a:t>Field quality</a:t>
            </a:r>
          </a:p>
          <a:p>
            <a:pPr lvl="1"/>
            <a:r>
              <a:rPr lang="en-US" dirty="0"/>
              <a:t>Electrical integrity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D712A94-0FDF-460D-BA1C-0DCDDBF071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B3CB3BD-3134-477A-A19D-3FE82E643B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19</a:t>
            </a:fld>
            <a:endParaRPr lang="fr-FR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7CEDF134-F67E-469A-8D6C-C71DF35C0F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1402" t="1975" r="8857" b="8250"/>
          <a:stretch/>
        </p:blipFill>
        <p:spPr>
          <a:xfrm>
            <a:off x="5908104" y="1073598"/>
            <a:ext cx="3200400" cy="2324789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9CDE443-A98D-4399-A9A6-E51E6B0398DE}"/>
              </a:ext>
            </a:extLst>
          </p:cNvPr>
          <p:cNvSpPr txBox="1"/>
          <p:nvPr/>
        </p:nvSpPr>
        <p:spPr>
          <a:xfrm>
            <a:off x="6012160" y="1219200"/>
            <a:ext cx="122413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>
                <a:solidFill>
                  <a:schemeClr val="bg2"/>
                </a:solidFill>
              </a:rPr>
              <a:t>Subscale version, identical design as MQXFA</a:t>
            </a:r>
          </a:p>
        </p:txBody>
      </p:sp>
      <p:pic>
        <p:nvPicPr>
          <p:cNvPr id="8" name="Picture 7" descr=":images:Pro_ENGINEER - SU-1007-4131.jpg">
            <a:extLst>
              <a:ext uri="{FF2B5EF4-FFF2-40B4-BE49-F238E27FC236}">
                <a16:creationId xmlns:a16="http://schemas.microsoft.com/office/drawing/2014/main" id="{7DDD1FA0-F939-431D-BAAB-F9E86BED24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100"/>
          <a:stretch/>
        </p:blipFill>
        <p:spPr bwMode="auto">
          <a:xfrm>
            <a:off x="5908104" y="3454474"/>
            <a:ext cx="3200400" cy="2612016"/>
          </a:xfrm>
          <a:prstGeom prst="rect">
            <a:avLst/>
          </a:prstGeom>
          <a:ln w="6350" cap="sq">
            <a:solidFill>
              <a:schemeClr val="tx1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413150478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79514306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7BC993-6523-44D2-BD87-C4A6446EDC6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Coil OR and radial shims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AA1B86D-9AF3-4F16-A0FB-ABE8AE0E452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616184" cy="4906963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Nominal radial gap coil to collars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0.624 mm </a:t>
            </a:r>
            <a:r>
              <a:rPr lang="en-US" dirty="0"/>
              <a:t>(GPI + radial shims)</a:t>
            </a:r>
          </a:p>
          <a:p>
            <a:endParaRPr lang="en-US" dirty="0"/>
          </a:p>
          <a:p>
            <a:r>
              <a:rPr lang="en-US" dirty="0"/>
              <a:t>Final layers of radial shims depend 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Coil size</a:t>
            </a:r>
            <a:r>
              <a:rPr lang="en-US" dirty="0"/>
              <a:t>: larger/smaller coils after mid-plane shimming can be compensated by less/more radial shims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Missing shims </a:t>
            </a:r>
            <a:r>
              <a:rPr lang="en-US" dirty="0"/>
              <a:t>for “LQ effect”</a:t>
            </a:r>
          </a:p>
          <a:p>
            <a:pPr lvl="2"/>
            <a:r>
              <a:rPr lang="en-US" dirty="0"/>
              <a:t>0.125 remove from radial shims </a:t>
            </a:r>
          </a:p>
          <a:p>
            <a:endParaRPr lang="en-US" dirty="0"/>
          </a:p>
          <a:p>
            <a:r>
              <a:rPr lang="en-US" dirty="0"/>
              <a:t>So, from 0.624 mm to 0.500 mm</a:t>
            </a:r>
          </a:p>
          <a:p>
            <a:pPr lvl="1"/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F6EBE59-B259-4449-8457-555ED2862B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44F20C1-0FBA-4F9F-86C4-F739805F37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20</a:t>
            </a:fld>
            <a:endParaRPr lang="fr-FR"/>
          </a:p>
        </p:txBody>
      </p:sp>
      <p:pic>
        <p:nvPicPr>
          <p:cNvPr id="6" name="Content Placeholder 6">
            <a:extLst>
              <a:ext uri="{FF2B5EF4-FFF2-40B4-BE49-F238E27FC236}">
                <a16:creationId xmlns:a16="http://schemas.microsoft.com/office/drawing/2014/main" id="{D0AFC9E9-82B9-4A6A-B34E-5DCD2E73688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3647" t="21224" r="32706" b="19151"/>
          <a:stretch/>
        </p:blipFill>
        <p:spPr>
          <a:xfrm>
            <a:off x="6228184" y="1033774"/>
            <a:ext cx="2880320" cy="2880320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 descr=":images:Pro_ENGINEER - SU-1007-4131.jpg">
            <a:extLst>
              <a:ext uri="{FF2B5EF4-FFF2-40B4-BE49-F238E27FC236}">
                <a16:creationId xmlns:a16="http://schemas.microsoft.com/office/drawing/2014/main" id="{9DA97A08-A6AC-432C-989D-FF52E6D367B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4100"/>
          <a:stretch/>
        </p:blipFill>
        <p:spPr bwMode="auto">
          <a:xfrm>
            <a:off x="6228184" y="3958538"/>
            <a:ext cx="2880320" cy="2350782"/>
          </a:xfrm>
          <a:prstGeom prst="rect">
            <a:avLst/>
          </a:prstGeom>
          <a:ln w="6350" cap="sq">
            <a:solidFill>
              <a:schemeClr val="tx1"/>
            </a:solidFill>
            <a:prstDash val="solid"/>
            <a:miter lim="800000"/>
          </a:ln>
          <a:effectLst/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384917121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4951CE-72E9-4367-8AB9-7D35E8C05C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“LQ effect”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E4C9502-72D5-47DD-8EF1-30431568A1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F249FE5-60AA-47CD-A8CB-8246134BF4B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8FC220D-4271-474B-9168-D3A96D10BB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9773B8B-9799-497B-9536-0758B1835B1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497" y="1200095"/>
            <a:ext cx="2952328" cy="22142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19A97836-56C8-4D64-8D5F-E1E0D65DE87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73023" y="1196752"/>
            <a:ext cx="2952328" cy="221424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B929600-373F-445B-8F67-53F62DA2A81D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50000" t="37400" r="22050" b="39920"/>
          <a:stretch/>
        </p:blipFill>
        <p:spPr>
          <a:xfrm>
            <a:off x="6096279" y="3501008"/>
            <a:ext cx="2947671" cy="14948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54045E68-D158-4FDF-A65D-0289D489E04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3225" t="34880" r="24801" b="31351"/>
          <a:stretch/>
        </p:blipFill>
        <p:spPr>
          <a:xfrm>
            <a:off x="6096279" y="5040310"/>
            <a:ext cx="2947671" cy="119700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3FA7DBC7-CAF7-44F8-9F5F-2C37584A9C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4000" t="14139" r="14563" b="57559"/>
          <a:stretch/>
        </p:blipFill>
        <p:spPr>
          <a:xfrm>
            <a:off x="1835492" y="4717706"/>
            <a:ext cx="4181641" cy="1035406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5FCDCB7-B910-49B8-9835-697D8CB63695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3775" t="16207" r="15350" b="57560"/>
          <a:stretch/>
        </p:blipFill>
        <p:spPr>
          <a:xfrm>
            <a:off x="467544" y="3543100"/>
            <a:ext cx="4397138" cy="1017192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C304B489-61AA-4A34-8E24-2AC7D68BACD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84168" y="1203588"/>
            <a:ext cx="2947671" cy="2210753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4081565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9024B92-3E41-49FC-9563-8AC2CF63046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43077" y="2611191"/>
            <a:ext cx="3407680" cy="3480378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086306E6-412F-4DEB-B084-8C353D72654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67528" y="3717032"/>
            <a:ext cx="2871291" cy="2153469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0CA3F354-A4CF-4967-8533-4B016D99B9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19642" y="3717032"/>
            <a:ext cx="2934323" cy="22007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35082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23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879B38-832F-4D38-AC49-1906C7BF670E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8064896" cy="720000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Insulated coil OR based on coil dimensions meas. and mid-plane shims 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dirty="0" err="1"/>
              <a:t>R</a:t>
            </a:r>
            <a:r>
              <a:rPr lang="en-US" baseline="-25000" dirty="0" err="1"/>
              <a:t>coil</a:t>
            </a:r>
            <a:r>
              <a:rPr lang="en-US" dirty="0"/>
              <a:t> = (</a:t>
            </a:r>
            <a:r>
              <a:rPr lang="en-US" dirty="0" err="1"/>
              <a:t>arc_length_excess</a:t>
            </a:r>
            <a:r>
              <a:rPr lang="en-US" dirty="0"/>
              <a:t> + 2*</a:t>
            </a:r>
            <a:r>
              <a:rPr lang="en-US" dirty="0" err="1"/>
              <a:t>midplane_shim</a:t>
            </a:r>
            <a:r>
              <a:rPr lang="en-US" dirty="0"/>
              <a:t>) *2/</a:t>
            </a:r>
            <a:r>
              <a:rPr lang="en-US" dirty="0">
                <a:sym typeface="Symbol" panose="05050102010706020507" pitchFamily="18" charset="2"/>
              </a:rPr>
              <a:t></a:t>
            </a:r>
            <a:endParaRPr lang="en-US" b="1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9833F93-3847-47D6-AD72-61283D6FB4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483973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966696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55D31B-F2D9-4FB6-80B6-4B5A4F9378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6D0253-0B41-4876-B652-9D92788B08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358376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For the gap between collars and insulated coils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variation along the longitudinal direction of the gap between collars and insulated coils, considering for each z location the average among the four coils, shall be </a:t>
            </a:r>
            <a:r>
              <a:rPr lang="en-US" b="1" i="1" dirty="0">
                <a:solidFill>
                  <a:schemeClr val="bg2"/>
                </a:solidFill>
              </a:rPr>
              <a:t>-0.125 mm  -0.100 / +0.050 mm.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B9CD68-874C-4CCC-9136-491D2C3A7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3CA68A-5150-4B73-A807-49B6A89B0F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24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0879B38-832F-4D38-AC49-1906C7BF670E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8064896" cy="720000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Insulated coil OR based on coil dimensions meas. and mid-plane shims </a:t>
            </a:r>
          </a:p>
          <a:p>
            <a:pPr lvl="1"/>
            <a:r>
              <a:rPr lang="en-US" dirty="0">
                <a:sym typeface="Symbol" panose="05050102010706020507" pitchFamily="18" charset="2"/>
              </a:rPr>
              <a:t></a:t>
            </a:r>
            <a:r>
              <a:rPr lang="en-US" dirty="0" err="1"/>
              <a:t>R</a:t>
            </a:r>
            <a:r>
              <a:rPr lang="en-US" baseline="-25000" dirty="0" err="1"/>
              <a:t>coil</a:t>
            </a:r>
            <a:r>
              <a:rPr lang="en-US" dirty="0"/>
              <a:t> = (</a:t>
            </a:r>
            <a:r>
              <a:rPr lang="en-US" dirty="0" err="1"/>
              <a:t>arc_length_excess</a:t>
            </a:r>
            <a:r>
              <a:rPr lang="en-US" dirty="0"/>
              <a:t> + 2*</a:t>
            </a:r>
            <a:r>
              <a:rPr lang="en-US" dirty="0" err="1"/>
              <a:t>midplane_shim</a:t>
            </a:r>
            <a:r>
              <a:rPr lang="en-US" dirty="0"/>
              <a:t>) *2/</a:t>
            </a:r>
            <a:r>
              <a:rPr lang="en-US" dirty="0">
                <a:sym typeface="Symbol" panose="05050102010706020507" pitchFamily="18" charset="2"/>
              </a:rPr>
              <a:t></a:t>
            </a:r>
            <a:endParaRPr lang="en-US" b="1" dirty="0"/>
          </a:p>
          <a:p>
            <a:endParaRPr lang="en-US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B1976C5A-4B9B-4E8E-8B7E-F0C7149D6D3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511424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2788710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6AA47D-EC48-40D7-924A-CCD4FC9EC2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Coil pack dimensional measurements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19832AF-38C0-443C-B9D0-7BD8A2B39D7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528809"/>
          </a:xfrm>
        </p:spPr>
        <p:txBody>
          <a:bodyPr>
            <a:normAutofit fontScale="85000" lnSpcReduction="10000"/>
          </a:bodyPr>
          <a:lstStyle/>
          <a:p>
            <a:r>
              <a:rPr lang="en-US" dirty="0"/>
              <a:t>Coil pack dimensions measured on 11 locations</a:t>
            </a:r>
          </a:p>
          <a:p>
            <a:pPr lvl="1"/>
            <a:r>
              <a:rPr lang="en-US" dirty="0"/>
              <a:t>Two horizontal and two vertical meas.</a:t>
            </a:r>
          </a:p>
          <a:p>
            <a:r>
              <a:rPr lang="en-US" dirty="0">
                <a:solidFill>
                  <a:schemeClr val="bg2"/>
                </a:solidFill>
              </a:rPr>
              <a:t>Uniformity</a:t>
            </a:r>
          </a:p>
          <a:p>
            <a:pPr lvl="1"/>
            <a:r>
              <a:rPr lang="en-US" dirty="0"/>
              <a:t>The difference of the average of the two meas. in each cross-section with respect to the average of the entire coil pack  </a:t>
            </a:r>
          </a:p>
          <a:p>
            <a:pPr lvl="0"/>
            <a:r>
              <a:rPr lang="en-US" dirty="0">
                <a:solidFill>
                  <a:schemeClr val="bg2"/>
                </a:solidFill>
              </a:rPr>
              <a:t>Squareness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The difference of the of the two meas. in each cross-section.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3B08E16-6E2F-445B-ACB6-F14229A3D0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CD4795-2ACE-4967-BF3E-0E79A7BDCF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25</a:t>
            </a:fld>
            <a:endParaRPr lang="fr-FR"/>
          </a:p>
        </p:txBody>
      </p:sp>
      <p:pic>
        <p:nvPicPr>
          <p:cNvPr id="6" name="Content Placeholder 19">
            <a:extLst>
              <a:ext uri="{FF2B5EF4-FFF2-40B4-BE49-F238E27FC236}">
                <a16:creationId xmlns:a16="http://schemas.microsoft.com/office/drawing/2014/main" id="{DA46F3AD-3CB5-4C7B-97BD-CB075BBA688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91680" y="3624585"/>
            <a:ext cx="5614988" cy="25288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136126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8972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uniformity: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uniformity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±0.200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26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64AD442-4A4F-4869-9439-1746A9FF42D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679826"/>
            <a:ext cx="4572000" cy="3321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CB8CA353-CF1C-46CA-B93E-23C161FD5FF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08921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1971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489720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uniformity: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uniformity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±0.200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59212D4-5939-44C8-87AA-1BFC54CF02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11257"/>
            <a:ext cx="4572000" cy="331953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3850FAA-4C7A-4A74-8030-33AA744356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13593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3139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squareness: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squareness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+0.900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1FFBB76-00AE-4162-A0BA-BA67978FE4A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858444"/>
            <a:ext cx="4572000" cy="331719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BAB5E5-1FA3-47D2-918E-BD77E7670E4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856108"/>
            <a:ext cx="4572000" cy="33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88673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lnSpcReduction="10000"/>
          </a:bodyPr>
          <a:lstStyle/>
          <a:p>
            <a:r>
              <a:rPr lang="en-US" u="sng" dirty="0"/>
              <a:t>For the coil-pack squareness: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squareness of the vertical and horizontal dimensions along the z axis shall be within </a:t>
            </a:r>
            <a:r>
              <a:rPr lang="en-US" b="1" i="1" dirty="0">
                <a:solidFill>
                  <a:schemeClr val="bg2"/>
                </a:solidFill>
              </a:rPr>
              <a:t>+0.900 mm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29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0C50A7F-400A-4D32-8407-0722C5371D4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780926"/>
            <a:ext cx="4572000" cy="3321291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15E9F10A-0328-4ECF-97E8-A729660F6AE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794549"/>
            <a:ext cx="4572000" cy="33195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95660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A9F8A4-057A-4FAE-8B59-12E5A200B3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C55A40-2BAF-41B0-8821-D77DE5E3ECE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1D12D5B-1E3A-4281-8A94-26CEC990AE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6B6DFDD-80A6-4548-81D7-506FA4D38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6009311A-07FD-410C-A16F-BCDC1D9C16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59632" y="1196751"/>
            <a:ext cx="6590402" cy="4947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251647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7603-96E0-4DB8-802D-72AE4BDA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vertical and horizontal dimension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02131-5C24-4914-A0D8-359F19FEC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944E4-EB76-4A27-BDB3-EED62988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56BAD-51F7-467C-95A1-95A3E30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0796580-719A-4DC3-A0A9-910FCA71741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01820"/>
            <a:ext cx="4572000" cy="3321291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F9DC74-D965-4E1C-9FCB-18FC6E3297D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2301819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79670304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7A7603-96E0-4DB8-802D-72AE4BDAF9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vertical and horizontal squareness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202131-5C24-4914-A0D8-359F19FEC9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1E944E4-EB76-4A27-BDB3-EED629880C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356BAD-51F7-467C-95A1-95A3E307E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31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68C776-F7FB-429D-96F5-FA8F37A393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6278" y="2317509"/>
            <a:ext cx="4572000" cy="3321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AFE7B98F-41BC-44AA-B681-C3ED018A723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8280" y="2317508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010053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942B3E-9650-4009-A7C8-FE803E0064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Pole key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370CB-CDA6-4AD5-A44A-59106905D07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0469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According to computations, a </a:t>
            </a:r>
            <a:r>
              <a:rPr lang="en-US" dirty="0">
                <a:solidFill>
                  <a:schemeClr val="bg2"/>
                </a:solidFill>
              </a:rPr>
              <a:t>gap of 0.200 mm </a:t>
            </a:r>
            <a:r>
              <a:rPr lang="en-US" dirty="0"/>
              <a:t>per side at the end of coil-pack bolting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contact collar to pole-key at 1.9 K. </a:t>
            </a:r>
          </a:p>
          <a:p>
            <a:pPr lvl="1"/>
            <a:r>
              <a:rPr lang="en-US" dirty="0"/>
              <a:t>1.9 K, </a:t>
            </a:r>
            <a:r>
              <a:rPr lang="en-US" dirty="0">
                <a:solidFill>
                  <a:schemeClr val="bg2"/>
                </a:solidFill>
              </a:rPr>
              <a:t>no force interception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and</a:t>
            </a:r>
            <a:r>
              <a:rPr lang="en-US" dirty="0"/>
              <a:t> </a:t>
            </a:r>
            <a:r>
              <a:rPr lang="en-US" dirty="0">
                <a:solidFill>
                  <a:schemeClr val="bg2"/>
                </a:solidFill>
              </a:rPr>
              <a:t>azimuthal alignment </a:t>
            </a:r>
            <a:r>
              <a:rPr lang="en-US" dirty="0"/>
              <a:t>between collars and coil guaranteed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13A353-BAD6-4C57-8219-824EC03D55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5C379E-8F43-458C-818E-FE1693077C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9F628833-9580-4810-BD40-5544BDF57133}"/>
              </a:ext>
            </a:extLst>
          </p:cNvPr>
          <p:cNvPicPr/>
          <p:nvPr/>
        </p:nvPicPr>
        <p:blipFill rotWithShape="1">
          <a:blip r:embed="rId2"/>
          <a:srcRect l="33648" t="39221" r="37329" b="31312"/>
          <a:stretch/>
        </p:blipFill>
        <p:spPr bwMode="auto">
          <a:xfrm>
            <a:off x="395536" y="3129284"/>
            <a:ext cx="3708412" cy="2117888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14FAAF12-0491-48EE-AED0-FEB9E3A4EDDF}"/>
              </a:ext>
            </a:extLst>
          </p:cNvPr>
          <p:cNvSpPr txBox="1"/>
          <p:nvPr/>
        </p:nvSpPr>
        <p:spPr>
          <a:xfrm>
            <a:off x="431062" y="4895558"/>
            <a:ext cx="907621" cy="2462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By E. Takala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DCD5DE-CCF6-4E39-847E-31CF32E23FB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3143820"/>
            <a:ext cx="4572000" cy="304191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EECBC02-37D8-4FD4-B99F-BE8489870598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2201" t="16401" r="12201" b="52800"/>
          <a:stretch/>
        </p:blipFill>
        <p:spPr>
          <a:xfrm>
            <a:off x="395536" y="5315460"/>
            <a:ext cx="3708412" cy="84984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544258601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For the pole key gap, the following specifications are set: </a:t>
            </a:r>
          </a:p>
          <a:p>
            <a:pPr lvl="1"/>
            <a:r>
              <a:rPr lang="en-US" b="1" i="1" dirty="0"/>
              <a:t>The pole key gap, average per side and all quadrants, shall be </a:t>
            </a:r>
            <a:r>
              <a:rPr lang="en-US" b="1" i="1" dirty="0">
                <a:solidFill>
                  <a:schemeClr val="bg2"/>
                </a:solidFill>
              </a:rPr>
              <a:t>+0.400 ±0.050 mm </a:t>
            </a:r>
            <a:r>
              <a:rPr lang="en-US" b="1" i="1" dirty="0"/>
              <a:t>in each longitudinal locations.</a:t>
            </a:r>
          </a:p>
          <a:p>
            <a:pPr lvl="1"/>
            <a:r>
              <a:rPr lang="en-US" b="1" i="1" dirty="0"/>
              <a:t>The minimum pole key gap, average per side,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</a:t>
            </a:r>
            <a:r>
              <a:rPr lang="en-US" b="1" i="1" dirty="0">
                <a:solidFill>
                  <a:schemeClr val="bg2"/>
                </a:solidFill>
              </a:rPr>
              <a:t>0.300 mm </a:t>
            </a:r>
            <a:r>
              <a:rPr lang="en-US" b="1" i="1" dirty="0"/>
              <a:t>in each quadrant and in each longitudinal location.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33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7C392D1-BB49-4C94-8E56-DE3A96DE069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725837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098405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Pole key gap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Overview plot</a:t>
            </a:r>
          </a:p>
          <a:p>
            <a:pPr lvl="1"/>
            <a:r>
              <a:rPr lang="en-US" b="1" dirty="0"/>
              <a:t>Ave tot</a:t>
            </a:r>
            <a:r>
              <a:rPr lang="en-US" dirty="0"/>
              <a:t>: average along length and among quadrants</a:t>
            </a:r>
          </a:p>
          <a:p>
            <a:pPr lvl="1"/>
            <a:r>
              <a:rPr lang="en-US" b="1" dirty="0"/>
              <a:t>Ave</a:t>
            </a:r>
            <a:r>
              <a:rPr lang="en-US" dirty="0"/>
              <a:t>: average along length</a:t>
            </a:r>
          </a:p>
          <a:p>
            <a:pPr lvl="1"/>
            <a:r>
              <a:rPr lang="en-US" b="1" dirty="0"/>
              <a:t>Min</a:t>
            </a:r>
            <a:r>
              <a:rPr lang="en-US" dirty="0"/>
              <a:t>: local minimum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34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DCC74D8-DE9C-46EC-997B-47C67A42CCB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780929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33772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main field transfer function, :</a:t>
            </a:r>
            <a:endParaRPr lang="en-US" dirty="0"/>
          </a:p>
          <a:p>
            <a:pPr lvl="1"/>
            <a:r>
              <a:rPr lang="en-US" b="1" i="1" dirty="0"/>
              <a:t>The absolute value of the main field transfer function averaged over the straight part of the coil pack shall be within </a:t>
            </a:r>
            <a:r>
              <a:rPr lang="en-US" b="1" i="1" dirty="0">
                <a:solidFill>
                  <a:schemeClr val="bg2"/>
                </a:solidFill>
              </a:rPr>
              <a:t>+8.760 T/(m kA) and +8.860 T/(m kA). </a:t>
            </a: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35</a:t>
            </a:fld>
            <a:endParaRPr lang="fr-FR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A823DB-8B00-4E6B-AEC5-A665EBE95BF5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1997" y="2870706"/>
            <a:ext cx="4584589" cy="2755631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6E854895-C523-4C03-959F-90F5CC6E718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5736" y="2901447"/>
            <a:ext cx="4822354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32935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Target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70000" lnSpcReduction="20000"/>
          </a:bodyPr>
          <a:lstStyle/>
          <a:p>
            <a:r>
              <a:rPr lang="en-US" u="sng" dirty="0"/>
              <a:t>For the field errors, :</a:t>
            </a:r>
            <a:endParaRPr lang="en-US" dirty="0"/>
          </a:p>
          <a:p>
            <a:pPr lvl="1"/>
            <a:r>
              <a:rPr lang="en-US" b="1" i="1" dirty="0"/>
              <a:t>The field errors in units averaged in the straight part of the coil pack with a reference radius of 50 mm should be within the upper and lower bounds determined according to the </a:t>
            </a:r>
            <a:r>
              <a:rPr lang="en-US" b="1" i="1" dirty="0">
                <a:solidFill>
                  <a:schemeClr val="bg2"/>
                </a:solidFill>
              </a:rPr>
              <a:t>Triplet Field Quality Table in Table 1 </a:t>
            </a:r>
            <a:r>
              <a:rPr lang="en-US" b="1" i="1" dirty="0"/>
              <a:t>of [8]   </a:t>
            </a:r>
            <a:endParaRPr lang="en-US" b="1" dirty="0"/>
          </a:p>
          <a:p>
            <a:pPr lvl="2"/>
            <a:r>
              <a:rPr lang="en-US" i="1" dirty="0"/>
              <a:t>A systematic component (0.9 units) associated with assembly and cooldown for b6 are considered.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36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29DDDA2-0221-4328-8E03-F9826E62E7E7}"/>
              </a:ext>
            </a:extLst>
          </p:cNvPr>
          <p:cNvSpPr txBox="1">
            <a:spLocks/>
          </p:cNvSpPr>
          <p:nvPr/>
        </p:nvSpPr>
        <p:spPr>
          <a:xfrm>
            <a:off x="7092280" y="4869160"/>
            <a:ext cx="1939255" cy="905794"/>
          </a:xfrm>
          <a:prstGeom prst="rect">
            <a:avLst/>
          </a:prstGeom>
        </p:spPr>
        <p:txBody>
          <a:bodyPr vert="horz" lIns="0" tIns="0" rIns="0" bIns="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[8] ACCEPTANCE CRITERIA PART A: MQXFA MAGNET, US-HiLumi-doc-1103</a:t>
            </a:r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2E6B137E-0DDB-41F8-A9A7-D24B104F15B3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03BD4D66-C587-42A1-9C9A-C0A03AF6B3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99159" y="2802899"/>
            <a:ext cx="4797660" cy="29403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353870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Coil-pack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451867" cy="4370040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For the electrical tests of the coil pack:</a:t>
            </a:r>
            <a:endParaRPr lang="en-US" dirty="0"/>
          </a:p>
          <a:p>
            <a:pPr lvl="1"/>
            <a:r>
              <a:rPr lang="en-US" b="1" i="1" dirty="0"/>
              <a:t>1. </a:t>
            </a:r>
            <a:r>
              <a:rPr lang="en-US" b="1" i="1" dirty="0">
                <a:solidFill>
                  <a:schemeClr val="bg2"/>
                </a:solidFill>
              </a:rPr>
              <a:t>Resistance check </a:t>
            </a:r>
            <a:r>
              <a:rPr lang="en-US" b="1" i="1" dirty="0"/>
              <a:t>with hand-held multimeter</a:t>
            </a:r>
            <a:endParaRPr lang="en-US" dirty="0"/>
          </a:p>
          <a:p>
            <a:pPr lvl="2"/>
            <a:r>
              <a:rPr lang="en-US" b="1" i="1" dirty="0"/>
              <a:t>a. Coil to structure</a:t>
            </a:r>
            <a:endParaRPr lang="en-US" dirty="0"/>
          </a:p>
          <a:p>
            <a:pPr lvl="2"/>
            <a:r>
              <a:rPr lang="en-US" b="1" i="1" dirty="0"/>
              <a:t>b. Coil to coil</a:t>
            </a:r>
            <a:endParaRPr lang="en-US" dirty="0"/>
          </a:p>
          <a:p>
            <a:pPr lvl="2"/>
            <a:r>
              <a:rPr lang="en-US" b="1" i="1" dirty="0"/>
              <a:t>c. Coil to PH</a:t>
            </a:r>
            <a:endParaRPr lang="en-US" dirty="0"/>
          </a:p>
          <a:p>
            <a:pPr lvl="1"/>
            <a:r>
              <a:rPr lang="en-US" b="1" i="1" dirty="0"/>
              <a:t>2. </a:t>
            </a:r>
            <a:r>
              <a:rPr lang="en-US" b="1" i="1" dirty="0" err="1">
                <a:solidFill>
                  <a:schemeClr val="bg2"/>
                </a:solidFill>
              </a:rPr>
              <a:t>Hipot</a:t>
            </a:r>
            <a:r>
              <a:rPr lang="en-US" b="1" i="1" dirty="0"/>
              <a:t>.</a:t>
            </a:r>
            <a:endParaRPr lang="en-US" dirty="0"/>
          </a:p>
          <a:p>
            <a:pPr lvl="2"/>
            <a:r>
              <a:rPr lang="en-US" b="1" i="1" dirty="0"/>
              <a:t>Individual coil to structure, 3680 V.</a:t>
            </a:r>
            <a:endParaRPr lang="en-US" dirty="0"/>
          </a:p>
          <a:p>
            <a:pPr lvl="1"/>
            <a:r>
              <a:rPr lang="en-US" b="1" i="1" dirty="0"/>
              <a:t>3. </a:t>
            </a:r>
            <a:r>
              <a:rPr lang="en-US" b="1" i="1" dirty="0">
                <a:solidFill>
                  <a:schemeClr val="bg2"/>
                </a:solidFill>
              </a:rPr>
              <a:t>Impulse test </a:t>
            </a:r>
            <a:r>
              <a:rPr lang="en-US" b="1" i="1" dirty="0"/>
              <a:t>up to 2500 V, Direct- and Reversed-polarity.</a:t>
            </a:r>
            <a:endParaRPr lang="en-US" dirty="0"/>
          </a:p>
          <a:p>
            <a:pPr lvl="2"/>
            <a:r>
              <a:rPr lang="en-US" b="1" i="1" dirty="0"/>
              <a:t>a. 1000 V, 1500 V, 2000 V, 2500 V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71EC016-C098-4856-ABE6-DAAB52FB8F4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2675" t="10800" r="33463" b="10800"/>
          <a:stretch/>
        </p:blipFill>
        <p:spPr>
          <a:xfrm>
            <a:off x="6063867" y="1700808"/>
            <a:ext cx="3096344" cy="40324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247917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899840303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A014CC-0492-4ECD-9818-6A44D73886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Assembly-loading sequence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03DF73-01FE-4AB4-9F21-8B906FDEEB3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065783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coil-pack</a:t>
            </a:r>
            <a:r>
              <a:rPr lang="en-US" dirty="0"/>
              <a:t> slid inside the </a:t>
            </a:r>
            <a:r>
              <a:rPr lang="en-US" dirty="0">
                <a:solidFill>
                  <a:schemeClr val="bg2"/>
                </a:solidFill>
              </a:rPr>
              <a:t>shell-yoke</a:t>
            </a:r>
          </a:p>
          <a:p>
            <a:r>
              <a:rPr lang="en-US" dirty="0"/>
              <a:t>Master keys and bladders inserted</a:t>
            </a:r>
          </a:p>
          <a:p>
            <a:r>
              <a:rPr lang="en-US" dirty="0"/>
              <a:t>Axial loading rig is attached to the </a:t>
            </a:r>
            <a:r>
              <a:rPr lang="en-US" dirty="0">
                <a:solidFill>
                  <a:schemeClr val="bg2"/>
                </a:solidFill>
              </a:rPr>
              <a:t>axial rods </a:t>
            </a:r>
          </a:p>
          <a:p>
            <a:r>
              <a:rPr lang="en-US" dirty="0"/>
              <a:t>Bladders inflated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the load keys shimmed</a:t>
            </a:r>
          </a:p>
          <a:p>
            <a:r>
              <a:rPr lang="en-US" dirty="0"/>
              <a:t>In parallel, the axial rods pre-tensioned.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5C9351-1FC8-464F-B55B-5D11130085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96FFB53-6AE5-45E9-B64C-4757943C41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39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9EA73D5F-5E20-4D79-BFE7-227433F85238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560"/>
          <a:stretch/>
        </p:blipFill>
        <p:spPr>
          <a:xfrm>
            <a:off x="179511" y="3520339"/>
            <a:ext cx="8784977" cy="2608214"/>
          </a:xfrm>
          <a:prstGeom prst="rect">
            <a:avLst/>
          </a:prstGeom>
          <a:ln w="6350">
            <a:solidFill>
              <a:schemeClr val="tx1"/>
            </a:solidFill>
          </a:ln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6C6441-453C-409C-A0A0-075533C4B20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3528" y="3520339"/>
            <a:ext cx="2160240" cy="786446"/>
          </a:xfrm>
          <a:prstGeom prst="rect">
            <a:avLst/>
          </a:prstGeom>
          <a:solidFill>
            <a:schemeClr val="bg1"/>
          </a:solidFill>
        </p:spPr>
      </p:pic>
    </p:spTree>
    <p:extLst>
      <p:ext uri="{BB962C8B-B14F-4D97-AF65-F5344CB8AC3E}">
        <p14:creationId xmlns:p14="http://schemas.microsoft.com/office/powerpoint/2010/main" val="3373766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7C0448-8A63-4583-9656-18AD705D3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BAB27F-66CA-4EF0-8BC5-9069FF33053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137792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List of specifications in “chronological” order</a:t>
            </a:r>
          </a:p>
          <a:p>
            <a:pPr lvl="1"/>
            <a:r>
              <a:rPr lang="en-US" dirty="0"/>
              <a:t>From </a:t>
            </a:r>
            <a:r>
              <a:rPr lang="en-US" dirty="0">
                <a:solidFill>
                  <a:schemeClr val="bg2"/>
                </a:solidFill>
              </a:rPr>
              <a:t>shell-yoke</a:t>
            </a:r>
            <a:r>
              <a:rPr lang="en-US" dirty="0"/>
              <a:t> to </a:t>
            </a:r>
            <a:r>
              <a:rPr lang="en-US" dirty="0">
                <a:solidFill>
                  <a:schemeClr val="bg2"/>
                </a:solidFill>
              </a:rPr>
              <a:t>coil-pack</a:t>
            </a:r>
            <a:r>
              <a:rPr lang="en-US" dirty="0"/>
              <a:t> to </a:t>
            </a:r>
            <a:r>
              <a:rPr lang="en-US" dirty="0">
                <a:solidFill>
                  <a:schemeClr val="bg2"/>
                </a:solidFill>
              </a:rPr>
              <a:t>magnet</a:t>
            </a:r>
            <a:r>
              <a:rPr lang="en-US" dirty="0"/>
              <a:t> pre-load</a:t>
            </a:r>
          </a:p>
          <a:p>
            <a:r>
              <a:rPr lang="en-US" dirty="0"/>
              <a:t>Definition based on dimensional, magnetic, electrical, and strain measurements</a:t>
            </a:r>
          </a:p>
          <a:p>
            <a:pPr lvl="1"/>
            <a:r>
              <a:rPr lang="en-US" dirty="0"/>
              <a:t>Some specs defined by “</a:t>
            </a:r>
            <a:r>
              <a:rPr lang="en-US" dirty="0">
                <a:solidFill>
                  <a:schemeClr val="bg2"/>
                </a:solidFill>
              </a:rPr>
              <a:t>design and analysis</a:t>
            </a:r>
            <a:r>
              <a:rPr lang="en-US" dirty="0"/>
              <a:t>” (example: peak stress)</a:t>
            </a:r>
          </a:p>
          <a:p>
            <a:pPr lvl="1"/>
            <a:r>
              <a:rPr lang="en-US" dirty="0"/>
              <a:t>Some defined by </a:t>
            </a:r>
            <a:r>
              <a:rPr lang="en-US" dirty="0">
                <a:solidFill>
                  <a:schemeClr val="bg2"/>
                </a:solidFill>
              </a:rPr>
              <a:t>experience</a:t>
            </a:r>
            <a:r>
              <a:rPr lang="en-US" dirty="0"/>
              <a:t> from previous successful magnet (example: coil pack uniformity/squareness)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6BFD1FF-A903-4C6B-A480-D04A8D9877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7BE33DC-861F-48AD-87FA-DCA4737030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</a:t>
            </a:fld>
            <a:endParaRPr lang="fr-FR"/>
          </a:p>
        </p:txBody>
      </p:sp>
      <p:pic>
        <p:nvPicPr>
          <p:cNvPr id="6" name="Content Placeholder 10">
            <a:extLst>
              <a:ext uri="{FF2B5EF4-FFF2-40B4-BE49-F238E27FC236}">
                <a16:creationId xmlns:a16="http://schemas.microsoft.com/office/drawing/2014/main" id="{A8C751F4-2D85-4F70-88ED-305226901BF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3643" r="22704"/>
          <a:stretch/>
        </p:blipFill>
        <p:spPr>
          <a:xfrm>
            <a:off x="5806844" y="3306259"/>
            <a:ext cx="2747291" cy="2889504"/>
          </a:xfrm>
          <a:prstGeom prst="rect">
            <a:avLst/>
          </a:prstGeom>
        </p:spPr>
      </p:pic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A4CBFE88-912D-4037-BE7D-D202ABE637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3647" t="21224" r="32706" b="19151"/>
          <a:stretch/>
        </p:blipFill>
        <p:spPr>
          <a:xfrm>
            <a:off x="3779912" y="3870593"/>
            <a:ext cx="1751506" cy="175150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6A2176C4-9D84-446E-B0B5-C50633239C3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6375" t="2553" r="21650" b="5344"/>
          <a:stretch/>
        </p:blipFill>
        <p:spPr>
          <a:xfrm>
            <a:off x="615464" y="3305777"/>
            <a:ext cx="2889985" cy="28899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8047541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B376C-73E8-4900-B68D-8B97C7A2D4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03E663E-98A1-4626-B7C1-658028F39B1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9047" y="1484785"/>
            <a:ext cx="8079926" cy="2326052"/>
          </a:xfrm>
        </p:spPr>
        <p:txBody>
          <a:bodyPr>
            <a:normAutofit/>
          </a:bodyPr>
          <a:lstStyle/>
          <a:p>
            <a:r>
              <a:rPr lang="en-US" sz="1600" u="sng" dirty="0"/>
              <a:t>For the pre-load operation sequence:</a:t>
            </a:r>
            <a:endParaRPr lang="en-US" sz="1600" dirty="0"/>
          </a:p>
          <a:p>
            <a:pPr lvl="1"/>
            <a:r>
              <a:rPr lang="en-US" sz="1600" b="1" i="1" dirty="0"/>
              <a:t>The loading operation shall follow the sequence described below:</a:t>
            </a:r>
            <a:endParaRPr lang="en-US" sz="1600" dirty="0"/>
          </a:p>
          <a:p>
            <a:pPr lvl="2"/>
            <a:r>
              <a:rPr lang="en-US" sz="1600" b="1" i="1" dirty="0"/>
              <a:t>Pre-load axial rods to a measured average of ~50 µε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50% </a:t>
            </a:r>
            <a:r>
              <a:rPr lang="en-US" sz="1600" b="1" i="1" dirty="0"/>
              <a:t>azimuthal pre-load 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50%</a:t>
            </a:r>
            <a:r>
              <a:rPr lang="en-US" sz="1600" b="1" i="1" dirty="0"/>
              <a:t> axial pre-load 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100%</a:t>
            </a:r>
            <a:r>
              <a:rPr lang="en-US" sz="1600" b="1" i="1" dirty="0"/>
              <a:t> azimuthal pre-load </a:t>
            </a:r>
            <a:endParaRPr lang="en-US" sz="1600" dirty="0"/>
          </a:p>
          <a:p>
            <a:pPr lvl="2"/>
            <a:r>
              <a:rPr lang="en-US" sz="1600" b="1" i="1" dirty="0"/>
              <a:t>Apply </a:t>
            </a:r>
            <a:r>
              <a:rPr lang="en-US" sz="1600" b="1" i="1" dirty="0">
                <a:solidFill>
                  <a:schemeClr val="bg2"/>
                </a:solidFill>
              </a:rPr>
              <a:t>100%</a:t>
            </a:r>
            <a:r>
              <a:rPr lang="en-US" sz="1600" b="1" i="1" dirty="0"/>
              <a:t> axial pre-load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B14331-1F00-4C01-B2EC-9820D73E77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74FABC-6B77-44EB-A041-3ED985844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DA2C7E3-E6B3-4CF6-BA08-7160F7A80B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698024"/>
            <a:ext cx="5126031" cy="235902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21412A4-2084-4230-8F21-892F75FA0E1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80338" y="3698024"/>
            <a:ext cx="4063662" cy="2359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7865402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32D4ED-F3F8-49E4-8673-41B00573D2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Target loading key shim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757BDCD-5616-419A-8DDA-5DF42641C06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r>
              <a:rPr lang="en-US" u="sng" dirty="0"/>
              <a:t>For final loading key shim size reached during the pre-load operations, the following </a:t>
            </a:r>
            <a:r>
              <a:rPr lang="en-US" u="sng" dirty="0">
                <a:solidFill>
                  <a:schemeClr val="bg2"/>
                </a:solidFill>
              </a:rPr>
              <a:t>target </a:t>
            </a:r>
            <a:r>
              <a:rPr lang="en-US" u="sng" dirty="0"/>
              <a:t>is set:</a:t>
            </a:r>
            <a:endParaRPr lang="en-US" dirty="0"/>
          </a:p>
          <a:p>
            <a:pPr lvl="0"/>
            <a:r>
              <a:rPr lang="en-US" b="1" i="1" dirty="0"/>
              <a:t>At the end of the pre-loading operation, the sum of the loading shim size and the coil-pack radial dimension deviations in straight section, LE and RE shall be </a:t>
            </a:r>
            <a:r>
              <a:rPr lang="en-US" b="1" i="1" dirty="0">
                <a:solidFill>
                  <a:schemeClr val="bg2"/>
                </a:solidFill>
              </a:rPr>
              <a:t>within</a:t>
            </a:r>
            <a:r>
              <a:rPr lang="en-US" b="1" i="1" dirty="0"/>
              <a:t> the range achieved in magnets </a:t>
            </a:r>
            <a:r>
              <a:rPr lang="en-US" b="1" i="1" dirty="0">
                <a:solidFill>
                  <a:schemeClr val="bg2"/>
                </a:solidFill>
              </a:rPr>
              <a:t>MQXFA14b and MQXFA05</a:t>
            </a:r>
            <a:endParaRPr lang="en-US" dirty="0">
              <a:solidFill>
                <a:schemeClr val="bg2"/>
              </a:solidFill>
            </a:endParaRPr>
          </a:p>
          <a:p>
            <a:pPr lvl="1"/>
            <a:r>
              <a:rPr lang="en-US" dirty="0"/>
              <a:t>If, with such load key shim, the coil stress measured in </a:t>
            </a:r>
            <a:r>
              <a:rPr lang="en-US" dirty="0">
                <a:solidFill>
                  <a:schemeClr val="bg2"/>
                </a:solidFill>
              </a:rPr>
              <a:t>2+ strain gauges </a:t>
            </a:r>
            <a:r>
              <a:rPr lang="en-US" dirty="0"/>
              <a:t>at the end of the loading or during bladder inflation is above the coil stress spec., </a:t>
            </a:r>
            <a:r>
              <a:rPr lang="en-US" dirty="0">
                <a:solidFill>
                  <a:schemeClr val="bg2"/>
                </a:solidFill>
              </a:rPr>
              <a:t>priority</a:t>
            </a:r>
            <a:r>
              <a:rPr lang="en-US" dirty="0"/>
              <a:t> should be given to keeping the </a:t>
            </a:r>
            <a:r>
              <a:rPr lang="en-US" dirty="0">
                <a:solidFill>
                  <a:schemeClr val="bg2"/>
                </a:solidFill>
              </a:rPr>
              <a:t>coil stress </a:t>
            </a:r>
            <a:r>
              <a:rPr lang="en-US" dirty="0"/>
              <a:t>within the specs. 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C81D77B1-54B2-4494-BDC6-50969B3AD1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33BCB5F-EC98-49C9-8259-3D4DA3C70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04787129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22DBB6-75AE-47AF-BF94-C761CA3F61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Summary and proposal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3EEE5C-3D88-43BA-BE03-4BD31680192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4725144"/>
            <a:ext cx="7920000" cy="766561"/>
          </a:xfrm>
        </p:spPr>
        <p:txBody>
          <a:bodyPr>
            <a:normAutofit fontScale="92500" lnSpcReduction="20000"/>
          </a:bodyPr>
          <a:lstStyle/>
          <a:p>
            <a:r>
              <a:rPr lang="en-US" dirty="0"/>
              <a:t>Proposed target</a:t>
            </a:r>
          </a:p>
          <a:p>
            <a:pPr lvl="1"/>
            <a:r>
              <a:rPr lang="en-US" dirty="0"/>
              <a:t>Aiming at a shim of 42 mils, with the possibility of going to 42-44 mils depending on SG data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1E3D90F-8306-4C6E-88AB-E2C14593B0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342900"/>
            <a:r>
              <a:rPr lang="es-ES">
                <a:solidFill>
                  <a:srgbClr val="64BCD9"/>
                </a:solidFill>
                <a:latin typeface="Arial"/>
              </a:rPr>
              <a:t>P. Ferracin</a:t>
            </a:r>
            <a:endParaRPr lang="en-GB" dirty="0">
              <a:solidFill>
                <a:srgbClr val="64BCD9"/>
              </a:solidFill>
              <a:latin typeface="Arial"/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D9DE70A-6EE6-4AC7-85D7-023ED10FD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342900"/>
            <a:fld id="{BFDCA1C4-9514-7B4F-976F-D92F7E296653}" type="slidenum">
              <a:rPr lang="fr-FR">
                <a:solidFill>
                  <a:srgbClr val="64BCD9"/>
                </a:solidFill>
                <a:latin typeface="Arial"/>
              </a:rPr>
              <a:pPr defTabSz="342900"/>
              <a:t>42</a:t>
            </a:fld>
            <a:endParaRPr lang="fr-FR">
              <a:solidFill>
                <a:srgbClr val="64BCD9"/>
              </a:solidFill>
              <a:latin typeface="Arial"/>
            </a:endParaRPr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CAE5AA65-BE14-427C-BFBB-DC1D6EBD71E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1981" y="1430779"/>
          <a:ext cx="7740420" cy="1071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1505515652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362263510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989579918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076636547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799934318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84532337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Ave ss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Key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Ave ss + shim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2594215517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mils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100240546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A17 up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1.088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49741437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A17 low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-0.004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1.016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1.012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820140733"/>
                  </a:ext>
                </a:extLst>
              </a:tr>
            </a:tbl>
          </a:graphicData>
        </a:graphic>
      </p:graphicFrame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80AD3464-EB6E-4058-91BF-21F0061DDB2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2000" y="2502162"/>
          <a:ext cx="7740420" cy="1071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4263390206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1780597740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1016483933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822949590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137539344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212338428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Key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LE + shim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31365139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mils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76567645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A17 up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-0.134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43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1.092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0.959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818148321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A17 low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-0.134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13.77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40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1.016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0.882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618013994"/>
                  </a:ext>
                </a:extLst>
              </a:tr>
            </a:tbl>
          </a:graphicData>
        </a:graphic>
      </p:graphicFrame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5BAF5097-9267-4552-904A-BCC7D396CD18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612000" y="3573545"/>
          <a:ext cx="7740420" cy="1071383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8952">
                  <a:extLst>
                    <a:ext uri="{9D8B030D-6E8A-4147-A177-3AD203B41FA5}">
                      <a16:colId xmlns:a16="http://schemas.microsoft.com/office/drawing/2014/main" val="1490269595"/>
                    </a:ext>
                  </a:extLst>
                </a:gridCol>
                <a:gridCol w="1676780">
                  <a:extLst>
                    <a:ext uri="{9D8B030D-6E8A-4147-A177-3AD203B41FA5}">
                      <a16:colId xmlns:a16="http://schemas.microsoft.com/office/drawing/2014/main" val="164060791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4164872991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3198860776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4159628006"/>
                    </a:ext>
                  </a:extLst>
                </a:gridCol>
                <a:gridCol w="1283672">
                  <a:extLst>
                    <a:ext uri="{9D8B030D-6E8A-4147-A177-3AD203B41FA5}">
                      <a16:colId xmlns:a16="http://schemas.microsoft.com/office/drawing/2014/main" val="2129886228"/>
                    </a:ext>
                  </a:extLst>
                </a:gridCol>
              </a:tblGrid>
              <a:tr h="278130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RE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Key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Shim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RE + shim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645332304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/>
                      <a:endParaRPr lang="en-US" sz="1000" dirty="0"/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mils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mm</a:t>
                      </a: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mm</a:t>
                      </a: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3739000279"/>
                  </a:ext>
                </a:extLst>
              </a:tr>
              <a:tr h="236993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A17 up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-0.125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44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1.118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0.992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498987955"/>
                  </a:ext>
                </a:extLst>
              </a:tr>
              <a:tr h="27813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A17 low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-0.125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13.82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1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42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1.067</a:t>
                      </a:r>
                    </a:p>
                  </a:txBody>
                  <a:tcPr marL="7144" marR="7144" marT="7144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</a:rPr>
                        <a:t>0.941</a:t>
                      </a:r>
                    </a:p>
                  </a:txBody>
                  <a:tcPr marL="7144" marR="7144" marT="7144" marB="0" anchor="b"/>
                </a:tc>
                <a:extLst>
                  <a:ext uri="{0D108BD9-81ED-4DB2-BD59-A6C34878D82A}">
                    <a16:rowId xmlns:a16="http://schemas.microsoft.com/office/drawing/2014/main" val="259173236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71781469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28F245-B53B-43E3-BB8A-EA2D036FA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Key-shim size vs. bladder pressure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30B1C-A550-4E01-BFE0-957C1CFBFB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82D614A-37B2-4750-AE33-6F45D527F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43</a:t>
            </a:fld>
            <a:endParaRPr lang="fr-FR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98CCBCAB-B69C-43B2-8B42-11D87FDCF0B9}"/>
              </a:ext>
            </a:extLst>
          </p:cNvPr>
          <p:cNvSpPr/>
          <p:nvPr/>
        </p:nvSpPr>
        <p:spPr>
          <a:xfrm>
            <a:off x="8691926" y="1892163"/>
            <a:ext cx="486550" cy="1035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4539E53-885E-4F11-8FB5-61CD7300246F}"/>
              </a:ext>
            </a:extLst>
          </p:cNvPr>
          <p:cNvSpPr/>
          <p:nvPr/>
        </p:nvSpPr>
        <p:spPr>
          <a:xfrm>
            <a:off x="0" y="1925919"/>
            <a:ext cx="648072" cy="1035894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57FEE233-777A-4874-8A09-60A0486DE8C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892163"/>
            <a:ext cx="9144000" cy="988870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42F82FF-FA33-4071-8104-40882DFF5E9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117036"/>
            <a:ext cx="4572000" cy="3123877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D5716235-9C3B-4E58-867A-C00CDCA325B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69406" y="3117036"/>
            <a:ext cx="4572000" cy="32067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3294020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114853"/>
            <a:ext cx="7920000" cy="2120693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Shell average azimuthal stress: </a:t>
            </a:r>
            <a:r>
              <a:rPr lang="en-US" b="1" i="1" dirty="0">
                <a:solidFill>
                  <a:schemeClr val="bg2"/>
                </a:solidFill>
              </a:rPr>
              <a:t>+58 ±6 MPa 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44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9C67A1C2-7C19-4556-8C86-96557CE211A7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21978" y="3063881"/>
          <a:ext cx="6998495" cy="1112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9118">
                  <a:extLst>
                    <a:ext uri="{9D8B030D-6E8A-4147-A177-3AD203B41FA5}">
                      <a16:colId xmlns:a16="http://schemas.microsoft.com/office/drawing/2014/main" val="29648625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64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47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61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45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8" name="Table 7">
            <a:extLst>
              <a:ext uri="{FF2B5EF4-FFF2-40B4-BE49-F238E27FC236}">
                <a16:creationId xmlns:a16="http://schemas.microsoft.com/office/drawing/2014/main" id="{1A371DDC-5846-4B75-B670-DCD1E91ED25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21978" y="4288362"/>
          <a:ext cx="6981655" cy="1112520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3399674585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SC04LT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69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63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50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62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graphicFrame>
        <p:nvGraphicFramePr>
          <p:cNvPr id="9" name="Table 8">
            <a:extLst>
              <a:ext uri="{FF2B5EF4-FFF2-40B4-BE49-F238E27FC236}">
                <a16:creationId xmlns:a16="http://schemas.microsoft.com/office/drawing/2014/main" id="{BD4D51E9-EBE6-4813-8D43-44C395B8F632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221978" y="5512843"/>
          <a:ext cx="6981655" cy="1112520"/>
        </p:xfrm>
        <a:graphic>
          <a:graphicData uri="http://schemas.openxmlformats.org/drawingml/2006/table">
            <a:tbl>
              <a:tblPr firstRow="1" bandRow="1">
                <a:tableStyleId>{17292A2E-F333-43FB-9621-5CBBE7FDCDCB}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3966437111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SC07TT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SC07RT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SC07BT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SC02LT</a:t>
                      </a:r>
                    </a:p>
                  </a:txBody>
                  <a:tcPr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600" dirty="0">
                          <a:latin typeface="+mj-lt"/>
                        </a:rPr>
                        <a:t>Average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</a:t>
                      </a:r>
                    </a:p>
                  </a:txBody>
                  <a:tcPr marL="9525" marR="9525" marT="9525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66</a:t>
                      </a:r>
                    </a:p>
                  </a:txBody>
                  <a:tcPr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60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67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71</a:t>
                      </a:r>
                    </a:p>
                  </a:txBody>
                  <a:tcPr marL="0" marR="0" marT="0" marB="0" anchor="ctr"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65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66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5599230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7079B2A1-912C-4B56-A205-88EAD87217C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8720"/>
            <a:ext cx="9144000" cy="30898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45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E6CB368-B2FB-4940-AEEB-CACEC13C92E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772114"/>
            <a:ext cx="9144000" cy="30898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6708326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46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9BB7A8E0-E138-4CFE-A806-21FCD6188A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244"/>
            <a:ext cx="9144000" cy="47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3801033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(shells)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F084436-1C53-4775-B48C-BE0D4B087A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41649"/>
            <a:ext cx="4548870" cy="273025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606E5517-C9D4-4E66-9D73-928135A5A6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95130" y="1047696"/>
            <a:ext cx="4548870" cy="2730257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34B110F7-44F5-4282-8929-05C4376EB869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20694" y="3913555"/>
            <a:ext cx="4548871" cy="27302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6002449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120693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Coil (winding pole) average azimuthal stress: </a:t>
            </a:r>
            <a:r>
              <a:rPr lang="en-US" b="1" i="1" dirty="0">
                <a:solidFill>
                  <a:schemeClr val="bg2"/>
                </a:solidFill>
              </a:rPr>
              <a:t>-80 ±8 MPa</a:t>
            </a:r>
            <a:endParaRPr lang="en-US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48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D03B652-B920-44D9-8775-85845032794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172453" y="3789040"/>
          <a:ext cx="6981655" cy="107696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68873214"/>
                    </a:ext>
                  </a:extLst>
                </a:gridCol>
              </a:tblGrid>
              <a:tr h="244818">
                <a:tc>
                  <a:txBody>
                    <a:bodyPr/>
                    <a:lstStyle/>
                    <a:p>
                      <a:pPr algn="ctr"/>
                      <a:r>
                        <a:rPr lang="en-US" sz="1600">
                          <a:latin typeface="+mj-lt"/>
                        </a:rPr>
                        <a:t>Channel</a:t>
                      </a:r>
                      <a:endParaRPr lang="en-US" sz="1600" dirty="0">
                        <a:latin typeface="+mj-lt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CQ1T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CQ2T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CQ3T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CQ4T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-92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-73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-79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-86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-72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-80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-86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4071052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C1F2E1-BDF7-4A4A-9950-A03BA1311C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33152F2-6518-4B27-8620-D4AF936C9F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4D93C5-BC77-4312-B0E1-B1150BED8A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49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756C25F-5222-463D-AA2D-025FEA67851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59244"/>
            <a:ext cx="4571999" cy="2369756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046C72-DF41-4363-B9F2-26BCD13A105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0" y="1059244"/>
            <a:ext cx="4572000" cy="23697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15F5953-DFD6-4515-A735-1A9DD81130A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1" y="3789040"/>
            <a:ext cx="4574545" cy="2371076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FA4C68A9-3C74-450F-BA5C-A69B8AEB3A5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4544" y="3783654"/>
            <a:ext cx="4569455" cy="23684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18373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DD8C13-CA28-4B6A-9E4F-572F69CF50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C442B54-B250-4B21-9333-C051B3E2AA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2588739"/>
          </a:xfrm>
        </p:spPr>
        <p:txBody>
          <a:bodyPr>
            <a:normAutofit lnSpcReduction="10000"/>
          </a:bodyPr>
          <a:lstStyle/>
          <a:p>
            <a:r>
              <a:rPr lang="en-US" dirty="0"/>
              <a:t>On strain measurements….</a:t>
            </a:r>
          </a:p>
          <a:p>
            <a:pPr lvl="1"/>
            <a:r>
              <a:rPr lang="en-US" dirty="0"/>
              <a:t>Strain gauge </a:t>
            </a:r>
            <a:r>
              <a:rPr lang="en-US" dirty="0">
                <a:solidFill>
                  <a:schemeClr val="bg2"/>
                </a:solidFill>
              </a:rPr>
              <a:t>locations</a:t>
            </a:r>
          </a:p>
          <a:p>
            <a:pPr lvl="2"/>
            <a:r>
              <a:rPr lang="en-US" dirty="0"/>
              <a:t>Shell: 3 axial location, 4 quadrants, azimuthal and axial</a:t>
            </a:r>
          </a:p>
          <a:p>
            <a:pPr lvl="3"/>
            <a:r>
              <a:rPr lang="en-US" dirty="0"/>
              <a:t>Shell 2, shell 4, shell, 7</a:t>
            </a:r>
          </a:p>
          <a:p>
            <a:pPr lvl="2"/>
            <a:r>
              <a:rPr lang="en-US" dirty="0"/>
              <a:t>Coil: 1 axial location, 4 coils (pole), azimuthal and axial</a:t>
            </a:r>
          </a:p>
          <a:p>
            <a:pPr lvl="3"/>
            <a:r>
              <a:rPr lang="en-US" dirty="0"/>
              <a:t>Center of shell 7</a:t>
            </a:r>
          </a:p>
          <a:p>
            <a:pPr lvl="2"/>
            <a:r>
              <a:rPr lang="en-US" dirty="0"/>
              <a:t>Axial rods: 1 axial location, 4 rods, axial 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9AA034A-79E9-4E3D-81AD-2F9E3A768F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A9A78ED-5EA9-4B33-A9FF-960A812DFD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4B92E26-9E6E-47C1-B039-FD4A271E74E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80112" y="3752274"/>
            <a:ext cx="3502218" cy="2629054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DB3F850-3044-4D35-A04B-C0360DC7C4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04" y="4760551"/>
            <a:ext cx="5590450" cy="762334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91C56B9-9629-439B-832D-86D35FE76B1E}"/>
              </a:ext>
            </a:extLst>
          </p:cNvPr>
          <p:cNvSpPr txBox="1"/>
          <p:nvPr/>
        </p:nvSpPr>
        <p:spPr>
          <a:xfrm>
            <a:off x="827584" y="4496135"/>
            <a:ext cx="52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gauges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52B8D5E-4F29-47E3-86CF-FF6B36C84415}"/>
              </a:ext>
            </a:extLst>
          </p:cNvPr>
          <p:cNvSpPr txBox="1"/>
          <p:nvPr/>
        </p:nvSpPr>
        <p:spPr>
          <a:xfrm>
            <a:off x="2170201" y="4464079"/>
            <a:ext cx="52391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gauges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45C08A2-ABB8-41AE-848D-9315DFE7E800}"/>
              </a:ext>
            </a:extLst>
          </p:cNvPr>
          <p:cNvSpPr txBox="1"/>
          <p:nvPr/>
        </p:nvSpPr>
        <p:spPr>
          <a:xfrm>
            <a:off x="4237495" y="4397511"/>
            <a:ext cx="57386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" dirty="0"/>
              <a:t>Shell and coil gauges</a:t>
            </a:r>
          </a:p>
        </p:txBody>
      </p:sp>
    </p:spTree>
    <p:extLst>
      <p:ext uri="{BB962C8B-B14F-4D97-AF65-F5344CB8AC3E}">
        <p14:creationId xmlns:p14="http://schemas.microsoft.com/office/powerpoint/2010/main" val="1324231974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55" y="946174"/>
            <a:ext cx="8555916" cy="1777751"/>
          </a:xfrm>
        </p:spPr>
        <p:txBody>
          <a:bodyPr>
            <a:normAutofit/>
          </a:bodyPr>
          <a:lstStyle/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-110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50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4C02CA8-F604-4DAC-88FF-8CDF5BFE1B1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059746"/>
            <a:ext cx="4450629" cy="21217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1C636DF-53AD-4F15-BE09-D40DAF1B5C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33511" y="2059746"/>
            <a:ext cx="4610489" cy="212176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1E84101-2CA6-4ABA-8CB5-758DDD3C5FF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502839"/>
            <a:ext cx="4450629" cy="204820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715CC59-42E3-450A-808C-8B83DC20E6E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102694" y="4502839"/>
            <a:ext cx="3472122" cy="2048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85842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6355" y="946174"/>
            <a:ext cx="8555916" cy="1777751"/>
          </a:xfrm>
        </p:spPr>
        <p:txBody>
          <a:bodyPr>
            <a:normAutofit/>
          </a:bodyPr>
          <a:lstStyle/>
          <a:p>
            <a:r>
              <a:rPr lang="en-US" sz="2000" u="sng" dirty="0"/>
              <a:t>For the maximum stress reached during the pre-load operations:</a:t>
            </a:r>
            <a:endParaRPr lang="en-US" sz="2000" dirty="0"/>
          </a:p>
          <a:p>
            <a:pPr lvl="1"/>
            <a:r>
              <a:rPr lang="en-US" sz="2000" b="1" i="1" dirty="0"/>
              <a:t>During the entire pre-load operation, the maximum compression measured on each coil shall never exceed </a:t>
            </a:r>
            <a:r>
              <a:rPr lang="en-US" sz="2000" b="1" i="1" dirty="0">
                <a:solidFill>
                  <a:schemeClr val="bg2"/>
                </a:solidFill>
              </a:rPr>
              <a:t>-120 MPa</a:t>
            </a:r>
            <a:endParaRPr lang="en-US" sz="2000" dirty="0">
              <a:solidFill>
                <a:schemeClr val="bg2"/>
              </a:solidFill>
            </a:endParaRPr>
          </a:p>
          <a:p>
            <a:endParaRPr lang="en-US" sz="2000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51</a:t>
            </a:fld>
            <a:endParaRPr lang="fr-FR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386B2A3-52E8-4B66-8E7B-1EA543B59111}"/>
              </a:ext>
            </a:extLst>
          </p:cNvPr>
          <p:cNvSpPr txBox="1"/>
          <p:nvPr/>
        </p:nvSpPr>
        <p:spPr>
          <a:xfrm>
            <a:off x="2798833" y="2539259"/>
            <a:ext cx="326317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Peak stress on coils (MPa)</a:t>
            </a:r>
          </a:p>
        </p:txBody>
      </p:sp>
      <p:graphicFrame>
        <p:nvGraphicFramePr>
          <p:cNvPr id="11" name="Table 10">
            <a:extLst>
              <a:ext uri="{FF2B5EF4-FFF2-40B4-BE49-F238E27FC236}">
                <a16:creationId xmlns:a16="http://schemas.microsoft.com/office/drawing/2014/main" id="{F13ACF08-A68A-4D2C-92D9-65FC2C74BF6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373413" y="3529395"/>
          <a:ext cx="2438400" cy="381000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val="321563982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39929931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406824236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val="3438538183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CQ1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CQ2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CQ3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u="none" strike="noStrike" dirty="0"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CQ4</a:t>
                      </a:r>
                      <a:endParaRPr lang="en-US" sz="11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Calibri" panose="020F0502020204030204" pitchFamily="34" charset="0"/>
                      </a:endParaRPr>
                    </a:p>
                  </a:txBody>
                  <a:tcPr marL="9525" marR="9525" marT="9525" marB="0" anchor="b"/>
                </a:tc>
                <a:extLst>
                  <a:ext uri="{0D108BD9-81ED-4DB2-BD59-A6C34878D82A}">
                    <a16:rowId xmlns:a16="http://schemas.microsoft.com/office/drawing/2014/main" val="3617933000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-110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-91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-120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2656471704"/>
                  </a:ext>
                </a:extLst>
              </a:tr>
            </a:tbl>
          </a:graphicData>
        </a:graphic>
      </p:graphicFrame>
      <p:graphicFrame>
        <p:nvGraphicFramePr>
          <p:cNvPr id="14" name="Table 13">
            <a:extLst>
              <a:ext uri="{FF2B5EF4-FFF2-40B4-BE49-F238E27FC236}">
                <a16:creationId xmlns:a16="http://schemas.microsoft.com/office/drawing/2014/main" id="{E94062F8-DB9D-418C-8281-10AF733C9C59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205227" y="4787860"/>
          <a:ext cx="8774772" cy="381000"/>
        </p:xfrm>
        <a:graphic>
          <a:graphicData uri="http://schemas.openxmlformats.org/drawingml/2006/table">
            <a:tbl>
              <a:tblPr>
                <a:tableStyleId>{616DA210-FB5B-4158-B5E0-FEB733F419BA}</a:tableStyleId>
              </a:tblPr>
              <a:tblGrid>
                <a:gridCol w="731231">
                  <a:extLst>
                    <a:ext uri="{9D8B030D-6E8A-4147-A177-3AD203B41FA5}">
                      <a16:colId xmlns:a16="http://schemas.microsoft.com/office/drawing/2014/main" val="2453358430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1719312390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1451303367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2364233322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537269868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3053898272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4007419579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2906201736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4024274852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696607959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3625698038"/>
                    </a:ext>
                  </a:extLst>
                </a:gridCol>
                <a:gridCol w="731231">
                  <a:extLst>
                    <a:ext uri="{9D8B030D-6E8A-4147-A177-3AD203B41FA5}">
                      <a16:colId xmlns:a16="http://schemas.microsoft.com/office/drawing/2014/main" val="3170734172"/>
                    </a:ext>
                  </a:extLst>
                </a:gridCol>
              </a:tblGrid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CQ1-700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CQ2-700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CQ3-700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CQ4-700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CQ1-1900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CQ2-1900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CQ3-1900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CQ4-1900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CQ1-3800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CQ2-3800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CQ3-3800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1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CQ4-3800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966470227"/>
                  </a:ext>
                </a:extLst>
              </a:tr>
              <a:tr h="1905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-86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-98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-88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-129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-121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-103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-83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-93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-94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100" b="0" i="0" u="none" strike="noStrike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cs typeface="Calibri" panose="020F0502020204030204" pitchFamily="34" charset="0"/>
                        </a:rPr>
                        <a:t>-70</a:t>
                      </a:r>
                    </a:p>
                  </a:txBody>
                  <a:tcPr marL="0" marR="0" marT="0" marB="0" anchor="ctr"/>
                </a:tc>
                <a:extLst>
                  <a:ext uri="{0D108BD9-81ED-4DB2-BD59-A6C34878D82A}">
                    <a16:rowId xmlns:a16="http://schemas.microsoft.com/office/drawing/2014/main" val="1526544624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3132D826-A1D5-4315-ACAB-B1FFC3924833}"/>
              </a:ext>
            </a:extLst>
          </p:cNvPr>
          <p:cNvSpPr txBox="1"/>
          <p:nvPr/>
        </p:nvSpPr>
        <p:spPr>
          <a:xfrm>
            <a:off x="3656509" y="3107689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Electrical SGs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4E664339-B440-4908-AA48-8C0AE5EB8207}"/>
              </a:ext>
            </a:extLst>
          </p:cNvPr>
          <p:cNvSpPr txBox="1"/>
          <p:nvPr/>
        </p:nvSpPr>
        <p:spPr>
          <a:xfrm>
            <a:off x="3656509" y="4354486"/>
            <a:ext cx="18722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FBGs</a:t>
            </a:r>
          </a:p>
        </p:txBody>
      </p:sp>
    </p:spTree>
    <p:extLst>
      <p:ext uri="{BB962C8B-B14F-4D97-AF65-F5344CB8AC3E}">
        <p14:creationId xmlns:p14="http://schemas.microsoft.com/office/powerpoint/2010/main" val="364387980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EADE05-F4F6-46CC-8B78-2B39D9C6C4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(coils)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B9DC9D9-FA80-4EE5-A18D-A82095488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7709F9B-A9C6-4B11-8EF1-DD47F17DBF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52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5E9E257-DAB7-4F45-8A6D-44EDC35914C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4988" y="1413307"/>
            <a:ext cx="7954024" cy="4031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423457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87C9DA-6F81-4409-9FC7-1E3A686EA4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000" dirty="0"/>
              <a:t>Coil delta stress during powering (ramps-up and down averaged)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B0CC0F-A83F-4ABE-97C0-A13532D35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166C742-2065-4520-A5EC-7056C198C9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53</a:t>
            </a:fld>
            <a:endParaRPr lang="fr-FR"/>
          </a:p>
        </p:txBody>
      </p:sp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087DCDFB-AB5C-44A1-BC45-6E25927CA214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5537" y="4173385"/>
          <a:ext cx="6372736" cy="731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54490">
                  <a:extLst>
                    <a:ext uri="{9D8B030D-6E8A-4147-A177-3AD203B41FA5}">
                      <a16:colId xmlns:a16="http://schemas.microsoft.com/office/drawing/2014/main" val="1115104048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873895601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2659286046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3514711664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788235685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4206773386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2476665248"/>
                    </a:ext>
                  </a:extLst>
                </a:gridCol>
                <a:gridCol w="462291">
                  <a:extLst>
                    <a:ext uri="{9D8B030D-6E8A-4147-A177-3AD203B41FA5}">
                      <a16:colId xmlns:a16="http://schemas.microsoft.com/office/drawing/2014/main" val="2743447919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30844159"/>
                    </a:ext>
                  </a:extLst>
                </a:gridCol>
                <a:gridCol w="504054">
                  <a:extLst>
                    <a:ext uri="{9D8B030D-6E8A-4147-A177-3AD203B41FA5}">
                      <a16:colId xmlns:a16="http://schemas.microsoft.com/office/drawing/2014/main" val="2697097739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Magnet MQXF_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A03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A08b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309728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Coil with the largest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18261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Coil with the smallest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5126471"/>
                  </a:ext>
                </a:extLst>
              </a:tr>
            </a:tbl>
          </a:graphicData>
        </a:graphic>
      </p:graphicFrame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D312CFA4-B6B8-49F7-A1BF-32E9DD9EA306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395535" y="5301904"/>
          <a:ext cx="6465393" cy="731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2173026">
                  <a:extLst>
                    <a:ext uri="{9D8B030D-6E8A-4147-A177-3AD203B41FA5}">
                      <a16:colId xmlns:a16="http://schemas.microsoft.com/office/drawing/2014/main" val="1115104048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873895601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2659286046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3514711664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788235685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4206773386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2476665248"/>
                    </a:ext>
                  </a:extLst>
                </a:gridCol>
                <a:gridCol w="466269">
                  <a:extLst>
                    <a:ext uri="{9D8B030D-6E8A-4147-A177-3AD203B41FA5}">
                      <a16:colId xmlns:a16="http://schemas.microsoft.com/office/drawing/2014/main" val="2743447919"/>
                    </a:ext>
                  </a:extLst>
                </a:gridCol>
                <a:gridCol w="478155">
                  <a:extLst>
                    <a:ext uri="{9D8B030D-6E8A-4147-A177-3AD203B41FA5}">
                      <a16:colId xmlns:a16="http://schemas.microsoft.com/office/drawing/2014/main" val="30844159"/>
                    </a:ext>
                  </a:extLst>
                </a:gridCol>
                <a:gridCol w="550329">
                  <a:extLst>
                    <a:ext uri="{9D8B030D-6E8A-4147-A177-3AD203B41FA5}">
                      <a16:colId xmlns:a16="http://schemas.microsoft.com/office/drawing/2014/main" val="1263633003"/>
                    </a:ext>
                  </a:extLst>
                </a:gridCol>
              </a:tblGrid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Magnet MQXF_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/>
                        <a:t>A03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A04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A05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A06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A07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A08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A10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/>
                        <a:t>A11</a:t>
                      </a:r>
                      <a:endParaRPr lang="en-US" sz="1000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000" dirty="0">
                          <a:solidFill>
                            <a:schemeClr val="bg1"/>
                          </a:solidFill>
                        </a:rPr>
                        <a:t>A08b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903097280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Coil with the largest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FF000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3751182618"/>
                  </a:ext>
                </a:extLst>
              </a:tr>
              <a:tr h="213360"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Coil with the smallest delta stress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CQ3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CQ1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CQ4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000" dirty="0">
                          <a:solidFill>
                            <a:srgbClr val="0070C0"/>
                          </a:solidFill>
                        </a:rPr>
                        <a:t>CQ2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725126471"/>
                  </a:ext>
                </a:extLst>
              </a:tr>
            </a:tbl>
          </a:graphicData>
        </a:graphic>
      </p:graphicFrame>
      <p:sp>
        <p:nvSpPr>
          <p:cNvPr id="17" name="TextBox 16">
            <a:extLst>
              <a:ext uri="{FF2B5EF4-FFF2-40B4-BE49-F238E27FC236}">
                <a16:creationId xmlns:a16="http://schemas.microsoft.com/office/drawing/2014/main" id="{BCA55736-CCD5-4534-9DBA-AEA85B2DC81C}"/>
              </a:ext>
            </a:extLst>
          </p:cNvPr>
          <p:cNvSpPr txBox="1"/>
          <p:nvPr/>
        </p:nvSpPr>
        <p:spPr>
          <a:xfrm>
            <a:off x="6860928" y="4212407"/>
            <a:ext cx="231131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/>
              <a:t>MQXFA07 didn’t reach the nominal current. </a:t>
            </a:r>
          </a:p>
          <a:p>
            <a:r>
              <a:rPr lang="en-US" sz="1200" dirty="0"/>
              <a:t>The current of MQXFA07 in these plots is 15.45 kA, whereas for the other magnets, the current ranges from 16.45 to 16.65 kA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79D4F5B-6B43-4641-848B-4B677E4A2645}"/>
              </a:ext>
            </a:extLst>
          </p:cNvPr>
          <p:cNvSpPr txBox="1"/>
          <p:nvPr/>
        </p:nvSpPr>
        <p:spPr>
          <a:xfrm>
            <a:off x="395536" y="3878710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Spread in the delta azimuthal stress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F8850442-C89B-4FCA-8E83-6F6CC88098F6}"/>
              </a:ext>
            </a:extLst>
          </p:cNvPr>
          <p:cNvSpPr txBox="1"/>
          <p:nvPr/>
        </p:nvSpPr>
        <p:spPr>
          <a:xfrm>
            <a:off x="390358" y="5024905"/>
            <a:ext cx="28803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/>
              <a:t>Spread in the delta axial stress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F5777-7C1F-4533-96EA-704D138F56F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8434" y="1119196"/>
            <a:ext cx="3495493" cy="257316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DB681641-6702-4771-BA62-D9F25839799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7333" y="1119196"/>
            <a:ext cx="3415529" cy="25731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8696952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47D978-BD0B-4300-9D40-DE4DD0A534E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000" y="180000"/>
            <a:ext cx="7920000" cy="720000"/>
          </a:xfrm>
        </p:spPr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(rods)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0C2292F-2A35-4B94-935E-7828931C498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017746"/>
            <a:ext cx="7920000" cy="1849759"/>
          </a:xfrm>
        </p:spPr>
        <p:txBody>
          <a:bodyPr>
            <a:normAutofit fontScale="92500"/>
          </a:bodyPr>
          <a:lstStyle/>
          <a:p>
            <a:r>
              <a:rPr lang="en-US" u="sng" dirty="0"/>
              <a:t>For the pre-load targets at the end of the pre-load:</a:t>
            </a:r>
            <a:endParaRPr lang="en-US" dirty="0"/>
          </a:p>
          <a:p>
            <a:pPr lvl="1"/>
            <a:r>
              <a:rPr lang="en-US" b="1" i="1" dirty="0"/>
              <a:t>The target average measured stress on coils, shells and rods at the end of the loading (after at least 24 h) shall be </a:t>
            </a:r>
            <a:endParaRPr lang="en-US" dirty="0"/>
          </a:p>
          <a:p>
            <a:pPr lvl="2"/>
            <a:r>
              <a:rPr lang="en-US" b="1" i="1" dirty="0"/>
              <a:t>Rod average strain: </a:t>
            </a:r>
            <a:r>
              <a:rPr lang="en-US" b="1" i="1" dirty="0">
                <a:solidFill>
                  <a:schemeClr val="bg2"/>
                </a:solidFill>
              </a:rPr>
              <a:t>+950 µε ±95 µε</a:t>
            </a:r>
            <a:endParaRPr lang="en-US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E85F6F-11A1-4C33-803A-E52AAA98C3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C157D4-ACE6-4333-9CDD-BA562FF47C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54</a:t>
            </a:fld>
            <a:endParaRPr lang="fr-FR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id="{4A83B9AF-71F1-4B24-AD06-DD2E9765D910}"/>
              </a:ext>
            </a:extLst>
          </p:cNvPr>
          <p:cNvGraphicFramePr>
            <a:graphicFrameLocks noGrp="1"/>
          </p:cNvGraphicFramePr>
          <p:nvPr>
            <p:extLst/>
          </p:nvPr>
        </p:nvGraphicFramePr>
        <p:xfrm>
          <a:off x="1081172" y="2897654"/>
          <a:ext cx="6981655" cy="1112520"/>
        </p:xfrm>
        <a:graphic>
          <a:graphicData uri="http://schemas.openxmlformats.org/drawingml/2006/table">
            <a:tbl>
              <a:tblPr firstRow="1" bandRow="1">
                <a:tableStyleId>{69012ECD-51FC-41F1-AA8D-1B2483CD663E}</a:tableStyleId>
              </a:tblPr>
              <a:tblGrid>
                <a:gridCol w="1652905">
                  <a:extLst>
                    <a:ext uri="{9D8B030D-6E8A-4147-A177-3AD203B41FA5}">
                      <a16:colId xmlns:a16="http://schemas.microsoft.com/office/drawing/2014/main" val="406099798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1805081425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197497102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493302768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2350716680"/>
                    </a:ext>
                  </a:extLst>
                </a:gridCol>
                <a:gridCol w="1065750">
                  <a:extLst>
                    <a:ext uri="{9D8B030D-6E8A-4147-A177-3AD203B41FA5}">
                      <a16:colId xmlns:a16="http://schemas.microsoft.com/office/drawing/2014/main" val="3671095790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Channel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ROD1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ROD2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ROD3</a:t>
                      </a:r>
                    </a:p>
                  </a:txBody>
                  <a:tcPr marL="6350" marR="6350" marT="635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ROD4</a:t>
                      </a:r>
                    </a:p>
                  </a:txBody>
                  <a:tcPr marL="6350" marR="6350" marT="635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i="0" u="none" strike="noStrike" dirty="0">
                          <a:solidFill>
                            <a:schemeClr val="bg1"/>
                          </a:solidFill>
                          <a:effectLst/>
                          <a:latin typeface="+mj-lt"/>
                        </a:rPr>
                        <a:t>Average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extLst>
                  <a:ext uri="{0D108BD9-81ED-4DB2-BD59-A6C34878D82A}">
                    <a16:rowId xmlns:a16="http://schemas.microsoft.com/office/drawing/2014/main" val="313293424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Preload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988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1025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1036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995</a:t>
                      </a:r>
                    </a:p>
                  </a:txBody>
                  <a:tcPr marL="9525" marR="9525" marT="9525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1011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extLst>
                  <a:ext uri="{0D108BD9-81ED-4DB2-BD59-A6C34878D82A}">
                    <a16:rowId xmlns:a16="http://schemas.microsoft.com/office/drawing/2014/main" val="17468492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1600" dirty="0">
                          <a:latin typeface="+mj-lt"/>
                        </a:rPr>
                        <a:t>Overnight (end)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963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1005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1019</a:t>
                      </a: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974</a:t>
                      </a:r>
                    </a:p>
                  </a:txBody>
                  <a:tcPr marL="0" marR="0" marT="0" marB="0" anchor="ctr"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+mj-lt"/>
                        </a:rPr>
                        <a:t>990</a:t>
                      </a:r>
                    </a:p>
                  </a:txBody>
                  <a:tcPr marL="6350" marR="6350" marT="635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21862088"/>
                  </a:ext>
                </a:extLst>
              </a:tr>
            </a:tbl>
          </a:graphicData>
        </a:graphic>
      </p:graphicFrame>
      <p:pic>
        <p:nvPicPr>
          <p:cNvPr id="9" name="Picture 8">
            <a:extLst>
              <a:ext uri="{FF2B5EF4-FFF2-40B4-BE49-F238E27FC236}">
                <a16:creationId xmlns:a16="http://schemas.microsoft.com/office/drawing/2014/main" id="{25A33E5B-2C8E-4619-A3FD-E4BE2450DAB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75182" y="4077072"/>
            <a:ext cx="4593635" cy="26587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2489111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A34628-1E76-4DF4-A4C7-57C0637C0D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 (rods)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66A79B2-1CEC-4C61-BD6F-F1A6CE60C2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7245E9-E72B-409E-9CE1-58ACB2D3117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55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FACC7CC-4106-403C-8222-B4BD851B28D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059244"/>
            <a:ext cx="9144000" cy="4739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7024675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08AE-C707-420E-973C-D697FCFA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A17</a:t>
            </a:r>
            <a:br>
              <a:rPr lang="en-US" dirty="0"/>
            </a:br>
            <a:r>
              <a:rPr lang="en-US" dirty="0"/>
              <a:t>Coil arc length and coil stress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1D2A9-7E4C-4354-BD21-343BD3B6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05985-5D0C-4DC5-9165-44E11951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56</a:t>
            </a:fld>
            <a:endParaRPr lang="fr-FR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C8FAFEA-21B9-4D02-93DE-1C04100AA813}"/>
              </a:ext>
            </a:extLst>
          </p:cNvPr>
          <p:cNvSpPr txBox="1"/>
          <p:nvPr/>
        </p:nvSpPr>
        <p:spPr>
          <a:xfrm>
            <a:off x="5868144" y="1820160"/>
            <a:ext cx="1944216" cy="2308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Computed on SG loc =  SG data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36F3B9B-3500-4DD6-868F-3A7B1A2FD01A}"/>
              </a:ext>
            </a:extLst>
          </p:cNvPr>
          <p:cNvSpPr txBox="1"/>
          <p:nvPr/>
        </p:nvSpPr>
        <p:spPr>
          <a:xfrm>
            <a:off x="611999" y="1745338"/>
            <a:ext cx="2663857" cy="646331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sz="900" dirty="0">
                <a:solidFill>
                  <a:srgbClr val="FF0000"/>
                </a:solidFill>
              </a:rPr>
              <a:t>Av straight section = -0.006 mm (465-4310 mm)</a:t>
            </a:r>
          </a:p>
          <a:p>
            <a:r>
              <a:rPr lang="en-US" sz="900" dirty="0">
                <a:solidFill>
                  <a:srgbClr val="FF0000"/>
                </a:solidFill>
              </a:rPr>
              <a:t>Min LE = -0.210 mm (260-300 mm)</a:t>
            </a:r>
          </a:p>
          <a:p>
            <a:r>
              <a:rPr lang="en-US" sz="900" dirty="0">
                <a:solidFill>
                  <a:srgbClr val="FF0000"/>
                </a:solidFill>
              </a:rPr>
              <a:t>Min RE = -0.197 (4426 mm)</a:t>
            </a:r>
          </a:p>
          <a:p>
            <a:endParaRPr lang="en-US" sz="900" dirty="0">
              <a:solidFill>
                <a:srgbClr val="FF0000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F10E3BE-7061-4327-8AFE-DD140754215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355826"/>
            <a:ext cx="4572000" cy="3321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3E9D6E0-08F0-4604-B936-1464506A093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16016" y="2351598"/>
            <a:ext cx="4572000" cy="33180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6753245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9B08AE-C707-420E-973C-D697FCFAB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A17</a:t>
            </a:r>
            <a:br>
              <a:rPr lang="en-US" dirty="0"/>
            </a:br>
            <a:r>
              <a:rPr lang="en-US" dirty="0"/>
              <a:t>Shell dimension and shell stress measurements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9A1D2A9-7E4C-4354-BD21-343BD3B656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1705985-5D0C-4DC5-9165-44E11951B10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1023779-FD29-4F3C-946F-114EDB602D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765" y="2276872"/>
            <a:ext cx="4572000" cy="3321291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0CF6666-17C5-4944-9487-610BDF5E489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96765" y="2275030"/>
            <a:ext cx="4572000" cy="33171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5806218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F60341-480D-4560-9822-EBF55D6F23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Transfer function during 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11E37B-E842-40DB-B0D1-AE890535173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BC5077F-E120-43E7-B62C-1321D371567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64394DE-F732-4BF9-B73A-652053F66E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DCE6EF0-7D18-4C55-BD9E-FD7A10BC538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2213" y="2687931"/>
            <a:ext cx="3298200" cy="256835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78EBBC16-7523-4490-827E-5F27817F712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2685222"/>
            <a:ext cx="3298200" cy="257106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FCA5067-21D4-471B-B706-30DCC9AB0F1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615896" y="2702508"/>
            <a:ext cx="3298200" cy="25710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1170720"/>
      </p:ext>
    </p:extLst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BBFD02-0844-45BF-9D2C-251F312EF8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A16 transfer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AE673DB-6166-4F45-97B7-33D7994484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s-ES"/>
              <a:t>P.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10791FF-CFD8-4CB6-84DC-C9C480D86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59</a:t>
            </a:fld>
            <a:endParaRPr lang="fr-FR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91DE3A74-15F1-467A-A92D-E53E19A647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2920" y="880479"/>
            <a:ext cx="3657600" cy="2654461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7F3F7B34-E225-4F31-8EC1-1728B8F995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3429000"/>
            <a:ext cx="3657600" cy="265375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C37410C-AB80-4D0C-AABB-1331BD7E535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13620" y="1635399"/>
            <a:ext cx="5486400" cy="3981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251277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DE0D03-374A-40C4-B6DF-B4050E2D64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Introduction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E65383-2090-40FA-BED9-B456688EA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3420758"/>
          </a:xfrm>
        </p:spPr>
        <p:txBody>
          <a:bodyPr>
            <a:normAutofit/>
          </a:bodyPr>
          <a:lstStyle/>
          <a:p>
            <a:r>
              <a:rPr lang="en-US" dirty="0"/>
              <a:t>On strain measurements….</a:t>
            </a:r>
          </a:p>
          <a:p>
            <a:pPr lvl="1"/>
            <a:r>
              <a:rPr lang="en-US" dirty="0"/>
              <a:t>Six fiber optic gauges installed on Q1 and Q2: </a:t>
            </a:r>
          </a:p>
          <a:p>
            <a:pPr lvl="2"/>
            <a:r>
              <a:rPr lang="en-US" dirty="0"/>
              <a:t>Three azimuthal (Z-gauges)</a:t>
            </a:r>
          </a:p>
          <a:p>
            <a:pPr lvl="2"/>
            <a:r>
              <a:rPr lang="en-US" dirty="0"/>
              <a:t>Three axial gauges (T-gauges)</a:t>
            </a:r>
          </a:p>
          <a:p>
            <a:pPr lvl="1"/>
            <a:r>
              <a:rPr lang="en-US" dirty="0"/>
              <a:t>They are located at three positions along the coils: </a:t>
            </a:r>
          </a:p>
          <a:p>
            <a:pPr lvl="2"/>
            <a:r>
              <a:rPr lang="en-US" dirty="0"/>
              <a:t>700 mm </a:t>
            </a:r>
          </a:p>
          <a:p>
            <a:pPr lvl="2"/>
            <a:r>
              <a:rPr lang="en-US" dirty="0"/>
              <a:t>1900 mm </a:t>
            </a:r>
          </a:p>
          <a:p>
            <a:pPr lvl="2"/>
            <a:r>
              <a:rPr lang="en-US" dirty="0"/>
              <a:t>3800 mm</a:t>
            </a:r>
          </a:p>
          <a:p>
            <a:pPr lvl="1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655EB811-BEEF-43B8-B9A9-0DD39E7C8A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2853674-1ABC-44DE-B960-1D7AD62E37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</a:t>
            </a:fld>
            <a:endParaRPr lang="fr-FR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D0B8E1A4-9075-4D21-94D4-E96D25AD99E4}"/>
              </a:ext>
            </a:extLst>
          </p:cNvPr>
          <p:cNvSpPr/>
          <p:nvPr/>
        </p:nvSpPr>
        <p:spPr>
          <a:xfrm>
            <a:off x="863600" y="4668847"/>
            <a:ext cx="7416799" cy="776377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D1F3D687-BBE0-45F1-B26F-A4747A10407E}"/>
              </a:ext>
            </a:extLst>
          </p:cNvPr>
          <p:cNvSpPr txBox="1"/>
          <p:nvPr/>
        </p:nvSpPr>
        <p:spPr>
          <a:xfrm>
            <a:off x="172528" y="4834051"/>
            <a:ext cx="59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LE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4A77AEF-C79F-42B7-AEDA-7DFADCA70E1B}"/>
              </a:ext>
            </a:extLst>
          </p:cNvPr>
          <p:cNvSpPr txBox="1"/>
          <p:nvPr/>
        </p:nvSpPr>
        <p:spPr>
          <a:xfrm>
            <a:off x="8376248" y="4834051"/>
            <a:ext cx="5952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/>
              <a:t>RE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E7918FF-5DE1-410C-8E22-F1445AB67742}"/>
              </a:ext>
            </a:extLst>
          </p:cNvPr>
          <p:cNvSpPr/>
          <p:nvPr/>
        </p:nvSpPr>
        <p:spPr>
          <a:xfrm>
            <a:off x="1379425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0170956-E7C9-4617-BA89-851444AD8550}"/>
              </a:ext>
            </a:extLst>
          </p:cNvPr>
          <p:cNvSpPr/>
          <p:nvPr/>
        </p:nvSpPr>
        <p:spPr>
          <a:xfrm>
            <a:off x="3971025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ED937B5-BDC1-4B6C-A8C6-09BF15A9B52E}"/>
              </a:ext>
            </a:extLst>
          </p:cNvPr>
          <p:cNvSpPr/>
          <p:nvPr/>
        </p:nvSpPr>
        <p:spPr>
          <a:xfrm>
            <a:off x="6613584" y="4998406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C39B2ABF-5297-45C1-994A-FD8EDACADAD7}"/>
              </a:ext>
            </a:extLst>
          </p:cNvPr>
          <p:cNvSpPr/>
          <p:nvPr/>
        </p:nvSpPr>
        <p:spPr>
          <a:xfrm rot="5400000">
            <a:off x="1727998" y="4998407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20D605F5-334E-4866-9B69-533A4150E9C9}"/>
              </a:ext>
            </a:extLst>
          </p:cNvPr>
          <p:cNvSpPr/>
          <p:nvPr/>
        </p:nvSpPr>
        <p:spPr>
          <a:xfrm rot="5400000">
            <a:off x="4319274" y="4998408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7DE1A65-EA40-44ED-805D-2417CFCB5907}"/>
              </a:ext>
            </a:extLst>
          </p:cNvPr>
          <p:cNvSpPr/>
          <p:nvPr/>
        </p:nvSpPr>
        <p:spPr>
          <a:xfrm rot="5400000">
            <a:off x="6962156" y="4998407"/>
            <a:ext cx="388189" cy="11725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6EEC9C08-29EB-497B-ACF3-85145DF78D77}"/>
              </a:ext>
            </a:extLst>
          </p:cNvPr>
          <p:cNvSpPr txBox="1"/>
          <p:nvPr/>
        </p:nvSpPr>
        <p:spPr>
          <a:xfrm>
            <a:off x="1767614" y="4624359"/>
            <a:ext cx="136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5: 700-T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1F30CDD-22BD-46F9-BF10-538F51E7BB30}"/>
              </a:ext>
            </a:extLst>
          </p:cNvPr>
          <p:cNvSpPr txBox="1"/>
          <p:nvPr/>
        </p:nvSpPr>
        <p:spPr>
          <a:xfrm>
            <a:off x="4359214" y="4624359"/>
            <a:ext cx="149556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3: 1900-T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4C23C7AA-2B34-4EFA-9038-7E82B2B04FB6}"/>
              </a:ext>
            </a:extLst>
          </p:cNvPr>
          <p:cNvSpPr txBox="1"/>
          <p:nvPr/>
        </p:nvSpPr>
        <p:spPr>
          <a:xfrm>
            <a:off x="6900015" y="4624359"/>
            <a:ext cx="146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1: 3800-T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6047AE8A-B00B-446E-BC30-B27AAE46CD0D}"/>
              </a:ext>
            </a:extLst>
          </p:cNvPr>
          <p:cNvSpPr txBox="1"/>
          <p:nvPr/>
        </p:nvSpPr>
        <p:spPr>
          <a:xfrm>
            <a:off x="439785" y="5103226"/>
            <a:ext cx="1360099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6: 700-Z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66287D6B-F1EC-4091-96EE-80BA13247D7E}"/>
              </a:ext>
            </a:extLst>
          </p:cNvPr>
          <p:cNvSpPr txBox="1"/>
          <p:nvPr/>
        </p:nvSpPr>
        <p:spPr>
          <a:xfrm>
            <a:off x="2980585" y="5103226"/>
            <a:ext cx="15374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4: 1900-Z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0DFA18BD-57A0-4B4B-93A8-193EEC1BFB0E}"/>
              </a:ext>
            </a:extLst>
          </p:cNvPr>
          <p:cNvSpPr txBox="1"/>
          <p:nvPr/>
        </p:nvSpPr>
        <p:spPr>
          <a:xfrm>
            <a:off x="5698708" y="5103226"/>
            <a:ext cx="1461858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200" dirty="0"/>
              <a:t>Sensor 2: 3800-Z</a:t>
            </a:r>
          </a:p>
        </p:txBody>
      </p:sp>
    </p:spTree>
    <p:extLst>
      <p:ext uri="{BB962C8B-B14F-4D97-AF65-F5344CB8AC3E}">
        <p14:creationId xmlns:p14="http://schemas.microsoft.com/office/powerpoint/2010/main" val="711011978"/>
      </p:ext>
    </p:extLst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585E0E-F2C7-4175-BF1E-66B60DB30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All, transfer function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8EFDA8-C5B4-4664-A863-340D715A8F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08BFFC-049E-440B-907F-AA5E3D631F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60</a:t>
            </a:fld>
            <a:endParaRPr lang="fr-FR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3B0E17-C493-47AE-A9C4-B1D58225402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0947" y="933513"/>
            <a:ext cx="7791015" cy="5654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587581"/>
      </p:ext>
    </p:extLst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19653B-D87A-4C9F-A3C8-7ADEFCD220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2021CC5-C68E-42ED-8DB2-52CADDB73C0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49760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However, stress is measured only in </a:t>
            </a:r>
            <a:r>
              <a:rPr lang="en-US" dirty="0">
                <a:solidFill>
                  <a:schemeClr val="bg2"/>
                </a:solidFill>
              </a:rPr>
              <a:t>one location</a:t>
            </a:r>
          </a:p>
          <a:p>
            <a:r>
              <a:rPr lang="en-US" dirty="0"/>
              <a:t>To estimate the stress in the coil along the length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Sensitivity analysis: </a:t>
            </a:r>
            <a:r>
              <a:rPr lang="en-US" dirty="0"/>
              <a:t>coil and shell stress vs coil size</a:t>
            </a:r>
          </a:p>
          <a:p>
            <a:pPr lvl="2"/>
            <a:r>
              <a:rPr lang="en-US" dirty="0"/>
              <a:t>Assumption: stress given by average coil size </a:t>
            </a:r>
            <a:r>
              <a:rPr lang="en-US" dirty="0">
                <a:sym typeface="Wingdings" panose="05000000000000000000" pitchFamily="2" charset="2"/>
              </a:rPr>
              <a:t> </a:t>
            </a:r>
            <a:r>
              <a:rPr lang="en-US" dirty="0"/>
              <a:t>coils view a single cylinder (no pole key)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D9B7F76-92F7-4AE4-8499-DB7AA0CEE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4998646-D1EF-43CA-B153-97E793BDAE8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61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385F01F-2E28-4DE6-8F21-943AA05A8742}"/>
              </a:ext>
            </a:extLst>
          </p:cNvPr>
          <p:cNvPicPr/>
          <p:nvPr/>
        </p:nvPicPr>
        <p:blipFill rotWithShape="1">
          <a:blip r:embed="rId2"/>
          <a:srcRect l="6008" t="32673" r="5973" b="15666"/>
          <a:stretch/>
        </p:blipFill>
        <p:spPr bwMode="auto">
          <a:xfrm>
            <a:off x="223072" y="3191182"/>
            <a:ext cx="8303405" cy="304613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9FC5C43-92B7-4F3D-90AD-80D57479A85F}"/>
              </a:ext>
            </a:extLst>
          </p:cNvPr>
          <p:cNvSpPr/>
          <p:nvPr/>
        </p:nvSpPr>
        <p:spPr>
          <a:xfrm>
            <a:off x="7380312" y="3429000"/>
            <a:ext cx="288032" cy="1296144"/>
          </a:xfrm>
          <a:prstGeom prst="rect">
            <a:avLst/>
          </a:prstGeom>
          <a:noFill/>
          <a:ln w="12700">
            <a:solidFill>
              <a:schemeClr val="bg2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61877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D492AD2-767A-4E07-B984-914E4E2739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Sensitivity analysis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E4DA5D-9A88-4101-A5F6-4DA0344C84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727618"/>
          </a:xfrm>
        </p:spPr>
        <p:txBody>
          <a:bodyPr>
            <a:normAutofit fontScale="85000" lnSpcReduction="20000"/>
          </a:bodyPr>
          <a:lstStyle/>
          <a:p>
            <a:pPr lvl="0"/>
            <a:r>
              <a:rPr lang="en-US" dirty="0"/>
              <a:t>+0.100 mm of coil </a:t>
            </a:r>
            <a:r>
              <a:rPr lang="en-US" dirty="0">
                <a:solidFill>
                  <a:schemeClr val="bg2"/>
                </a:solidFill>
              </a:rPr>
              <a:t>outer radius increase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-20 MPa </a:t>
            </a:r>
            <a:r>
              <a:rPr lang="en-US" dirty="0"/>
              <a:t>of coil stress variation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+12 MPa </a:t>
            </a:r>
            <a:r>
              <a:rPr lang="en-US" dirty="0"/>
              <a:t>of shell stress variation</a:t>
            </a:r>
          </a:p>
          <a:p>
            <a:r>
              <a:rPr lang="en-US" dirty="0"/>
              <a:t> +0.100 mm of total coil </a:t>
            </a:r>
            <a:r>
              <a:rPr lang="en-US" dirty="0">
                <a:solidFill>
                  <a:schemeClr val="bg2"/>
                </a:solidFill>
              </a:rPr>
              <a:t>arc-length increase </a:t>
            </a:r>
            <a:r>
              <a:rPr lang="en-US" dirty="0"/>
              <a:t>(0.050 per mid-plane) 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-13 MPa </a:t>
            </a:r>
            <a:r>
              <a:rPr lang="en-US" dirty="0"/>
              <a:t>of coil stress variation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+8 MPa </a:t>
            </a:r>
            <a:r>
              <a:rPr lang="en-US" dirty="0"/>
              <a:t>of shell stress variation</a:t>
            </a:r>
          </a:p>
          <a:p>
            <a:r>
              <a:rPr lang="en-US" dirty="0"/>
              <a:t>FE values confirmed in short models, like MQXFS4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4C6D89E-02C4-486F-977C-8765DC862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E027C0A-5F93-486B-97CF-04ADA6BE2A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62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7B6E9AE-DD00-4658-BBE9-4F520EACAD5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5433" t="47608" r="11750" b="27162"/>
          <a:stretch/>
        </p:blipFill>
        <p:spPr bwMode="auto">
          <a:xfrm>
            <a:off x="179512" y="4293097"/>
            <a:ext cx="8647818" cy="1872208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CE0B254-10B4-446B-B2DE-7591695CA0B0}"/>
              </a:ext>
            </a:extLst>
          </p:cNvPr>
          <p:cNvSpPr txBox="1"/>
          <p:nvPr/>
        </p:nvSpPr>
        <p:spPr>
          <a:xfrm>
            <a:off x="7624379" y="4046876"/>
            <a:ext cx="907621" cy="246221"/>
          </a:xfrm>
          <a:prstGeom prst="rect">
            <a:avLst/>
          </a:prstGeom>
          <a:noFill/>
          <a:ln w="6350"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sz="1000" dirty="0"/>
              <a:t>By E. Takala</a:t>
            </a:r>
          </a:p>
        </p:txBody>
      </p:sp>
    </p:spTree>
    <p:extLst>
      <p:ext uri="{BB962C8B-B14F-4D97-AF65-F5344CB8AC3E}">
        <p14:creationId xmlns:p14="http://schemas.microsoft.com/office/powerpoint/2010/main" val="3787916742"/>
      </p:ext>
    </p:extLst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671011-8D8A-4A49-9559-144E5565BA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Magnet assembly and loading</a:t>
            </a:r>
            <a:br>
              <a:rPr lang="en-US" dirty="0"/>
            </a:br>
            <a:r>
              <a:rPr lang="en-US" dirty="0"/>
              <a:t>Specifications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6F2A81-A463-4D83-B865-DCCB03AB0A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848539"/>
          </a:xfrm>
        </p:spPr>
        <p:txBody>
          <a:bodyPr>
            <a:normAutofit fontScale="92500" lnSpcReduction="10000"/>
          </a:bodyPr>
          <a:lstStyle/>
          <a:p>
            <a:r>
              <a:rPr lang="en-US" u="sng" dirty="0"/>
              <a:t>For the maximum coil size (arc length) variation along the coil length:</a:t>
            </a:r>
            <a:endParaRPr lang="en-US" dirty="0"/>
          </a:p>
          <a:p>
            <a:pPr lvl="1"/>
            <a:r>
              <a:rPr lang="en-US" b="1" i="1" dirty="0"/>
              <a:t>Average coil size (arc length) after shimming shall range within </a:t>
            </a:r>
            <a:r>
              <a:rPr lang="en-US" b="1" i="1" dirty="0">
                <a:solidFill>
                  <a:schemeClr val="bg2"/>
                </a:solidFill>
              </a:rPr>
              <a:t>±100 µm </a:t>
            </a:r>
            <a:r>
              <a:rPr lang="en-US" b="1" i="1" dirty="0"/>
              <a:t>with respect to average coil size measured in strain gauge location.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38FA02D-BCF4-4DC5-A898-D878DD12C6B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836D022-4AEB-4BF3-BBCC-1F7DA14F79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63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426D56-D885-4397-8676-5DF8D1B01D7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940015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4139155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64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580265978"/>
      </p:ext>
    </p:extLst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7C43BB2-8214-4437-9269-B30AD7295B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Coil aperture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2E805E-5A6E-49C9-922B-A8B66B2ADC8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425824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Requirement R-T-01</a:t>
            </a:r>
          </a:p>
          <a:p>
            <a:pPr lvl="1"/>
            <a:r>
              <a:rPr lang="en-US" b="1" i="1" dirty="0"/>
              <a:t>The minimum free coil aperture at room temperature after coil bumpers installation, magnet assembly and preload shall be </a:t>
            </a:r>
            <a:r>
              <a:rPr lang="en-US" b="1" i="1" dirty="0">
                <a:solidFill>
                  <a:schemeClr val="bg2"/>
                </a:solidFill>
              </a:rPr>
              <a:t>146.7 mm</a:t>
            </a:r>
            <a:r>
              <a:rPr lang="en-US" b="1" i="1" dirty="0"/>
              <a:t>. This guarantees an annulus free for </a:t>
            </a:r>
            <a:r>
              <a:rPr lang="en-US" b="1" i="1" dirty="0" err="1"/>
              <a:t>HeII</a:t>
            </a:r>
            <a:r>
              <a:rPr lang="en-US" b="1" i="1" dirty="0"/>
              <a:t> of minimum thickness 1.2 mm, average thickness larger or equal to 1.5 mm</a:t>
            </a:r>
          </a:p>
          <a:p>
            <a:pPr lvl="2"/>
            <a:r>
              <a:rPr lang="en-US" b="1" i="1" dirty="0"/>
              <a:t>Note</a:t>
            </a:r>
            <a:r>
              <a:rPr lang="en-US" i="1" dirty="0"/>
              <a:t>: Due the presence of strain gauges and the wires the last Pion location cannot be confirmed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313CCE-EA20-4AAB-B89E-0E43607B186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1DAB68C-7A78-4A2A-8CE8-D43B9F2EFD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65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247BC3A5-37C8-4E98-91D7-4707F50B46A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3568" y="3861048"/>
            <a:ext cx="7612618" cy="182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02764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F0E885-BCC0-494B-8370-9ED00F105CC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OD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410DD-E1BF-42C8-B80B-7594EB49664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7920000" cy="1155463"/>
          </a:xfrm>
        </p:spPr>
        <p:txBody>
          <a:bodyPr>
            <a:normAutofit fontScale="85000" lnSpcReduction="20000"/>
          </a:bodyPr>
          <a:lstStyle/>
          <a:p>
            <a:r>
              <a:rPr lang="en-US" u="sng" dirty="0"/>
              <a:t>Requirement R-T-02 </a:t>
            </a:r>
          </a:p>
          <a:p>
            <a:pPr lvl="1"/>
            <a:r>
              <a:rPr lang="en-US" b="1" i="1" dirty="0"/>
              <a:t>The MQXFA nominal outer diameter without preload is 614 mm. The MQXFA outer diameter best-fit after assembly and preload shall not exceed </a:t>
            </a:r>
            <a:r>
              <a:rPr lang="en-US" b="1" i="1" dirty="0">
                <a:solidFill>
                  <a:schemeClr val="bg2"/>
                </a:solidFill>
              </a:rPr>
              <a:t>615 mm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96EC38F-9E87-4D62-B078-F1F3CFC599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D370D54-08B8-4971-8A96-79DA95C84F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66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98623ED-A40D-46F4-BE3B-D472421137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492896"/>
            <a:ext cx="4572000" cy="33230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649377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073D-7A4B-47BE-A66A-ED048303AFC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Straightness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EE48E9-BBDA-464A-8342-75F96CC80CF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3743976" cy="3865983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The magnet straightness is monitored by measuring</a:t>
            </a:r>
          </a:p>
          <a:p>
            <a:pPr lvl="1"/>
            <a:r>
              <a:rPr lang="en-US" dirty="0"/>
              <a:t>vertical and horizontal absolute position of fiducial in the </a:t>
            </a:r>
          </a:p>
          <a:p>
            <a:pPr lvl="2"/>
            <a:r>
              <a:rPr lang="en-US" dirty="0"/>
              <a:t>mid-plane shell cut-outs (both sides, left and right from the lead end view) </a:t>
            </a:r>
          </a:p>
          <a:p>
            <a:pPr lvl="2"/>
            <a:r>
              <a:rPr lang="en-US" dirty="0"/>
              <a:t>and in the top shell cut-outs.</a:t>
            </a:r>
          </a:p>
          <a:p>
            <a:pPr lvl="1"/>
            <a:r>
              <a:rPr lang="en-US" dirty="0"/>
              <a:t>Measurements are taken in 7 longitudinal locations (in between shell segments). </a:t>
            </a:r>
          </a:p>
          <a:p>
            <a:r>
              <a:rPr lang="en-US" dirty="0"/>
              <a:t>The fiducials are placed in contact with the yoke laminations, which are accessible through the cut-outs. 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61084C-4B92-4565-A5B1-B0F2A4A4A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2AE5B18-7013-43EA-B3CB-8DABF002F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DCA03564-0060-46F1-A4D6-951C701ACA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5536" y="4941168"/>
            <a:ext cx="8230744" cy="112237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E9CB142-F85F-4FB5-BEFF-EEC4F56C04E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7163" t="2553" r="20076" b="3948"/>
          <a:stretch/>
        </p:blipFill>
        <p:spPr>
          <a:xfrm>
            <a:off x="4817406" y="1069694"/>
            <a:ext cx="3528392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588361"/>
      </p:ext>
    </p:extLst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C2F2FE-DA2E-44A3-BC36-46C654EB4C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Straightness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45A959-3C37-4DA8-BDDC-10770185B04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2"/>
            <a:ext cx="7920000" cy="1728086"/>
          </a:xfrm>
        </p:spPr>
        <p:txBody>
          <a:bodyPr>
            <a:normAutofit fontScale="62500" lnSpcReduction="20000"/>
          </a:bodyPr>
          <a:lstStyle/>
          <a:p>
            <a:r>
              <a:rPr lang="en-US" u="sng" dirty="0"/>
              <a:t>For the straightness of the magnet, the following specifications are set: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maximum spread (max – min) of the vertical and horizontal position of the fiducials in the top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 </a:t>
            </a:r>
            <a:endParaRPr lang="en-US" dirty="0"/>
          </a:p>
          <a:p>
            <a:pPr lvl="1"/>
            <a:r>
              <a:rPr lang="en-US" b="1" i="1" dirty="0"/>
              <a:t>The maximum spread (max – min) of the vertical and horizontal position of the fiducials in both sides of the mid-plane shell cut-outs along 7 longitudinal locations shall be </a:t>
            </a:r>
            <a:r>
              <a:rPr lang="en-US" b="1" i="1" dirty="0">
                <a:solidFill>
                  <a:schemeClr val="bg2"/>
                </a:solidFill>
                <a:sym typeface="Symbol" panose="05050102010706020507" pitchFamily="18" charset="2"/>
              </a:rPr>
              <a:t></a:t>
            </a:r>
            <a:r>
              <a:rPr lang="en-US" b="1" i="1" dirty="0">
                <a:solidFill>
                  <a:schemeClr val="bg2"/>
                </a:solidFill>
              </a:rPr>
              <a:t> 0.250 mm</a:t>
            </a:r>
            <a:r>
              <a:rPr lang="en-US" b="1" i="1" dirty="0"/>
              <a:t>.</a:t>
            </a:r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B8DBA2F-9DC5-40B7-A5BF-CB37F6C166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AE73D68-CD01-4DB1-9342-B86CA85B1F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68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B284FB8-1C8C-4B89-91B7-F52A4A953B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86000" y="2852936"/>
            <a:ext cx="4572000" cy="33212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812394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38F552-16AF-407B-B9CA-4EF06281BC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Cooling channels/passages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39D9614-F99D-4E6C-932F-DDBA713E32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D0BD362-FDB4-4B54-A87A-036905AB38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69</a:t>
            </a:fld>
            <a:endParaRPr lang="fr-FR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FB8E9DE5-9E9E-482B-868B-B41D90EA255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713855"/>
          </a:xfrm>
        </p:spPr>
        <p:txBody>
          <a:bodyPr>
            <a:normAutofit fontScale="77500" lnSpcReduction="20000"/>
          </a:bodyPr>
          <a:lstStyle/>
          <a:p>
            <a:r>
              <a:rPr lang="en-US" dirty="0"/>
              <a:t>Requirement R-T-06 and R-T-08</a:t>
            </a:r>
          </a:p>
          <a:p>
            <a:pPr lvl="1"/>
            <a:r>
              <a:rPr lang="en-US" dirty="0"/>
              <a:t>The minimum diameter of the MQXFA yoke cooling channels that will provide an adequate gap around the heat exchanger tubes is 77 mm</a:t>
            </a:r>
          </a:p>
          <a:p>
            <a:pPr lvl="1"/>
            <a:r>
              <a:rPr lang="en-US" dirty="0"/>
              <a:t>The MQXFA shall have provisions for the following cooling passages: </a:t>
            </a:r>
          </a:p>
          <a:p>
            <a:pPr lvl="2"/>
            <a:r>
              <a:rPr lang="en-US" dirty="0"/>
              <a:t>(1) Free passage through the coil pole and subsequent G-11 alignment key equivalent of 8 mm diameter holes repeated every 50 mm; </a:t>
            </a:r>
          </a:p>
          <a:p>
            <a:pPr lvl="2"/>
            <a:r>
              <a:rPr lang="en-US" dirty="0"/>
              <a:t>(2) free helium paths interconnecting the four yoke cooling channels holes; and </a:t>
            </a:r>
          </a:p>
          <a:p>
            <a:pPr lvl="2"/>
            <a:r>
              <a:rPr lang="en-US" dirty="0"/>
              <a:t>(3) a free cross-sectional area of at least 150 cm2</a:t>
            </a:r>
          </a:p>
          <a:p>
            <a:endParaRPr lang="en-US" dirty="0"/>
          </a:p>
        </p:txBody>
      </p:sp>
      <p:pic>
        <p:nvPicPr>
          <p:cNvPr id="11" name="image61.png">
            <a:extLst>
              <a:ext uri="{FF2B5EF4-FFF2-40B4-BE49-F238E27FC236}">
                <a16:creationId xmlns:a16="http://schemas.microsoft.com/office/drawing/2014/main" id="{E9437BC6-4F78-4347-9023-143817E03138}"/>
              </a:ext>
            </a:extLst>
          </p:cNvPr>
          <p:cNvPicPr/>
          <p:nvPr/>
        </p:nvPicPr>
        <p:blipFill>
          <a:blip r:embed="rId2"/>
          <a:srcRect/>
          <a:stretch>
            <a:fillRect/>
          </a:stretch>
        </p:blipFill>
        <p:spPr>
          <a:xfrm>
            <a:off x="179512" y="4453597"/>
            <a:ext cx="2802890" cy="1783715"/>
          </a:xfrm>
          <a:prstGeom prst="rect">
            <a:avLst/>
          </a:prstGeom>
          <a:ln/>
        </p:spPr>
      </p:pic>
      <p:pic>
        <p:nvPicPr>
          <p:cNvPr id="12" name="image60.png">
            <a:extLst>
              <a:ext uri="{FF2B5EF4-FFF2-40B4-BE49-F238E27FC236}">
                <a16:creationId xmlns:a16="http://schemas.microsoft.com/office/drawing/2014/main" id="{075E0541-0F8C-426C-8929-1EFD5A29B4FC}"/>
              </a:ext>
            </a:extLst>
          </p:cNvPr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2699792" y="4552528"/>
            <a:ext cx="4138930" cy="1828800"/>
          </a:xfrm>
          <a:prstGeom prst="rect">
            <a:avLst/>
          </a:prstGeom>
          <a:ln/>
        </p:spPr>
      </p:pic>
      <p:pic>
        <p:nvPicPr>
          <p:cNvPr id="13" name="image71.png">
            <a:extLst>
              <a:ext uri="{FF2B5EF4-FFF2-40B4-BE49-F238E27FC236}">
                <a16:creationId xmlns:a16="http://schemas.microsoft.com/office/drawing/2014/main" id="{40C74000-49F3-45A8-A8FD-C9E4C77F92FE}"/>
              </a:ext>
            </a:extLst>
          </p:cNvPr>
          <p:cNvPicPr/>
          <p:nvPr/>
        </p:nvPicPr>
        <p:blipFill>
          <a:blip r:embed="rId4"/>
          <a:srcRect/>
          <a:stretch>
            <a:fillRect/>
          </a:stretch>
        </p:blipFill>
        <p:spPr>
          <a:xfrm>
            <a:off x="6817701" y="4237574"/>
            <a:ext cx="2106752" cy="1547917"/>
          </a:xfrm>
          <a:prstGeom prst="rect">
            <a:avLst/>
          </a:prstGeom>
          <a:ln/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22A72DD7-E175-4AAC-BFE7-EE16AA656E42}"/>
              </a:ext>
            </a:extLst>
          </p:cNvPr>
          <p:cNvSpPr txBox="1"/>
          <p:nvPr/>
        </p:nvSpPr>
        <p:spPr>
          <a:xfrm>
            <a:off x="755576" y="4008950"/>
            <a:ext cx="6768752" cy="369332"/>
          </a:xfrm>
          <a:prstGeom prst="rect">
            <a:avLst/>
          </a:prstGeom>
          <a:noFill/>
          <a:ln>
            <a:solidFill>
              <a:schemeClr val="bg2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chemeClr val="bg2"/>
                </a:solidFill>
              </a:rPr>
              <a:t>FNAL’s HX bore gauge in Q1 and Q2 cooling </a:t>
            </a:r>
            <a:r>
              <a:rPr lang="en-US">
                <a:solidFill>
                  <a:schemeClr val="bg2"/>
                </a:solidFill>
              </a:rPr>
              <a:t>holes were </a:t>
            </a:r>
            <a:r>
              <a:rPr lang="en-US" dirty="0">
                <a:solidFill>
                  <a:schemeClr val="bg2"/>
                </a:solidFill>
              </a:rPr>
              <a:t>used</a:t>
            </a:r>
          </a:p>
        </p:txBody>
      </p:sp>
    </p:spTree>
    <p:extLst>
      <p:ext uri="{BB962C8B-B14F-4D97-AF65-F5344CB8AC3E}">
        <p14:creationId xmlns:p14="http://schemas.microsoft.com/office/powerpoint/2010/main" val="16794241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1D02FA-5724-4CCE-A8E1-54F849DB6F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2E228CC-81C4-433B-BA06-EDB19EC4183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Introduction</a:t>
            </a:r>
          </a:p>
          <a:p>
            <a:endParaRPr lang="en-US" dirty="0"/>
          </a:p>
          <a:p>
            <a:r>
              <a:rPr lang="en-US" dirty="0">
                <a:solidFill>
                  <a:schemeClr val="bg2"/>
                </a:solidFill>
              </a:rPr>
              <a:t>Shell-yoke sub-assembly specs</a:t>
            </a:r>
          </a:p>
          <a:p>
            <a:endParaRPr lang="en-US" dirty="0"/>
          </a:p>
          <a:p>
            <a:r>
              <a:rPr lang="en-US" dirty="0"/>
              <a:t>Coil-pack sub-assembly specs</a:t>
            </a:r>
          </a:p>
          <a:p>
            <a:endParaRPr lang="en-US" dirty="0"/>
          </a:p>
          <a:p>
            <a:r>
              <a:rPr lang="en-US" dirty="0"/>
              <a:t>Magnet assembly and loading specs</a:t>
            </a:r>
          </a:p>
          <a:p>
            <a:endParaRPr lang="en-US" dirty="0"/>
          </a:p>
          <a:p>
            <a:r>
              <a:rPr lang="en-US" dirty="0"/>
              <a:t>Assembled magnet specs</a:t>
            </a: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084FB52-CFB5-41C7-9C68-61DCC2C209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10851DE-F9C2-4E64-A96F-3FDD058BF4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80324668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368AD2-ADB0-4B90-97FC-527FFB69B3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Splices and coil/heaters </a:t>
            </a:r>
            <a:r>
              <a:rPr lang="en-US" dirty="0" err="1"/>
              <a:t>hipot</a:t>
            </a:r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8038201-3714-4F8E-9453-12C3C3522E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0984B6B-0C35-41E7-A3E1-1F9CE16922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70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6BFF1D5-EED0-4B32-9D07-64CF449A14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2425824"/>
          </a:xfrm>
        </p:spPr>
        <p:txBody>
          <a:bodyPr>
            <a:normAutofit fontScale="70000" lnSpcReduction="20000"/>
          </a:bodyPr>
          <a:lstStyle/>
          <a:p>
            <a:r>
              <a:rPr lang="en-US" dirty="0"/>
              <a:t>Requirement R-T-14 and R-T-15</a:t>
            </a:r>
          </a:p>
          <a:p>
            <a:pPr lvl="1"/>
            <a:r>
              <a:rPr lang="en-US" dirty="0"/>
              <a:t>Splices are to be soldered with CERN approved materials.</a:t>
            </a:r>
          </a:p>
          <a:p>
            <a:pPr lvl="1"/>
            <a:r>
              <a:rPr lang="en-US" dirty="0"/>
              <a:t>Voltage Taps: the MQXFA magnet shall be delivered with three redundant (3x2) quench detection voltage taps located on each magnet lead and at the electrical midpoint of the magnet circuit; and two (2) voltage taps for each internal MQXFA Nb3Sn-NbTi splice. Each voltage tap used for critical quench detection shall have a redundant voltage tap</a:t>
            </a:r>
          </a:p>
          <a:p>
            <a:r>
              <a:rPr lang="en-US" dirty="0"/>
              <a:t>Requirement R-T-16</a:t>
            </a:r>
          </a:p>
          <a:p>
            <a:pPr lvl="1"/>
            <a:r>
              <a:rPr lang="en-US" dirty="0"/>
              <a:t>The MQXFA magnet coils and quench protection heaters shall pass the hi-pot test specified in Table 3 before cold test.</a:t>
            </a:r>
          </a:p>
          <a:p>
            <a:endParaRPr lang="en-US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60403FB-5EAC-4CE2-9FA9-94B4E8AF92A3}"/>
              </a:ext>
            </a:extLst>
          </p:cNvPr>
          <p:cNvPicPr/>
          <p:nvPr/>
        </p:nvPicPr>
        <p:blipFill rotWithShape="1">
          <a:blip r:embed="rId2"/>
          <a:srcRect l="23608" t="28066" r="21952" b="30173"/>
          <a:stretch/>
        </p:blipFill>
        <p:spPr bwMode="auto">
          <a:xfrm>
            <a:off x="1835696" y="3757592"/>
            <a:ext cx="5472608" cy="2623736"/>
          </a:xfrm>
          <a:prstGeom prst="rect">
            <a:avLst/>
          </a:prstGeom>
          <a:ln w="6350">
            <a:solidFill>
              <a:schemeClr val="tx1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071814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579DA-B5D5-4C2C-8B57-ABE2E67345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Radiation resistance and interface specs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0769F6F-B0E4-4F1C-9186-803172A9FF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CDF0131-587F-4AA6-AC20-AEACB246C3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71</a:t>
            </a:fld>
            <a:endParaRPr lang="fr-FR"/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BAF852F2-AD55-40EB-B553-EC9373C90213}"/>
              </a:ext>
            </a:extLst>
          </p:cNvPr>
          <p:cNvSpPr txBox="1">
            <a:spLocks/>
          </p:cNvSpPr>
          <p:nvPr/>
        </p:nvSpPr>
        <p:spPr>
          <a:xfrm>
            <a:off x="612000" y="1219201"/>
            <a:ext cx="7920000" cy="3073896"/>
          </a:xfrm>
          <a:prstGeom prst="rect">
            <a:avLst/>
          </a:prstGeom>
        </p:spPr>
        <p:txBody>
          <a:bodyPr vert="horz" lIns="0" tIns="0" rIns="0" bIns="0" rtlCol="0">
            <a:normAutofit fontScale="850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Requirement R-T-20</a:t>
            </a:r>
          </a:p>
          <a:p>
            <a:pPr lvl="1"/>
            <a:r>
              <a:rPr lang="en-US"/>
              <a:t>All MQXFA components must withstand a radiation dose of 35 MGy, or shall be approved by CERN for use in a specific location as shown in MQXFA Materials List [EDMS 1786261].</a:t>
            </a:r>
          </a:p>
          <a:p>
            <a:pPr lvl="1"/>
            <a:r>
              <a:rPr lang="en-US"/>
              <a:t>The MQXFA magnets shall meet the interface specifications with the following systems: (1) other LMQXFA Cold Mass components; (2) the CERN supplied power system; (3) the CERN supplied quench protection system, and (4) the CERN supplied instrumentation system. These interfaces are specified in Interface Control Document [25].</a:t>
            </a:r>
          </a:p>
          <a:p>
            <a:endParaRPr lang="en-US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30518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A590E-AE90-4FD9-9B27-63B5B0C0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D54E0-25CF-4DEB-9E32-9867380E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99521-3285-498B-B654-EFB12F36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72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C34A9045-6B5A-4D28-AFD5-14A832352B96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705744"/>
          </a:xfrm>
          <a:prstGeom prst="rect">
            <a:avLst/>
          </a:prstGeom>
        </p:spPr>
        <p:txBody>
          <a:bodyPr vert="horz" lIns="0" tIns="0" rIns="0" bIns="0" rtlCol="0">
            <a:normAutofit fontScale="77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MQXFA-R-O-02</a:t>
            </a:r>
          </a:p>
          <a:p>
            <a:pPr lvl="1"/>
            <a:r>
              <a:rPr lang="en-US" b="1" i="1" dirty="0"/>
              <a:t>The field errors in units averaged in the straight part of the coil pack with a reference radius of 50 mm should be within the upper and lower bounds determined according to the </a:t>
            </a:r>
            <a:r>
              <a:rPr lang="en-US" b="1" i="1" dirty="0">
                <a:solidFill>
                  <a:schemeClr val="bg2"/>
                </a:solidFill>
              </a:rPr>
              <a:t>Triplet Field Quality Table in Table 1 </a:t>
            </a:r>
            <a:r>
              <a:rPr lang="en-US" b="1" i="1" dirty="0"/>
              <a:t>of [8]   </a:t>
            </a:r>
            <a:endParaRPr lang="en-US" b="1" dirty="0"/>
          </a:p>
          <a:p>
            <a:pPr lvl="2"/>
            <a:r>
              <a:rPr lang="en-US" i="1" dirty="0"/>
              <a:t>A systematic component (0.9 units) associated with assembly and cooldown for b6 are considered.</a:t>
            </a:r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10" name="Content Placeholder 2">
            <a:extLst>
              <a:ext uri="{FF2B5EF4-FFF2-40B4-BE49-F238E27FC236}">
                <a16:creationId xmlns:a16="http://schemas.microsoft.com/office/drawing/2014/main" id="{E93910E7-1301-4137-BBF3-630F9CE0FA4A}"/>
              </a:ext>
            </a:extLst>
          </p:cNvPr>
          <p:cNvSpPr txBox="1">
            <a:spLocks/>
          </p:cNvSpPr>
          <p:nvPr/>
        </p:nvSpPr>
        <p:spPr>
          <a:xfrm>
            <a:off x="7092280" y="4077072"/>
            <a:ext cx="1939255" cy="905794"/>
          </a:xfrm>
          <a:prstGeom prst="rect">
            <a:avLst/>
          </a:prstGeom>
        </p:spPr>
        <p:txBody>
          <a:bodyPr vert="horz" lIns="0" tIns="0" rIns="0" bIns="0" rtlCol="0">
            <a:normAutofit fontScale="550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/>
              <a:t>[8] ACCEPTANCE CRITERIA PART A: MQXFA MAGNET, US-HiLumi-doc-1103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659B334E-7BE2-466C-ACBA-7FAD23F0760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33573" y="2945793"/>
            <a:ext cx="5956302" cy="3168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0006332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FD6B2E-A63D-4F1B-BF4A-9FF1F61F71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 coil pack vs after loading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70864F1-9EDA-47BA-87BE-FF57FFA62D6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1B3CD3E-ABE1-405F-B427-F12D2327243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644F25-613B-49C4-BC39-79A5E5944E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73</a:t>
            </a:fld>
            <a:endParaRPr lang="fr-FR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D410A0DE-C216-416B-80F2-1756FBE3BD2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1772816"/>
            <a:ext cx="6212362" cy="40054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95127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60A590E-AE90-4FD9-9B27-63B5B0C00A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DD54E0-25CF-4DEB-9E32-9867380EB9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6A99521-3285-498B-B654-EFB12F36D5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74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F65859A8-B79C-42E8-9112-2C7E73D99B42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633736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MQXFA-R-O-01</a:t>
            </a:r>
          </a:p>
          <a:p>
            <a:pPr lvl="1"/>
            <a:r>
              <a:rPr lang="en-US" dirty="0"/>
              <a:t>The </a:t>
            </a:r>
            <a:r>
              <a:rPr lang="en-US" dirty="0">
                <a:solidFill>
                  <a:schemeClr val="bg2"/>
                </a:solidFill>
              </a:rPr>
              <a:t>positions of the local magnetic center </a:t>
            </a:r>
            <a:r>
              <a:rPr lang="en-US" dirty="0"/>
              <a:t>and magnetic field angle are measured along the magnet axis with values obtained by averaging sections ≤ 500 mm. In each section, the local magnetic center is to be within </a:t>
            </a:r>
            <a:r>
              <a:rPr lang="en-US" dirty="0">
                <a:solidFill>
                  <a:schemeClr val="bg2"/>
                </a:solidFill>
              </a:rPr>
              <a:t>±0.5 mm </a:t>
            </a:r>
            <a:r>
              <a:rPr lang="en-US" dirty="0"/>
              <a:t>from the magnet magnetic axis both in horizontal and in vertical direction. The local magnetic field angle in each section is to be </a:t>
            </a:r>
            <a:r>
              <a:rPr lang="en-US" dirty="0">
                <a:solidFill>
                  <a:schemeClr val="bg2"/>
                </a:solidFill>
              </a:rPr>
              <a:t>±2 </a:t>
            </a:r>
            <a:r>
              <a:rPr lang="en-US" dirty="0" err="1">
                <a:solidFill>
                  <a:schemeClr val="bg2"/>
                </a:solidFill>
              </a:rPr>
              <a:t>mrad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from the average magnetic field angle of the whole magnet, with the exception of the first measurement in the connection side where field angle is affected by magnet leads.</a:t>
            </a:r>
          </a:p>
          <a:p>
            <a:endParaRPr lang="en-US" dirty="0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8231445-5A84-4C6A-BB70-9974BFA5BE84}"/>
              </a:ext>
            </a:extLst>
          </p:cNvPr>
          <p:cNvSpPr/>
          <p:nvPr/>
        </p:nvSpPr>
        <p:spPr>
          <a:xfrm>
            <a:off x="4573876" y="569487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/>
              <a:t>Magnetic center in the vertical direction 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6463781-8C2D-4B69-AE54-84EE4AF94D4A}"/>
              </a:ext>
            </a:extLst>
          </p:cNvPr>
          <p:cNvSpPr/>
          <p:nvPr/>
        </p:nvSpPr>
        <p:spPr>
          <a:xfrm>
            <a:off x="179512" y="5694878"/>
            <a:ext cx="4572000" cy="30777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en-US" sz="1400" dirty="0"/>
              <a:t>Magnetic center in the horizontal direction 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0D953EE-31EE-495B-965D-97235941F60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6452" y="2929739"/>
            <a:ext cx="4205474" cy="268833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A0AA0389-6975-4906-A597-772589E62E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2775" y="2929739"/>
            <a:ext cx="4205474" cy="2688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382438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76A0B-5936-4621-B955-0A1BC09BEF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2CD8AC5-D71D-41A5-BC0B-A479CED33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6277C4-62D5-44E2-81FA-7A6E0BA2E3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75</a:t>
            </a:fld>
            <a:endParaRPr lang="fr-FR"/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EE1E773A-50E9-4A39-9959-F45669C459D9}"/>
              </a:ext>
            </a:extLst>
          </p:cNvPr>
          <p:cNvSpPr txBox="1">
            <a:spLocks/>
          </p:cNvSpPr>
          <p:nvPr/>
        </p:nvSpPr>
        <p:spPr>
          <a:xfrm>
            <a:off x="612000" y="1219200"/>
            <a:ext cx="7920000" cy="1633736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i="1" dirty="0"/>
              <a:t>Objective Requirement MQXFA-R-O-01</a:t>
            </a:r>
          </a:p>
          <a:p>
            <a:pPr lvl="1"/>
            <a:r>
              <a:rPr lang="en-US" dirty="0"/>
              <a:t>The positions of the </a:t>
            </a:r>
            <a:r>
              <a:rPr lang="en-US" dirty="0">
                <a:solidFill>
                  <a:schemeClr val="tx1">
                    <a:lumMod val="65000"/>
                    <a:lumOff val="35000"/>
                  </a:schemeClr>
                </a:solidFill>
              </a:rPr>
              <a:t>local magnetic center and </a:t>
            </a:r>
            <a:r>
              <a:rPr lang="en-US" dirty="0">
                <a:solidFill>
                  <a:schemeClr val="bg2"/>
                </a:solidFill>
              </a:rPr>
              <a:t>magnetic field angle </a:t>
            </a:r>
            <a:r>
              <a:rPr lang="en-US" dirty="0"/>
              <a:t>are measured along the magnet axis with values obtained by averaging sections ≤ 500 mm. In each section, the local magnetic center is to be within ±0.5 mm from the magnet magnetic axis both in horizontal and in vertical direction. The local magnetic field angle in each section is to be </a:t>
            </a:r>
            <a:r>
              <a:rPr lang="en-US" dirty="0">
                <a:solidFill>
                  <a:schemeClr val="bg2"/>
                </a:solidFill>
              </a:rPr>
              <a:t>±2 </a:t>
            </a:r>
            <a:r>
              <a:rPr lang="en-US" dirty="0" err="1">
                <a:solidFill>
                  <a:schemeClr val="bg2"/>
                </a:solidFill>
              </a:rPr>
              <a:t>mrad</a:t>
            </a:r>
            <a:r>
              <a:rPr lang="en-US" dirty="0">
                <a:solidFill>
                  <a:schemeClr val="bg2"/>
                </a:solidFill>
              </a:rPr>
              <a:t> </a:t>
            </a:r>
            <a:r>
              <a:rPr lang="en-US" dirty="0"/>
              <a:t>from the average magnetic field angle of the whole magnet, with the exception of the first measurement in the connection side where field angle is affected by magnet leads.</a:t>
            </a:r>
          </a:p>
          <a:p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B78E776-D769-4D14-A5AD-E208DB21A3D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32981" y="2845103"/>
            <a:ext cx="5078038" cy="3246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1305145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ABA94E-E613-4C45-8A40-15A4F9768F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Field quality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AE4FFB-FA03-40C3-8634-52960C780FF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7920000" cy="1561728"/>
          </a:xfrm>
        </p:spPr>
        <p:txBody>
          <a:bodyPr>
            <a:normAutofit fontScale="92500" lnSpcReduction="20000"/>
          </a:bodyPr>
          <a:lstStyle/>
          <a:p>
            <a:r>
              <a:rPr lang="en-US" u="sng" dirty="0"/>
              <a:t>For the main field transfer function, the following specifications are set:</a:t>
            </a:r>
            <a:endParaRPr lang="en-US" dirty="0"/>
          </a:p>
          <a:p>
            <a:pPr lvl="1"/>
            <a:r>
              <a:rPr lang="en-US" b="1" i="1" dirty="0"/>
              <a:t>The absolute value of the main field transfer function averaged over the straight part of the coil pack shall be within </a:t>
            </a:r>
            <a:r>
              <a:rPr lang="de-DE" b="1" i="1" dirty="0">
                <a:solidFill>
                  <a:schemeClr val="bg2"/>
                </a:solidFill>
              </a:rPr>
              <a:t>+8.810 T/(m kA) and +8.910 T/(m kA). </a:t>
            </a:r>
            <a:r>
              <a:rPr lang="en-US" b="1" i="1" dirty="0">
                <a:solidFill>
                  <a:schemeClr val="bg2"/>
                </a:solidFill>
              </a:rPr>
              <a:t> </a:t>
            </a:r>
            <a:endParaRPr lang="en-US" b="1" dirty="0">
              <a:solidFill>
                <a:schemeClr val="bg2"/>
              </a:solidFill>
            </a:endParaRPr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16E27C-A872-4443-B419-FB85C18C88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F55F1C-76C8-4C22-BA1B-5F8C9ECEFF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76</a:t>
            </a:fld>
            <a:endParaRPr lang="fr-FR"/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64A823DB-8B00-4E6B-AEC5-A665EBE95BF5}"/>
              </a:ext>
            </a:extLst>
          </p:cNvPr>
          <p:cNvSpPr txBox="1">
            <a:spLocks/>
          </p:cNvSpPr>
          <p:nvPr/>
        </p:nvSpPr>
        <p:spPr>
          <a:xfrm>
            <a:off x="395536" y="5949280"/>
            <a:ext cx="7920000" cy="240018"/>
          </a:xfrm>
          <a:prstGeom prst="rect">
            <a:avLst/>
          </a:prstGeom>
        </p:spPr>
        <p:txBody>
          <a:bodyPr vert="horz" lIns="0" tIns="0" rIns="0" bIns="0" rtlCol="0">
            <a:normAutofit fontScale="6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Data were taken using a 110 mm long rotating coil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AAAD89D-2EF6-4D1B-8A45-32C1C3666D7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62689" y="2961724"/>
            <a:ext cx="4858933" cy="26641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841616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BAE3CE-B825-4083-81E7-8572351E74C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Assembled magnet specifications</a:t>
            </a:r>
            <a:br>
              <a:rPr lang="en-US" dirty="0"/>
            </a:br>
            <a:r>
              <a:rPr lang="en-US" dirty="0"/>
              <a:t>Magnet length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0DDB5F0-2471-4AAA-BF24-636DFEA281B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u="sng" dirty="0"/>
              <a:t>For the total length, the following specifications are set</a:t>
            </a:r>
            <a:r>
              <a:rPr lang="en-US" dirty="0"/>
              <a:t>:</a:t>
            </a:r>
          </a:p>
          <a:p>
            <a:pPr lvl="1"/>
            <a:r>
              <a:rPr lang="en-US" b="1" i="1" dirty="0"/>
              <a:t>The total magnet length after loading at room temperature shall be </a:t>
            </a:r>
            <a:r>
              <a:rPr lang="en-US" b="1" i="1" dirty="0">
                <a:solidFill>
                  <a:schemeClr val="bg2"/>
                </a:solidFill>
              </a:rPr>
              <a:t>4906.7 ±3.5 mm</a:t>
            </a:r>
          </a:p>
          <a:p>
            <a:pPr lvl="2"/>
            <a:endParaRPr lang="en-US" dirty="0"/>
          </a:p>
          <a:p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717B92-7071-464D-AAD9-F514E3D7B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A02074-5981-4C91-921D-B52FC245A5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77</a:t>
            </a:fld>
            <a:endParaRPr lang="fr-FR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7A44F23-9D09-4323-A575-AF296ADB20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4149080"/>
            <a:ext cx="9028691" cy="1709979"/>
          </a:xfrm>
          <a:prstGeom prst="rect">
            <a:avLst/>
          </a:prstGeom>
        </p:spPr>
      </p:pic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68D69537-A879-4625-8A87-738315717A26}"/>
              </a:ext>
            </a:extLst>
          </p:cNvPr>
          <p:cNvSpPr txBox="1">
            <a:spLocks/>
          </p:cNvSpPr>
          <p:nvPr/>
        </p:nvSpPr>
        <p:spPr>
          <a:xfrm>
            <a:off x="1763688" y="3515570"/>
            <a:ext cx="5544616" cy="567158"/>
          </a:xfrm>
          <a:prstGeom prst="rect">
            <a:avLst/>
          </a:prstGeom>
        </p:spPr>
        <p:txBody>
          <a:bodyPr vert="horz" lIns="0" tIns="0" rIns="0" bIns="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b="1" dirty="0">
                <a:solidFill>
                  <a:schemeClr val="accent6">
                    <a:lumMod val="75000"/>
                  </a:schemeClr>
                </a:solidFill>
              </a:rPr>
              <a:t>Measurement: 4907.27 mm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6061233-EB08-473F-A2A1-E51B167B5F03}"/>
              </a:ext>
            </a:extLst>
          </p:cNvPr>
          <p:cNvSpPr txBox="1"/>
          <p:nvPr/>
        </p:nvSpPr>
        <p:spPr>
          <a:xfrm>
            <a:off x="2339752" y="3428274"/>
            <a:ext cx="506068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6000" dirty="0">
                <a:solidFill>
                  <a:srgbClr val="FF0000"/>
                </a:solidFill>
              </a:rPr>
              <a:t>To be updated</a:t>
            </a:r>
          </a:p>
        </p:txBody>
      </p:sp>
    </p:spTree>
    <p:extLst>
      <p:ext uri="{BB962C8B-B14F-4D97-AF65-F5344CB8AC3E}">
        <p14:creationId xmlns:p14="http://schemas.microsoft.com/office/powerpoint/2010/main" val="3668018723"/>
      </p:ext>
    </p:extLst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33E61D-0D5D-4D29-BBAD-54021B9B362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Appendix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3CDDBF9-1EBB-4D6D-A97A-23499545647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CC1687A-819A-4419-8723-6B414FD09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3B5463-CCDC-493C-9BF0-83E99BBEC2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78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7854637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DF02E6-A753-46B2-A120-0EDFDE7D0A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C244F5-5589-4EDB-906B-950E3963505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0"/>
            <a:ext cx="5184136" cy="4906963"/>
          </a:xfrm>
        </p:spPr>
        <p:txBody>
          <a:bodyPr>
            <a:normAutofit fontScale="77500" lnSpcReduction="20000"/>
          </a:bodyPr>
          <a:lstStyle/>
          <a:p>
            <a:endParaRPr lang="en-US" dirty="0"/>
          </a:p>
          <a:p>
            <a:r>
              <a:rPr lang="en-US" dirty="0"/>
              <a:t>Half-length </a:t>
            </a:r>
            <a:r>
              <a:rPr lang="en-US" dirty="0">
                <a:solidFill>
                  <a:schemeClr val="bg2"/>
                </a:solidFill>
              </a:rPr>
              <a:t>module</a:t>
            </a:r>
            <a:r>
              <a:rPr lang="en-US" dirty="0"/>
              <a:t> assembled vertically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Yoke stacks </a:t>
            </a:r>
            <a:r>
              <a:rPr lang="en-US" dirty="0"/>
              <a:t>insertion</a:t>
            </a:r>
          </a:p>
          <a:p>
            <a:pPr lvl="1"/>
            <a:r>
              <a:rPr lang="en-US" dirty="0">
                <a:solidFill>
                  <a:schemeClr val="bg2"/>
                </a:solidFill>
              </a:rPr>
              <a:t>Bladder operation </a:t>
            </a:r>
          </a:p>
          <a:p>
            <a:pPr lvl="2"/>
            <a:r>
              <a:rPr lang="en-US" dirty="0"/>
              <a:t>Insertion of yoke key with 0.100 mm interference</a:t>
            </a:r>
          </a:p>
          <a:p>
            <a:pPr lvl="2"/>
            <a:r>
              <a:rPr lang="en-US" dirty="0"/>
              <a:t>yokes locked and shell pretensioned</a:t>
            </a:r>
          </a:p>
          <a:p>
            <a:endParaRPr lang="en-US" dirty="0"/>
          </a:p>
          <a:p>
            <a:r>
              <a:rPr lang="en-US" dirty="0"/>
              <a:t>Shell strain measured during/after bladder operation</a:t>
            </a:r>
          </a:p>
          <a:p>
            <a:endParaRPr lang="en-US" dirty="0"/>
          </a:p>
          <a:p>
            <a:endParaRPr lang="en-US" dirty="0"/>
          </a:p>
          <a:p>
            <a:r>
              <a:rPr lang="en-US" dirty="0"/>
              <a:t>Check proper reading from strain gauges and size of shells and yokes</a:t>
            </a: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54B6EE3-73B1-465E-AAB4-F81E24A931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8F32DCA-2746-43A1-9F58-9A7873703B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8</a:t>
            </a:fld>
            <a:endParaRPr lang="fr-FR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408E56A4-FF1D-42FD-BF33-B73DCFFDDA5D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7020" r="17520" b="10951"/>
          <a:stretch/>
        </p:blipFill>
        <p:spPr>
          <a:xfrm>
            <a:off x="5931000" y="4282399"/>
            <a:ext cx="3213000" cy="1978907"/>
          </a:xfrm>
          <a:prstGeom prst="rect">
            <a:avLst/>
          </a:prstGeom>
          <a:solidFill>
            <a:schemeClr val="bg1"/>
          </a:solidFill>
          <a:ln w="6350">
            <a:solidFill>
              <a:schemeClr val="tx1"/>
            </a:solidFill>
          </a:ln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064487F-0009-4E66-B130-0FB1443D03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6375" t="2553" r="21650" b="5344"/>
          <a:stretch/>
        </p:blipFill>
        <p:spPr>
          <a:xfrm>
            <a:off x="5931001" y="974529"/>
            <a:ext cx="3213000" cy="3213001"/>
          </a:xfrm>
          <a:prstGeom prst="rect">
            <a:avLst/>
          </a:prstGeom>
          <a:ln w="63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836970578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DE133ACC-ABB5-4E6A-9F98-18011048F9F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53414" y="2471835"/>
            <a:ext cx="4572000" cy="3321291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99B797E4-77A6-48FB-9F7C-A6ABEA80C2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Shell-yoke sub-assembly</a:t>
            </a:r>
            <a:br>
              <a:rPr lang="en-US" dirty="0"/>
            </a:br>
            <a:r>
              <a:rPr lang="en-US" dirty="0"/>
              <a:t>Specification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70CAC3-2045-43B3-812D-8ED78562402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12000" y="1219201"/>
            <a:ext cx="8208472" cy="1489719"/>
          </a:xfrm>
        </p:spPr>
        <p:txBody>
          <a:bodyPr>
            <a:normAutofit fontScale="85000" lnSpcReduction="10000"/>
          </a:bodyPr>
          <a:lstStyle/>
          <a:p>
            <a:r>
              <a:rPr lang="en-US" u="sng" dirty="0"/>
              <a:t>For the shell azimuthal strain after shell-yoke sub-assembly:</a:t>
            </a:r>
            <a:r>
              <a:rPr lang="en-US" dirty="0"/>
              <a:t> </a:t>
            </a:r>
          </a:p>
          <a:p>
            <a:pPr lvl="1"/>
            <a:r>
              <a:rPr lang="en-US" b="1" i="1" dirty="0"/>
              <a:t>The shell strain in the azimuthal direction after shell-yoke sub-assembly shall be within </a:t>
            </a:r>
            <a:r>
              <a:rPr lang="en-US" b="1" i="1" dirty="0">
                <a:solidFill>
                  <a:schemeClr val="bg2"/>
                </a:solidFill>
              </a:rPr>
              <a:t>+50/+250 micro-strain</a:t>
            </a:r>
            <a:endParaRPr lang="en-US" b="1" dirty="0">
              <a:solidFill>
                <a:schemeClr val="bg2"/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911D0E33-0910-472D-82D4-90DB14E7E0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t-IT"/>
              <a:t>Paolo Ferracin</a:t>
            </a:r>
            <a:endParaRPr lang="en-GB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4CA6EE5-9903-46E9-B56A-41FC1E0911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FDCA1C4-9514-7B4F-976F-D92F7E296653}" type="slidenum">
              <a:rPr lang="fr-FR" smtClean="0"/>
              <a:pPr/>
              <a:t>9</a:t>
            </a:fld>
            <a:endParaRPr lang="fr-FR"/>
          </a:p>
        </p:txBody>
      </p:sp>
      <p:sp>
        <p:nvSpPr>
          <p:cNvPr id="8" name="Content Placeholder 2">
            <a:extLst>
              <a:ext uri="{FF2B5EF4-FFF2-40B4-BE49-F238E27FC236}">
                <a16:creationId xmlns:a16="http://schemas.microsoft.com/office/drawing/2014/main" id="{96A06FCC-44F2-47B9-B49D-2D7E1CED5685}"/>
              </a:ext>
            </a:extLst>
          </p:cNvPr>
          <p:cNvSpPr txBox="1">
            <a:spLocks/>
          </p:cNvSpPr>
          <p:nvPr/>
        </p:nvSpPr>
        <p:spPr>
          <a:xfrm>
            <a:off x="395536" y="5805264"/>
            <a:ext cx="7920000" cy="360000"/>
          </a:xfrm>
          <a:prstGeom prst="rect">
            <a:avLst/>
          </a:prstGeom>
        </p:spPr>
        <p:txBody>
          <a:bodyPr vert="horz" lIns="0" tIns="0" rIns="0" bIns="0" rtlCol="0">
            <a:normAutofit fontScale="92500" lnSpcReduction="1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4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8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Clr>
                <a:schemeClr val="bg2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accent5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One gauge per quadrant on 3 shells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07AB46D4-742A-4ABD-BAEF-5CFAA6B0F1D5}"/>
              </a:ext>
            </a:extLst>
          </p:cNvPr>
          <p:cNvSpPr/>
          <p:nvPr/>
        </p:nvSpPr>
        <p:spPr>
          <a:xfrm>
            <a:off x="6516216" y="2564905"/>
            <a:ext cx="288032" cy="3024336"/>
          </a:xfrm>
          <a:prstGeom prst="rect">
            <a:avLst/>
          </a:prstGeom>
          <a:noFill/>
          <a:ln w="12700"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8137245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Thème Office">
  <a:themeElements>
    <a:clrScheme name="HiLumi">
      <a:dk1>
        <a:sysClr val="windowText" lastClr="000000"/>
      </a:dk1>
      <a:lt1>
        <a:sysClr val="window" lastClr="FFFFFF"/>
      </a:lt1>
      <a:dk2>
        <a:srgbClr val="005F8C"/>
      </a:dk2>
      <a:lt2>
        <a:srgbClr val="0093BE"/>
      </a:lt2>
      <a:accent1>
        <a:srgbClr val="64BCD9"/>
      </a:accent1>
      <a:accent2>
        <a:srgbClr val="700A00"/>
      </a:accent2>
      <a:accent3>
        <a:srgbClr val="CA1100"/>
      </a:accent3>
      <a:accent4>
        <a:srgbClr val="E65346"/>
      </a:accent4>
      <a:accent5>
        <a:srgbClr val="5A5A5A"/>
      </a:accent5>
      <a:accent6>
        <a:srgbClr val="FB963C"/>
      </a:accent6>
      <a:hlink>
        <a:srgbClr val="0093BE"/>
      </a:hlink>
      <a:folHlink>
        <a:srgbClr val="6E6E6E"/>
      </a:folHlink>
    </a:clrScheme>
    <a:fontScheme name="Office Classique 2">
      <a:maj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203209</TotalTime>
  <Words>4193</Words>
  <Application>Microsoft Office PowerPoint</Application>
  <PresentationFormat>On-screen Show (4:3)</PresentationFormat>
  <Paragraphs>778</Paragraphs>
  <Slides>78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78</vt:i4>
      </vt:variant>
    </vt:vector>
  </HeadingPairs>
  <TitlesOfParts>
    <vt:vector size="84" baseType="lpstr">
      <vt:lpstr>Arial</vt:lpstr>
      <vt:lpstr>Calibri</vt:lpstr>
      <vt:lpstr>Symbol</vt:lpstr>
      <vt:lpstr>Wingdings</vt:lpstr>
      <vt:lpstr>Thème Office</vt:lpstr>
      <vt:lpstr>1_Thème Office</vt:lpstr>
      <vt:lpstr>MQXFA17 magnet specifications </vt:lpstr>
      <vt:lpstr>Outline</vt:lpstr>
      <vt:lpstr>Introduction</vt:lpstr>
      <vt:lpstr>Introduction</vt:lpstr>
      <vt:lpstr>Introduction</vt:lpstr>
      <vt:lpstr>Introduction</vt:lpstr>
      <vt:lpstr>Outline</vt:lpstr>
      <vt:lpstr>Shell-yoke sub-assembly</vt:lpstr>
      <vt:lpstr>Shell-yoke sub-assembly Specification</vt:lpstr>
      <vt:lpstr>Shell-yoke sub-assembly Specification</vt:lpstr>
      <vt:lpstr>Shell inner radius dimensions and sensitivity analysis</vt:lpstr>
      <vt:lpstr>Shell-yoke sub-assembly</vt:lpstr>
      <vt:lpstr>Shell-yoke sub-assembly Specification</vt:lpstr>
      <vt:lpstr>Shell-yoke sub-assembly Specification</vt:lpstr>
      <vt:lpstr>Shell-yoke sub-assembly</vt:lpstr>
      <vt:lpstr>Shell-yoke sub-assembly</vt:lpstr>
      <vt:lpstr>Shell-yoke sub-assembly Specification</vt:lpstr>
      <vt:lpstr>Outline</vt:lpstr>
      <vt:lpstr>Coil-pack sub-assembly</vt:lpstr>
      <vt:lpstr>Coil-pack sub-assembly Coil OR and radial shims</vt:lpstr>
      <vt:lpstr>Coil-pack sub-assembly “LQ effect”</vt:lpstr>
      <vt:lpstr>Coil-pack sub-assembly Specification</vt:lpstr>
      <vt:lpstr>Coil-pack sub-assembly Specification</vt:lpstr>
      <vt:lpstr>Coil-pack sub-assembly Specification</vt:lpstr>
      <vt:lpstr>Coil-pack sub-assembly Coil pack dimensional measurements</vt:lpstr>
      <vt:lpstr>Coil-pack sub-assembly Specification</vt:lpstr>
      <vt:lpstr>Coil-pack sub-assembly Specification</vt:lpstr>
      <vt:lpstr>Coil-pack sub-assembly Specification</vt:lpstr>
      <vt:lpstr>Coil-pack sub-assembly Specification</vt:lpstr>
      <vt:lpstr>Coil-pack vertical and horizontal dimension</vt:lpstr>
      <vt:lpstr>Coil-pack vertical and horizontal squareness</vt:lpstr>
      <vt:lpstr>Coil-pack sub-assembly Pole key gap</vt:lpstr>
      <vt:lpstr>Coil-pack sub-assembly Specification</vt:lpstr>
      <vt:lpstr>Coil-pack sub-assembly Pole key gap</vt:lpstr>
      <vt:lpstr>Coil-pack sub-assembly Specification</vt:lpstr>
      <vt:lpstr>Coil-pack sub-assembly Target</vt:lpstr>
      <vt:lpstr>Coil-pack sub-assembly Specification</vt:lpstr>
      <vt:lpstr>Outline</vt:lpstr>
      <vt:lpstr>Magnet assembly and loading Assembly-loading sequence</vt:lpstr>
      <vt:lpstr>Magnet assembly and loading Specifications</vt:lpstr>
      <vt:lpstr>Target loading key shim</vt:lpstr>
      <vt:lpstr>Summary and proposal</vt:lpstr>
      <vt:lpstr>Key-shim size vs. bladder pressure</vt:lpstr>
      <vt:lpstr>Magnet assembly and loading Specifications (shells)</vt:lpstr>
      <vt:lpstr>Magnet assembly and loading Specifications (shells)</vt:lpstr>
      <vt:lpstr>Magnet assembly and loading Specifications (shells)</vt:lpstr>
      <vt:lpstr>Magnet assembly and loading Specifications (shells)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Magnet assembly and loading Specifications (coils)</vt:lpstr>
      <vt:lpstr>Coil delta stress during powering (ramps-up and down averaged)</vt:lpstr>
      <vt:lpstr>Magnet assembly and loading Specifications (rods)</vt:lpstr>
      <vt:lpstr>Magnet assembly and loading Specifications (rods)</vt:lpstr>
      <vt:lpstr>A17 Coil arc length and coil stress measurements</vt:lpstr>
      <vt:lpstr>A17 Shell dimension and shell stress measurements</vt:lpstr>
      <vt:lpstr>Transfer function during loading</vt:lpstr>
      <vt:lpstr>A16 transfer function</vt:lpstr>
      <vt:lpstr>All, transfer function</vt:lpstr>
      <vt:lpstr>Magnet assembly and loading Sensitivity analysis</vt:lpstr>
      <vt:lpstr>Magnet assembly and loading Sensitivity analysis</vt:lpstr>
      <vt:lpstr>Magnet assembly and loading Specifications</vt:lpstr>
      <vt:lpstr>Outline</vt:lpstr>
      <vt:lpstr>Assembled magnet specifications Coil aperture</vt:lpstr>
      <vt:lpstr>Assembled magnet specifications OD</vt:lpstr>
      <vt:lpstr>Assembled magnet specifications Straightness</vt:lpstr>
      <vt:lpstr>Assembled magnet specifications Straightness</vt:lpstr>
      <vt:lpstr>Assembled magnet specifications Cooling channels/passages</vt:lpstr>
      <vt:lpstr>Assembled magnet specifications Splices and coil/heaters hipot</vt:lpstr>
      <vt:lpstr>Assembled magnet specifications Radiation resistance and interface specs</vt:lpstr>
      <vt:lpstr>Assembled magnet specifications Field quality</vt:lpstr>
      <vt:lpstr>Assembled magnet specifications Field quality coil pack vs after loading</vt:lpstr>
      <vt:lpstr>Assembled magnet specifications Field quality</vt:lpstr>
      <vt:lpstr>Assembled magnet specifications Field quality</vt:lpstr>
      <vt:lpstr>Assembled magnet specifications Field quality</vt:lpstr>
      <vt:lpstr>Assembled magnet specifications Magnet length</vt:lpstr>
      <vt:lpstr>Appendix</vt:lpstr>
    </vt:vector>
  </TitlesOfParts>
  <Company>APO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André-Pierre OLIVIER</dc:creator>
  <cp:lastModifiedBy>Paolo Ferracin</cp:lastModifiedBy>
  <cp:revision>2275</cp:revision>
  <dcterms:created xsi:type="dcterms:W3CDTF">2016-03-23T12:58:39Z</dcterms:created>
  <dcterms:modified xsi:type="dcterms:W3CDTF">2024-03-15T05:59:01Z</dcterms:modified>
</cp:coreProperties>
</file>