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8" r:id="rId1"/>
  </p:sldMasterIdLst>
  <p:notesMasterIdLst>
    <p:notesMasterId r:id="rId11"/>
  </p:notesMasterIdLst>
  <p:sldIdLst>
    <p:sldId id="276" r:id="rId2"/>
    <p:sldId id="277" r:id="rId3"/>
    <p:sldId id="267" r:id="rId4"/>
    <p:sldId id="257" r:id="rId5"/>
    <p:sldId id="266" r:id="rId6"/>
    <p:sldId id="269" r:id="rId7"/>
    <p:sldId id="270" r:id="rId8"/>
    <p:sldId id="273" r:id="rId9"/>
    <p:sldId id="27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70" d="100"/>
          <a:sy n="170" d="100"/>
        </p:scale>
        <p:origin x="-128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488A00-D21C-A04A-BF55-334E358A1097}" type="datetimeFigureOut">
              <a:rPr lang="en-US" smtClean="0"/>
              <a:t>1/31/13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A7BFD-C997-3548-98C7-6BBC7ACCD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884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A7BFD-C997-3548-98C7-6BBC7ACCD4E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39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5210D-DF57-F347-B219-8C0EA11840AF}" type="datetimeFigureOut">
              <a:rPr lang="en-US" smtClean="0"/>
              <a:t>1/31/13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549FC-4236-A64D-9FC8-E917FCE18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25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5210D-DF57-F347-B219-8C0EA11840AF}" type="datetimeFigureOut">
              <a:rPr lang="en-US" smtClean="0"/>
              <a:t>1/31/13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549FC-4236-A64D-9FC8-E917FCE18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26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5210D-DF57-F347-B219-8C0EA11840AF}" type="datetimeFigureOut">
              <a:rPr lang="en-US" smtClean="0"/>
              <a:t>1/31/13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549FC-4236-A64D-9FC8-E917FCE18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69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5210D-DF57-F347-B219-8C0EA11840AF}" type="datetimeFigureOut">
              <a:rPr lang="en-US" smtClean="0"/>
              <a:t>1/31/13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549FC-4236-A64D-9FC8-E917FCE18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110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5210D-DF57-F347-B219-8C0EA11840AF}" type="datetimeFigureOut">
              <a:rPr lang="en-US" smtClean="0"/>
              <a:t>1/31/13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549FC-4236-A64D-9FC8-E917FCE18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67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5210D-DF57-F347-B219-8C0EA11840AF}" type="datetimeFigureOut">
              <a:rPr lang="en-US" smtClean="0"/>
              <a:t>1/31/13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549FC-4236-A64D-9FC8-E917FCE18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123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5210D-DF57-F347-B219-8C0EA11840AF}" type="datetimeFigureOut">
              <a:rPr lang="en-US" smtClean="0"/>
              <a:t>1/31/13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549FC-4236-A64D-9FC8-E917FCE18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40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5210D-DF57-F347-B219-8C0EA11840AF}" type="datetimeFigureOut">
              <a:rPr lang="en-US" smtClean="0"/>
              <a:t>1/31/13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549FC-4236-A64D-9FC8-E917FCE18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18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5210D-DF57-F347-B219-8C0EA11840AF}" type="datetimeFigureOut">
              <a:rPr lang="en-US" smtClean="0"/>
              <a:t>1/31/13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549FC-4236-A64D-9FC8-E917FCE18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56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5210D-DF57-F347-B219-8C0EA11840AF}" type="datetimeFigureOut">
              <a:rPr lang="en-US" smtClean="0"/>
              <a:t>1/31/13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549FC-4236-A64D-9FC8-E917FCE18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465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5210D-DF57-F347-B219-8C0EA11840AF}" type="datetimeFigureOut">
              <a:rPr lang="en-US" smtClean="0"/>
              <a:t>1/31/13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549FC-4236-A64D-9FC8-E917FCE18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497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5210D-DF57-F347-B219-8C0EA11840AF}" type="datetimeFigureOut">
              <a:rPr lang="en-US" smtClean="0"/>
              <a:t>1/31/13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549FC-4236-A64D-9FC8-E917FCE18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821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emf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383117" y="1120588"/>
            <a:ext cx="3486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CERN implementation of </a:t>
            </a:r>
            <a:r>
              <a:rPr lang="en-US" dirty="0" err="1" smtClean="0"/>
              <a:t>nuSTORM</a:t>
            </a:r>
            <a:endParaRPr lang="en-US" dirty="0" smtClean="0"/>
          </a:p>
          <a:p>
            <a:pPr algn="ctr"/>
            <a:r>
              <a:rPr lang="en-US" dirty="0" smtClean="0"/>
              <a:t>Elena Wildner, CERN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18883" y="2091765"/>
            <a:ext cx="71568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Finalizing the proposal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Line up with </a:t>
            </a:r>
            <a:r>
              <a:rPr lang="en-US" dirty="0" err="1" smtClean="0"/>
              <a:t>NESSiE</a:t>
            </a:r>
            <a:r>
              <a:rPr lang="en-US" dirty="0" smtClean="0"/>
              <a:t>/ICARUS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Use the same </a:t>
            </a:r>
            <a:r>
              <a:rPr lang="en-US" dirty="0" err="1" smtClean="0"/>
              <a:t>availibility</a:t>
            </a:r>
            <a:r>
              <a:rPr lang="en-US" dirty="0" smtClean="0"/>
              <a:t> of beam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Lay out the facility in the north area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10 mu sec beam from SPS: cannot use the first straight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How can we use the North Area efficiently?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Do we save detector halls, target station or beam lines?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Detector halls not a cost driver (3000 CHF per 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Target station should be designed with the existing in mind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Proton beam lines to minimize (30 k CHF/m 10 years ago)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Meeting with civil engineering, to check layouts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Magnets: waiting for data from Alan and a meeting with magnet group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dirty="0" smtClean="0"/>
              <a:t>CERN meeting scheduled and will be up next week on </a:t>
            </a:r>
            <a:r>
              <a:rPr lang="en-US" dirty="0" err="1" smtClean="0"/>
              <a:t>indico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052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636" y="1938618"/>
            <a:ext cx="3169087" cy="26796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07" y="1817399"/>
            <a:ext cx="3225800" cy="28210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83765" y="776941"/>
            <a:ext cx="7214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10 </a:t>
            </a:r>
            <a:r>
              <a:rPr lang="en-US" sz="2800" dirty="0" err="1" smtClean="0"/>
              <a:t>ms</a:t>
            </a:r>
            <a:r>
              <a:rPr lang="en-US" sz="2800" dirty="0" smtClean="0"/>
              <a:t> (SPS) and 1 </a:t>
            </a:r>
            <a:r>
              <a:rPr lang="en-US" sz="2800" dirty="0" err="1" smtClean="0"/>
              <a:t>ms</a:t>
            </a:r>
            <a:r>
              <a:rPr lang="en-US" sz="2800" dirty="0" smtClean="0"/>
              <a:t> (Main Ring) beam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58504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07" y="293553"/>
            <a:ext cx="7593123" cy="6257110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3523130" y="953248"/>
            <a:ext cx="1244605" cy="1456268"/>
          </a:xfrm>
          <a:prstGeom prst="straightConnector1">
            <a:avLst/>
          </a:prstGeom>
          <a:ln w="196850" cmpd="sng">
            <a:solidFill>
              <a:schemeClr val="bg1"/>
            </a:solidFill>
            <a:headEnd type="arrow" w="sm" len="lg"/>
            <a:tailEnd type="triangle" w="lg" len="lg"/>
          </a:ln>
          <a:effectLst/>
          <a:scene3d>
            <a:camera prst="orthographicFront">
              <a:rot lat="0" lon="0" rev="21534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Arc 15"/>
          <p:cNvSpPr/>
          <p:nvPr/>
        </p:nvSpPr>
        <p:spPr>
          <a:xfrm>
            <a:off x="5652978" y="4983719"/>
            <a:ext cx="1430037" cy="390028"/>
          </a:xfrm>
          <a:prstGeom prst="arc">
            <a:avLst>
              <a:gd name="adj1" fmla="val 20622143"/>
              <a:gd name="adj2" fmla="val 34672"/>
            </a:avLst>
          </a:prstGeom>
          <a:ln w="762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Block Arc 18"/>
          <p:cNvSpPr/>
          <p:nvPr/>
        </p:nvSpPr>
        <p:spPr>
          <a:xfrm rot="8650858">
            <a:off x="5264098" y="5037927"/>
            <a:ext cx="2136474" cy="1151849"/>
          </a:xfrm>
          <a:prstGeom prst="blockArc">
            <a:avLst>
              <a:gd name="adj1" fmla="val 10823718"/>
              <a:gd name="adj2" fmla="val 1090589"/>
              <a:gd name="adj3" fmla="val 21421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590053" y="4348263"/>
            <a:ext cx="2929357" cy="23657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5720712" y="3097027"/>
            <a:ext cx="127011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170 m</a:t>
            </a:r>
            <a:endParaRPr lang="en-US" sz="28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330724" y="3481912"/>
            <a:ext cx="384810" cy="1107501"/>
          </a:xfrm>
          <a:prstGeom prst="rect">
            <a:avLst/>
          </a:prstGeom>
        </p:spPr>
      </p:pic>
      <p:sp>
        <p:nvSpPr>
          <p:cNvPr id="27" name="Freeform 26"/>
          <p:cNvSpPr/>
          <p:nvPr/>
        </p:nvSpPr>
        <p:spPr>
          <a:xfrm>
            <a:off x="4513729" y="2274050"/>
            <a:ext cx="93134" cy="76200"/>
          </a:xfrm>
          <a:custGeom>
            <a:avLst/>
            <a:gdLst>
              <a:gd name="connsiteX0" fmla="*/ 0 w 93134"/>
              <a:gd name="connsiteY0" fmla="*/ 0 h 76200"/>
              <a:gd name="connsiteX1" fmla="*/ 50800 w 93134"/>
              <a:gd name="connsiteY1" fmla="*/ 25400 h 76200"/>
              <a:gd name="connsiteX2" fmla="*/ 76200 w 93134"/>
              <a:gd name="connsiteY2" fmla="*/ 59266 h 76200"/>
              <a:gd name="connsiteX3" fmla="*/ 93134 w 93134"/>
              <a:gd name="connsiteY3" fmla="*/ 76200 h 76200"/>
              <a:gd name="connsiteX4" fmla="*/ 93134 w 93134"/>
              <a:gd name="connsiteY4" fmla="*/ 76200 h 76200"/>
              <a:gd name="connsiteX5" fmla="*/ 93134 w 93134"/>
              <a:gd name="connsiteY5" fmla="*/ 76200 h 76200"/>
              <a:gd name="connsiteX6" fmla="*/ 93134 w 93134"/>
              <a:gd name="connsiteY6" fmla="*/ 7620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134" h="76200">
                <a:moveTo>
                  <a:pt x="0" y="0"/>
                </a:moveTo>
                <a:cubicBezTo>
                  <a:pt x="19050" y="7761"/>
                  <a:pt x="38100" y="15522"/>
                  <a:pt x="50800" y="25400"/>
                </a:cubicBezTo>
                <a:cubicBezTo>
                  <a:pt x="63500" y="35278"/>
                  <a:pt x="69144" y="50799"/>
                  <a:pt x="76200" y="59266"/>
                </a:cubicBezTo>
                <a:cubicBezTo>
                  <a:pt x="83256" y="67733"/>
                  <a:pt x="93134" y="76200"/>
                  <a:pt x="93134" y="76200"/>
                </a:cubicBezTo>
                <a:lnTo>
                  <a:pt x="93134" y="76200"/>
                </a:lnTo>
                <a:lnTo>
                  <a:pt x="93134" y="76200"/>
                </a:lnTo>
                <a:lnTo>
                  <a:pt x="93134" y="76200"/>
                </a:lnTo>
              </a:path>
            </a:pathLst>
          </a:cu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4615330" y="2316384"/>
            <a:ext cx="25400" cy="42528"/>
          </a:xfrm>
          <a:custGeom>
            <a:avLst/>
            <a:gdLst>
              <a:gd name="connsiteX0" fmla="*/ 0 w 25400"/>
              <a:gd name="connsiteY0" fmla="*/ 0 h 42528"/>
              <a:gd name="connsiteX1" fmla="*/ 25400 w 25400"/>
              <a:gd name="connsiteY1" fmla="*/ 42333 h 42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400" h="42528">
                <a:moveTo>
                  <a:pt x="0" y="0"/>
                </a:moveTo>
                <a:cubicBezTo>
                  <a:pt x="9574" y="47868"/>
                  <a:pt x="-5923" y="42333"/>
                  <a:pt x="25400" y="42333"/>
                </a:cubicBezTo>
              </a:path>
            </a:pathLst>
          </a:cu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4579675" y="4086747"/>
            <a:ext cx="508000" cy="626533"/>
          </a:xfrm>
          <a:prstGeom prst="straightConnector1">
            <a:avLst/>
          </a:prstGeom>
          <a:ln w="28575" cmpd="sng">
            <a:solidFill>
              <a:srgbClr val="95373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4052420" y="1513544"/>
            <a:ext cx="615955" cy="769820"/>
          </a:xfrm>
          <a:prstGeom prst="straightConnector1">
            <a:avLst/>
          </a:prstGeom>
          <a:ln w="28575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741781" y="6055648"/>
            <a:ext cx="2764367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Symbol" charset="2"/>
                <a:cs typeface="Symbol" charset="2"/>
              </a:rPr>
              <a:t>p</a:t>
            </a:r>
            <a:r>
              <a:rPr lang="en-US" sz="2000" b="1" dirty="0" smtClean="0"/>
              <a:t> extraction</a:t>
            </a:r>
            <a:endParaRPr lang="en-US" sz="20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3015975" y="1028502"/>
            <a:ext cx="2340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n</a:t>
            </a:r>
            <a:r>
              <a:rPr lang="en-US" sz="2800" b="1" dirty="0" smtClean="0">
                <a:solidFill>
                  <a:srgbClr val="0000FF"/>
                </a:solidFill>
              </a:rPr>
              <a:t>-beam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039597" y="790886"/>
            <a:ext cx="2887133" cy="4148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6695665" y="5576499"/>
            <a:ext cx="387350" cy="45040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667565" y="2126737"/>
            <a:ext cx="2764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Proton absorber</a:t>
            </a:r>
            <a:endParaRPr lang="en-US" b="1" dirty="0"/>
          </a:p>
        </p:txBody>
      </p:sp>
      <p:sp>
        <p:nvSpPr>
          <p:cNvPr id="52" name="Can 51"/>
          <p:cNvSpPr/>
          <p:nvPr/>
        </p:nvSpPr>
        <p:spPr>
          <a:xfrm>
            <a:off x="3657538" y="2225143"/>
            <a:ext cx="239183" cy="245292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3777130" y="2470435"/>
            <a:ext cx="0" cy="472483"/>
          </a:xfrm>
          <a:prstGeom prst="straightConnector1">
            <a:avLst/>
          </a:prstGeom>
          <a:ln w="28575" cmpd="sng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 rot="19100334">
            <a:off x="3807468" y="2610487"/>
            <a:ext cx="675585" cy="810236"/>
          </a:xfrm>
          <a:custGeom>
            <a:avLst/>
            <a:gdLst>
              <a:gd name="connsiteX0" fmla="*/ 0 w 1038412"/>
              <a:gd name="connsiteY0" fmla="*/ 1161800 h 1161800"/>
              <a:gd name="connsiteX1" fmla="*/ 22412 w 1038412"/>
              <a:gd name="connsiteY1" fmla="*/ 526800 h 1161800"/>
              <a:gd name="connsiteX2" fmla="*/ 104588 w 1038412"/>
              <a:gd name="connsiteY2" fmla="*/ 257859 h 1161800"/>
              <a:gd name="connsiteX3" fmla="*/ 224118 w 1038412"/>
              <a:gd name="connsiteY3" fmla="*/ 93506 h 1161800"/>
              <a:gd name="connsiteX4" fmla="*/ 433294 w 1038412"/>
              <a:gd name="connsiteY4" fmla="*/ 3859 h 1161800"/>
              <a:gd name="connsiteX5" fmla="*/ 620059 w 1038412"/>
              <a:gd name="connsiteY5" fmla="*/ 26271 h 1161800"/>
              <a:gd name="connsiteX6" fmla="*/ 791882 w 1038412"/>
              <a:gd name="connsiteY6" fmla="*/ 115918 h 1161800"/>
              <a:gd name="connsiteX7" fmla="*/ 896471 w 1038412"/>
              <a:gd name="connsiteY7" fmla="*/ 272800 h 1161800"/>
              <a:gd name="connsiteX8" fmla="*/ 956235 w 1038412"/>
              <a:gd name="connsiteY8" fmla="*/ 392330 h 1161800"/>
              <a:gd name="connsiteX9" fmla="*/ 1023471 w 1038412"/>
              <a:gd name="connsiteY9" fmla="*/ 623918 h 1161800"/>
              <a:gd name="connsiteX10" fmla="*/ 1038412 w 1038412"/>
              <a:gd name="connsiteY10" fmla="*/ 683683 h 116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38412" h="1161800">
                <a:moveTo>
                  <a:pt x="0" y="1161800"/>
                </a:moveTo>
                <a:cubicBezTo>
                  <a:pt x="2490" y="919628"/>
                  <a:pt x="4981" y="677457"/>
                  <a:pt x="22412" y="526800"/>
                </a:cubicBezTo>
                <a:cubicBezTo>
                  <a:pt x="39843" y="376143"/>
                  <a:pt x="70970" y="330075"/>
                  <a:pt x="104588" y="257859"/>
                </a:cubicBezTo>
                <a:cubicBezTo>
                  <a:pt x="138206" y="185643"/>
                  <a:pt x="169334" y="135839"/>
                  <a:pt x="224118" y="93506"/>
                </a:cubicBezTo>
                <a:cubicBezTo>
                  <a:pt x="278902" y="51173"/>
                  <a:pt x="367304" y="15065"/>
                  <a:pt x="433294" y="3859"/>
                </a:cubicBezTo>
                <a:cubicBezTo>
                  <a:pt x="499284" y="-7347"/>
                  <a:pt x="560294" y="7595"/>
                  <a:pt x="620059" y="26271"/>
                </a:cubicBezTo>
                <a:cubicBezTo>
                  <a:pt x="679824" y="44947"/>
                  <a:pt x="745813" y="74830"/>
                  <a:pt x="791882" y="115918"/>
                </a:cubicBezTo>
                <a:cubicBezTo>
                  <a:pt x="837951" y="157006"/>
                  <a:pt x="869079" y="226731"/>
                  <a:pt x="896471" y="272800"/>
                </a:cubicBezTo>
                <a:cubicBezTo>
                  <a:pt x="923863" y="318869"/>
                  <a:pt x="935068" y="333810"/>
                  <a:pt x="956235" y="392330"/>
                </a:cubicBezTo>
                <a:cubicBezTo>
                  <a:pt x="977402" y="450850"/>
                  <a:pt x="1009775" y="575359"/>
                  <a:pt x="1023471" y="623918"/>
                </a:cubicBezTo>
                <a:cubicBezTo>
                  <a:pt x="1037167" y="672477"/>
                  <a:pt x="1038412" y="683683"/>
                  <a:pt x="1038412" y="683683"/>
                </a:cubicBezTo>
              </a:path>
            </a:pathLst>
          </a:custGeom>
          <a:noFill/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177617">
            <a:off x="4053682" y="3599932"/>
            <a:ext cx="674611" cy="44798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621118" y="418354"/>
            <a:ext cx="51077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Can we make a 180 degree bend?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4718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/>
          <p:nvPr/>
        </p:nvCxnSpPr>
        <p:spPr>
          <a:xfrm>
            <a:off x="1469908" y="3583918"/>
            <a:ext cx="1231821" cy="5949"/>
          </a:xfrm>
          <a:prstGeom prst="straightConnector1">
            <a:avLst/>
          </a:prstGeom>
          <a:ln w="762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rapezoid 6"/>
          <p:cNvSpPr/>
          <p:nvPr/>
        </p:nvSpPr>
        <p:spPr>
          <a:xfrm rot="5400000">
            <a:off x="2950031" y="3395135"/>
            <a:ext cx="287866" cy="372533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3352800" y="3589867"/>
            <a:ext cx="897467" cy="1"/>
          </a:xfrm>
          <a:prstGeom prst="straightConnector1">
            <a:avLst/>
          </a:prstGeom>
          <a:ln w="76200" cmpd="sng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49384" y="3124199"/>
            <a:ext cx="9698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 (60 GeV/c)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3307814" y="3127408"/>
            <a:ext cx="1292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Symbol" charset="2"/>
                <a:cs typeface="Symbol" charset="2"/>
              </a:rPr>
              <a:t>p</a:t>
            </a:r>
            <a:r>
              <a:rPr lang="en-US" sz="1200" baseline="30000" dirty="0" smtClean="0">
                <a:latin typeface="Symbol" charset="2"/>
                <a:cs typeface="Symbol" charset="2"/>
              </a:rPr>
              <a:t>+</a:t>
            </a:r>
            <a:r>
              <a:rPr lang="en-US" sz="1200" dirty="0" smtClean="0"/>
              <a:t> (5 ± 0.5 GeV/c)</a:t>
            </a:r>
            <a:endParaRPr lang="en-US" sz="1200" dirty="0"/>
          </a:p>
        </p:txBody>
      </p:sp>
      <p:sp>
        <p:nvSpPr>
          <p:cNvPr id="11" name="Can 10"/>
          <p:cNvSpPr/>
          <p:nvPr/>
        </p:nvSpPr>
        <p:spPr>
          <a:xfrm rot="5400000">
            <a:off x="5449902" y="2258999"/>
            <a:ext cx="314297" cy="2696636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5368712" y="3127405"/>
            <a:ext cx="11771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ym typeface="Wingdings"/>
              </a:rPr>
              <a:t> </a:t>
            </a:r>
            <a:r>
              <a:rPr lang="en-US" sz="1200" dirty="0" err="1">
                <a:latin typeface="Symbol" charset="2"/>
                <a:cs typeface="Symbol" charset="2"/>
              </a:rPr>
              <a:t>p</a:t>
            </a:r>
            <a:r>
              <a:rPr lang="en-US" sz="1200" baseline="30000" dirty="0" err="1">
                <a:latin typeface="Symbol" charset="2"/>
                <a:cs typeface="Symbol" charset="2"/>
              </a:rPr>
              <a:t>+</a:t>
            </a:r>
            <a:r>
              <a:rPr lang="en-US" sz="1200" baseline="-25000" dirty="0" err="1">
                <a:cs typeface="Symbol" charset="2"/>
              </a:rPr>
              <a:t>n</a:t>
            </a:r>
            <a:r>
              <a:rPr lang="en-US" sz="1200" baseline="30000" dirty="0">
                <a:latin typeface="Symbol" charset="2"/>
                <a:cs typeface="Symbol" charset="2"/>
              </a:rPr>
              <a:t> </a:t>
            </a:r>
            <a:r>
              <a:rPr lang="en-US" sz="1200" baseline="30000" dirty="0" smtClean="0">
                <a:latin typeface="Symbol" charset="2"/>
                <a:cs typeface="Symbol" charset="2"/>
              </a:rPr>
              <a:t> </a:t>
            </a:r>
            <a:r>
              <a:rPr lang="en-US" sz="1200" dirty="0" smtClean="0">
                <a:latin typeface="Symbol" charset="2"/>
                <a:cs typeface="Symbol" charset="2"/>
              </a:rPr>
              <a:t>/ </a:t>
            </a:r>
            <a:r>
              <a:rPr lang="en-US" sz="1200" dirty="0" err="1" smtClean="0">
                <a:ea typeface="Wingdings"/>
                <a:cs typeface="Wingdings"/>
                <a:sym typeface="Wingdings"/>
              </a:rPr>
              <a:t>P</a:t>
            </a:r>
            <a:r>
              <a:rPr lang="en-US" sz="1200" baseline="-25000" dirty="0" err="1" smtClean="0">
                <a:ea typeface="Wingdings"/>
                <a:cs typeface="Wingdings"/>
                <a:sym typeface="Wingdings"/>
              </a:rPr>
              <a:t>n</a:t>
            </a:r>
            <a:r>
              <a:rPr lang="en-US" sz="1200" dirty="0" smtClean="0">
                <a:sym typeface="Wingdings"/>
              </a:rPr>
              <a:t> </a:t>
            </a:r>
            <a:r>
              <a:rPr lang="en-US" sz="1200" dirty="0" smtClean="0">
                <a:cs typeface="Symbol" charset="2"/>
              </a:rPr>
              <a:t>= 0.112</a:t>
            </a:r>
            <a:r>
              <a:rPr lang="en-US" sz="700" dirty="0" smtClean="0">
                <a:latin typeface="Wingdings"/>
                <a:ea typeface="Wingdings"/>
                <a:cs typeface="Wingdings"/>
                <a:sym typeface="Wingdings"/>
              </a:rPr>
              <a:t> </a:t>
            </a:r>
            <a:endParaRPr lang="en-US" sz="1200" dirty="0" smtClean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7061200" y="3598336"/>
            <a:ext cx="626533" cy="16931"/>
          </a:xfrm>
          <a:prstGeom prst="straightConnector1">
            <a:avLst/>
          </a:prstGeom>
          <a:ln w="76200" cmpd="sng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790172" y="3413670"/>
            <a:ext cx="730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cs typeface="Symbol" charset="2"/>
              </a:rPr>
              <a:t>Injection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007938" y="3742269"/>
            <a:ext cx="1685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Acceptance 2 mm rad</a:t>
            </a:r>
          </a:p>
          <a:p>
            <a:r>
              <a:rPr lang="en-US" sz="1200" dirty="0" smtClean="0"/>
              <a:t>11 cm beam pipe radius</a:t>
            </a:r>
            <a:endParaRPr lang="en-US" sz="12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907697" y="3873500"/>
            <a:ext cx="249766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850312" y="4267200"/>
            <a:ext cx="429919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352800" y="4267200"/>
            <a:ext cx="4910667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850312" y="3852563"/>
            <a:ext cx="457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0.21</a:t>
            </a:r>
            <a:endParaRPr lang="en-US" sz="1200" dirty="0"/>
          </a:p>
        </p:txBody>
      </p:sp>
      <p:sp>
        <p:nvSpPr>
          <p:cNvPr id="48" name="TextBox 47"/>
          <p:cNvSpPr txBox="1"/>
          <p:nvPr/>
        </p:nvSpPr>
        <p:spPr>
          <a:xfrm>
            <a:off x="2885090" y="4350264"/>
            <a:ext cx="379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2.</a:t>
            </a:r>
            <a:r>
              <a:rPr lang="en-US" sz="1200" dirty="0"/>
              <a:t>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023716" y="4379331"/>
            <a:ext cx="498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31 </a:t>
            </a:r>
            <a:r>
              <a:rPr lang="en-US" sz="1200" dirty="0" smtClean="0"/>
              <a:t>m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2460429" y="3119966"/>
            <a:ext cx="958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Target/Horn</a:t>
            </a:r>
            <a:endParaRPr lang="en-US" sz="1200" dirty="0"/>
          </a:p>
        </p:txBody>
      </p:sp>
      <p:sp>
        <p:nvSpPr>
          <p:cNvPr id="2" name="Rounded Rectangle 1"/>
          <p:cNvSpPr/>
          <p:nvPr/>
        </p:nvSpPr>
        <p:spPr>
          <a:xfrm>
            <a:off x="2955808" y="3526368"/>
            <a:ext cx="110066" cy="120250"/>
          </a:xfrm>
          <a:prstGeom prst="round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46942" y="537883"/>
            <a:ext cx="54909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Dimensions of the pion transfer part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45583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lan_general_01_201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2" t="57265" r="42975" b="5687"/>
          <a:stretch/>
        </p:blipFill>
        <p:spPr>
          <a:xfrm>
            <a:off x="914400" y="152400"/>
            <a:ext cx="4377267" cy="64431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802" y="1243631"/>
            <a:ext cx="3759198" cy="350289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stCxn id="28" idx="7"/>
          </p:cNvCxnSpPr>
          <p:nvPr/>
        </p:nvCxnSpPr>
        <p:spPr>
          <a:xfrm flipH="1">
            <a:off x="1346200" y="1180968"/>
            <a:ext cx="1432725" cy="45086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 rot="17189674" flipH="1">
            <a:off x="2670479" y="999979"/>
            <a:ext cx="349003" cy="53106"/>
            <a:chOff x="5935133" y="804332"/>
            <a:chExt cx="1693333" cy="279664"/>
          </a:xfrm>
          <a:solidFill>
            <a:schemeClr val="tx1"/>
          </a:solidFill>
        </p:grpSpPr>
        <p:sp>
          <p:nvSpPr>
            <p:cNvPr id="27" name="Oval 26"/>
            <p:cNvSpPr/>
            <p:nvPr/>
          </p:nvSpPr>
          <p:spPr>
            <a:xfrm>
              <a:off x="5935133" y="804333"/>
              <a:ext cx="254001" cy="254000"/>
            </a:xfrm>
            <a:prstGeom prst="ellipse">
              <a:avLst/>
            </a:prstGeom>
            <a:grpFill/>
            <a:ln w="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7374465" y="804332"/>
              <a:ext cx="254001" cy="254000"/>
            </a:xfrm>
            <a:prstGeom prst="ellipse">
              <a:avLst/>
            </a:prstGeom>
            <a:grpFill/>
            <a:ln w="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107276" y="830000"/>
              <a:ext cx="1397002" cy="253996"/>
            </a:xfrm>
            <a:prstGeom prst="rect">
              <a:avLst/>
            </a:prstGeom>
            <a:grpFill/>
            <a:ln w="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/>
          <p:cNvSpPr/>
          <p:nvPr/>
        </p:nvSpPr>
        <p:spPr>
          <a:xfrm rot="17455065" flipH="1">
            <a:off x="2777510" y="1405635"/>
            <a:ext cx="80425" cy="6420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 rot="12856137" flipV="1">
            <a:off x="2755614" y="1179145"/>
            <a:ext cx="162086" cy="211252"/>
          </a:xfrm>
          <a:custGeom>
            <a:avLst/>
            <a:gdLst>
              <a:gd name="connsiteX0" fmla="*/ 0 w 263525"/>
              <a:gd name="connsiteY0" fmla="*/ 152870 h 152870"/>
              <a:gd name="connsiteX1" fmla="*/ 50800 w 263525"/>
              <a:gd name="connsiteY1" fmla="*/ 51270 h 152870"/>
              <a:gd name="connsiteX2" fmla="*/ 92075 w 263525"/>
              <a:gd name="connsiteY2" fmla="*/ 29045 h 152870"/>
              <a:gd name="connsiteX3" fmla="*/ 139700 w 263525"/>
              <a:gd name="connsiteY3" fmla="*/ 25870 h 152870"/>
              <a:gd name="connsiteX4" fmla="*/ 184150 w 263525"/>
              <a:gd name="connsiteY4" fmla="*/ 25870 h 152870"/>
              <a:gd name="connsiteX5" fmla="*/ 212725 w 263525"/>
              <a:gd name="connsiteY5" fmla="*/ 25870 h 152870"/>
              <a:gd name="connsiteX6" fmla="*/ 225425 w 263525"/>
              <a:gd name="connsiteY6" fmla="*/ 25870 h 152870"/>
              <a:gd name="connsiteX7" fmla="*/ 241300 w 263525"/>
              <a:gd name="connsiteY7" fmla="*/ 16345 h 152870"/>
              <a:gd name="connsiteX8" fmla="*/ 257175 w 263525"/>
              <a:gd name="connsiteY8" fmla="*/ 6820 h 152870"/>
              <a:gd name="connsiteX9" fmla="*/ 260350 w 263525"/>
              <a:gd name="connsiteY9" fmla="*/ 470 h 152870"/>
              <a:gd name="connsiteX10" fmla="*/ 263525 w 263525"/>
              <a:gd name="connsiteY10" fmla="*/ 470 h 15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3525" h="152870">
                <a:moveTo>
                  <a:pt x="0" y="152870"/>
                </a:moveTo>
                <a:cubicBezTo>
                  <a:pt x="17727" y="112388"/>
                  <a:pt x="35454" y="71907"/>
                  <a:pt x="50800" y="51270"/>
                </a:cubicBezTo>
                <a:cubicBezTo>
                  <a:pt x="66146" y="30633"/>
                  <a:pt x="77258" y="33278"/>
                  <a:pt x="92075" y="29045"/>
                </a:cubicBezTo>
                <a:cubicBezTo>
                  <a:pt x="106892" y="24812"/>
                  <a:pt x="124354" y="26399"/>
                  <a:pt x="139700" y="25870"/>
                </a:cubicBezTo>
                <a:cubicBezTo>
                  <a:pt x="155046" y="25341"/>
                  <a:pt x="184150" y="25870"/>
                  <a:pt x="184150" y="25870"/>
                </a:cubicBezTo>
                <a:lnTo>
                  <a:pt x="212725" y="25870"/>
                </a:lnTo>
                <a:cubicBezTo>
                  <a:pt x="219604" y="25870"/>
                  <a:pt x="220663" y="27457"/>
                  <a:pt x="225425" y="25870"/>
                </a:cubicBezTo>
                <a:cubicBezTo>
                  <a:pt x="230187" y="24283"/>
                  <a:pt x="241300" y="16345"/>
                  <a:pt x="241300" y="16345"/>
                </a:cubicBezTo>
                <a:cubicBezTo>
                  <a:pt x="246592" y="13170"/>
                  <a:pt x="254000" y="9466"/>
                  <a:pt x="257175" y="6820"/>
                </a:cubicBezTo>
                <a:cubicBezTo>
                  <a:pt x="260350" y="4174"/>
                  <a:pt x="259292" y="1528"/>
                  <a:pt x="260350" y="470"/>
                </a:cubicBezTo>
                <a:cubicBezTo>
                  <a:pt x="261408" y="-588"/>
                  <a:pt x="263525" y="470"/>
                  <a:pt x="263525" y="470"/>
                </a:cubicBezTo>
              </a:path>
            </a:pathLst>
          </a:cu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 rot="6420000">
            <a:off x="6874261" y="1551190"/>
            <a:ext cx="154093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7086601" y="1085002"/>
            <a:ext cx="204530" cy="7141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151268" y="3041134"/>
            <a:ext cx="10563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~ 2700 m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08100" y="5664200"/>
            <a:ext cx="101600" cy="1016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flipV="1">
            <a:off x="2603500" y="1473200"/>
            <a:ext cx="101600" cy="889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341471" y="52295"/>
            <a:ext cx="37217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Option long far detector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58578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676" y="2889624"/>
            <a:ext cx="6329205" cy="154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29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654300"/>
            <a:ext cx="9144000" cy="44419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152068"/>
            <a:ext cx="14465300" cy="256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29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85" y="2641910"/>
            <a:ext cx="9144000" cy="44419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41" y="159495"/>
            <a:ext cx="14465300" cy="256203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 rot="21439128" flipH="1">
            <a:off x="3584941" y="3945308"/>
            <a:ext cx="712806" cy="117872"/>
            <a:chOff x="5972774" y="959668"/>
            <a:chExt cx="1632661" cy="365565"/>
          </a:xfrm>
          <a:solidFill>
            <a:srgbClr val="0000FF"/>
          </a:solidFill>
        </p:grpSpPr>
        <p:sp>
          <p:nvSpPr>
            <p:cNvPr id="7" name="Oval 6"/>
            <p:cNvSpPr/>
            <p:nvPr/>
          </p:nvSpPr>
          <p:spPr>
            <a:xfrm>
              <a:off x="5972774" y="1071232"/>
              <a:ext cx="254002" cy="254001"/>
            </a:xfrm>
            <a:prstGeom prst="ellipse">
              <a:avLst/>
            </a:prstGeom>
            <a:grpFill/>
            <a:ln w="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7351433" y="959668"/>
              <a:ext cx="254002" cy="254002"/>
            </a:xfrm>
            <a:prstGeom prst="ellipse">
              <a:avLst/>
            </a:prstGeom>
            <a:grpFill/>
            <a:ln w="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113354" y="1005610"/>
              <a:ext cx="1397002" cy="253998"/>
            </a:xfrm>
            <a:prstGeom prst="rect">
              <a:avLst/>
            </a:prstGeom>
            <a:grpFill/>
            <a:ln w="0">
              <a:noFill/>
            </a:ln>
            <a:effectLst/>
            <a:scene3d>
              <a:camera prst="orthographicFront">
                <a:rot lat="0" lon="0" rev="2136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Freeform 13"/>
          <p:cNvSpPr/>
          <p:nvPr/>
        </p:nvSpPr>
        <p:spPr>
          <a:xfrm>
            <a:off x="4119756" y="4038304"/>
            <a:ext cx="148771" cy="155794"/>
          </a:xfrm>
          <a:custGeom>
            <a:avLst/>
            <a:gdLst>
              <a:gd name="connsiteX0" fmla="*/ 0 w 303649"/>
              <a:gd name="connsiteY0" fmla="*/ 267308 h 267308"/>
              <a:gd name="connsiteX1" fmla="*/ 254000 w 303649"/>
              <a:gd name="connsiteY1" fmla="*/ 174381 h 267308"/>
              <a:gd name="connsiteX2" fmla="*/ 254000 w 303649"/>
              <a:gd name="connsiteY2" fmla="*/ 174381 h 267308"/>
              <a:gd name="connsiteX3" fmla="*/ 284976 w 303649"/>
              <a:gd name="connsiteY3" fmla="*/ 143405 h 267308"/>
              <a:gd name="connsiteX4" fmla="*/ 303561 w 303649"/>
              <a:gd name="connsiteY4" fmla="*/ 81454 h 267308"/>
              <a:gd name="connsiteX5" fmla="*/ 291171 w 303649"/>
              <a:gd name="connsiteY5" fmla="*/ 38088 h 267308"/>
              <a:gd name="connsiteX6" fmla="*/ 272585 w 303649"/>
              <a:gd name="connsiteY6" fmla="*/ 13308 h 267308"/>
              <a:gd name="connsiteX7" fmla="*/ 235415 w 303649"/>
              <a:gd name="connsiteY7" fmla="*/ 917 h 267308"/>
              <a:gd name="connsiteX8" fmla="*/ 204439 w 303649"/>
              <a:gd name="connsiteY8" fmla="*/ 917 h 267308"/>
              <a:gd name="connsiteX9" fmla="*/ 173463 w 303649"/>
              <a:gd name="connsiteY9" fmla="*/ 917 h 267308"/>
              <a:gd name="connsiteX10" fmla="*/ 136293 w 303649"/>
              <a:gd name="connsiteY10" fmla="*/ 13308 h 267308"/>
              <a:gd name="connsiteX11" fmla="*/ 136293 w 303649"/>
              <a:gd name="connsiteY11" fmla="*/ 13308 h 267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3649" h="267308">
                <a:moveTo>
                  <a:pt x="0" y="267308"/>
                </a:moveTo>
                <a:lnTo>
                  <a:pt x="254000" y="174381"/>
                </a:lnTo>
                <a:lnTo>
                  <a:pt x="254000" y="174381"/>
                </a:lnTo>
                <a:cubicBezTo>
                  <a:pt x="259163" y="169218"/>
                  <a:pt x="276716" y="158893"/>
                  <a:pt x="284976" y="143405"/>
                </a:cubicBezTo>
                <a:cubicBezTo>
                  <a:pt x="293236" y="127917"/>
                  <a:pt x="302529" y="99007"/>
                  <a:pt x="303561" y="81454"/>
                </a:cubicBezTo>
                <a:cubicBezTo>
                  <a:pt x="304593" y="63901"/>
                  <a:pt x="296334" y="49446"/>
                  <a:pt x="291171" y="38088"/>
                </a:cubicBezTo>
                <a:cubicBezTo>
                  <a:pt x="286008" y="26730"/>
                  <a:pt x="281878" y="19503"/>
                  <a:pt x="272585" y="13308"/>
                </a:cubicBezTo>
                <a:cubicBezTo>
                  <a:pt x="263292" y="7113"/>
                  <a:pt x="246773" y="2982"/>
                  <a:pt x="235415" y="917"/>
                </a:cubicBezTo>
                <a:cubicBezTo>
                  <a:pt x="224057" y="-1148"/>
                  <a:pt x="204439" y="917"/>
                  <a:pt x="204439" y="917"/>
                </a:cubicBezTo>
                <a:cubicBezTo>
                  <a:pt x="194114" y="917"/>
                  <a:pt x="184821" y="-1148"/>
                  <a:pt x="173463" y="917"/>
                </a:cubicBezTo>
                <a:cubicBezTo>
                  <a:pt x="162105" y="2982"/>
                  <a:pt x="136293" y="13308"/>
                  <a:pt x="136293" y="13308"/>
                </a:cubicBezTo>
                <a:lnTo>
                  <a:pt x="136293" y="13308"/>
                </a:lnTo>
              </a:path>
            </a:pathLst>
          </a:custGeom>
          <a:noFill/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240895" y="3979617"/>
            <a:ext cx="4903105" cy="1773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727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85" y="2641910"/>
            <a:ext cx="9144000" cy="44419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71" y="249147"/>
            <a:ext cx="14465300" cy="256203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 rot="21439128" flipH="1">
            <a:off x="3089338" y="3753260"/>
            <a:ext cx="712806" cy="117872"/>
            <a:chOff x="5972774" y="959668"/>
            <a:chExt cx="1632661" cy="365565"/>
          </a:xfrm>
          <a:solidFill>
            <a:srgbClr val="0000FF"/>
          </a:solidFill>
        </p:grpSpPr>
        <p:sp>
          <p:nvSpPr>
            <p:cNvPr id="7" name="Oval 6"/>
            <p:cNvSpPr/>
            <p:nvPr/>
          </p:nvSpPr>
          <p:spPr>
            <a:xfrm>
              <a:off x="5972774" y="1071232"/>
              <a:ext cx="254002" cy="254001"/>
            </a:xfrm>
            <a:prstGeom prst="ellipse">
              <a:avLst/>
            </a:prstGeom>
            <a:grpFill/>
            <a:ln w="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7351433" y="959668"/>
              <a:ext cx="254002" cy="254002"/>
            </a:xfrm>
            <a:prstGeom prst="ellipse">
              <a:avLst/>
            </a:prstGeom>
            <a:grpFill/>
            <a:ln w="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113354" y="1005610"/>
              <a:ext cx="1397002" cy="253998"/>
            </a:xfrm>
            <a:prstGeom prst="rect">
              <a:avLst/>
            </a:prstGeom>
            <a:grpFill/>
            <a:ln w="0">
              <a:noFill/>
            </a:ln>
            <a:effectLst/>
            <a:scene3d>
              <a:camera prst="orthographicFront">
                <a:rot lat="0" lon="0" rev="2136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Freeform 13"/>
          <p:cNvSpPr/>
          <p:nvPr/>
        </p:nvSpPr>
        <p:spPr>
          <a:xfrm>
            <a:off x="3679902" y="3858645"/>
            <a:ext cx="173552" cy="143404"/>
          </a:xfrm>
          <a:custGeom>
            <a:avLst/>
            <a:gdLst>
              <a:gd name="connsiteX0" fmla="*/ 0 w 303649"/>
              <a:gd name="connsiteY0" fmla="*/ 267308 h 267308"/>
              <a:gd name="connsiteX1" fmla="*/ 254000 w 303649"/>
              <a:gd name="connsiteY1" fmla="*/ 174381 h 267308"/>
              <a:gd name="connsiteX2" fmla="*/ 254000 w 303649"/>
              <a:gd name="connsiteY2" fmla="*/ 174381 h 267308"/>
              <a:gd name="connsiteX3" fmla="*/ 284976 w 303649"/>
              <a:gd name="connsiteY3" fmla="*/ 143405 h 267308"/>
              <a:gd name="connsiteX4" fmla="*/ 303561 w 303649"/>
              <a:gd name="connsiteY4" fmla="*/ 81454 h 267308"/>
              <a:gd name="connsiteX5" fmla="*/ 291171 w 303649"/>
              <a:gd name="connsiteY5" fmla="*/ 38088 h 267308"/>
              <a:gd name="connsiteX6" fmla="*/ 272585 w 303649"/>
              <a:gd name="connsiteY6" fmla="*/ 13308 h 267308"/>
              <a:gd name="connsiteX7" fmla="*/ 235415 w 303649"/>
              <a:gd name="connsiteY7" fmla="*/ 917 h 267308"/>
              <a:gd name="connsiteX8" fmla="*/ 204439 w 303649"/>
              <a:gd name="connsiteY8" fmla="*/ 917 h 267308"/>
              <a:gd name="connsiteX9" fmla="*/ 173463 w 303649"/>
              <a:gd name="connsiteY9" fmla="*/ 917 h 267308"/>
              <a:gd name="connsiteX10" fmla="*/ 136293 w 303649"/>
              <a:gd name="connsiteY10" fmla="*/ 13308 h 267308"/>
              <a:gd name="connsiteX11" fmla="*/ 136293 w 303649"/>
              <a:gd name="connsiteY11" fmla="*/ 13308 h 267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3649" h="267308">
                <a:moveTo>
                  <a:pt x="0" y="267308"/>
                </a:moveTo>
                <a:lnTo>
                  <a:pt x="254000" y="174381"/>
                </a:lnTo>
                <a:lnTo>
                  <a:pt x="254000" y="174381"/>
                </a:lnTo>
                <a:cubicBezTo>
                  <a:pt x="259163" y="169218"/>
                  <a:pt x="276716" y="158893"/>
                  <a:pt x="284976" y="143405"/>
                </a:cubicBezTo>
                <a:cubicBezTo>
                  <a:pt x="293236" y="127917"/>
                  <a:pt x="302529" y="99007"/>
                  <a:pt x="303561" y="81454"/>
                </a:cubicBezTo>
                <a:cubicBezTo>
                  <a:pt x="304593" y="63901"/>
                  <a:pt x="296334" y="49446"/>
                  <a:pt x="291171" y="38088"/>
                </a:cubicBezTo>
                <a:cubicBezTo>
                  <a:pt x="286008" y="26730"/>
                  <a:pt x="281878" y="19503"/>
                  <a:pt x="272585" y="13308"/>
                </a:cubicBezTo>
                <a:cubicBezTo>
                  <a:pt x="263292" y="7113"/>
                  <a:pt x="246773" y="2982"/>
                  <a:pt x="235415" y="917"/>
                </a:cubicBezTo>
                <a:cubicBezTo>
                  <a:pt x="224057" y="-1148"/>
                  <a:pt x="204439" y="917"/>
                  <a:pt x="204439" y="917"/>
                </a:cubicBezTo>
                <a:cubicBezTo>
                  <a:pt x="194114" y="917"/>
                  <a:pt x="184821" y="-1148"/>
                  <a:pt x="173463" y="917"/>
                </a:cubicBezTo>
                <a:cubicBezTo>
                  <a:pt x="162105" y="2982"/>
                  <a:pt x="136293" y="13308"/>
                  <a:pt x="136293" y="13308"/>
                </a:cubicBezTo>
                <a:lnTo>
                  <a:pt x="136293" y="13308"/>
                </a:lnTo>
              </a:path>
            </a:pathLst>
          </a:custGeom>
          <a:noFill/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7" idx="1"/>
          </p:cNvCxnSpPr>
          <p:nvPr/>
        </p:nvCxnSpPr>
        <p:spPr>
          <a:xfrm>
            <a:off x="3785019" y="3785326"/>
            <a:ext cx="5427127" cy="2043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21149928" flipH="1">
            <a:off x="3540669" y="3958715"/>
            <a:ext cx="127763" cy="89226"/>
          </a:xfrm>
          <a:prstGeom prst="rect">
            <a:avLst/>
          </a:prstGeom>
          <a:solidFill>
            <a:srgbClr val="FF0000"/>
          </a:solidFill>
          <a:ln>
            <a:noFill/>
          </a:ln>
          <a:scene3d>
            <a:camera prst="orthographicFront">
              <a:rot lat="0" lon="0" rev="2136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676293" y="4008244"/>
            <a:ext cx="842536" cy="2168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741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19386</TotalTime>
  <Words>219</Words>
  <Application>Microsoft Macintosh PowerPoint</Application>
  <PresentationFormat>On-screen Show (4:3)</PresentationFormat>
  <Paragraphs>36</Paragraphs>
  <Slides>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Elena Wildner</dc:creator>
  <cp:lastModifiedBy>Elena Wildner</cp:lastModifiedBy>
  <cp:revision>63</cp:revision>
  <cp:lastPrinted>2013-01-30T13:26:26Z</cp:lastPrinted>
  <dcterms:created xsi:type="dcterms:W3CDTF">2012-11-19T09:00:25Z</dcterms:created>
  <dcterms:modified xsi:type="dcterms:W3CDTF">2013-02-01T15:40:52Z</dcterms:modified>
</cp:coreProperties>
</file>