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7" r:id="rId3"/>
    <p:sldId id="258" r:id="rId4"/>
    <p:sldId id="259" r:id="rId5"/>
    <p:sldId id="260" r:id="rId6"/>
    <p:sldId id="265" r:id="rId7"/>
    <p:sldId id="261" r:id="rId8"/>
    <p:sldId id="262" r:id="rId9"/>
    <p:sldId id="263" r:id="rId10"/>
    <p:sldId id="264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40" d="100"/>
          <a:sy n="140" d="100"/>
        </p:scale>
        <p:origin x="-5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handoutMaster" Target="handoutMasters/handout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0672F-BBD6-6C44-913A-57C5B1DA5B63}" type="datetimeFigureOut">
              <a:rPr lang="en-US" smtClean="0"/>
              <a:t>2/1/13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66663F-7FB4-5742-BCB8-9B1DDD038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68023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2062D5-DBE0-4F4E-97B9-348B2515AD27}" type="datetimeFigureOut">
              <a:rPr lang="en-US" smtClean="0"/>
              <a:t>2/1/13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5001E7-ABDE-9D4F-B58A-F0FDD9D9DE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76444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8589" y="2080721"/>
            <a:ext cx="7370925" cy="1768123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0572" y="3991366"/>
            <a:ext cx="6515599" cy="134815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E43AF-BD23-D446-B88A-774824659B65}" type="datetime1">
              <a:rPr lang="en-US" smtClean="0"/>
              <a:t>2/1/13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01728-F741-BE4A-97B2-C793F0C1E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683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0F77D-1970-1447-89CC-8406DD90B06A}" type="datetime1">
              <a:rPr lang="en-US" smtClean="0"/>
              <a:t>2/1/13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01728-F741-BE4A-97B2-C793F0C1E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227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97217"/>
            <a:ext cx="2057400" cy="5128946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97217"/>
            <a:ext cx="6019800" cy="5128946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4815D-26D6-2342-9916-25310C40BCEC}" type="datetime1">
              <a:rPr lang="en-US" smtClean="0"/>
              <a:t>2/1/13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01728-F741-BE4A-97B2-C793F0C1E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490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EFEA9-E8F0-8A45-8732-3EB8667AEB1F}" type="datetime1">
              <a:rPr lang="en-US" smtClean="0"/>
              <a:t>2/1/13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01728-F741-BE4A-97B2-C793F0C1E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925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96B8F-E5E1-F046-8B94-10977112A6B3}" type="datetime1">
              <a:rPr lang="en-US" smtClean="0"/>
              <a:t>2/1/13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1200" y="6228440"/>
            <a:ext cx="2895600" cy="252347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37312"/>
            <a:ext cx="2133600" cy="252347"/>
          </a:xfrm>
        </p:spPr>
        <p:txBody>
          <a:bodyPr/>
          <a:lstStyle/>
          <a:p>
            <a:fld id="{97701728-F741-BE4A-97B2-C793F0C1E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801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8676D-9B15-6844-8C82-30D343A2B09C}" type="datetime1">
              <a:rPr lang="en-US" smtClean="0"/>
              <a:t>2/1/13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01728-F741-BE4A-97B2-C793F0C1E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048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30711"/>
            <a:ext cx="4040188" cy="72169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52409"/>
            <a:ext cx="4040188" cy="377375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30711"/>
            <a:ext cx="4041775" cy="72169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52409"/>
            <a:ext cx="4041775" cy="377375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86E0E-5003-4148-8AAB-651FBD1D27B5}" type="datetime1">
              <a:rPr lang="en-US" smtClean="0"/>
              <a:t>2/1/13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01728-F741-BE4A-97B2-C793F0C1E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936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9CE2F-1750-B642-B154-0DB812A32134}" type="datetime1">
              <a:rPr lang="en-US" smtClean="0"/>
              <a:t>2/1/13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01728-F741-BE4A-97B2-C793F0C1E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996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43003-571F-4D41-B047-9C62539829E0}" type="datetime1">
              <a:rPr lang="en-US" smtClean="0"/>
              <a:t>2/1/13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01728-F741-BE4A-97B2-C793F0C1E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578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3462"/>
            <a:ext cx="3008313" cy="101426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03462"/>
            <a:ext cx="5111750" cy="52227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17726"/>
            <a:ext cx="3008313" cy="420843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B4332-9CAE-AA4C-9ADC-B56E7949F6D6}" type="datetime1">
              <a:rPr lang="en-US" smtClean="0"/>
              <a:t>2/1/13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01728-F741-BE4A-97B2-C793F0C1E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697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80171"/>
            <a:ext cx="5486400" cy="374740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54FDF-614C-A34F-9CE0-D1B95B81D299}" type="datetime1">
              <a:rPr lang="en-US" smtClean="0"/>
              <a:t>2/1/13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01728-F741-BE4A-97B2-C793F0C1E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3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6" Type="http://schemas.openxmlformats.org/officeDocument/2006/relationships/hyperlink" Target="http://www.frankliuao.com(Change" TargetMode="Externa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/>
            </a:gs>
            <a:gs pos="86000">
              <a:schemeClr val="accent1">
                <a:lumMod val="40000"/>
                <a:lumOff val="60000"/>
              </a:schemeClr>
            </a:gs>
            <a:gs pos="10000">
              <a:schemeClr val="accent1">
                <a:lumMod val="40000"/>
                <a:lumOff val="60000"/>
              </a:schemeClr>
            </a:gs>
            <a:gs pos="9000">
              <a:schemeClr val="accent3"/>
            </a:gs>
            <a:gs pos="87000">
              <a:schemeClr val="accent3">
                <a:lumMod val="75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71648"/>
            <a:ext cx="8229600" cy="515451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none"/>
        </p:style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69128"/>
            <a:ext cx="1111196" cy="2523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558C-83AA-7D41-9E04-45C68B71B389}" type="datetime1">
              <a:rPr lang="en-US" smtClean="0"/>
              <a:t>2/1/13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73420" y="6218621"/>
            <a:ext cx="2895600" cy="269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04348" y="6488301"/>
            <a:ext cx="1782451" cy="2523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701728-F741-BE4A-97B2-C793F0C1EDD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nuSTORMlogo.eps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5" t="6921" r="13152" b="14945"/>
          <a:stretch/>
        </p:blipFill>
        <p:spPr>
          <a:xfrm>
            <a:off x="153431" y="51140"/>
            <a:ext cx="1278582" cy="697155"/>
          </a:xfrm>
          <a:prstGeom prst="rect">
            <a:avLst/>
          </a:prstGeom>
        </p:spPr>
      </p:pic>
      <p:pic>
        <p:nvPicPr>
          <p:cNvPr id="8" name="Picture 7" descr="IUlogo.eps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536" y="32245"/>
            <a:ext cx="716050" cy="716050"/>
          </a:xfrm>
          <a:prstGeom prst="rect">
            <a:avLst/>
          </a:prstGeom>
        </p:spPr>
      </p:pic>
      <p:pic>
        <p:nvPicPr>
          <p:cNvPr id="9" name="Picture 8" descr="Fermilogo.eps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305" y="31900"/>
            <a:ext cx="716395" cy="71639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68396" y="51140"/>
            <a:ext cx="5685433" cy="818229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none"/>
        </p:style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488975" y="6488301"/>
            <a:ext cx="41681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hlinkClick r:id="rId16"/>
              </a:rPr>
              <a:t>www.frankliuao.com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70829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Low energy </a:t>
            </a:r>
            <a:r>
              <a:rPr lang="en-US" dirty="0" err="1" smtClean="0"/>
              <a:t>muons</a:t>
            </a:r>
            <a:r>
              <a:rPr lang="en-US" dirty="0" smtClean="0"/>
              <a:t> for cooling experiments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Ao Liu</a:t>
            </a:r>
          </a:p>
          <a:p>
            <a:r>
              <a:rPr lang="en-US" dirty="0" err="1" smtClean="0"/>
              <a:t>nuSTORM</a:t>
            </a:r>
            <a:r>
              <a:rPr lang="en-US" dirty="0" smtClean="0"/>
              <a:t> weekly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2338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In G4Beamline(Cont’d)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Put 117K </a:t>
            </a:r>
            <a:r>
              <a:rPr lang="en-US" dirty="0" err="1" smtClean="0"/>
              <a:t>muons</a:t>
            </a:r>
            <a:r>
              <a:rPr lang="en-US" dirty="0" smtClean="0"/>
              <a:t> into iron;</a:t>
            </a:r>
          </a:p>
          <a:p>
            <a:pPr lvl="1"/>
            <a:r>
              <a:rPr lang="en-US" dirty="0" smtClean="0"/>
              <a:t>Get 61903 </a:t>
            </a:r>
            <a:r>
              <a:rPr lang="en-US" dirty="0" err="1" smtClean="0"/>
              <a:t>muons</a:t>
            </a:r>
            <a:r>
              <a:rPr lang="en-US" dirty="0" smtClean="0"/>
              <a:t> by the end of iron;</a:t>
            </a:r>
          </a:p>
          <a:p>
            <a:pPr lvl="1"/>
            <a:r>
              <a:rPr lang="en-US" dirty="0" smtClean="0"/>
              <a:t>25806 of them are within 100 ~ 300 MeV/c</a:t>
            </a:r>
          </a:p>
          <a:p>
            <a:pPr lvl="1"/>
            <a:r>
              <a:rPr lang="en-US" dirty="0" smtClean="0"/>
              <a:t>Roughly 22% assumed extracted </a:t>
            </a:r>
            <a:r>
              <a:rPr lang="en-US" dirty="0" err="1" smtClean="0"/>
              <a:t>muons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E004D-EBEC-3548-819E-C0310B11BDE8}" type="datetime1">
              <a:rPr lang="en-US" smtClean="0"/>
              <a:t>2/1/13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01728-F741-BE4A-97B2-C793F0C1EDD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155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Energy </a:t>
            </a:r>
            <a:r>
              <a:rPr lang="en-US" dirty="0" err="1" smtClean="0"/>
              <a:t>Muons</a:t>
            </a:r>
            <a:r>
              <a:rPr lang="en-US" dirty="0" smtClean="0"/>
              <a:t> Required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low energy </a:t>
            </a:r>
            <a:r>
              <a:rPr lang="en-US" dirty="0" err="1" smtClean="0"/>
              <a:t>muons</a:t>
            </a:r>
            <a:r>
              <a:rPr lang="en-US" dirty="0" smtClean="0"/>
              <a:t> which peak at ~200 MeV/c are requested to perform </a:t>
            </a:r>
            <a:r>
              <a:rPr lang="en-US" dirty="0" err="1" smtClean="0"/>
              <a:t>muon</a:t>
            </a:r>
            <a:r>
              <a:rPr lang="en-US" dirty="0" smtClean="0"/>
              <a:t> cooling experiments;</a:t>
            </a:r>
          </a:p>
          <a:p>
            <a:r>
              <a:rPr lang="en-US" dirty="0" err="1" smtClean="0"/>
              <a:t>Muons</a:t>
            </a:r>
            <a:r>
              <a:rPr lang="en-US" dirty="0" smtClean="0"/>
              <a:t> in the decay straight that are around the same rigidity of 5 </a:t>
            </a:r>
            <a:r>
              <a:rPr lang="en-US" dirty="0" err="1" smtClean="0"/>
              <a:t>GeV</a:t>
            </a:r>
            <a:r>
              <a:rPr lang="en-US" dirty="0" smtClean="0"/>
              <a:t>/c </a:t>
            </a:r>
            <a:r>
              <a:rPr lang="en-US" dirty="0" err="1" smtClean="0"/>
              <a:t>pions</a:t>
            </a:r>
            <a:r>
              <a:rPr lang="en-US" dirty="0" smtClean="0"/>
              <a:t> are extracted from the ring together with </a:t>
            </a:r>
            <a:r>
              <a:rPr lang="en-US" dirty="0" err="1" smtClean="0"/>
              <a:t>pions</a:t>
            </a:r>
            <a:r>
              <a:rPr lang="en-US" dirty="0" smtClean="0"/>
              <a:t>.</a:t>
            </a:r>
          </a:p>
          <a:p>
            <a:r>
              <a:rPr lang="en-US" dirty="0" smtClean="0"/>
              <a:t>Passing through a certain length of iron, these </a:t>
            </a:r>
            <a:r>
              <a:rPr lang="en-US" dirty="0" err="1" smtClean="0"/>
              <a:t>muons</a:t>
            </a:r>
            <a:r>
              <a:rPr lang="en-US" dirty="0" smtClean="0"/>
              <a:t> are slowed down to energy we want.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324DB-2D90-2F44-A467-8C5D94CA7F2E}" type="datetime1">
              <a:rPr lang="en-US" smtClean="0"/>
              <a:t>2/1/13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01728-F741-BE4A-97B2-C793F0C1EDD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012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In G4Beamline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Assume that </a:t>
            </a:r>
            <a:r>
              <a:rPr lang="en-US" dirty="0" err="1" smtClean="0"/>
              <a:t>muons</a:t>
            </a:r>
            <a:r>
              <a:rPr lang="en-US" dirty="0" smtClean="0"/>
              <a:t> with 4.5 ~ 5 </a:t>
            </a:r>
            <a:r>
              <a:rPr lang="en-US" dirty="0" err="1" smtClean="0"/>
              <a:t>GeV</a:t>
            </a:r>
            <a:r>
              <a:rPr lang="en-US" dirty="0" smtClean="0"/>
              <a:t>/c total momentum can be extracted(First order assumption). Run through different lengths of iron in G4beamline to peak the residual low energy </a:t>
            </a:r>
            <a:r>
              <a:rPr lang="en-US" dirty="0" err="1" smtClean="0"/>
              <a:t>muons</a:t>
            </a:r>
            <a:r>
              <a:rPr lang="en-US" dirty="0" smtClean="0"/>
              <a:t> at 200 MeV/c.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2C908-4CC6-2542-B34F-E631639B37CA}" type="datetime1">
              <a:rPr lang="en-US" smtClean="0"/>
              <a:t>2/1/13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01728-F741-BE4A-97B2-C793F0C1EDD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092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In </a:t>
            </a:r>
            <a:r>
              <a:rPr lang="en-US" dirty="0" smtClean="0"/>
              <a:t>G4Beamline(Cont’d)</a:t>
            </a:r>
            <a:endParaRPr lang="en-US" dirty="0"/>
          </a:p>
        </p:txBody>
      </p:sp>
      <p:pic>
        <p:nvPicPr>
          <p:cNvPr id="4" name="Content Placeholder 3" descr="Screen Shot 2013-01-31 at 4.35.33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622" r="-49622"/>
          <a:stretch>
            <a:fillRect/>
          </a:stretch>
        </p:blipFill>
        <p:spPr/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0042F-F49E-F64C-A652-C999001D4B2D}" type="datetime1">
              <a:rPr lang="en-US" smtClean="0"/>
              <a:t>2/1/13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01728-F741-BE4A-97B2-C793F0C1EDD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171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In G4Beamline(Cont’d)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With the iron length = 3.48 meters, we were able to peak the residual </a:t>
            </a:r>
            <a:r>
              <a:rPr lang="en-US" dirty="0" err="1" smtClean="0"/>
              <a:t>muons</a:t>
            </a:r>
            <a:r>
              <a:rPr lang="en-US" dirty="0" smtClean="0"/>
              <a:t> at 200 MeV/c. See figure below.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879-77E8-5C4D-A64C-365755E40F43}" type="datetime1">
              <a:rPr lang="en-US" smtClean="0"/>
              <a:t>2/1/13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01728-F741-BE4A-97B2-C793F0C1EDD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247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Rough Estimation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From the PDG:</a:t>
            </a:r>
          </a:p>
          <a:p>
            <a:pPr lvl="1"/>
            <a:r>
              <a:rPr lang="en-US" dirty="0" err="1" smtClean="0"/>
              <a:t>Muon</a:t>
            </a:r>
            <a:r>
              <a:rPr lang="en-US" dirty="0" smtClean="0"/>
              <a:t> Energy Loss in Fe:</a:t>
            </a:r>
          </a:p>
          <a:p>
            <a:pPr lvl="2"/>
            <a:r>
              <a:rPr lang="en-US" dirty="0" smtClean="0"/>
              <a:t>At 5 </a:t>
            </a:r>
            <a:r>
              <a:rPr lang="en-US" dirty="0" err="1" smtClean="0"/>
              <a:t>GeV</a:t>
            </a:r>
            <a:r>
              <a:rPr lang="en-US" dirty="0" smtClean="0"/>
              <a:t>/c: -1.8 MeV cm</a:t>
            </a:r>
            <a:r>
              <a:rPr lang="en-US" baseline="30000" dirty="0" smtClean="0"/>
              <a:t>2</a:t>
            </a:r>
            <a:r>
              <a:rPr lang="en-US" dirty="0" smtClean="0"/>
              <a:t>/g</a:t>
            </a:r>
            <a:r>
              <a:rPr lang="en-US" baseline="30000" dirty="0" smtClean="0"/>
              <a:t>-1</a:t>
            </a:r>
          </a:p>
          <a:p>
            <a:pPr lvl="1"/>
            <a:r>
              <a:rPr lang="en-US" dirty="0" smtClean="0"/>
              <a:t>Room Temperature Fe density:</a:t>
            </a:r>
          </a:p>
          <a:p>
            <a:pPr lvl="2"/>
            <a:r>
              <a:rPr lang="en-US" dirty="0" smtClean="0"/>
              <a:t>7.874 g cm</a:t>
            </a:r>
            <a:r>
              <a:rPr lang="en-US" baseline="30000" dirty="0" smtClean="0"/>
              <a:t>-3</a:t>
            </a:r>
          </a:p>
          <a:p>
            <a:pPr lvl="1"/>
            <a:r>
              <a:rPr lang="en-US" dirty="0" smtClean="0"/>
              <a:t>348*7.874*1.8 = 4932.3 MeV/c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063F4-E5C6-D041-82AA-0E9B870A52C7}" type="datetime1">
              <a:rPr lang="en-US" smtClean="0"/>
              <a:t>2/1/13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01728-F741-BE4A-97B2-C793F0C1EDD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821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Momentum Distribution</a:t>
            </a:r>
            <a:endParaRPr lang="en-US" dirty="0"/>
          </a:p>
        </p:txBody>
      </p:sp>
      <p:pic>
        <p:nvPicPr>
          <p:cNvPr id="4" name="Content Placeholder 3" descr="Low_E_MuDist1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4" r="6734"/>
          <a:stretch>
            <a:fillRect/>
          </a:stretch>
        </p:blipFill>
        <p:spPr/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6F497-CE75-0644-AD77-A23DA58AC039}" type="datetime1">
              <a:rPr lang="en-US" smtClean="0"/>
              <a:t>2/1/13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01728-F741-BE4A-97B2-C793F0C1EDD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6549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X-Y Distribution</a:t>
            </a:r>
            <a:endParaRPr lang="en-US" dirty="0"/>
          </a:p>
        </p:txBody>
      </p:sp>
      <p:pic>
        <p:nvPicPr>
          <p:cNvPr id="4" name="Content Placeholder 3" descr="Low_E_MuDist2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4" r="6734"/>
          <a:stretch>
            <a:fillRect/>
          </a:stretch>
        </p:blipFill>
        <p:spPr/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A2695-CDD0-EF45-BEEE-F1D2B6E029B1}" type="datetime1">
              <a:rPr lang="en-US" smtClean="0"/>
              <a:t>2/1/13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01728-F741-BE4A-97B2-C793F0C1EDD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7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X-X’ Distribution</a:t>
            </a:r>
            <a:endParaRPr lang="en-US" dirty="0"/>
          </a:p>
        </p:txBody>
      </p:sp>
      <p:pic>
        <p:nvPicPr>
          <p:cNvPr id="4" name="Content Placeholder 3" descr="Low_E_MuDist3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4" r="6734"/>
          <a:stretch>
            <a:fillRect/>
          </a:stretch>
        </p:blipFill>
        <p:spPr/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F5701-2EB1-F249-9414-32CE482B75ED}" type="datetime1">
              <a:rPr lang="en-US" smtClean="0"/>
              <a:t>2/1/13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01728-F741-BE4A-97B2-C793F0C1EDD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437756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template.potx</Template>
  <TotalTime>149</TotalTime>
  <Words>276</Words>
  <Application>Microsoft Macintosh PowerPoint</Application>
  <PresentationFormat>On-screen Show (4:3)</PresentationFormat>
  <Paragraphs>53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Presentation1</vt:lpstr>
      <vt:lpstr>Low energy muons for cooling experiments</vt:lpstr>
      <vt:lpstr>Low Energy Muons Required</vt:lpstr>
      <vt:lpstr>Simulation In G4Beamline</vt:lpstr>
      <vt:lpstr>Simulation In G4Beamline(Cont’d)</vt:lpstr>
      <vt:lpstr>Simulation In G4Beamline(Cont’d)</vt:lpstr>
      <vt:lpstr>Rough Estimation</vt:lpstr>
      <vt:lpstr>Momentum Distribution</vt:lpstr>
      <vt:lpstr>X-Y Distribution</vt:lpstr>
      <vt:lpstr>X-X’ Distribution</vt:lpstr>
      <vt:lpstr>Simulation In G4Beamline(Cont’d)</vt:lpstr>
    </vt:vector>
  </TitlesOfParts>
  <Company>Fermilab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Low energy muons for cooling experiments</dc:title>
  <dc:creator>Frank Ao Liu</dc:creator>
  <cp:lastModifiedBy>Frank Ao Liu</cp:lastModifiedBy>
  <cp:revision>10</cp:revision>
  <dcterms:created xsi:type="dcterms:W3CDTF">2013-01-31T22:14:36Z</dcterms:created>
  <dcterms:modified xsi:type="dcterms:W3CDTF">2013-02-01T15:23:13Z</dcterms:modified>
</cp:coreProperties>
</file>