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3" r:id="rId5"/>
    <p:sldId id="365" r:id="rId6"/>
    <p:sldId id="374" r:id="rId7"/>
    <p:sldId id="392" r:id="rId8"/>
    <p:sldId id="393" r:id="rId9"/>
    <p:sldId id="394" r:id="rId10"/>
    <p:sldId id="395" r:id="rId11"/>
    <p:sldId id="366" r:id="rId12"/>
    <p:sldId id="358" r:id="rId13"/>
    <p:sldId id="450" r:id="rId14"/>
    <p:sldId id="451" r:id="rId15"/>
    <p:sldId id="452" r:id="rId16"/>
    <p:sldId id="453" r:id="rId17"/>
    <p:sldId id="477" r:id="rId18"/>
    <p:sldId id="478" r:id="rId19"/>
    <p:sldId id="479" r:id="rId20"/>
    <p:sldId id="480" r:id="rId21"/>
    <p:sldId id="458" r:id="rId22"/>
    <p:sldId id="496" r:id="rId23"/>
    <p:sldId id="498" r:id="rId24"/>
    <p:sldId id="499" r:id="rId25"/>
    <p:sldId id="500" r:id="rId26"/>
    <p:sldId id="501" r:id="rId27"/>
    <p:sldId id="475" r:id="rId28"/>
    <p:sldId id="476" r:id="rId29"/>
    <p:sldId id="396" r:id="rId30"/>
    <p:sldId id="502" r:id="rId31"/>
    <p:sldId id="503" r:id="rId32"/>
    <p:sldId id="504" r:id="rId33"/>
    <p:sldId id="505" r:id="rId34"/>
    <p:sldId id="360" r:id="rId35"/>
    <p:sldId id="373" r:id="rId36"/>
    <p:sldId id="372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cia Fajardo, Laura" initials="GFL" lastIdx="1" clrIdx="0">
    <p:extLst>
      <p:ext uri="{19B8F6BF-5375-455C-9EA6-DF929625EA0E}">
        <p15:presenceInfo xmlns:p15="http://schemas.microsoft.com/office/powerpoint/2012/main" userId="S-1-5-21-1715567821-1060284298-725345543-597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6E7"/>
    <a:srgbClr val="FFE699"/>
    <a:srgbClr val="800000"/>
    <a:srgbClr val="5F5F5F"/>
    <a:srgbClr val="00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0" autoAdjust="0"/>
    <p:restoredTop sz="96407" autoAdjust="0"/>
  </p:normalViewPr>
  <p:slideViewPr>
    <p:cSldViewPr snapToGrid="0" showGuides="1">
      <p:cViewPr varScale="1">
        <p:scale>
          <a:sx n="111" d="100"/>
          <a:sy n="111" d="100"/>
        </p:scale>
        <p:origin x="1134" y="10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08/03/2024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08/03/2024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43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583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1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91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87690" y="3076324"/>
            <a:ext cx="6879410" cy="676167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MQXFA15 SG Data during Testing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7690" y="4554326"/>
            <a:ext cx="6480000" cy="990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L. Garcia Fajardo, D. Cheng, P. </a:t>
            </a:r>
            <a:r>
              <a:rPr lang="en-GB" dirty="0" err="1"/>
              <a:t>Ferracin</a:t>
            </a:r>
            <a:r>
              <a:rPr lang="en-GB" dirty="0"/>
              <a:t>, G. Vallone</a:t>
            </a:r>
          </a:p>
          <a:p>
            <a:r>
              <a:rPr lang="en-US" i="1" dirty="0"/>
              <a:t>3/11/2024</a:t>
            </a:r>
          </a:p>
          <a:p>
            <a:r>
              <a:rPr lang="en-US" i="1" dirty="0"/>
              <a:t>LBNL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Shells and Rods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992919" y="6356350"/>
            <a:ext cx="6550800" cy="360000"/>
          </a:xfrm>
        </p:spPr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868037"/>
            <a:ext cx="3698183" cy="217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75" y="3868037"/>
            <a:ext cx="3623848" cy="217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206865"/>
            <a:ext cx="3698183" cy="217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75" y="1206865"/>
            <a:ext cx="3623848" cy="21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2277177"/>
            <a:ext cx="7920000" cy="720000"/>
          </a:xfrm>
        </p:spPr>
        <p:txBody>
          <a:bodyPr/>
          <a:lstStyle/>
          <a:p>
            <a:r>
              <a:rPr lang="en-US" dirty="0" err="1"/>
              <a:t>Multiplots</a:t>
            </a:r>
            <a:r>
              <a:rPr lang="en-US" dirty="0"/>
              <a:t>: Quenches 1-4</a:t>
            </a:r>
          </a:p>
        </p:txBody>
      </p:sp>
    </p:spTree>
    <p:extLst>
      <p:ext uri="{BB962C8B-B14F-4D97-AF65-F5344CB8AC3E}">
        <p14:creationId xmlns:p14="http://schemas.microsoft.com/office/powerpoint/2010/main" val="342266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2 - Strain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" y="1271967"/>
            <a:ext cx="2610678" cy="1738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656"/>
            <a:ext cx="2649888" cy="1739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83" y="1271967"/>
            <a:ext cx="2610678" cy="1738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88" y="4004656"/>
            <a:ext cx="2649888" cy="1739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73" y="1271967"/>
            <a:ext cx="2610678" cy="173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0" y="4004656"/>
            <a:ext cx="2649888" cy="173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2" y="1271967"/>
            <a:ext cx="2610678" cy="173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12" y="4004656"/>
            <a:ext cx="2649888" cy="17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1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2 – Delta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" y="1142996"/>
            <a:ext cx="2632571" cy="1790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871"/>
            <a:ext cx="2632582" cy="1790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7" y="1142996"/>
            <a:ext cx="2632571" cy="1790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44" y="4088871"/>
            <a:ext cx="2632582" cy="1790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32" y="1142995"/>
            <a:ext cx="2632572" cy="1790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48" y="4088870"/>
            <a:ext cx="2632584" cy="1790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63" y="1142999"/>
            <a:ext cx="2632574" cy="17902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51" y="4088875"/>
            <a:ext cx="2632585" cy="17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4 - Strain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533"/>
            <a:ext cx="2624833" cy="1719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" y="4076487"/>
            <a:ext cx="2620768" cy="1720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19" y="1258035"/>
            <a:ext cx="2624833" cy="1719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82" y="4076486"/>
            <a:ext cx="2620770" cy="1720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99" y="1270489"/>
            <a:ext cx="2613006" cy="1711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61" y="4071375"/>
            <a:ext cx="2635408" cy="1730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82" y="1265986"/>
            <a:ext cx="2619878" cy="17163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91" y="4071375"/>
            <a:ext cx="2635408" cy="17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2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4 – Delta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8"/>
            <a:ext cx="2652045" cy="1803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4045197"/>
            <a:ext cx="2652059" cy="1803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3" y="1142988"/>
            <a:ext cx="2652045" cy="1803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3" y="4045197"/>
            <a:ext cx="2652059" cy="1803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89" y="1142988"/>
            <a:ext cx="2652045" cy="180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03" y="4045197"/>
            <a:ext cx="2652059" cy="1803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54" y="1142988"/>
            <a:ext cx="2652045" cy="18035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40" y="4045197"/>
            <a:ext cx="2652059" cy="18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7 - Strain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392"/>
            <a:ext cx="2629633" cy="1751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198"/>
            <a:ext cx="2644272" cy="1735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43" y="1255011"/>
            <a:ext cx="2629633" cy="1751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91" y="3934972"/>
            <a:ext cx="2627785" cy="1725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95" y="1265241"/>
            <a:ext cx="2619939" cy="1744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95" y="3929145"/>
            <a:ext cx="2647400" cy="1737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53" y="1261467"/>
            <a:ext cx="2610247" cy="1738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22" y="3953747"/>
            <a:ext cx="2613677" cy="17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7 – Delta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83"/>
            <a:ext cx="2611594" cy="1775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684"/>
            <a:ext cx="2663502" cy="1811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74" y="1364909"/>
            <a:ext cx="2611594" cy="1775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74" y="4022210"/>
            <a:ext cx="2666822" cy="1813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48" y="1370383"/>
            <a:ext cx="2611594" cy="1775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04" y="4028980"/>
            <a:ext cx="2656866" cy="1806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11" y="1370383"/>
            <a:ext cx="2611594" cy="1775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83" y="4025427"/>
            <a:ext cx="2666822" cy="18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Rods – Strain and Delta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" y="4043090"/>
            <a:ext cx="2647277" cy="1800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26" y="4043087"/>
            <a:ext cx="2647282" cy="1800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50" y="4043086"/>
            <a:ext cx="2647286" cy="1800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24" y="4043104"/>
            <a:ext cx="2647636" cy="1800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75CE9-E544-4FFF-9818-70531B6B5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4381"/>
            <a:ext cx="2602218" cy="1708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379974-D87A-4B5E-AE9F-A36646113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406" y="1424381"/>
            <a:ext cx="2602218" cy="1708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F2EA5-FA13-4312-BB8B-2662E2823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811" y="1424381"/>
            <a:ext cx="2602218" cy="17082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B8664D-F9D9-460D-ABFF-682CBC6FB6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8824" y="1424381"/>
            <a:ext cx="2602218" cy="17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35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2277176"/>
            <a:ext cx="7920000" cy="1000861"/>
          </a:xfrm>
        </p:spPr>
        <p:txBody>
          <a:bodyPr/>
          <a:lstStyle/>
          <a:p>
            <a:r>
              <a:rPr lang="en-US" dirty="0" err="1"/>
              <a:t>Multiplots</a:t>
            </a:r>
            <a:r>
              <a:rPr lang="en-US" dirty="0"/>
              <a:t>: Ramps 1, 3, 5, 7 and 8</a:t>
            </a:r>
            <a:br>
              <a:rPr lang="en-US" dirty="0"/>
            </a:br>
            <a:r>
              <a:rPr lang="en-US" sz="2400" dirty="0"/>
              <a:t>(Ramp 8 at 4.5 K)</a:t>
            </a:r>
          </a:p>
        </p:txBody>
      </p:sp>
    </p:spTree>
    <p:extLst>
      <p:ext uri="{BB962C8B-B14F-4D97-AF65-F5344CB8AC3E}">
        <p14:creationId xmlns:p14="http://schemas.microsoft.com/office/powerpoint/2010/main" val="25291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ooter Placeholder 36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91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MQXFA SG Gauges L</a:t>
            </a:r>
            <a:r>
              <a:rPr lang="en-US" altLang="zh-CN" sz="3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ayout</a:t>
            </a:r>
            <a:r>
              <a:rPr lang="en-GB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8229" y="2640432"/>
            <a:ext cx="6497289" cy="217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" panose="02040503050406030204" pitchFamily="18" charset="0"/>
              </a:rPr>
              <a:t>Only HBM gauges are installed.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" panose="02040503050406030204" pitchFamily="18" charset="0"/>
              </a:rPr>
              <a:t>Shell gauges --- three axial locations: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" panose="02040503050406030204" pitchFamily="18" charset="0"/>
              </a:rPr>
              <a:t>Shell gauges (T &amp; Z): on shell 2, 4, &amp; 7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" panose="02040503050406030204" pitchFamily="18" charset="0"/>
              </a:rPr>
              <a:t>Coil gauges (T &amp; Z): on the axial location of 3989 mm (RE) from LE.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" panose="02040503050406030204" pitchFamily="18" charset="0"/>
              </a:rPr>
              <a:t>Rod stations are located on the RE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" panose="02040503050406030204" pitchFamily="18" charset="0"/>
              </a:rPr>
              <a:t>Each station is full bridge with four individual gauges.</a:t>
            </a:r>
          </a:p>
        </p:txBody>
      </p:sp>
      <p:grpSp>
        <p:nvGrpSpPr>
          <p:cNvPr id="39" name="组合 6"/>
          <p:cNvGrpSpPr/>
          <p:nvPr/>
        </p:nvGrpSpPr>
        <p:grpSpPr>
          <a:xfrm>
            <a:off x="798599" y="1084277"/>
            <a:ext cx="8040601" cy="1422985"/>
            <a:chOff x="537070" y="1459467"/>
            <a:chExt cx="8040601" cy="1422985"/>
          </a:xfrm>
        </p:grpSpPr>
        <p:sp>
          <p:nvSpPr>
            <p:cNvPr id="40" name="文本框 2"/>
            <p:cNvSpPr txBox="1"/>
            <p:nvPr/>
          </p:nvSpPr>
          <p:spPr>
            <a:xfrm>
              <a:off x="537070" y="149457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LE</a:t>
              </a:r>
              <a:endParaRPr lang="zh-CN" altLang="en-US" dirty="0"/>
            </a:p>
          </p:txBody>
        </p:sp>
        <p:sp>
          <p:nvSpPr>
            <p:cNvPr id="41" name="文本框 20"/>
            <p:cNvSpPr txBox="1"/>
            <p:nvPr/>
          </p:nvSpPr>
          <p:spPr>
            <a:xfrm>
              <a:off x="8072404" y="1459467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</a:t>
              </a:r>
              <a:endParaRPr lang="zh-CN" altLang="en-US" dirty="0"/>
            </a:p>
          </p:txBody>
        </p:sp>
        <p:sp>
          <p:nvSpPr>
            <p:cNvPr id="42" name="文本框 21"/>
            <p:cNvSpPr txBox="1"/>
            <p:nvPr/>
          </p:nvSpPr>
          <p:spPr>
            <a:xfrm>
              <a:off x="3686026" y="147702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MID</a:t>
              </a:r>
              <a:endParaRPr lang="zh-CN" altLang="en-US" dirty="0"/>
            </a:p>
          </p:txBody>
        </p:sp>
        <p:pic>
          <p:nvPicPr>
            <p:cNvPr id="43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035" y="1863908"/>
              <a:ext cx="7315730" cy="1018544"/>
            </a:xfrm>
            <a:prstGeom prst="rect">
              <a:avLst/>
            </a:prstGeom>
          </p:spPr>
        </p:pic>
        <p:sp>
          <p:nvSpPr>
            <p:cNvPr id="44" name="文本框 25"/>
            <p:cNvSpPr txBox="1"/>
            <p:nvPr/>
          </p:nvSpPr>
          <p:spPr>
            <a:xfrm>
              <a:off x="1617133" y="2040842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bg1"/>
                  </a:solidFill>
                </a:rPr>
                <a:t>Shell 2</a:t>
              </a:r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45" name="文本框 26"/>
            <p:cNvSpPr txBox="1"/>
            <p:nvPr/>
          </p:nvSpPr>
          <p:spPr>
            <a:xfrm>
              <a:off x="3695644" y="2025150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bg1"/>
                  </a:solidFill>
                </a:rPr>
                <a:t>Shell 4</a:t>
              </a:r>
              <a:endParaRPr lang="zh-CN" altLang="en-US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文本框 27"/>
          <p:cNvSpPr txBox="1"/>
          <p:nvPr/>
        </p:nvSpPr>
        <p:spPr>
          <a:xfrm>
            <a:off x="7085551" y="1648836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</a:rPr>
              <a:t>Shell 7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47" name="4-Point Star 46"/>
          <p:cNvSpPr/>
          <p:nvPr/>
        </p:nvSpPr>
        <p:spPr>
          <a:xfrm>
            <a:off x="7439025" y="1871943"/>
            <a:ext cx="178092" cy="252132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文本框 27"/>
          <p:cNvSpPr txBox="1"/>
          <p:nvPr/>
        </p:nvSpPr>
        <p:spPr>
          <a:xfrm>
            <a:off x="7025518" y="2607580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Coil Stations</a:t>
            </a:r>
            <a:endParaRPr lang="zh-CN" altLang="en-US" sz="1050" dirty="0"/>
          </a:p>
        </p:txBody>
      </p:sp>
      <p:cxnSp>
        <p:nvCxnSpPr>
          <p:cNvPr id="49" name="Straight Arrow Connector 48"/>
          <p:cNvCxnSpPr>
            <a:stCxn id="48" idx="0"/>
            <a:endCxn id="47" idx="2"/>
          </p:cNvCxnSpPr>
          <p:nvPr/>
        </p:nvCxnSpPr>
        <p:spPr>
          <a:xfrm flipV="1">
            <a:off x="7496962" y="2124075"/>
            <a:ext cx="31109" cy="483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框 27">
            <a:extLst>
              <a:ext uri="{FF2B5EF4-FFF2-40B4-BE49-F238E27FC236}">
                <a16:creationId xmlns:a16="http://schemas.microsoft.com/office/drawing/2014/main" id="{5DBFD1E4-C705-B24F-A7BC-C0213D6B26C8}"/>
              </a:ext>
            </a:extLst>
          </p:cNvPr>
          <p:cNvSpPr txBox="1"/>
          <p:nvPr/>
        </p:nvSpPr>
        <p:spPr>
          <a:xfrm>
            <a:off x="7025518" y="2607580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Coil Stations</a:t>
            </a:r>
            <a:endParaRPr lang="zh-CN" alt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DAC870-8260-524A-AD26-5FB5145C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239" y="2938801"/>
            <a:ext cx="1800761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0E0ADB33-43A7-BB4B-B56C-3B6322982874}"/>
              </a:ext>
            </a:extLst>
          </p:cNvPr>
          <p:cNvSpPr txBox="1"/>
          <p:nvPr/>
        </p:nvSpPr>
        <p:spPr>
          <a:xfrm>
            <a:off x="7496961" y="4821505"/>
            <a:ext cx="16257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RE axial plate assembly</a:t>
            </a:r>
            <a:endParaRPr lang="zh-CN" altLang="en-US" sz="1050" dirty="0"/>
          </a:p>
        </p:txBody>
      </p:sp>
      <p:sp>
        <p:nvSpPr>
          <p:cNvPr id="21" name="文本框 27">
            <a:extLst>
              <a:ext uri="{FF2B5EF4-FFF2-40B4-BE49-F238E27FC236}">
                <a16:creationId xmlns:a16="http://schemas.microsoft.com/office/drawing/2014/main" id="{C2346DF8-96DE-3941-B396-896C8B93FB27}"/>
              </a:ext>
            </a:extLst>
          </p:cNvPr>
          <p:cNvSpPr txBox="1"/>
          <p:nvPr/>
        </p:nvSpPr>
        <p:spPr>
          <a:xfrm>
            <a:off x="8089487" y="2567903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Rod Stations</a:t>
            </a:r>
            <a:endParaRPr lang="zh-CN" altLang="en-US" sz="105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86151B-D54D-6942-AF42-73AAEBC86476}"/>
              </a:ext>
            </a:extLst>
          </p:cNvPr>
          <p:cNvCxnSpPr>
            <a:cxnSpLocks/>
          </p:cNvCxnSpPr>
          <p:nvPr/>
        </p:nvCxnSpPr>
        <p:spPr>
          <a:xfrm flipH="1">
            <a:off x="8415462" y="2832327"/>
            <a:ext cx="121572" cy="913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572E6E-79BC-E740-8FD8-708867CABFB1}"/>
              </a:ext>
            </a:extLst>
          </p:cNvPr>
          <p:cNvCxnSpPr>
            <a:cxnSpLocks/>
          </p:cNvCxnSpPr>
          <p:nvPr/>
        </p:nvCxnSpPr>
        <p:spPr>
          <a:xfrm flipH="1">
            <a:off x="7808496" y="2832327"/>
            <a:ext cx="667307" cy="543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6E3AF00-5613-EA4A-8FE4-943106C7E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53"/>
          <a:stretch/>
        </p:blipFill>
        <p:spPr>
          <a:xfrm>
            <a:off x="4708158" y="5075421"/>
            <a:ext cx="3918111" cy="16980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6ECD28-4A46-B545-AD40-3A0C840B8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107" y="4983675"/>
            <a:ext cx="2158455" cy="18288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D013901-90A2-1848-8875-E396BDD04FEE}"/>
              </a:ext>
            </a:extLst>
          </p:cNvPr>
          <p:cNvSpPr/>
          <p:nvPr/>
        </p:nvSpPr>
        <p:spPr>
          <a:xfrm>
            <a:off x="2494086" y="4853689"/>
            <a:ext cx="1962319" cy="19623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B5AA64-8C2C-3D40-BE91-409E6E10BB00}"/>
              </a:ext>
            </a:extLst>
          </p:cNvPr>
          <p:cNvSpPr/>
          <p:nvPr/>
        </p:nvSpPr>
        <p:spPr>
          <a:xfrm>
            <a:off x="6337489" y="5918686"/>
            <a:ext cx="229644" cy="229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8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2 –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CD7466-2159-4E61-87AB-1830FECD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" y="1159120"/>
            <a:ext cx="2601197" cy="1842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982F9-7342-4CDE-85DD-0278B68EE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4" y="4028267"/>
            <a:ext cx="2601196" cy="1812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47E198-0848-4B86-A173-BA207A992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576" y="1159120"/>
            <a:ext cx="2601197" cy="1842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16817A-70F5-4733-8020-AD511DB5E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275" y="4028266"/>
            <a:ext cx="2601196" cy="18129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9489F7-434A-4C79-96A8-6235CFEEF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28" y="1159120"/>
            <a:ext cx="2601197" cy="18428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4C13D4-3CCD-45D9-BB2A-AD39FE021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28" y="4028266"/>
            <a:ext cx="2601196" cy="1812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831968-7293-494C-B190-A65BDCF43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180" y="1159120"/>
            <a:ext cx="2601197" cy="18428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EE7D99-98C6-4E10-A13A-7EA38393C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878" y="4028265"/>
            <a:ext cx="2601197" cy="18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3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4 –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B1666-9531-429F-A924-A79BC4E6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562"/>
            <a:ext cx="2606414" cy="1846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349EF2-9C1F-4D0B-98E8-8A0A4957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5" y="3959580"/>
            <a:ext cx="2606414" cy="1816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1BBFD2-B24C-45FC-9B09-777A9DEFB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677" y="1315562"/>
            <a:ext cx="2606414" cy="1846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1A3FC4-C014-44C8-9C8E-597661366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677" y="3956918"/>
            <a:ext cx="2610477" cy="18194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085B1D-F6E1-4AB6-A4C7-DA41C1819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354" y="1315562"/>
            <a:ext cx="2606414" cy="1846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65E89-14F1-4923-B3FD-86B527DEC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632" y="3956918"/>
            <a:ext cx="2610477" cy="1819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6075A7-F56E-4A7E-AB06-41280C7CAB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586" y="1315562"/>
            <a:ext cx="2606414" cy="1846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A694E0-890D-4F6D-BC38-DA4C79C057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7586" y="3959580"/>
            <a:ext cx="2606414" cy="18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3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7 –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F1F5D-F482-4677-9894-EC9E2F08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" y="1239294"/>
            <a:ext cx="2597617" cy="1840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B27C49-48C3-439F-AF0E-0835A1B2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633"/>
            <a:ext cx="2640479" cy="1840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4107B2-553D-4416-AB15-4B1E4D028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148" y="1239294"/>
            <a:ext cx="2597617" cy="1840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B935D7-19F5-47F0-84DB-CB3F129E2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291" y="4039633"/>
            <a:ext cx="2640479" cy="18403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32CB10-60C4-4CB9-84D5-738E80407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090" y="1239294"/>
            <a:ext cx="2597617" cy="1840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255470-D0BC-4C7D-8FF7-083DDAFA6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227" y="4039632"/>
            <a:ext cx="2640480" cy="18403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0E0D24-6BA2-4647-9BA5-BF20FBFDF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6383" y="1239294"/>
            <a:ext cx="2597617" cy="18403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A8F425-4BC8-4357-9C13-10B1D6A29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518" y="4039632"/>
            <a:ext cx="2640482" cy="18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76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1C26-7DE7-40D7-9AC9-C1D5DA63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Rods –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58B3-CCA9-4722-8030-40930D4A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A0A-DDD6-49AC-9514-5E1FB993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0B88B7-AC4B-48E9-BCF4-7ED0BF662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3" y="2509508"/>
            <a:ext cx="2625049" cy="182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56DC8-D0F7-443D-97C2-C300434A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02" y="2509061"/>
            <a:ext cx="2625049" cy="1829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E653E-EB52-4F15-B8C2-D3E23EEB4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374" y="2509061"/>
            <a:ext cx="2625049" cy="1829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AA6382-287D-4265-85C5-CF802EF8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466" y="2509061"/>
            <a:ext cx="2625049" cy="18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65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BE2E-863A-4732-ABD5-FA614188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1008804"/>
          </a:xfrm>
        </p:spPr>
        <p:txBody>
          <a:bodyPr/>
          <a:lstStyle/>
          <a:p>
            <a:r>
              <a:rPr lang="en-US" dirty="0"/>
              <a:t>Shells’ stress during preload, cooldown and powering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BF7B6-6793-44BC-B5C8-E38F27F1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23FB1-9386-48C4-BBD3-9C9D96790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6195C-CE14-409F-8CC1-134097AB6886}"/>
              </a:ext>
            </a:extLst>
          </p:cNvPr>
          <p:cNvSpPr txBox="1"/>
          <p:nvPr/>
        </p:nvSpPr>
        <p:spPr>
          <a:xfrm>
            <a:off x="1414256" y="1190142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1EBFA-32B2-43D2-8D76-DDB77757723E}"/>
              </a:ext>
            </a:extLst>
          </p:cNvPr>
          <p:cNvSpPr txBox="1"/>
          <p:nvPr/>
        </p:nvSpPr>
        <p:spPr>
          <a:xfrm>
            <a:off x="6166887" y="1284610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8A11B-14B6-47CD-9FE7-B604650A6BE2}"/>
              </a:ext>
            </a:extLst>
          </p:cNvPr>
          <p:cNvSpPr txBox="1"/>
          <p:nvPr/>
        </p:nvSpPr>
        <p:spPr>
          <a:xfrm>
            <a:off x="3745365" y="4035092"/>
            <a:ext cx="206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Powering (delta)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37CCF-4047-49F3-8BE1-E5906F27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3" y="1487061"/>
            <a:ext cx="3958371" cy="2501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7E996-8E12-423B-B054-90AC36AC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034" y="1658437"/>
            <a:ext cx="3985447" cy="232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5F342-8F5A-4BDD-B248-C4986B1B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301" y="4453303"/>
            <a:ext cx="3481396" cy="22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41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2016-778C-4619-B1D9-484C4A60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79999"/>
            <a:ext cx="7920000" cy="972939"/>
          </a:xfrm>
        </p:spPr>
        <p:txBody>
          <a:bodyPr/>
          <a:lstStyle/>
          <a:p>
            <a:r>
              <a:rPr lang="en-US" dirty="0"/>
              <a:t>Rods’ strain during preload, cooldown and powering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6A3E5-E1F7-47C3-9F8B-7947E77E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1E884-63D1-4FEB-BCD3-7BB760D87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1FF79-54E4-44D1-BF54-55475AD80DDD}"/>
              </a:ext>
            </a:extLst>
          </p:cNvPr>
          <p:cNvSpPr txBox="1"/>
          <p:nvPr/>
        </p:nvSpPr>
        <p:spPr>
          <a:xfrm>
            <a:off x="1658021" y="968272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2DAB1-469B-4101-A4DE-F1BE223BC96C}"/>
              </a:ext>
            </a:extLst>
          </p:cNvPr>
          <p:cNvSpPr txBox="1"/>
          <p:nvPr/>
        </p:nvSpPr>
        <p:spPr>
          <a:xfrm>
            <a:off x="6395020" y="968272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94AE4-5413-403B-8A13-D4CE1F63236E}"/>
              </a:ext>
            </a:extLst>
          </p:cNvPr>
          <p:cNvSpPr txBox="1"/>
          <p:nvPr/>
        </p:nvSpPr>
        <p:spPr>
          <a:xfrm>
            <a:off x="3538331" y="4236630"/>
            <a:ext cx="206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Powering (delta)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DC33C-A1D1-49D1-9161-AEBD981A3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604"/>
            <a:ext cx="4228069" cy="2899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D8519D-0545-466F-B7D6-1A96C13B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780" y="1337602"/>
            <a:ext cx="4583020" cy="2899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1123D3-D9C0-489C-8497-0B0ABCDFF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753" y="4605963"/>
            <a:ext cx="3522054" cy="22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2199540"/>
            <a:ext cx="7920000" cy="720000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13952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title"/>
          </p:nvPr>
        </p:nvSpPr>
        <p:spPr>
          <a:xfrm>
            <a:off x="545273" y="111283"/>
            <a:ext cx="844254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US" sz="2000"/>
              <a:t>Coil stress increase during powering (ramps-up and down averaged)</a:t>
            </a:r>
            <a:br>
              <a:rPr lang="en-US" sz="2000"/>
            </a:br>
            <a:r>
              <a:rPr lang="en-US" sz="2000"/>
              <a:t>Comparison with previous magnets</a:t>
            </a:r>
            <a:endParaRPr/>
          </a:p>
        </p:txBody>
      </p:sp>
      <p:sp>
        <p:nvSpPr>
          <p:cNvPr id="340" name="Google Shape;340;p24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41" name="Google Shape;341;p24"/>
          <p:cNvSpPr txBox="1">
            <a:spLocks noGrp="1"/>
          </p:cNvSpPr>
          <p:nvPr>
            <p:ph type="ftr" idx="4294967295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MQXFA15 SG data</a:t>
            </a:r>
            <a:endParaRPr/>
          </a:p>
        </p:txBody>
      </p:sp>
      <p:grpSp>
        <p:nvGrpSpPr>
          <p:cNvPr id="342" name="Google Shape;342;p24"/>
          <p:cNvGrpSpPr/>
          <p:nvPr/>
        </p:nvGrpSpPr>
        <p:grpSpPr>
          <a:xfrm>
            <a:off x="-108721" y="1128076"/>
            <a:ext cx="2381939" cy="2465740"/>
            <a:chOff x="-108721" y="1128076"/>
            <a:chExt cx="2381939" cy="2465740"/>
          </a:xfrm>
        </p:grpSpPr>
        <p:pic>
          <p:nvPicPr>
            <p:cNvPr id="343" name="Google Shape;343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607" y="1752693"/>
              <a:ext cx="2210611" cy="18411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4" name="Google Shape;344;p24"/>
            <p:cNvGrpSpPr/>
            <p:nvPr/>
          </p:nvGrpSpPr>
          <p:grpSpPr>
            <a:xfrm>
              <a:off x="-108721" y="1128076"/>
              <a:ext cx="2379557" cy="1959509"/>
              <a:chOff x="-108721" y="1128076"/>
              <a:chExt cx="2379557" cy="1959509"/>
            </a:xfrm>
          </p:grpSpPr>
          <p:sp>
            <p:nvSpPr>
              <p:cNvPr id="345" name="Google Shape;345;p24"/>
              <p:cNvSpPr txBox="1"/>
              <p:nvPr/>
            </p:nvSpPr>
            <p:spPr>
              <a:xfrm>
                <a:off x="-108721" y="1128076"/>
                <a:ext cx="2357920" cy="617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MQXFA03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16.65 kA</a:t>
                </a:r>
                <a:endParaRPr/>
              </a:p>
            </p:txBody>
          </p:sp>
          <p:sp>
            <p:nvSpPr>
              <p:cNvPr id="346" name="Google Shape;346;p24"/>
              <p:cNvSpPr txBox="1"/>
              <p:nvPr/>
            </p:nvSpPr>
            <p:spPr>
              <a:xfrm>
                <a:off x="874083" y="2625920"/>
                <a:ext cx="139675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101 MPa</a:t>
                </a:r>
                <a:endParaRPr/>
              </a:p>
            </p:txBody>
          </p:sp>
        </p:grpSp>
      </p:grpSp>
      <p:grpSp>
        <p:nvGrpSpPr>
          <p:cNvPr id="347" name="Google Shape;347;p24"/>
          <p:cNvGrpSpPr/>
          <p:nvPr/>
        </p:nvGrpSpPr>
        <p:grpSpPr>
          <a:xfrm>
            <a:off x="2316547" y="1157977"/>
            <a:ext cx="2357918" cy="2428265"/>
            <a:chOff x="2316547" y="1157977"/>
            <a:chExt cx="2357918" cy="2428265"/>
          </a:xfrm>
        </p:grpSpPr>
        <p:pic>
          <p:nvPicPr>
            <p:cNvPr id="348" name="Google Shape;348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92528" y="1745119"/>
              <a:ext cx="2151139" cy="18411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" name="Google Shape;349;p24"/>
            <p:cNvGrpSpPr/>
            <p:nvPr/>
          </p:nvGrpSpPr>
          <p:grpSpPr>
            <a:xfrm>
              <a:off x="2316547" y="1157977"/>
              <a:ext cx="2357918" cy="1917548"/>
              <a:chOff x="2333481" y="1157977"/>
              <a:chExt cx="2357918" cy="1917548"/>
            </a:xfrm>
          </p:grpSpPr>
          <p:sp>
            <p:nvSpPr>
              <p:cNvPr id="350" name="Google Shape;350;p24"/>
              <p:cNvSpPr txBox="1"/>
              <p:nvPr/>
            </p:nvSpPr>
            <p:spPr>
              <a:xfrm>
                <a:off x="2333481" y="1157977"/>
                <a:ext cx="2357918" cy="617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MQXFA04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16.55 kA</a:t>
                </a:r>
                <a:endParaRPr/>
              </a:p>
            </p:txBody>
          </p:sp>
          <p:sp>
            <p:nvSpPr>
              <p:cNvPr id="351" name="Google Shape;351;p24"/>
              <p:cNvSpPr txBox="1"/>
              <p:nvPr/>
            </p:nvSpPr>
            <p:spPr>
              <a:xfrm>
                <a:off x="3188789" y="2613860"/>
                <a:ext cx="13970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115 MPa</a:t>
                </a:r>
                <a:endParaRPr/>
              </a:p>
            </p:txBody>
          </p:sp>
        </p:grpSp>
      </p:grpSp>
      <p:grpSp>
        <p:nvGrpSpPr>
          <p:cNvPr id="352" name="Google Shape;352;p24"/>
          <p:cNvGrpSpPr/>
          <p:nvPr/>
        </p:nvGrpSpPr>
        <p:grpSpPr>
          <a:xfrm>
            <a:off x="4535768" y="1208750"/>
            <a:ext cx="2357919" cy="2377492"/>
            <a:chOff x="4535768" y="1208750"/>
            <a:chExt cx="2357919" cy="2377492"/>
          </a:xfrm>
        </p:grpSpPr>
        <p:pic>
          <p:nvPicPr>
            <p:cNvPr id="353" name="Google Shape;353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28798" y="1876566"/>
              <a:ext cx="2082749" cy="17096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4" name="Google Shape;354;p24"/>
            <p:cNvGrpSpPr/>
            <p:nvPr/>
          </p:nvGrpSpPr>
          <p:grpSpPr>
            <a:xfrm>
              <a:off x="4535768" y="1208750"/>
              <a:ext cx="2357919" cy="1864163"/>
              <a:chOff x="4535768" y="1208750"/>
              <a:chExt cx="2357919" cy="1864163"/>
            </a:xfrm>
          </p:grpSpPr>
          <p:sp>
            <p:nvSpPr>
              <p:cNvPr id="355" name="Google Shape;355;p24"/>
              <p:cNvSpPr txBox="1"/>
              <p:nvPr/>
            </p:nvSpPr>
            <p:spPr>
              <a:xfrm>
                <a:off x="4535768" y="1208750"/>
                <a:ext cx="2357919" cy="617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16.46 kA</a:t>
                </a:r>
                <a:endParaRPr/>
              </a:p>
            </p:txBody>
          </p:sp>
          <p:sp>
            <p:nvSpPr>
              <p:cNvPr id="356" name="Google Shape;356;p24"/>
              <p:cNvSpPr txBox="1"/>
              <p:nvPr/>
            </p:nvSpPr>
            <p:spPr>
              <a:xfrm>
                <a:off x="5454122" y="2611248"/>
                <a:ext cx="135858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102 MPa</a:t>
                </a:r>
                <a:endParaRPr/>
              </a:p>
            </p:txBody>
          </p:sp>
        </p:grpSp>
      </p:grpSp>
      <p:grpSp>
        <p:nvGrpSpPr>
          <p:cNvPr id="357" name="Google Shape;357;p24"/>
          <p:cNvGrpSpPr/>
          <p:nvPr/>
        </p:nvGrpSpPr>
        <p:grpSpPr>
          <a:xfrm>
            <a:off x="6754990" y="1205488"/>
            <a:ext cx="2357918" cy="2388328"/>
            <a:chOff x="6754990" y="1205488"/>
            <a:chExt cx="2357918" cy="2388328"/>
          </a:xfrm>
        </p:grpSpPr>
        <p:pic>
          <p:nvPicPr>
            <p:cNvPr id="358" name="Google Shape;358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84607" y="1871061"/>
              <a:ext cx="2098683" cy="172275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9" name="Google Shape;359;p24"/>
            <p:cNvGrpSpPr/>
            <p:nvPr/>
          </p:nvGrpSpPr>
          <p:grpSpPr>
            <a:xfrm>
              <a:off x="6754990" y="1205488"/>
              <a:ext cx="2357918" cy="1880636"/>
              <a:chOff x="6768070" y="1204559"/>
              <a:chExt cx="2357918" cy="1880636"/>
            </a:xfrm>
          </p:grpSpPr>
          <p:sp>
            <p:nvSpPr>
              <p:cNvPr id="360" name="Google Shape;360;p24"/>
              <p:cNvSpPr txBox="1"/>
              <p:nvPr/>
            </p:nvSpPr>
            <p:spPr>
              <a:xfrm>
                <a:off x="6768070" y="1204559"/>
                <a:ext cx="2357918" cy="617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MQXFA06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16.45 kA</a:t>
                </a:r>
                <a:endParaRPr/>
              </a:p>
            </p:txBody>
          </p:sp>
          <p:sp>
            <p:nvSpPr>
              <p:cNvPr id="361" name="Google Shape;361;p24"/>
              <p:cNvSpPr txBox="1"/>
              <p:nvPr/>
            </p:nvSpPr>
            <p:spPr>
              <a:xfrm>
                <a:off x="7644912" y="2623530"/>
                <a:ext cx="142614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106 MPa</a:t>
                </a:r>
                <a:endParaRPr/>
              </a:p>
            </p:txBody>
          </p:sp>
        </p:grpSp>
      </p:grpSp>
      <p:grpSp>
        <p:nvGrpSpPr>
          <p:cNvPr id="362" name="Google Shape;362;p24"/>
          <p:cNvGrpSpPr/>
          <p:nvPr/>
        </p:nvGrpSpPr>
        <p:grpSpPr>
          <a:xfrm>
            <a:off x="34123" y="3980079"/>
            <a:ext cx="2268649" cy="2447887"/>
            <a:chOff x="34123" y="3980079"/>
            <a:chExt cx="2268649" cy="2447887"/>
          </a:xfrm>
        </p:grpSpPr>
        <p:pic>
          <p:nvPicPr>
            <p:cNvPr id="363" name="Google Shape;363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733" y="4563561"/>
              <a:ext cx="2268039" cy="1864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4" name="Google Shape;364;p24"/>
            <p:cNvGrpSpPr/>
            <p:nvPr/>
          </p:nvGrpSpPr>
          <p:grpSpPr>
            <a:xfrm>
              <a:off x="34123" y="3980079"/>
              <a:ext cx="2149705" cy="1999921"/>
              <a:chOff x="373784" y="3542555"/>
              <a:chExt cx="2607090" cy="2277219"/>
            </a:xfrm>
          </p:grpSpPr>
          <p:sp>
            <p:nvSpPr>
              <p:cNvPr id="365" name="Google Shape;365;p24"/>
              <p:cNvSpPr txBox="1"/>
              <p:nvPr/>
            </p:nvSpPr>
            <p:spPr>
              <a:xfrm>
                <a:off x="373784" y="3542555"/>
                <a:ext cx="26070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MQXFA07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15.45 kA</a:t>
                </a:r>
                <a:endParaRPr/>
              </a:p>
            </p:txBody>
          </p:sp>
          <p:sp>
            <p:nvSpPr>
              <p:cNvPr id="366" name="Google Shape;366;p24"/>
              <p:cNvSpPr txBox="1"/>
              <p:nvPr/>
            </p:nvSpPr>
            <p:spPr>
              <a:xfrm>
                <a:off x="1190270" y="5294097"/>
                <a:ext cx="1685734" cy="525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107 MPa</a:t>
                </a:r>
                <a:endParaRPr/>
              </a:p>
            </p:txBody>
          </p:sp>
        </p:grpSp>
      </p:grpSp>
      <p:grpSp>
        <p:nvGrpSpPr>
          <p:cNvPr id="367" name="Google Shape;367;p24"/>
          <p:cNvGrpSpPr/>
          <p:nvPr/>
        </p:nvGrpSpPr>
        <p:grpSpPr>
          <a:xfrm>
            <a:off x="2248289" y="3977699"/>
            <a:ext cx="2268039" cy="2450267"/>
            <a:chOff x="2248289" y="3977699"/>
            <a:chExt cx="2268039" cy="2450267"/>
          </a:xfrm>
        </p:grpSpPr>
        <p:pic>
          <p:nvPicPr>
            <p:cNvPr id="368" name="Google Shape;368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48289" y="4563561"/>
              <a:ext cx="2268039" cy="1864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" name="Google Shape;369;p24"/>
            <p:cNvGrpSpPr/>
            <p:nvPr/>
          </p:nvGrpSpPr>
          <p:grpSpPr>
            <a:xfrm>
              <a:off x="2284130" y="3977699"/>
              <a:ext cx="2230190" cy="2002300"/>
              <a:chOff x="3146847" y="3539787"/>
              <a:chExt cx="2785320" cy="2281075"/>
            </a:xfrm>
          </p:grpSpPr>
          <p:sp>
            <p:nvSpPr>
              <p:cNvPr id="370" name="Google Shape;370;p24"/>
              <p:cNvSpPr txBox="1"/>
              <p:nvPr/>
            </p:nvSpPr>
            <p:spPr>
              <a:xfrm>
                <a:off x="3146847" y="3539787"/>
                <a:ext cx="278532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16.50 kA</a:t>
                </a:r>
                <a:endParaRPr/>
              </a:p>
            </p:txBody>
          </p:sp>
          <p:sp>
            <p:nvSpPr>
              <p:cNvPr id="371" name="Google Shape;371;p24"/>
              <p:cNvSpPr txBox="1"/>
              <p:nvPr/>
            </p:nvSpPr>
            <p:spPr>
              <a:xfrm>
                <a:off x="4175727" y="5294921"/>
                <a:ext cx="1707110" cy="525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94 MPa</a:t>
                </a:r>
                <a:endParaRPr/>
              </a:p>
            </p:txBody>
          </p:sp>
        </p:grpSp>
      </p:grpSp>
      <p:grpSp>
        <p:nvGrpSpPr>
          <p:cNvPr id="372" name="Google Shape;372;p24"/>
          <p:cNvGrpSpPr/>
          <p:nvPr/>
        </p:nvGrpSpPr>
        <p:grpSpPr>
          <a:xfrm>
            <a:off x="4543667" y="3981866"/>
            <a:ext cx="2290568" cy="2446100"/>
            <a:chOff x="4543667" y="3981866"/>
            <a:chExt cx="2290568" cy="2446100"/>
          </a:xfrm>
        </p:grpSpPr>
        <p:pic>
          <p:nvPicPr>
            <p:cNvPr id="373" name="Google Shape;373;p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43667" y="4545041"/>
              <a:ext cx="2290568" cy="18829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24"/>
            <p:cNvGrpSpPr/>
            <p:nvPr/>
          </p:nvGrpSpPr>
          <p:grpSpPr>
            <a:xfrm>
              <a:off x="4593961" y="3981866"/>
              <a:ext cx="2174110" cy="1969670"/>
              <a:chOff x="6089071" y="3434348"/>
              <a:chExt cx="2785320" cy="2188538"/>
            </a:xfrm>
          </p:grpSpPr>
          <p:sp>
            <p:nvSpPr>
              <p:cNvPr id="375" name="Google Shape;375;p24"/>
              <p:cNvSpPr txBox="1"/>
              <p:nvPr/>
            </p:nvSpPr>
            <p:spPr>
              <a:xfrm>
                <a:off x="6089071" y="3434348"/>
                <a:ext cx="278532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16.54 kA</a:t>
                </a:r>
                <a:endParaRPr/>
              </a:p>
            </p:txBody>
          </p:sp>
          <p:sp>
            <p:nvSpPr>
              <p:cNvPr id="376" name="Google Shape;376;p24"/>
              <p:cNvSpPr txBox="1"/>
              <p:nvPr/>
            </p:nvSpPr>
            <p:spPr>
              <a:xfrm>
                <a:off x="7024101" y="5109921"/>
                <a:ext cx="1721850" cy="5129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89 MPa</a:t>
                </a:r>
                <a:endParaRPr/>
              </a:p>
            </p:txBody>
          </p:sp>
        </p:grpSp>
      </p:grpSp>
      <p:grpSp>
        <p:nvGrpSpPr>
          <p:cNvPr id="377" name="Google Shape;377;p24"/>
          <p:cNvGrpSpPr/>
          <p:nvPr/>
        </p:nvGrpSpPr>
        <p:grpSpPr>
          <a:xfrm>
            <a:off x="6765469" y="3978361"/>
            <a:ext cx="2311115" cy="2457640"/>
            <a:chOff x="6765469" y="3978361"/>
            <a:chExt cx="2311115" cy="2457640"/>
          </a:xfrm>
        </p:grpSpPr>
        <p:pic>
          <p:nvPicPr>
            <p:cNvPr id="378" name="Google Shape;378;p2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65469" y="4541085"/>
              <a:ext cx="2305155" cy="18949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9" name="Google Shape;379;p24"/>
            <p:cNvGrpSpPr/>
            <p:nvPr/>
          </p:nvGrpSpPr>
          <p:grpSpPr>
            <a:xfrm>
              <a:off x="6902474" y="3978361"/>
              <a:ext cx="2174110" cy="1973176"/>
              <a:chOff x="6902474" y="3978361"/>
              <a:chExt cx="2174110" cy="1973176"/>
            </a:xfrm>
          </p:grpSpPr>
          <p:sp>
            <p:nvSpPr>
              <p:cNvPr id="380" name="Google Shape;380;p24"/>
              <p:cNvSpPr txBox="1"/>
              <p:nvPr/>
            </p:nvSpPr>
            <p:spPr>
              <a:xfrm>
                <a:off x="6902474" y="3978361"/>
                <a:ext cx="217411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MQXFA11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Ramp to 16.54 kA</a:t>
                </a:r>
                <a:endParaRPr/>
              </a:p>
            </p:txBody>
          </p:sp>
          <p:sp>
            <p:nvSpPr>
              <p:cNvPr id="381" name="Google Shape;381;p24"/>
              <p:cNvSpPr txBox="1"/>
              <p:nvPr/>
            </p:nvSpPr>
            <p:spPr>
              <a:xfrm>
                <a:off x="7674581" y="5489872"/>
                <a:ext cx="134400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Av. delta stress: 106 MPa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571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387" name="Google Shape;387;p25"/>
          <p:cNvSpPr txBox="1">
            <a:spLocks noGrp="1"/>
          </p:cNvSpPr>
          <p:nvPr>
            <p:ph type="ftr" idx="4294967295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MQXFA15 SG data</a:t>
            </a:r>
            <a:endParaRPr/>
          </a:p>
        </p:txBody>
      </p:sp>
      <p:sp>
        <p:nvSpPr>
          <p:cNvPr id="388" name="Google Shape;388;p25"/>
          <p:cNvSpPr txBox="1">
            <a:spLocks noGrp="1"/>
          </p:cNvSpPr>
          <p:nvPr>
            <p:ph type="title"/>
          </p:nvPr>
        </p:nvSpPr>
        <p:spPr>
          <a:xfrm>
            <a:off x="545273" y="111283"/>
            <a:ext cx="844254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US" sz="2000"/>
              <a:t>Coil stress increase during powering (ramps-up and down averaged)</a:t>
            </a:r>
            <a:br>
              <a:rPr lang="en-US" sz="2000"/>
            </a:br>
            <a:r>
              <a:rPr lang="en-US" sz="2000"/>
              <a:t>Comparison with previous magnets</a:t>
            </a:r>
            <a:endParaRPr/>
          </a:p>
        </p:txBody>
      </p:sp>
      <p:pic>
        <p:nvPicPr>
          <p:cNvPr id="389" name="Google Shape;3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84" y="2008813"/>
            <a:ext cx="4315038" cy="35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1479" y="2008813"/>
            <a:ext cx="4316342" cy="355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5"/>
          <p:cNvSpPr txBox="1"/>
          <p:nvPr/>
        </p:nvSpPr>
        <p:spPr>
          <a:xfrm>
            <a:off x="1136043" y="1316022"/>
            <a:ext cx="2357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MQXFA08b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Ramp to 16.54 kA</a:t>
            </a:r>
            <a:endParaRPr/>
          </a:p>
        </p:txBody>
      </p:sp>
      <p:sp>
        <p:nvSpPr>
          <p:cNvPr id="392" name="Google Shape;392;p25"/>
          <p:cNvSpPr txBox="1"/>
          <p:nvPr/>
        </p:nvSpPr>
        <p:spPr>
          <a:xfrm>
            <a:off x="5650037" y="1391770"/>
            <a:ext cx="2357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MQXFA07b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Ramp to 16.54 kA</a:t>
            </a:r>
            <a:endParaRPr/>
          </a:p>
        </p:txBody>
      </p:sp>
      <p:sp>
        <p:nvSpPr>
          <p:cNvPr id="393" name="Google Shape;393;p25"/>
          <p:cNvSpPr txBox="1"/>
          <p:nvPr/>
        </p:nvSpPr>
        <p:spPr>
          <a:xfrm>
            <a:off x="2643249" y="3908068"/>
            <a:ext cx="1396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Av. delta stress: 112 MPa</a:t>
            </a:r>
            <a:endParaRPr/>
          </a:p>
        </p:txBody>
      </p:sp>
      <p:sp>
        <p:nvSpPr>
          <p:cNvPr id="394" name="Google Shape;394;p25"/>
          <p:cNvSpPr txBox="1"/>
          <p:nvPr/>
        </p:nvSpPr>
        <p:spPr>
          <a:xfrm>
            <a:off x="7309580" y="3908068"/>
            <a:ext cx="1396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Av. delta stress: 133 MPa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4017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6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ftr" idx="4294967295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MQXFA15 SG data</a:t>
            </a:r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title"/>
          </p:nvPr>
        </p:nvSpPr>
        <p:spPr>
          <a:xfrm>
            <a:off x="545273" y="111283"/>
            <a:ext cx="844254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US" sz="2000"/>
              <a:t>Coil stress increase during powering (ramps-up and down averaged)</a:t>
            </a:r>
            <a:br>
              <a:rPr lang="en-US" sz="2000"/>
            </a:br>
            <a:r>
              <a:rPr lang="en-US" sz="2000"/>
              <a:t>Comparison with previous magnets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1266689" y="5186383"/>
            <a:ext cx="699971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Maximum stress values of each coil were selected for these plots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 red: Coil quadrants with the highest stress increase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 blue: Coil quadrants with the lowest stress increase</a:t>
            </a:r>
            <a:endParaRPr/>
          </a:p>
        </p:txBody>
      </p:sp>
      <p:pic>
        <p:nvPicPr>
          <p:cNvPr id="403" name="Google Shape;4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44566"/>
            <a:ext cx="4433120" cy="295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917" y="1544566"/>
            <a:ext cx="4389083" cy="2957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7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9E94-DF8A-3345-832A-F74D76E1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Notes for MQXFA15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B3474-E0AC-414A-9197-732587B9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F4FE8-0C8B-5241-9AE5-F324FD343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8CA5ED-D938-3549-B330-399A8323A976}"/>
              </a:ext>
            </a:extLst>
          </p:cNvPr>
          <p:cNvSpPr>
            <a:spLocks noGrp="1"/>
          </p:cNvSpPr>
          <p:nvPr/>
        </p:nvSpPr>
        <p:spPr>
          <a:xfrm>
            <a:off x="612000" y="1155957"/>
            <a:ext cx="7920000" cy="49687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No strain data on the coils: Electrical SGs were disconnected before shipping the magnet to BNL, and FBG strain gauges not used during the test.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2/9/24 – 2/14/24 </a:t>
            </a:r>
            <a:r>
              <a:rPr lang="en-US" sz="1000" dirty="0">
                <a:sym typeface="Wingdings" panose="05000000000000000000" pitchFamily="2" charset="2"/>
              </a:rPr>
              <a:t> </a:t>
            </a:r>
            <a:r>
              <a:rPr lang="en-US" sz="1000" dirty="0"/>
              <a:t>1</a:t>
            </a:r>
            <a:r>
              <a:rPr lang="en-US" sz="1000" baseline="30000" dirty="0"/>
              <a:t>st</a:t>
            </a:r>
            <a:r>
              <a:rPr lang="en-US" sz="1000" dirty="0"/>
              <a:t> </a:t>
            </a:r>
            <a:r>
              <a:rPr lang="en-US" sz="1000" dirty="0" err="1"/>
              <a:t>Cooldown</a:t>
            </a:r>
            <a:endParaRPr lang="en-US" sz="1000" dirty="0"/>
          </a:p>
          <a:p>
            <a:pPr>
              <a:spcAft>
                <a:spcPts val="600"/>
              </a:spcAft>
            </a:pPr>
            <a:r>
              <a:rPr lang="en-US" sz="1000" dirty="0"/>
              <a:t>2/15/24 – 2/16/24 </a:t>
            </a:r>
            <a:r>
              <a:rPr lang="en-US" sz="1000" dirty="0">
                <a:sym typeface="Wingdings" panose="05000000000000000000" pitchFamily="2" charset="2"/>
              </a:rPr>
              <a:t> Low current ramps</a:t>
            </a:r>
            <a:endParaRPr lang="en-US" sz="1000" dirty="0"/>
          </a:p>
          <a:p>
            <a:pPr>
              <a:spcAft>
                <a:spcPts val="600"/>
              </a:spcAft>
            </a:pPr>
            <a:r>
              <a:rPr lang="en-US" sz="1000" dirty="0"/>
              <a:t>2/27/24 </a:t>
            </a:r>
            <a:r>
              <a:rPr lang="en-US" sz="1000" dirty="0">
                <a:sym typeface="Wingdings" panose="05000000000000000000" pitchFamily="2" charset="2"/>
              </a:rPr>
              <a:t> Quenches 1 and 2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2/28/24  Ramp 1 (</a:t>
            </a:r>
            <a:r>
              <a:rPr lang="en-US" sz="1000" dirty="0"/>
              <a:t>Ramp to 16530 A, 30 minutes hold, no quench), </a:t>
            </a:r>
            <a:r>
              <a:rPr lang="en-US" sz="1000" dirty="0">
                <a:sym typeface="Wingdings" panose="05000000000000000000" pitchFamily="2" charset="2"/>
              </a:rPr>
              <a:t>Ramp 2 (</a:t>
            </a:r>
            <a:r>
              <a:rPr lang="en-US" sz="1000" dirty="0"/>
              <a:t>Ramp to 16230 A (+30 A/s, -100 A/s)), 5 minutes hold, no quench</a:t>
            </a:r>
            <a:r>
              <a:rPr lang="en-US" sz="1000" dirty="0">
                <a:sym typeface="Wingdings" panose="05000000000000000000" pitchFamily="2" charset="2"/>
              </a:rPr>
              <a:t>) and Quench 3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2/29/24  Ramp 3 (</a:t>
            </a:r>
            <a:r>
              <a:rPr lang="en-US" sz="1000" dirty="0"/>
              <a:t>Ramp to 16530 A, 30 minutes hold, no quench</a:t>
            </a:r>
            <a:r>
              <a:rPr lang="en-US" sz="1000" dirty="0">
                <a:sym typeface="Wingdings" panose="05000000000000000000" pitchFamily="2" charset="2"/>
              </a:rPr>
              <a:t>), Ramp 4 (</a:t>
            </a:r>
            <a:r>
              <a:rPr lang="en-US" sz="1000" dirty="0"/>
              <a:t>Ramp to 16230 A (+30 A/s, -100 A/s)), 5 minutes hold, no quench</a:t>
            </a:r>
            <a:r>
              <a:rPr lang="en-US" sz="1000" dirty="0">
                <a:sym typeface="Wingdings" panose="05000000000000000000" pitchFamily="2" charset="2"/>
              </a:rPr>
              <a:t>) and Quench 4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3/1/24  Ramp 5 (</a:t>
            </a:r>
            <a:r>
              <a:rPr lang="en-US" sz="1000" dirty="0"/>
              <a:t>Ramp to 16530 A, 30 minutes hold, no quench</a:t>
            </a:r>
            <a:r>
              <a:rPr lang="en-US" sz="1000" dirty="0">
                <a:sym typeface="Wingdings" panose="05000000000000000000" pitchFamily="2" charset="2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3/4/24  Ramp 6 (Ramp to 16230 A (+30 A/s, -100 A/s), 5 minutes hold, no quench) and Ramp 7 (Ramp to 16530 A, 60 minutes hold, no quench)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3/5/2 – 3/6/24  Magnetic measurements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sym typeface="Wingdings" panose="05000000000000000000" pitchFamily="2" charset="2"/>
              </a:rPr>
              <a:t>3/7/24  Ramp 8 (Ramp to 16230 A, at 4.5 K 20 A/s, 30 minutes hold, no quench)</a:t>
            </a:r>
          </a:p>
          <a:p>
            <a:pPr>
              <a:spcAft>
                <a:spcPts val="600"/>
              </a:spcAft>
            </a:pPr>
            <a:endParaRPr lang="en-US" sz="1000" dirty="0"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en-US" sz="1000" dirty="0"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en-US" sz="1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5495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7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/>
              <a:t>Coil azimuthal stress at room temperature</a:t>
            </a:r>
            <a:endParaRPr/>
          </a:p>
        </p:txBody>
      </p:sp>
      <p:sp>
        <p:nvSpPr>
          <p:cNvPr id="410" name="Google Shape;410;p27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411" name="Google Shape;411;p27"/>
          <p:cNvSpPr txBox="1">
            <a:spLocks noGrp="1"/>
          </p:cNvSpPr>
          <p:nvPr>
            <p:ph type="ftr" idx="4294967295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MQXFA15 SG data</a:t>
            </a:r>
            <a:endParaRPr/>
          </a:p>
        </p:txBody>
      </p:sp>
      <p:pic>
        <p:nvPicPr>
          <p:cNvPr id="412" name="Google Shape;41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638" y="1846950"/>
            <a:ext cx="7180724" cy="3639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163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B56D0DD-DAF0-C540-8F28-E408AA06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6" y="4379671"/>
            <a:ext cx="2917842" cy="2103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15F19E-65C1-1A47-A447-208879D2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16" y="4379671"/>
            <a:ext cx="2917842" cy="2103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1ABF64-81A5-AE43-B000-3DB4CD6D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958" y="4379671"/>
            <a:ext cx="2917842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662F1-0E52-694C-986D-579DD29A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02" y="1924876"/>
            <a:ext cx="2968368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E.M. Effect is Apparent on Coils and Shell 7</a:t>
            </a:r>
            <a:br>
              <a:rPr lang="en-US" dirty="0"/>
            </a:br>
            <a:r>
              <a:rPr lang="en-US" sz="1400" dirty="0"/>
              <a:t>(this example is for magnet 5 but applies to all)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6967" y="822789"/>
            <a:ext cx="7881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not yet fully processing the files, the gauge readings of the coils and the shell 7 appear to be noisy during current ramps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effects have been observed in earlier magnets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noise on the signals is most likely from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229099" y="2682240"/>
            <a:ext cx="838200" cy="2438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71109" y="2952318"/>
            <a:ext cx="754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LP Filter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92625" y="3149292"/>
            <a:ext cx="14606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Cutoff frequency:0.25 Hz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1967" y="5252218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Clean signal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57987" y="5269072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Clean signal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80829" y="5199668"/>
            <a:ext cx="1988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Noisy signal</a:t>
            </a:r>
          </a:p>
          <a:p>
            <a:r>
              <a:rPr lang="en-US" sz="1200" dirty="0"/>
              <a:t>(note the different scale from Shells 02 and 04 plots)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01217" y="3010792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Noisy signal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76E9D-8F01-934E-91D1-D9A1C8FB3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038" y="1840421"/>
            <a:ext cx="296836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05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Reference: MQXFA03 Coil Azimuthal --- over </a:t>
            </a:r>
            <a:r>
              <a:rPr lang="en-GB" i="1" dirty="0">
                <a:latin typeface="Century Gothic" panose="020B0502020202020204" pitchFamily="34" charset="0"/>
              </a:rPr>
              <a:t>I</a:t>
            </a:r>
            <a:r>
              <a:rPr lang="en-GB" i="1" baseline="30000" dirty="0">
                <a:latin typeface="Century Gothic" panose="020B0502020202020204" pitchFamily="34" charset="0"/>
              </a:rPr>
              <a:t>2</a:t>
            </a:r>
            <a:endParaRPr lang="en-GB" baseline="30000" dirty="0">
              <a:latin typeface="Century Gothic" panose="020B0502020202020204" pitchFamily="34" charset="0"/>
            </a:endParaRPr>
          </a:p>
        </p:txBody>
      </p:sp>
      <p:sp>
        <p:nvSpPr>
          <p:cNvPr id="12" name="Footer Placeholder 36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3" name="Right Arrow 2"/>
          <p:cNvSpPr/>
          <p:nvPr/>
        </p:nvSpPr>
        <p:spPr>
          <a:xfrm>
            <a:off x="4275667" y="2413000"/>
            <a:ext cx="685800" cy="254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71109" y="2678305"/>
            <a:ext cx="754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LP Filter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2625" y="2875279"/>
            <a:ext cx="14606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Cutoff frequency:0.25 Hz</a:t>
            </a:r>
          </a:p>
        </p:txBody>
      </p:sp>
      <p:grpSp>
        <p:nvGrpSpPr>
          <p:cNvPr id="9226" name="Group 9225"/>
          <p:cNvGrpSpPr/>
          <p:nvPr/>
        </p:nvGrpSpPr>
        <p:grpSpPr>
          <a:xfrm>
            <a:off x="634253" y="1426622"/>
            <a:ext cx="5890590" cy="4117340"/>
            <a:chOff x="1456639" y="1315720"/>
            <a:chExt cx="5890590" cy="4117340"/>
          </a:xfrm>
        </p:grpSpPr>
        <p:grpSp>
          <p:nvGrpSpPr>
            <p:cNvPr id="14" name="Group 13"/>
            <p:cNvGrpSpPr/>
            <p:nvPr/>
          </p:nvGrpSpPr>
          <p:grpSpPr>
            <a:xfrm>
              <a:off x="1456639" y="1315720"/>
              <a:ext cx="5890590" cy="4117340"/>
              <a:chOff x="1215509" y="1315720"/>
              <a:chExt cx="3139710" cy="2194560"/>
            </a:xfrm>
          </p:grpSpPr>
          <p:pic>
            <p:nvPicPr>
              <p:cNvPr id="12291" name="Picture 3" descr="G:\My Drive\SG Measurements\LARP_and_CERN_QXF\MQXFA3\Quench_tests\Nominal_Current_Holding\VS. Ratio_full cycle\Coil Azimuthal Strai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940" y="1315720"/>
                <a:ext cx="2875279" cy="2194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215509" y="2053386"/>
                <a:ext cx="5229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C204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44363" y="2665348"/>
                <a:ext cx="50847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C110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76431" y="2875279"/>
                <a:ext cx="50847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C111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1463196" y="2150534"/>
                <a:ext cx="433337" cy="4631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498599" y="2729545"/>
                <a:ext cx="397934" cy="1346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498599" y="2930680"/>
                <a:ext cx="397934" cy="6732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2628619" y="1900575"/>
                <a:ext cx="289381" cy="1806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360420" y="1795572"/>
                <a:ext cx="335280" cy="933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3360420" y="2101218"/>
                <a:ext cx="236220" cy="1659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2274570" y="2646572"/>
                <a:ext cx="236220" cy="1659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 rot="20028796">
                <a:off x="2480731" y="1870447"/>
                <a:ext cx="461551" cy="114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C204 ramp up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9842497">
                <a:off x="2241993" y="2691678"/>
                <a:ext cx="537593" cy="114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C204 ramp down</a:t>
                </a: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V="1">
                <a:off x="2510790" y="2270006"/>
                <a:ext cx="314451" cy="175515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213609" y="2141144"/>
                <a:ext cx="231010" cy="8775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3332314" y="1951659"/>
                <a:ext cx="184029" cy="46223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2286448" y="2228902"/>
                <a:ext cx="145336" cy="74493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prstDash val="sysDot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 rot="20028796">
                <a:off x="2305745" y="2258516"/>
                <a:ext cx="623889" cy="114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C110 &amp; 111 ramp up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0028796">
                <a:off x="1855561" y="2208732"/>
                <a:ext cx="699931" cy="114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C110 &amp; 111 ramp down</a:t>
                </a:r>
              </a:p>
            </p:txBody>
          </p:sp>
        </p:grpSp>
        <p:sp>
          <p:nvSpPr>
            <p:cNvPr id="9221" name="Rectangle 9220"/>
            <p:cNvSpPr/>
            <p:nvPr/>
          </p:nvSpPr>
          <p:spPr>
            <a:xfrm>
              <a:off x="5205389" y="1828800"/>
              <a:ext cx="904479" cy="1922076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bg1">
                  <a:lumMod val="75000"/>
                  <a:alpha val="36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2" name="TextBox 9221"/>
            <p:cNvSpPr txBox="1"/>
            <p:nvPr/>
          </p:nvSpPr>
          <p:spPr>
            <a:xfrm>
              <a:off x="4476750" y="4047222"/>
              <a:ext cx="2019300" cy="553998"/>
            </a:xfrm>
            <a:prstGeom prst="rect">
              <a:avLst/>
            </a:prstGeom>
            <a:solidFill>
              <a:srgbClr val="FFC000">
                <a:alpha val="61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The readings of this part may the combination of actual SG and inductive components</a:t>
              </a:r>
            </a:p>
          </p:txBody>
        </p:sp>
        <p:cxnSp>
          <p:nvCxnSpPr>
            <p:cNvPr id="9224" name="Straight Arrow Connector 9223"/>
            <p:cNvCxnSpPr/>
            <p:nvPr/>
          </p:nvCxnSpPr>
          <p:spPr>
            <a:xfrm flipV="1">
              <a:off x="5486400" y="3485292"/>
              <a:ext cx="114331" cy="5196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5" name="Group 9224"/>
          <p:cNvGrpSpPr/>
          <p:nvPr/>
        </p:nvGrpSpPr>
        <p:grpSpPr>
          <a:xfrm>
            <a:off x="6067205" y="845119"/>
            <a:ext cx="2991507" cy="2103120"/>
            <a:chOff x="1144058" y="1421852"/>
            <a:chExt cx="2991507" cy="2103120"/>
          </a:xfrm>
        </p:grpSpPr>
        <p:pic>
          <p:nvPicPr>
            <p:cNvPr id="55" name="Picture 3" descr="G:\My Drive\SG Measurements\LARP_and_CERN_QXF\MQXFA3\Quench_tests\Nominal_Current_Holding\Coil Azimuthal Strain_tim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058" y="1421852"/>
              <a:ext cx="2991507" cy="21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Oval 55"/>
            <p:cNvSpPr/>
            <p:nvPr/>
          </p:nvSpPr>
          <p:spPr>
            <a:xfrm>
              <a:off x="1896533" y="1566333"/>
              <a:ext cx="304800" cy="5842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56466" y="1562099"/>
              <a:ext cx="304800" cy="5842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228" name="Straight Arrow Connector 9227"/>
          <p:cNvCxnSpPr/>
          <p:nvPr/>
        </p:nvCxnSpPr>
        <p:spPr>
          <a:xfrm flipV="1">
            <a:off x="4664014" y="1485900"/>
            <a:ext cx="2155666" cy="2672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13864" y="3843496"/>
            <a:ext cx="286343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Combined the ramp up and ramp down data, the three coils actually </a:t>
            </a:r>
            <a:r>
              <a:rPr lang="en-US" sz="11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behave identically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The readings of the “turn around” part are likely to be combined with inductive components;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The “up-warp” on the curves of C110 &amp; 111 may be not mechanical. It is “bended” by the field.  </a:t>
            </a:r>
          </a:p>
        </p:txBody>
      </p:sp>
      <p:sp>
        <p:nvSpPr>
          <p:cNvPr id="39" name="矩形 66"/>
          <p:cNvSpPr/>
          <p:nvPr/>
        </p:nvSpPr>
        <p:spPr>
          <a:xfrm>
            <a:off x="4599223" y="5298317"/>
            <a:ext cx="1178528" cy="314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b="1" i="1" dirty="0" err="1">
                <a:latin typeface="Cambria" panose="02040503050406030204" pitchFamily="18" charset="0"/>
              </a:rPr>
              <a:t>I</a:t>
            </a:r>
            <a:r>
              <a:rPr lang="en-US" altLang="zh-CN" sz="1100" b="1" i="1" baseline="-25000" dirty="0" err="1">
                <a:latin typeface="Cambria" panose="02040503050406030204" pitchFamily="18" charset="0"/>
              </a:rPr>
              <a:t>norm</a:t>
            </a:r>
            <a:r>
              <a:rPr lang="en-US" altLang="zh-CN" sz="1100" b="1" dirty="0">
                <a:latin typeface="Cambria" panose="02040503050406030204" pitchFamily="18" charset="0"/>
              </a:rPr>
              <a:t> = 16.47 kA</a:t>
            </a:r>
          </a:p>
        </p:txBody>
      </p:sp>
    </p:spTree>
    <p:extLst>
      <p:ext uri="{BB962C8B-B14F-4D97-AF65-F5344CB8AC3E}">
        <p14:creationId xmlns:p14="http://schemas.microsoft.com/office/powerpoint/2010/main" val="3097375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:\My Drive\SG Measurements\LARP_and_CERN_QXF\MQXFA04\Ramp_test\10kA_ramp\Coil filtered Azimuthal Strain_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64" y="779176"/>
            <a:ext cx="2968647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My Drive\SG Measurements\LARP_and_CERN_QXF\MQXFA04\Ramp_test\10kA_ramp\Coil filtered Azimuthal Str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6" y="1474740"/>
            <a:ext cx="51625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MQXFA04 Coil Strain --- over </a:t>
            </a:r>
            <a:r>
              <a:rPr lang="en-GB" i="1" dirty="0">
                <a:latin typeface="Century Gothic" panose="020B0502020202020204" pitchFamily="34" charset="0"/>
              </a:rPr>
              <a:t>I</a:t>
            </a:r>
            <a:r>
              <a:rPr lang="en-GB" i="1" baseline="30000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Footer Placeholder 36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56" name="Oval 55"/>
          <p:cNvSpPr/>
          <p:nvPr/>
        </p:nvSpPr>
        <p:spPr>
          <a:xfrm>
            <a:off x="6971860" y="901700"/>
            <a:ext cx="304800" cy="584200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866786" y="901700"/>
            <a:ext cx="304800" cy="584200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882962" y="3846512"/>
            <a:ext cx="309954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The exact same behavior as seen in MQXFA03 (next slide).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From what we have learned from MQXFA03, there is </a:t>
            </a:r>
            <a:r>
              <a:rPr lang="en-US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no issue 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in the 10 kA ramp tests.</a:t>
            </a:r>
          </a:p>
        </p:txBody>
      </p:sp>
      <p:sp>
        <p:nvSpPr>
          <p:cNvPr id="39" name="矩形 66"/>
          <p:cNvSpPr/>
          <p:nvPr/>
        </p:nvSpPr>
        <p:spPr>
          <a:xfrm>
            <a:off x="4599223" y="5298317"/>
            <a:ext cx="1178528" cy="314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b="1" i="1" dirty="0" err="1">
                <a:latin typeface="Cambria" panose="02040503050406030204" pitchFamily="18" charset="0"/>
              </a:rPr>
              <a:t>I</a:t>
            </a:r>
            <a:r>
              <a:rPr lang="en-US" altLang="zh-CN" sz="1100" b="1" i="1" baseline="-25000" dirty="0" err="1">
                <a:latin typeface="Cambria" panose="02040503050406030204" pitchFamily="18" charset="0"/>
              </a:rPr>
              <a:t>norm</a:t>
            </a:r>
            <a:r>
              <a:rPr lang="en-US" altLang="zh-CN" sz="1100" b="1" dirty="0">
                <a:latin typeface="Cambria" panose="02040503050406030204" pitchFamily="18" charset="0"/>
              </a:rPr>
              <a:t> = 16.47 kA</a:t>
            </a:r>
          </a:p>
        </p:txBody>
      </p:sp>
    </p:spTree>
    <p:extLst>
      <p:ext uri="{BB962C8B-B14F-4D97-AF65-F5344CB8AC3E}">
        <p14:creationId xmlns:p14="http://schemas.microsoft.com/office/powerpoint/2010/main" val="139685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E604-0F4E-4AA3-9038-89D54A8B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5676"/>
            <a:ext cx="7920000" cy="720000"/>
          </a:xfrm>
        </p:spPr>
        <p:txBody>
          <a:bodyPr/>
          <a:lstStyle/>
          <a:p>
            <a:r>
              <a:rPr lang="en-US" dirty="0"/>
              <a:t>Shell02 stress. History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4D4E-2146-4658-9974-9D0934DE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D9C6-90F2-4A23-8F6F-F4ADA319A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EFBAF-542A-4C44-8B83-855AF7EAA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983"/>
            <a:ext cx="9144000" cy="3252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5B8ED-F816-4C1A-AA25-27B82F04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7356"/>
            <a:ext cx="9144000" cy="31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1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E604-0F4E-4AA3-9038-89D54A8B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5676"/>
            <a:ext cx="7920000" cy="720000"/>
          </a:xfrm>
        </p:spPr>
        <p:txBody>
          <a:bodyPr/>
          <a:lstStyle/>
          <a:p>
            <a:r>
              <a:rPr lang="en-US" dirty="0"/>
              <a:t>Shell04 stress. History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4D4E-2146-4658-9974-9D0934DE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D9C6-90F2-4A23-8F6F-F4ADA319A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2D065-5DF7-4153-AE38-AC107B76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805"/>
            <a:ext cx="9144000" cy="3393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EFED5-7BBF-487E-B7E5-DD50C5545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6626"/>
            <a:ext cx="9144000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E604-0F4E-4AA3-9038-89D54A8B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5676"/>
            <a:ext cx="7920000" cy="720000"/>
          </a:xfrm>
        </p:spPr>
        <p:txBody>
          <a:bodyPr/>
          <a:lstStyle/>
          <a:p>
            <a:r>
              <a:rPr lang="en-US" dirty="0"/>
              <a:t>Shell07 stress. History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4D4E-2146-4658-9974-9D0934DE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D9C6-90F2-4A23-8F6F-F4ADA319A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CFB1F-FECE-45EA-AFC5-9D6F92EA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740"/>
            <a:ext cx="9144000" cy="3323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772D2-F15B-4CEE-8455-94DA64DB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6686"/>
            <a:ext cx="9144000" cy="30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9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E604-0F4E-4AA3-9038-89D54A8B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5676"/>
            <a:ext cx="7920000" cy="720000"/>
          </a:xfrm>
        </p:spPr>
        <p:txBody>
          <a:bodyPr/>
          <a:lstStyle/>
          <a:p>
            <a:r>
              <a:rPr lang="en-US" dirty="0"/>
              <a:t>Rods’ strain and stress. History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4D4E-2146-4658-9974-9D0934DE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D9C6-90F2-4A23-8F6F-F4ADA319A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39F05-BE0F-4E9D-B4C9-3B77A121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981"/>
            <a:ext cx="9144000" cy="3376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CC3B5-A7A9-405E-B871-31BD1634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7174"/>
            <a:ext cx="9144000" cy="31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2277177"/>
            <a:ext cx="7920000" cy="720000"/>
          </a:xfrm>
        </p:spPr>
        <p:txBody>
          <a:bodyPr/>
          <a:lstStyle/>
          <a:p>
            <a:r>
              <a:rPr lang="en-US" dirty="0"/>
              <a:t>SG Readings in the Cooldown 1</a:t>
            </a:r>
          </a:p>
        </p:txBody>
      </p:sp>
    </p:spTree>
    <p:extLst>
      <p:ext uri="{BB962C8B-B14F-4D97-AF65-F5344CB8AC3E}">
        <p14:creationId xmlns:p14="http://schemas.microsoft.com/office/powerpoint/2010/main" val="221960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992919" y="6356350"/>
            <a:ext cx="6550800" cy="360000"/>
          </a:xfrm>
        </p:spPr>
        <p:txBody>
          <a:bodyPr/>
          <a:lstStyle/>
          <a:p>
            <a:r>
              <a:rPr lang="en-US"/>
              <a:t>MQXFA15 SG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8" y="900000"/>
            <a:ext cx="3873795" cy="2273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70" y="899999"/>
            <a:ext cx="3795930" cy="2273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8" y="3609175"/>
            <a:ext cx="3873795" cy="2273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70" y="3609174"/>
            <a:ext cx="3795930" cy="22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79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www.w3.org/XML/1998/namespace"/>
    <ds:schemaRef ds:uri="8946e33d-fd2f-4ae4-8ee9-d90c129cdf9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81637</TotalTime>
  <Words>1069</Words>
  <Application>Microsoft Office PowerPoint</Application>
  <PresentationFormat>On-screen Show (4:3)</PresentationFormat>
  <Paragraphs>194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黑体</vt:lpstr>
      <vt:lpstr>Arial</vt:lpstr>
      <vt:lpstr>Calibri</vt:lpstr>
      <vt:lpstr>Cambria</vt:lpstr>
      <vt:lpstr>Century Gothic</vt:lpstr>
      <vt:lpstr>Times New Roman</vt:lpstr>
      <vt:lpstr>Wingdings</vt:lpstr>
      <vt:lpstr>Thème Office</vt:lpstr>
      <vt:lpstr>MQXFA15 SG Data during Testing</vt:lpstr>
      <vt:lpstr>MQXFA SG Gauges Layout </vt:lpstr>
      <vt:lpstr>Data Processing Notes for MQXFA15</vt:lpstr>
      <vt:lpstr>Shell02 stress. History plots</vt:lpstr>
      <vt:lpstr>Shell04 stress. History plots</vt:lpstr>
      <vt:lpstr>Shell07 stress. History plots</vt:lpstr>
      <vt:lpstr>Rods’ strain and stress. History plots</vt:lpstr>
      <vt:lpstr>SG Readings in the Cooldown 1</vt:lpstr>
      <vt:lpstr>Shells</vt:lpstr>
      <vt:lpstr>Shells and Rods</vt:lpstr>
      <vt:lpstr>Multiplots: Quenches 1-4</vt:lpstr>
      <vt:lpstr>Shell 2 - Strain</vt:lpstr>
      <vt:lpstr>Shell 2 – Delta Stress</vt:lpstr>
      <vt:lpstr>Shell 4 - Strain</vt:lpstr>
      <vt:lpstr>Shell 4 – Delta Stress</vt:lpstr>
      <vt:lpstr>Shell 7 - Strain</vt:lpstr>
      <vt:lpstr>Shell 7 – Delta Stress</vt:lpstr>
      <vt:lpstr>Rods – Strain and Delta Stress</vt:lpstr>
      <vt:lpstr>Multiplots: Ramps 1, 3, 5, 7 and 8 (Ramp 8 at 4.5 K)</vt:lpstr>
      <vt:lpstr>Shell 2 – Stress</vt:lpstr>
      <vt:lpstr>Shell 4 – Stress</vt:lpstr>
      <vt:lpstr>Shell 7 – Stress</vt:lpstr>
      <vt:lpstr>Rods – Stress</vt:lpstr>
      <vt:lpstr>Shells’ stress during preload, cooldown and powering</vt:lpstr>
      <vt:lpstr>Rods’ strain during preload, cooldown and powering</vt:lpstr>
      <vt:lpstr>Appendix</vt:lpstr>
      <vt:lpstr>Coil stress increase during powering (ramps-up and down averaged) Comparison with previous magnets</vt:lpstr>
      <vt:lpstr>Coil stress increase during powering (ramps-up and down averaged) Comparison with previous magnets</vt:lpstr>
      <vt:lpstr>Coil stress increase during powering (ramps-up and down averaged) Comparison with previous magnets</vt:lpstr>
      <vt:lpstr>Coil azimuthal stress at room temperature</vt:lpstr>
      <vt:lpstr>E.M. Effect is Apparent on Coils and Shell 7 (this example is for magnet 5 but applies to all)</vt:lpstr>
      <vt:lpstr>Reference: MQXFA03 Coil Azimuthal --- over I2</vt:lpstr>
      <vt:lpstr>MQXFA04 Coil Strain --- over I2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SG Data in Cooldown</dc:title>
  <dc:creator>Heng Pan</dc:creator>
  <cp:lastModifiedBy>Garcia Fajardo, Laura</cp:lastModifiedBy>
  <cp:revision>1106</cp:revision>
  <cp:lastPrinted>2017-05-11T15:20:58Z</cp:lastPrinted>
  <dcterms:created xsi:type="dcterms:W3CDTF">2018-06-04T18:48:06Z</dcterms:created>
  <dcterms:modified xsi:type="dcterms:W3CDTF">2024-03-09T01:57:54Z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