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8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10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11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  <p:sldMasterId id="2147483658" r:id="rId5"/>
    <p:sldMasterId id="2147483664" r:id="rId6"/>
    <p:sldMasterId id="2147483669" r:id="rId7"/>
    <p:sldMasterId id="2147483677" r:id="rId8"/>
    <p:sldMasterId id="2147483685" r:id="rId9"/>
    <p:sldMasterId id="2147483692" r:id="rId10"/>
    <p:sldMasterId id="2147483697" r:id="rId11"/>
    <p:sldMasterId id="2147483705" r:id="rId12"/>
    <p:sldMasterId id="2147483711" r:id="rId13"/>
    <p:sldMasterId id="2147483716" r:id="rId14"/>
    <p:sldMasterId id="2147483724" r:id="rId15"/>
    <p:sldMasterId id="2147483731" r:id="rId16"/>
    <p:sldMasterId id="2147483737" r:id="rId17"/>
    <p:sldMasterId id="2147483742" r:id="rId18"/>
  </p:sldMasterIdLst>
  <p:notesMasterIdLst>
    <p:notesMasterId r:id="rId20"/>
  </p:notesMasterIdLst>
  <p:handoutMasterIdLst>
    <p:handoutMasterId r:id="rId21"/>
  </p:handoutMasterIdLst>
  <p:sldIdLst>
    <p:sldId id="884" r:id="rId19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Pong" initials="IP" lastIdx="17" clrIdx="0">
    <p:extLst>
      <p:ext uri="{19B8F6BF-5375-455C-9EA6-DF929625EA0E}">
        <p15:presenceInfo xmlns:p15="http://schemas.microsoft.com/office/powerpoint/2012/main" userId="S::IPong@lbl.gov::16e277fc-3e10-4f23-b71a-5df2caa3c228" providerId="AD"/>
      </p:ext>
    </p:extLst>
  </p:cmAuthor>
  <p:cmAuthor id="2" name="Elizabeth Lee" initials="EL" lastIdx="1" clrIdx="1">
    <p:extLst>
      <p:ext uri="{19B8F6BF-5375-455C-9EA6-DF929625EA0E}">
        <p15:presenceInfo xmlns:p15="http://schemas.microsoft.com/office/powerpoint/2012/main" userId="S::EMLee@lbl.gov::d062035c-4159-428f-b2ba-29a7c4c5c6fb" providerId="AD"/>
      </p:ext>
    </p:extLst>
  </p:cmAuthor>
  <p:cmAuthor id="3" name="Miao M Yu" initials="MMY" lastIdx="2" clrIdx="2">
    <p:extLst>
      <p:ext uri="{19B8F6BF-5375-455C-9EA6-DF929625EA0E}">
        <p15:presenceInfo xmlns:p15="http://schemas.microsoft.com/office/powerpoint/2012/main" userId="S::miaoyu@services.fnal.gov::f3a93fcd-d640-486e-a319-b3af905ef2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CC00"/>
    <a:srgbClr val="FFE699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6407" autoAdjust="0"/>
  </p:normalViewPr>
  <p:slideViewPr>
    <p:cSldViewPr snapToObjects="1" showGuides="1">
      <p:cViewPr varScale="1">
        <p:scale>
          <a:sx n="89" d="100"/>
          <a:sy n="89" d="100"/>
        </p:scale>
        <p:origin x="84" y="291"/>
      </p:cViewPr>
      <p:guideLst>
        <p:guide orient="horz" pos="4080"/>
        <p:guide pos="3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jpe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jpe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1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jpeg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9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4.jpeg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4.jpe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3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13.xml"/><Relationship Id="rId4" Type="http://schemas.openxmlformats.org/officeDocument/2006/relationships/image" Target="../media/image11.png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4" Type="http://schemas.openxmlformats.org/officeDocument/2006/relationships/image" Target="../media/image1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4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337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8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98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22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20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71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82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0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3F3F2-3156-4CCA-9FFB-33FB7354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21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97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08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49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27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735627" y="6248400"/>
            <a:ext cx="6192011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3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79D8525-F58A-405E-A4C4-898FE68DB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098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CE88E9-6A07-47DB-A72F-D7C14551FC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85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ED7D6C-5253-4A53-982F-7CC2B9BAD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2249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25CB4F-F710-43B3-8123-D85BCDB10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8136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41E9BA7-E261-4A08-A8C3-634A9AD1A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51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E33E18-C9A2-451C-9A6B-D39158041D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241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7DDE-F4FF-4EAB-A955-863AB599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F441-2DAF-4BE1-B25D-FACB68976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FDD8-280C-4CAE-BD46-7A9179EF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EE95-D863-4D42-9838-4738234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DEA-0D65-4F4C-8B28-319131F5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66910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801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953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3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05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48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7DDE-F4FF-4EAB-A955-863AB599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F441-2DAF-4BE1-B25D-FACB68976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FDD8-280C-4CAE-BD46-7A9179EF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EE95-D863-4D42-9838-4738234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Coil Parts and Materials Status on Mar 11,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DEA-0D65-4F4C-8B28-319131F5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9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278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479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813954-B0CB-4016-B535-BDE242BD93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702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03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554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257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534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870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08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51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37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405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816CAA-2881-4B1D-B534-7399FA0A5F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210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47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936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277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574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072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688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037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820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372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3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9B40DA-0308-42AE-8E50-C2701538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928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365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630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838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661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06663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3F3F2-3156-4CCA-9FFB-33FB7354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742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E33E18-C9A2-451C-9A6B-D39158041D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946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813954-B0CB-4016-B535-BDE242BD93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724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816CAA-2881-4B1D-B534-7399FA0A5F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039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9B40DA-0308-42AE-8E50-C2701538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4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AF289B4-A20D-8546-820F-224929B92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722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343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774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712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15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1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72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2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4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0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049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235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4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6006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325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4601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4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3.emf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5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theme" Target="../theme/theme12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7.xml"/><Relationship Id="rId9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2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image" Target="../media/image13.emf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78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3.emf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05F339-701B-4331-BDD1-FBFD956CA4A2}"/>
              </a:ext>
            </a:extLst>
          </p:cNvPr>
          <p:cNvPicPr>
            <a:picLocks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9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49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1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1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277831-B09B-4D91-8BBA-DDE409E6AE9C}"/>
              </a:ext>
            </a:extLst>
          </p:cNvPr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0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7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9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4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2543605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268DBF-4279-4489-AC15-33165B715C73}"/>
              </a:ext>
            </a:extLst>
          </p:cNvPr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3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2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5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9CD9-233E-4199-9109-FA55471E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302.2.04 Status Report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C54384-6CA4-46C0-ACF7-DC3240C77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399308"/>
              </p:ext>
            </p:extLst>
          </p:nvPr>
        </p:nvGraphicFramePr>
        <p:xfrm>
          <a:off x="644469" y="1136302"/>
          <a:ext cx="2625408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0673">
                  <a:extLst>
                    <a:ext uri="{9D8B030D-6E8A-4147-A177-3AD203B41FA5}">
                      <a16:colId xmlns:a16="http://schemas.microsoft.com/office/drawing/2014/main" val="3625495308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3539335306"/>
                    </a:ext>
                  </a:extLst>
                </a:gridCol>
              </a:tblGrid>
              <a:tr h="1675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Cable at FNAL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Qualified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4692666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QXFA 165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5016906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87731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3B1CB-6EF1-4942-BDA8-2600E743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Coil Parts and Materials Status on Mar 11, 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17F98-0C2F-4D79-810D-5D9E3120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8226F26-C50F-4810-854E-C34B4B6BD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00204"/>
              </p:ext>
            </p:extLst>
          </p:nvPr>
        </p:nvGraphicFramePr>
        <p:xfrm>
          <a:off x="648148" y="2612831"/>
          <a:ext cx="301053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355">
                  <a:extLst>
                    <a:ext uri="{9D8B030D-6E8A-4147-A177-3AD203B41FA5}">
                      <a16:colId xmlns:a16="http://schemas.microsoft.com/office/drawing/2014/main" val="2149743439"/>
                    </a:ext>
                  </a:extLst>
                </a:gridCol>
                <a:gridCol w="1821180">
                  <a:extLst>
                    <a:ext uri="{9D8B030D-6E8A-4147-A177-3AD203B41FA5}">
                      <a16:colId xmlns:a16="http://schemas.microsoft.com/office/drawing/2014/main" val="3934867752"/>
                    </a:ext>
                  </a:extLst>
                </a:gridCol>
              </a:tblGrid>
              <a:tr h="278202">
                <a:tc>
                  <a:txBody>
                    <a:bodyPr/>
                    <a:lstStyle/>
                    <a:p>
                      <a:r>
                        <a:rPr lang="en-US" sz="1400" dirty="0"/>
                        <a:t>Coil Parts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Qt. in inventory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2223957"/>
                  </a:ext>
                </a:extLst>
              </a:tr>
              <a:tr h="278202">
                <a:tc>
                  <a:txBody>
                    <a:bodyPr/>
                    <a:lstStyle/>
                    <a:p>
                      <a:r>
                        <a:rPr lang="en-US" sz="1400" dirty="0"/>
                        <a:t>Pole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19291772"/>
                  </a:ext>
                </a:extLst>
              </a:tr>
              <a:tr h="202002">
                <a:tc>
                  <a:txBody>
                    <a:bodyPr/>
                    <a:lstStyle/>
                    <a:p>
                      <a:r>
                        <a:rPr lang="en-US" sz="1400" dirty="0"/>
                        <a:t>End Parts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257136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Wedges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20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03055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QH Trace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824562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6A749F34-8F84-A323-D22D-4CB0FC263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51750"/>
              </p:ext>
            </p:extLst>
          </p:nvPr>
        </p:nvGraphicFramePr>
        <p:xfrm>
          <a:off x="644469" y="4743928"/>
          <a:ext cx="8759191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680">
                  <a:extLst>
                    <a:ext uri="{9D8B030D-6E8A-4147-A177-3AD203B41FA5}">
                      <a16:colId xmlns:a16="http://schemas.microsoft.com/office/drawing/2014/main" val="1387069879"/>
                    </a:ext>
                  </a:extLst>
                </a:gridCol>
                <a:gridCol w="705168">
                  <a:extLst>
                    <a:ext uri="{9D8B030D-6E8A-4147-A177-3AD203B41FA5}">
                      <a16:colId xmlns:a16="http://schemas.microsoft.com/office/drawing/2014/main" val="3681910690"/>
                    </a:ext>
                  </a:extLst>
                </a:gridCol>
                <a:gridCol w="5915343">
                  <a:extLst>
                    <a:ext uri="{9D8B030D-6E8A-4147-A177-3AD203B41FA5}">
                      <a16:colId xmlns:a16="http://schemas.microsoft.com/office/drawing/2014/main" val="9452608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Item to be procured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Qt.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600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479988"/>
                  </a:ext>
                </a:extLst>
              </a:tr>
              <a:tr h="1633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/>
                        <a:t>Pole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4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rgbClr val="009900"/>
                          </a:solidFill>
                        </a:rPr>
                        <a:t>Delivery date Mar. 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88241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/>
                        <a:t>End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4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rgbClr val="009900"/>
                          </a:solidFill>
                        </a:rPr>
                        <a:t>Received 7/16 parts, waiting for QC and then return for slits cut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5927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E0D65E1-5A36-7CC5-8FE9-F8F3DF467D6A}"/>
              </a:ext>
            </a:extLst>
          </p:cNvPr>
          <p:cNvSpPr txBox="1"/>
          <p:nvPr/>
        </p:nvSpPr>
        <p:spPr>
          <a:xfrm>
            <a:off x="406400" y="754036"/>
            <a:ext cx="949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Cable Inventory: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6C04B3-745C-E34C-C675-B31BCF20423B}"/>
              </a:ext>
            </a:extLst>
          </p:cNvPr>
          <p:cNvSpPr txBox="1"/>
          <p:nvPr/>
        </p:nvSpPr>
        <p:spPr>
          <a:xfrm>
            <a:off x="443155" y="2232027"/>
            <a:ext cx="949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Coil Part Inventory: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BB6B91-3E75-85F0-A6D4-A5DE226B9024}"/>
              </a:ext>
            </a:extLst>
          </p:cNvPr>
          <p:cNvSpPr txBox="1"/>
          <p:nvPr/>
        </p:nvSpPr>
        <p:spPr>
          <a:xfrm>
            <a:off x="443155" y="4294188"/>
            <a:ext cx="949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Procurement:</a:t>
            </a:r>
          </a:p>
        </p:txBody>
      </p:sp>
    </p:spTree>
    <p:extLst>
      <p:ext uri="{BB962C8B-B14F-4D97-AF65-F5344CB8AC3E}">
        <p14:creationId xmlns:p14="http://schemas.microsoft.com/office/powerpoint/2010/main" val="3528392749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4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3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3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6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2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302.02.04 Procurement status</Template>
  <TotalTime>85811</TotalTime>
  <Words>79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1</vt:i4>
      </vt:variant>
    </vt:vector>
  </HeadingPairs>
  <TitlesOfParts>
    <vt:vector size="20" baseType="lpstr">
      <vt:lpstr>Arial</vt:lpstr>
      <vt:lpstr>Calibri</vt:lpstr>
      <vt:lpstr>Helvetica</vt:lpstr>
      <vt:lpstr>Wingdings</vt:lpstr>
      <vt:lpstr>1_Thème Office</vt:lpstr>
      <vt:lpstr>FermilabTemplate</vt:lpstr>
      <vt:lpstr>Fermilab: Footer Only</vt:lpstr>
      <vt:lpstr>Thème Office</vt:lpstr>
      <vt:lpstr>2_Thème Office</vt:lpstr>
      <vt:lpstr>1_FermilabTemplate</vt:lpstr>
      <vt:lpstr>1_Fermilab: Footer Only</vt:lpstr>
      <vt:lpstr>3_Thème Office</vt:lpstr>
      <vt:lpstr>2_FermilabTemplate</vt:lpstr>
      <vt:lpstr>2_Fermilab: Footer Only</vt:lpstr>
      <vt:lpstr>4_Thème Office</vt:lpstr>
      <vt:lpstr>5_Thème Office</vt:lpstr>
      <vt:lpstr>3_FermilabTemplate</vt:lpstr>
      <vt:lpstr>3_Fermilab: Footer Only</vt:lpstr>
      <vt:lpstr>6_Thème Office</vt:lpstr>
      <vt:lpstr>302.2.04 Status Report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Lee</dc:creator>
  <cp:lastModifiedBy>Miao M Yu</cp:lastModifiedBy>
  <cp:revision>1349</cp:revision>
  <cp:lastPrinted>2019-12-20T14:58:44Z</cp:lastPrinted>
  <dcterms:created xsi:type="dcterms:W3CDTF">2020-03-30T19:36:06Z</dcterms:created>
  <dcterms:modified xsi:type="dcterms:W3CDTF">2024-03-11T17:53:03Z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